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809" r:id="rId2"/>
    <p:sldId id="778" r:id="rId3"/>
    <p:sldId id="779" r:id="rId4"/>
    <p:sldId id="780" r:id="rId5"/>
    <p:sldId id="781" r:id="rId6"/>
    <p:sldId id="782" r:id="rId7"/>
    <p:sldId id="783" r:id="rId8"/>
    <p:sldId id="784" r:id="rId9"/>
    <p:sldId id="785" r:id="rId10"/>
    <p:sldId id="786" r:id="rId11"/>
    <p:sldId id="787" r:id="rId12"/>
    <p:sldId id="788" r:id="rId13"/>
    <p:sldId id="789" r:id="rId14"/>
    <p:sldId id="790" r:id="rId15"/>
    <p:sldId id="791" r:id="rId16"/>
    <p:sldId id="792" r:id="rId17"/>
    <p:sldId id="793" r:id="rId18"/>
    <p:sldId id="794" r:id="rId19"/>
    <p:sldId id="795" r:id="rId20"/>
    <p:sldId id="796" r:id="rId21"/>
    <p:sldId id="797" r:id="rId22"/>
    <p:sldId id="798" r:id="rId23"/>
    <p:sldId id="799" r:id="rId24"/>
    <p:sldId id="800" r:id="rId25"/>
    <p:sldId id="801" r:id="rId26"/>
    <p:sldId id="802" r:id="rId27"/>
    <p:sldId id="803" r:id="rId28"/>
    <p:sldId id="804" r:id="rId29"/>
    <p:sldId id="805" r:id="rId30"/>
    <p:sldId id="806" r:id="rId31"/>
    <p:sldId id="807" r:id="rId32"/>
  </p:sldIdLst>
  <p:sldSz cx="9144000" cy="6858000" type="screen4x3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#4">
  <dgm:title val=""/>
  <dgm:desc val=""/>
  <dgm:catLst>
    <dgm:cat type="accent2" pri="11400"/>
  </dgm:catLst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ACBE03-2644-4412-95A5-FD74138AD20A}" type="doc">
      <dgm:prSet loTypeId="urn:microsoft.com/office/officeart/2005/8/layout/lProcess3#1" loCatId="process" qsTypeId="urn:microsoft.com/office/officeart/2005/8/quickstyle/3d4#4" qsCatId="3D" csTypeId="urn:microsoft.com/office/officeart/2005/8/colors/accent2_4#4" csCatId="accent2" phldr="1"/>
      <dgm:spPr/>
      <dgm:t>
        <a:bodyPr/>
        <a:lstStyle/>
        <a:p>
          <a:endParaRPr lang="zh-CN" altLang="en-US"/>
        </a:p>
      </dgm:t>
    </dgm:pt>
    <dgm:pt modelId="{F74B7C64-03EC-4779-B36B-40F23C168FE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US" altLang="en-US" b="1" dirty="0" smtClean="0">
              <a:latin typeface="GungsuhChe" panose="02030609000101010101" pitchFamily="49" charset="-127"/>
              <a:ea typeface="GungsuhChe" panose="02030609000101010101" pitchFamily="49" charset="-127"/>
            </a:rPr>
            <a:t> Key sentences</a:t>
          </a:r>
          <a:r>
            <a:rPr lang="en-US" b="1" dirty="0" smtClean="0">
              <a:latin typeface="GungsuhChe" panose="02030609000101010101" pitchFamily="49" charset="-127"/>
              <a:ea typeface="GungsuhChe" panose="02030609000101010101" pitchFamily="49" charset="-127"/>
            </a:rPr>
            <a:t>.</a:t>
          </a:r>
          <a:endParaRPr lang="zh-CN" b="1" dirty="0">
            <a:latin typeface="GungsuhChe" panose="02030609000101010101" pitchFamily="49" charset="-127"/>
            <a:ea typeface="GungsuhChe" panose="02030609000101010101" pitchFamily="49" charset="-127"/>
          </a:endParaRPr>
        </a:p>
      </dgm:t>
    </dgm:pt>
    <dgm:pt modelId="{5EC16F95-05AC-4373-B01D-CDEE80EE4558}" type="parTrans" cxnId="{5D0C98F8-87BB-47AC-BDFD-B766D47C9A24}">
      <dgm:prSet/>
      <dgm:spPr/>
      <dgm:t>
        <a:bodyPr/>
        <a:lstStyle/>
        <a:p>
          <a:endParaRPr lang="zh-CN" altLang="en-US"/>
        </a:p>
      </dgm:t>
    </dgm:pt>
    <dgm:pt modelId="{FED3DBD3-4286-4572-A856-CEA1E9289D0B}" type="sibTrans" cxnId="{5D0C98F8-87BB-47AC-BDFD-B766D47C9A24}">
      <dgm:prSet/>
      <dgm:spPr/>
      <dgm:t>
        <a:bodyPr/>
        <a:lstStyle/>
        <a:p>
          <a:endParaRPr lang="zh-CN" altLang="en-US"/>
        </a:p>
      </dgm:t>
    </dgm:pt>
    <dgm:pt modelId="{BB3A730A-59DE-41AA-871A-81BAB5883C1A}" type="pres">
      <dgm:prSet presAssocID="{1CACBE03-2644-4412-95A5-FD74138AD20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4EEA6B52-C45F-4D10-9F6E-181D5EA213EA}" type="pres">
      <dgm:prSet presAssocID="{F74B7C64-03EC-4779-B36B-40F23C168FE3}" presName="horFlow" presStyleCnt="0"/>
      <dgm:spPr/>
    </dgm:pt>
    <dgm:pt modelId="{C6A485DB-9DAD-45D0-879E-16ACD1B1B2CC}" type="pres">
      <dgm:prSet presAssocID="{F74B7C64-03EC-4779-B36B-40F23C168FE3}" presName="bigChev" presStyleLbl="node1" presStyleIdx="0" presStyleCnt="1" custScaleX="190689"/>
      <dgm:spPr/>
      <dgm:t>
        <a:bodyPr/>
        <a:lstStyle/>
        <a:p>
          <a:endParaRPr lang="zh-CN" altLang="en-US"/>
        </a:p>
      </dgm:t>
    </dgm:pt>
  </dgm:ptLst>
  <dgm:cxnLst>
    <dgm:cxn modelId="{5D0C98F8-87BB-47AC-BDFD-B766D47C9A24}" srcId="{1CACBE03-2644-4412-95A5-FD74138AD20A}" destId="{F74B7C64-03EC-4779-B36B-40F23C168FE3}" srcOrd="0" destOrd="0" parTransId="{5EC16F95-05AC-4373-B01D-CDEE80EE4558}" sibTransId="{FED3DBD3-4286-4572-A856-CEA1E9289D0B}"/>
    <dgm:cxn modelId="{5C416459-CB68-4F8E-B1F9-9DD54960556E}" type="presOf" srcId="{1CACBE03-2644-4412-95A5-FD74138AD20A}" destId="{BB3A730A-59DE-41AA-871A-81BAB5883C1A}" srcOrd="0" destOrd="0" presId="urn:microsoft.com/office/officeart/2005/8/layout/lProcess3#1"/>
    <dgm:cxn modelId="{5A80DB8E-3A5E-458B-AA03-C88174EF68C0}" type="presOf" srcId="{F74B7C64-03EC-4779-B36B-40F23C168FE3}" destId="{C6A485DB-9DAD-45D0-879E-16ACD1B1B2CC}" srcOrd="0" destOrd="0" presId="urn:microsoft.com/office/officeart/2005/8/layout/lProcess3#1"/>
    <dgm:cxn modelId="{6208162D-FFEC-4DA5-9008-03AC792ECD0C}" type="presParOf" srcId="{BB3A730A-59DE-41AA-871A-81BAB5883C1A}" destId="{4EEA6B52-C45F-4D10-9F6E-181D5EA213EA}" srcOrd="0" destOrd="0" presId="urn:microsoft.com/office/officeart/2005/8/layout/lProcess3#1"/>
    <dgm:cxn modelId="{49978064-8B10-414E-B8A5-59646C74E31E}" type="presParOf" srcId="{4EEA6B52-C45F-4D10-9F6E-181D5EA213EA}" destId="{C6A485DB-9DAD-45D0-879E-16ACD1B1B2CC}" srcOrd="0" destOrd="0" presId="urn:microsoft.com/office/officeart/2005/8/layout/lProcess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485DB-9DAD-45D0-879E-16ACD1B1B2CC}">
      <dsp:nvSpPr>
        <dsp:cNvPr id="0" name=""/>
        <dsp:cNvSpPr/>
      </dsp:nvSpPr>
      <dsp:spPr>
        <a:xfrm>
          <a:off x="0" y="733"/>
          <a:ext cx="3813364" cy="799912"/>
        </a:xfrm>
        <a:prstGeom prst="chevron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19685" rIns="0" bIns="1968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3100" b="1" kern="1200" dirty="0" smtClean="0">
              <a:latin typeface="GungsuhChe" panose="02030609000101010101" pitchFamily="49" charset="-127"/>
              <a:ea typeface="GungsuhChe" panose="02030609000101010101" pitchFamily="49" charset="-127"/>
            </a:rPr>
            <a:t> Key sentences</a:t>
          </a:r>
          <a:r>
            <a:rPr lang="en-US" sz="3100" b="1" kern="1200" dirty="0" smtClean="0">
              <a:latin typeface="GungsuhChe" panose="02030609000101010101" pitchFamily="49" charset="-127"/>
              <a:ea typeface="GungsuhChe" panose="02030609000101010101" pitchFamily="49" charset="-127"/>
            </a:rPr>
            <a:t>.</a:t>
          </a:r>
          <a:endParaRPr lang="zh-CN" sz="3100" b="1" kern="1200" dirty="0">
            <a:latin typeface="GungsuhChe" panose="02030609000101010101" pitchFamily="49" charset="-127"/>
            <a:ea typeface="GungsuhChe" panose="02030609000101010101" pitchFamily="49" charset="-127"/>
          </a:endParaRPr>
        </a:p>
      </dsp:txBody>
      <dsp:txXfrm>
        <a:off x="399956" y="733"/>
        <a:ext cx="3013452" cy="7999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#1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nodeVertAlign" val="t"/>
          <dgm:param type="vertAlign" val="mid"/>
          <dgm:param type="nodeHorzAlign" val="l"/>
          <dgm:param type="fallback" val="2D"/>
        </dgm:alg>
      </dgm:if>
      <dgm:else name="Name3">
        <dgm:alg type="lin">
          <dgm:param type="linDir" val="fromT"/>
          <dgm:param type="nodeVertAlign" val="t"/>
          <dgm:param type="vertAlign" val="mid"/>
          <dgm:param type="nodeHorzAlign" val="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VertAlign" val="mid"/>
              <dgm:param type="nodeHorzAlign" val="l"/>
              <dgm:param type="fallback" val="2D"/>
            </dgm:alg>
          </dgm:if>
          <dgm:else name="Name7">
            <dgm:alg type="lin">
              <dgm:param type="linDir" val="fromR"/>
              <dgm:param type="nodeVertAlign" val="mid"/>
              <dgm:param type="nodeHorzAlign" val="r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#4">
  <dgm:title val=""/>
  <dgm:desc val=""/>
  <dgm:catLst>
    <dgm:cat type="3D" pri="11400"/>
  </dgm:catLst>
  <dgm:scene3d>
    <a:camera prst="orthographicFront"/>
    <a:lightRig rig="threePt" dir="t"/>
  </dgm:scene3d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9156" y="1279287"/>
            <a:ext cx="4605433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7" name="文本框 8"/>
          <p:cNvSpPr txBox="1"/>
          <p:nvPr/>
        </p:nvSpPr>
        <p:spPr>
          <a:xfrm>
            <a:off x="1204912" y="1101424"/>
            <a:ext cx="6734175" cy="82375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charset="0"/>
                <a:ea typeface="楷体_GB2312" pitchFamily="49" charset="-122"/>
                <a:sym typeface="宋体" panose="02010600030101010101" pitchFamily="2" charset="-122"/>
              </a:rPr>
              <a:t>Module 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charset="0"/>
                <a:ea typeface="楷体_GB2312" pitchFamily="49" charset="-122"/>
                <a:sym typeface="宋体" panose="02010600030101010101" pitchFamily="2" charset="-122"/>
              </a:rPr>
              <a:t>2 </a:t>
            </a:r>
            <a:r>
              <a:rPr lang="en-US" altLang="zh-CN" sz="3600" b="1" dirty="0">
                <a:latin typeface="Times New Roman" panose="02020603050405020304" charset="0"/>
                <a:ea typeface="华文楷体" panose="02010600040101010101" pitchFamily="2" charset="-122"/>
                <a:cs typeface="Times New Roman" panose="02020603050405020304" charset="0"/>
                <a:sym typeface="+mn-ea"/>
              </a:rPr>
              <a:t>Unit </a:t>
            </a:r>
            <a:r>
              <a:rPr lang="en-US" altLang="zh-CN" sz="3600" b="1" dirty="0" smtClean="0">
                <a:latin typeface="Times New Roman" panose="02020603050405020304" charset="0"/>
                <a:ea typeface="华文楷体" panose="02010600040101010101" pitchFamily="2" charset="-122"/>
                <a:cs typeface="Times New Roman" panose="02020603050405020304" charset="0"/>
                <a:sym typeface="+mn-ea"/>
              </a:rPr>
              <a:t>1</a:t>
            </a:r>
            <a:endParaRPr lang="zh-CN" altLang="en-US" sz="3600" b="1" dirty="0">
              <a:solidFill>
                <a:srgbClr val="ECEEE1"/>
              </a:solidFill>
              <a:latin typeface="Times New Roman" panose="02020603050405020304" charset="0"/>
              <a:ea typeface="楷体_GB2312" pitchFamily="49" charset="-122"/>
              <a:sym typeface="宋体" panose="02010600030101010101" pitchFamily="2" charset="-122"/>
            </a:endParaRPr>
          </a:p>
        </p:txBody>
      </p:sp>
      <p:sp>
        <p:nvSpPr>
          <p:cNvPr id="3074" name="TextBox 3"/>
          <p:cNvSpPr txBox="1"/>
          <p:nvPr/>
        </p:nvSpPr>
        <p:spPr>
          <a:xfrm>
            <a:off x="0" y="2591836"/>
            <a:ext cx="9144000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4800" dirty="0" smtClean="0">
                <a:solidFill>
                  <a:schemeClr val="tx1"/>
                </a:solidFill>
                <a:effectLst/>
                <a:latin typeface="Times New Roman" panose="02020603050405020304" charset="0"/>
                <a:ea typeface="华文楷体" panose="02010600040101010101" pitchFamily="2" charset="-122"/>
                <a:cs typeface="Times New Roman" panose="02020603050405020304" charset="0"/>
                <a:sym typeface="+mn-ea"/>
              </a:rPr>
              <a:t>When </a:t>
            </a:r>
            <a:r>
              <a:rPr lang="en-US" altLang="zh-CN" sz="4800" dirty="0">
                <a:solidFill>
                  <a:schemeClr val="tx1"/>
                </a:solidFill>
                <a:effectLst/>
                <a:latin typeface="Times New Roman" panose="02020603050405020304" charset="0"/>
                <a:ea typeface="华文楷体" panose="02010600040101010101" pitchFamily="2" charset="-122"/>
                <a:cs typeface="Times New Roman" panose="02020603050405020304" charset="0"/>
                <a:sym typeface="+mn-ea"/>
              </a:rPr>
              <a:t>are we going to eat?</a:t>
            </a:r>
            <a:r>
              <a:rPr lang="en-US" altLang="zh-CN" sz="4400" dirty="0">
                <a:solidFill>
                  <a:schemeClr val="bg1"/>
                </a:solidFill>
                <a:effectLst/>
                <a:latin typeface="Times New Roman" panose="02020603050405020304" charset="0"/>
                <a:ea typeface="华文楷体" panose="02010600040101010101" pitchFamily="2" charset="-122"/>
                <a:cs typeface="Times New Roman" panose="02020603050405020304" charset="0"/>
                <a:sym typeface="+mn-ea"/>
              </a:rPr>
              <a:t> </a:t>
            </a:r>
          </a:p>
        </p:txBody>
      </p:sp>
      <p:sp>
        <p:nvSpPr>
          <p:cNvPr id="6" name="矩形 5"/>
          <p:cNvSpPr/>
          <p:nvPr/>
        </p:nvSpPr>
        <p:spPr>
          <a:xfrm>
            <a:off x="3182035" y="5801713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7" grpId="0"/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" y="1947545"/>
            <a:ext cx="1932940" cy="21742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8010" y="1950085"/>
            <a:ext cx="2249170" cy="21723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0590" y="1950085"/>
            <a:ext cx="2938145" cy="21710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250" y="4453255"/>
            <a:ext cx="1932940" cy="18770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7375" y="4450715"/>
            <a:ext cx="2348865" cy="18796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625465" y="5035550"/>
            <a:ext cx="3258820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b="1" kern="0" dirty="0" smtClean="0">
                <a:solidFill>
                  <a:srgbClr val="000000"/>
                </a:solidFill>
                <a:latin typeface="Tempus Sans ITC" panose="04020404030D07020202" pitchFamily="82" charset="0"/>
                <a:ea typeface="宋体" panose="02010600030101010101" pitchFamily="2" charset="-122"/>
                <a:cs typeface="宋体" panose="02010600030101010101" pitchFamily="2" charset="-122"/>
              </a:rPr>
              <a:t>_____be </a:t>
            </a:r>
            <a:r>
              <a:rPr lang="en-US" altLang="zh-CN" sz="4400" b="1" kern="0" dirty="0">
                <a:solidFill>
                  <a:srgbClr val="000000"/>
                </a:solidFill>
                <a:latin typeface="Tempus Sans ITC" panose="04020404030D07020202" pitchFamily="82" charset="0"/>
                <a:ea typeface="宋体" panose="02010600030101010101" pitchFamily="2" charset="-122"/>
                <a:cs typeface="宋体" panose="02010600030101010101" pitchFamily="2" charset="-122"/>
              </a:rPr>
              <a:t>going </a:t>
            </a:r>
            <a:r>
              <a:rPr lang="en-US" altLang="zh-CN" sz="4400" b="1" kern="0" dirty="0" smtClean="0">
                <a:solidFill>
                  <a:srgbClr val="000000"/>
                </a:solidFill>
                <a:latin typeface="Tempus Sans ITC" panose="04020404030D07020202" pitchFamily="82" charset="0"/>
                <a:ea typeface="宋体" panose="02010600030101010101" pitchFamily="2" charset="-122"/>
                <a:cs typeface="宋体" panose="02010600030101010101" pitchFamily="2" charset="-122"/>
              </a:rPr>
              <a:t>to_______ </a:t>
            </a:r>
            <a:endParaRPr lang="zh-CN" altLang="en-US" sz="4400" b="1" dirty="0">
              <a:latin typeface="Tempus Sans ITC" panose="04020404030D07020202" pitchFamily="82" charset="0"/>
            </a:endParaRPr>
          </a:p>
        </p:txBody>
      </p:sp>
      <p:sp>
        <p:nvSpPr>
          <p:cNvPr id="13" name="WordArt 2"/>
          <p:cNvSpPr>
            <a:spLocks noChangeArrowheads="1" noChangeShapeType="1" noTextEdit="1"/>
          </p:cNvSpPr>
          <p:nvPr/>
        </p:nvSpPr>
        <p:spPr bwMode="auto">
          <a:xfrm>
            <a:off x="2254258" y="476250"/>
            <a:ext cx="4598828" cy="158575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0805"/>
              </a:avLst>
            </a:prstTxWarp>
          </a:bodyPr>
          <a:lstStyle/>
          <a:p>
            <a:pPr>
              <a:spcBef>
                <a:spcPct val="50000"/>
              </a:spcBef>
            </a:pPr>
            <a:r>
              <a:rPr lang="en-US" altLang="zh-CN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</a:rPr>
              <a:t>Say the </a:t>
            </a:r>
            <a:r>
              <a:rPr lang="en-US" altLang="zh-CN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</a:rPr>
              <a:t>activities</a:t>
            </a:r>
            <a:endParaRPr lang="zh-CN" altLang="en-US" b="1" dirty="0">
              <a:ln w="22225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835150" y="5261610"/>
            <a:ext cx="6265863" cy="8679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kumimoji="1" lang="en-US" altLang="zh-CN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What are they </a:t>
            </a:r>
            <a:r>
              <a:rPr kumimoji="1" lang="en-US" altLang="zh-CN" sz="28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going to do ?</a:t>
            </a:r>
            <a:endParaRPr lang="zh-CN" altLang="en-US" sz="28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451" y="818123"/>
            <a:ext cx="6704762" cy="4761905"/>
          </a:xfrm>
          <a:prstGeom prst="rect">
            <a:avLst/>
          </a:prstGeom>
        </p:spPr>
      </p:pic>
      <p:sp>
        <p:nvSpPr>
          <p:cNvPr id="7" name="椭圆 14"/>
          <p:cNvSpPr/>
          <p:nvPr/>
        </p:nvSpPr>
        <p:spPr>
          <a:xfrm>
            <a:off x="2987824" y="1052736"/>
            <a:ext cx="1656184" cy="86409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矩形 25"/>
          <p:cNvSpPr/>
          <p:nvPr/>
        </p:nvSpPr>
        <p:spPr>
          <a:xfrm>
            <a:off x="3362907" y="1916832"/>
            <a:ext cx="90601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00FF"/>
                </a:solidFill>
              </a:rPr>
              <a:t>万岁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 bldLvl="0" animBg="1"/>
      <p:bldP spid="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44" y="837963"/>
            <a:ext cx="8333509" cy="5047861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 flipV="1">
            <a:off x="3563888" y="2140094"/>
            <a:ext cx="3168352" cy="3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923928" y="1548527"/>
            <a:ext cx="2159566" cy="307777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 smtClean="0">
                <a:latin typeface="宋体" panose="02010600030101010101" pitchFamily="2" charset="-122"/>
              </a:rPr>
              <a:t>我们打算什么时候吃饭？</a:t>
            </a:r>
            <a:endParaRPr lang="zh-CN" altLang="en-US" sz="1400" b="1" dirty="0">
              <a:latin typeface="宋体" panose="02010600030101010101" pitchFamily="2" charset="-122"/>
            </a:endParaRPr>
          </a:p>
        </p:txBody>
      </p:sp>
      <p:sp>
        <p:nvSpPr>
          <p:cNvPr id="7" name="流程图: 联系 23"/>
          <p:cNvSpPr/>
          <p:nvPr/>
        </p:nvSpPr>
        <p:spPr>
          <a:xfrm>
            <a:off x="2196728" y="2217212"/>
            <a:ext cx="2447280" cy="341312"/>
          </a:xfrm>
          <a:prstGeom prst="flowChartConnector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" name="矩形 25"/>
          <p:cNvSpPr/>
          <p:nvPr/>
        </p:nvSpPr>
        <p:spPr>
          <a:xfrm>
            <a:off x="4742343" y="2238872"/>
            <a:ext cx="811441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srgbClr val="0000FF"/>
                </a:solidFill>
              </a:rPr>
              <a:t>12 </a:t>
            </a:r>
            <a:r>
              <a:rPr lang="zh-CN" altLang="en-US" sz="1400" b="1" dirty="0" smtClean="0">
                <a:solidFill>
                  <a:srgbClr val="0000FF"/>
                </a:solidFill>
              </a:rPr>
              <a:t>：</a:t>
            </a:r>
            <a:r>
              <a:rPr lang="en-US" altLang="zh-CN" sz="1400" b="1" dirty="0" smtClean="0">
                <a:solidFill>
                  <a:srgbClr val="0000FF"/>
                </a:solidFill>
              </a:rPr>
              <a:t>30</a:t>
            </a:r>
            <a:endParaRPr lang="zh-CN" altLang="en-US" sz="1400" b="1" dirty="0">
              <a:solidFill>
                <a:srgbClr val="0000FF"/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2339752" y="2828708"/>
            <a:ext cx="2304256" cy="43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5223569" y="2563953"/>
            <a:ext cx="1261884" cy="307777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 smtClean="0">
                <a:latin typeface="宋体" panose="02010600030101010101" pitchFamily="2" charset="-122"/>
              </a:rPr>
              <a:t>现在几点了？</a:t>
            </a:r>
            <a:endParaRPr lang="zh-CN" altLang="en-US" sz="1400" b="1" dirty="0">
              <a:latin typeface="宋体" panose="02010600030101010101" pitchFamily="2" charset="-122"/>
            </a:endParaRPr>
          </a:p>
        </p:txBody>
      </p:sp>
      <p:sp>
        <p:nvSpPr>
          <p:cNvPr id="12" name="流程图: 联系 23"/>
          <p:cNvSpPr/>
          <p:nvPr/>
        </p:nvSpPr>
        <p:spPr>
          <a:xfrm>
            <a:off x="3203848" y="2856534"/>
            <a:ext cx="2088232" cy="341312"/>
          </a:xfrm>
          <a:prstGeom prst="flowChartConnector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3" name="矩形 25"/>
          <p:cNvSpPr/>
          <p:nvPr/>
        </p:nvSpPr>
        <p:spPr>
          <a:xfrm>
            <a:off x="5808901" y="2879444"/>
            <a:ext cx="801566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srgbClr val="0000FF"/>
                </a:solidFill>
              </a:rPr>
              <a:t>11 </a:t>
            </a:r>
            <a:r>
              <a:rPr lang="zh-CN" altLang="en-US" sz="1400" b="1" dirty="0" smtClean="0">
                <a:solidFill>
                  <a:srgbClr val="0000FF"/>
                </a:solidFill>
              </a:rPr>
              <a:t>：</a:t>
            </a:r>
            <a:r>
              <a:rPr lang="en-US" altLang="zh-CN" sz="1400" b="1" dirty="0" smtClean="0">
                <a:solidFill>
                  <a:srgbClr val="0000FF"/>
                </a:solidFill>
              </a:rPr>
              <a:t>30</a:t>
            </a:r>
            <a:endParaRPr lang="zh-CN" altLang="en-US" sz="1400" b="1" dirty="0">
              <a:solidFill>
                <a:srgbClr val="0000FF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746897" y="3820232"/>
            <a:ext cx="1542256" cy="74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5389716" y="3529580"/>
            <a:ext cx="1082348" cy="307777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 smtClean="0">
                <a:latin typeface="宋体" panose="02010600030101010101" pitchFamily="2" charset="-122"/>
              </a:rPr>
              <a:t>在池塘上？</a:t>
            </a:r>
            <a:endParaRPr lang="zh-CN" altLang="en-US" sz="1400" b="1" dirty="0">
              <a:latin typeface="宋体" panose="02010600030101010101" pitchFamily="2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4310314" y="4772452"/>
            <a:ext cx="1122582" cy="371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2323131" y="5085184"/>
            <a:ext cx="147774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3912352" y="4807357"/>
            <a:ext cx="1441420" cy="307777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002060"/>
                </a:solidFill>
                <a:latin typeface="宋体" panose="02010600030101010101" pitchFamily="2" charset="-122"/>
              </a:rPr>
              <a:t>很快就要</a:t>
            </a:r>
            <a:r>
              <a:rPr lang="zh-CN" altLang="en-US" sz="1400" b="1" dirty="0" smtClean="0">
                <a:solidFill>
                  <a:srgbClr val="002060"/>
                </a:solidFill>
                <a:latin typeface="宋体" panose="02010600030101010101" pitchFamily="2" charset="-122"/>
              </a:rPr>
              <a:t>下雨</a:t>
            </a:r>
            <a:r>
              <a:rPr lang="zh-CN" altLang="en-US" sz="1400" b="1" dirty="0">
                <a:solidFill>
                  <a:srgbClr val="002060"/>
                </a:solidFill>
                <a:latin typeface="宋体" panose="02010600030101010101" pitchFamily="2" charset="-122"/>
              </a:rPr>
              <a:t>了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2326916" y="3474129"/>
            <a:ext cx="1542256" cy="743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5432795" y="3208006"/>
            <a:ext cx="1261885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rgbClr val="C00000"/>
                </a:solidFill>
                <a:latin typeface="宋体" panose="02010600030101010101" pitchFamily="2" charset="-122"/>
              </a:rPr>
              <a:t>还剩一个小时</a:t>
            </a:r>
            <a:endParaRPr lang="zh-CN" altLang="en-US" sz="1400" b="1" dirty="0">
              <a:solidFill>
                <a:srgbClr val="C00000"/>
              </a:solidFill>
              <a:latin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11" grpId="0" bldLvl="0" animBg="1"/>
      <p:bldP spid="12" grpId="0" bldLvl="0" animBg="1"/>
      <p:bldP spid="13" grpId="0" bldLvl="0" animBg="1"/>
      <p:bldP spid="17" grpId="0" bldLvl="0" animBg="1"/>
      <p:bldP spid="22" grpId="0" bldLvl="0" animBg="1"/>
      <p:bldP spid="2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400335" y="1032966"/>
            <a:ext cx="4219938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Watch and answer</a:t>
            </a:r>
            <a:endParaRPr lang="zh-CN" alt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1190625" y="2454275"/>
            <a:ext cx="6753860" cy="34150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</a:rPr>
              <a:t>Q1: What are they going to do today?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/>
              <a:t>       </a:t>
            </a:r>
            <a:r>
              <a:rPr lang="en-US" altLang="zh-CN" sz="2400" b="1" dirty="0">
                <a:solidFill>
                  <a:srgbClr val="FF0000"/>
                </a:solidFill>
              </a:rPr>
              <a:t>They </a:t>
            </a:r>
            <a:r>
              <a:rPr lang="en-US" altLang="zh-CN" sz="2400" b="1" dirty="0"/>
              <a:t>are going to </a:t>
            </a:r>
            <a:r>
              <a:rPr lang="en-US" altLang="zh-CN" sz="2400" b="1" dirty="0">
                <a:solidFill>
                  <a:srgbClr val="FF0000"/>
                </a:solidFill>
              </a:rPr>
              <a:t>have a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picnic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（去野餐）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.</a:t>
            </a:r>
            <a:endParaRPr lang="en-US" altLang="zh-CN" sz="2400" b="1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00FF"/>
                </a:solidFill>
              </a:rPr>
              <a:t>Q2: When are they going to eat ?</a:t>
            </a:r>
            <a:endParaRPr lang="en-US" altLang="zh-CN" sz="2400" b="1" dirty="0"/>
          </a:p>
          <a:p>
            <a:pPr>
              <a:lnSpc>
                <a:spcPct val="150000"/>
              </a:lnSpc>
            </a:pPr>
            <a:r>
              <a:rPr lang="en-US" altLang="zh-CN" sz="2400" b="1" dirty="0"/>
              <a:t>       </a:t>
            </a:r>
            <a:r>
              <a:rPr lang="en-US" altLang="zh-CN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They </a:t>
            </a:r>
            <a:r>
              <a:rPr lang="en-US" altLang="zh-CN" sz="2400" b="1" dirty="0" smtClean="0"/>
              <a:t>are going to 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eat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at </a:t>
            </a:r>
            <a:r>
              <a:rPr lang="en-US" altLang="zh-CN" sz="2400" b="1" u="sng" dirty="0" smtClean="0">
                <a:solidFill>
                  <a:srgbClr val="FF0000"/>
                </a:solidFill>
              </a:rPr>
              <a:t>half past twelve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00FF"/>
                </a:solidFill>
              </a:rPr>
              <a:t>Q3: What time is it now ?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</a:rPr>
              <a:t> </a:t>
            </a:r>
            <a:r>
              <a:rPr lang="en-US" altLang="zh-CN" sz="2400" b="1" dirty="0" smtClean="0">
                <a:solidFill>
                  <a:srgbClr val="0000FF"/>
                </a:solidFill>
              </a:rPr>
              <a:t>     </a:t>
            </a:r>
            <a:r>
              <a:rPr lang="en-US" altLang="zh-CN" sz="2400" b="1" dirty="0">
                <a:solidFill>
                  <a:srgbClr val="FF0000"/>
                </a:solidFill>
              </a:rPr>
              <a:t>It's only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half </a:t>
            </a:r>
            <a:r>
              <a:rPr lang="en-US" altLang="zh-CN" sz="2400" b="1" dirty="0">
                <a:solidFill>
                  <a:srgbClr val="FF0000"/>
                </a:solidFill>
              </a:rPr>
              <a:t>past eleven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．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303749" y="3809905"/>
            <a:ext cx="960519" cy="40011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 smtClean="0">
                <a:latin typeface="宋体" panose="02010600030101010101" pitchFamily="2" charset="-122"/>
              </a:rPr>
              <a:t>12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点半</a:t>
            </a:r>
            <a:endParaRPr lang="zh-CN" altLang="en-US" sz="2000" b="1" dirty="0">
              <a:latin typeface="宋体" panose="02010600030101010101" pitchFamily="2" charset="-122"/>
            </a:endParaRPr>
          </a:p>
        </p:txBody>
      </p:sp>
      <p:sp>
        <p:nvSpPr>
          <p:cNvPr id="16" name="流程图: 联系 23"/>
          <p:cNvSpPr/>
          <p:nvPr/>
        </p:nvSpPr>
        <p:spPr>
          <a:xfrm>
            <a:off x="3698468" y="3778388"/>
            <a:ext cx="2343635" cy="399519"/>
          </a:xfrm>
          <a:prstGeom prst="flowChartConnector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ln>
                <a:solidFill>
                  <a:srgbClr val="0099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流程图: 联系 23"/>
          <p:cNvSpPr/>
          <p:nvPr/>
        </p:nvSpPr>
        <p:spPr>
          <a:xfrm>
            <a:off x="2998743" y="5387320"/>
            <a:ext cx="2448272" cy="413320"/>
          </a:xfrm>
          <a:prstGeom prst="flowChartConnector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5709719" y="5372335"/>
            <a:ext cx="960519" cy="40011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 smtClean="0">
                <a:latin typeface="宋体" panose="02010600030101010101" pitchFamily="2" charset="-122"/>
              </a:rPr>
              <a:t>11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点半</a:t>
            </a:r>
            <a:endParaRPr lang="zh-CN" altLang="en-US" sz="2000" b="1" dirty="0">
              <a:latin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332547" y="558835"/>
            <a:ext cx="6840537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4000" b="1" dirty="0" smtClean="0">
                <a:latin typeface="Comic Sans MS" panose="030F0702030302020204" pitchFamily="66" charset="0"/>
              </a:rPr>
              <a:t>What time </a:t>
            </a:r>
            <a:r>
              <a:rPr kumimoji="1" lang="en-US" altLang="zh-CN" sz="4000" b="1" dirty="0">
                <a:latin typeface="Comic Sans MS" panose="030F0702030302020204" pitchFamily="66" charset="0"/>
              </a:rPr>
              <a:t>is it ?</a:t>
            </a:r>
            <a:endParaRPr kumimoji="1" lang="zh-CN" altLang="en-US" sz="4000" b="1" dirty="0">
              <a:latin typeface="Comic Sans MS" panose="030F0702030302020204" pitchFamily="66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935757" y="1260475"/>
            <a:ext cx="7632848" cy="3143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ts val="3400"/>
              </a:lnSpc>
              <a:buAutoNum type="arabicPeriod"/>
            </a:pPr>
            <a:r>
              <a:rPr lang="en-US" altLang="zh-CN" sz="2400" b="1" dirty="0" smtClean="0">
                <a:solidFill>
                  <a:srgbClr val="FF0000"/>
                </a:solidFill>
              </a:rPr>
              <a:t>What </a:t>
            </a:r>
            <a:r>
              <a:rPr lang="en-US" altLang="zh-CN" sz="2400" b="1" dirty="0">
                <a:solidFill>
                  <a:srgbClr val="FF0000"/>
                </a:solidFill>
              </a:rPr>
              <a:t>time is it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? = What’s the time 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？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现在几点了？</a:t>
            </a:r>
            <a:endParaRPr lang="en-US" altLang="zh-CN" sz="24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3400"/>
              </a:lnSpc>
            </a:pPr>
            <a:r>
              <a:rPr lang="en-US" altLang="zh-CN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    It’s + 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时间 </a:t>
            </a:r>
            <a:r>
              <a:rPr lang="en-US" altLang="zh-CN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</a:p>
          <a:p>
            <a:pPr>
              <a:lnSpc>
                <a:spcPts val="3400"/>
              </a:lnSpc>
            </a:pPr>
            <a:r>
              <a:rPr lang="en-US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2. </a:t>
            </a:r>
            <a:r>
              <a:rPr lang="en-US" altLang="zh-CN" sz="24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at + </a:t>
            </a:r>
            <a:r>
              <a:rPr lang="zh-CN" altLang="en-US" sz="24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具体的时间，表示“在</a:t>
            </a:r>
            <a:r>
              <a:rPr lang="en-US" altLang="zh-CN" sz="24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</a:t>
            </a:r>
            <a:r>
              <a:rPr lang="zh-CN" altLang="en-US" sz="24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时刻” </a:t>
            </a:r>
            <a:endParaRPr lang="en-US" altLang="zh-CN" sz="2400" b="1" dirty="0" smtClean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34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4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Eg</a:t>
            </a:r>
            <a:r>
              <a:rPr lang="en-US" altLang="zh-CN" sz="24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 at six  </a:t>
            </a:r>
            <a:r>
              <a:rPr lang="zh-CN" altLang="en-US" sz="24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六点     </a:t>
            </a:r>
            <a:r>
              <a:rPr lang="en-US" altLang="zh-CN" sz="24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at nine 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九</a:t>
            </a:r>
            <a:r>
              <a:rPr lang="zh-CN" altLang="en-US" sz="24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</a:t>
            </a:r>
            <a:endParaRPr lang="en-US" altLang="zh-CN" sz="2400" b="1" dirty="0" smtClean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3400"/>
              </a:lnSpc>
            </a:pPr>
            <a:r>
              <a:rPr lang="en-US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3. 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半点的表达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方法</a:t>
            </a:r>
            <a:r>
              <a:rPr lang="en-US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;</a:t>
            </a:r>
          </a:p>
          <a:p>
            <a:pPr>
              <a:lnSpc>
                <a:spcPts val="3400"/>
              </a:lnSpc>
            </a:pP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half past + _____(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几点</a:t>
            </a:r>
            <a:r>
              <a:rPr lang="en-US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</a:p>
          <a:p>
            <a:pPr>
              <a:lnSpc>
                <a:spcPts val="3400"/>
              </a:lnSpc>
            </a:pP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sz="2400" b="1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Eg</a:t>
            </a:r>
            <a:r>
              <a:rPr lang="en-US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: 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386776" y="4581127"/>
            <a:ext cx="1610388" cy="122418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195736" y="5980514"/>
            <a:ext cx="1992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half 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past seven 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448182" y="4581127"/>
            <a:ext cx="1576953" cy="125572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382353" y="5996281"/>
            <a:ext cx="1708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half 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past ten 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6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09" y="2924944"/>
            <a:ext cx="1733333" cy="18571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2195736" y="620688"/>
            <a:ext cx="4598828" cy="158575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0805"/>
              </a:avLst>
            </a:prstTxWarp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b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What time is it ?</a:t>
            </a:r>
            <a:endParaRPr kumimoji="1" lang="zh-CN" altLang="en-US" b="1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8298" y="2934468"/>
            <a:ext cx="1666667" cy="18476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6598" y="2939228"/>
            <a:ext cx="1723810" cy="18285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4564" y="2905895"/>
            <a:ext cx="1752381" cy="18952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矩形 10"/>
          <p:cNvSpPr/>
          <p:nvPr/>
        </p:nvSpPr>
        <p:spPr>
          <a:xfrm>
            <a:off x="4572000" y="5276880"/>
            <a:ext cx="2192267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half 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past seven 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61269" y="5263348"/>
            <a:ext cx="1929374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half 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past five 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83086" y="5276880"/>
            <a:ext cx="1728935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ix o’clock 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883166" y="5239265"/>
            <a:ext cx="2053063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three o’clock 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413662" y="1020118"/>
            <a:ext cx="4219938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Watch and answer</a:t>
            </a:r>
            <a:endParaRPr lang="zh-CN" alt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269365" y="1951990"/>
            <a:ext cx="6605270" cy="4082415"/>
            <a:chOff x="857674" y="1920633"/>
            <a:chExt cx="7752382" cy="4384899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857675" y="1920633"/>
              <a:ext cx="7752381" cy="2552381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857674" y="4209817"/>
              <a:ext cx="7674765" cy="2095715"/>
            </a:xfrm>
            <a:prstGeom prst="rect">
              <a:avLst/>
            </a:prstGeom>
          </p:spPr>
        </p:pic>
      </p:grpSp>
      <p:sp>
        <p:nvSpPr>
          <p:cNvPr id="13" name="流程图: 联系 25"/>
          <p:cNvSpPr/>
          <p:nvPr/>
        </p:nvSpPr>
        <p:spPr>
          <a:xfrm>
            <a:off x="3126507" y="2747909"/>
            <a:ext cx="360040" cy="411018"/>
          </a:xfrm>
          <a:prstGeom prst="flowChartConnector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矩形 25"/>
          <p:cNvSpPr/>
          <p:nvPr/>
        </p:nvSpPr>
        <p:spPr>
          <a:xfrm>
            <a:off x="3491880" y="2691380"/>
            <a:ext cx="54374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0000FF"/>
                </a:solidFill>
              </a:rPr>
              <a:t>干的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2911371" y="4057290"/>
            <a:ext cx="10081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流程图: 联系 18"/>
          <p:cNvSpPr>
            <a:spLocks noChangeArrowheads="1"/>
          </p:cNvSpPr>
          <p:nvPr/>
        </p:nvSpPr>
        <p:spPr bwMode="auto">
          <a:xfrm>
            <a:off x="5267692" y="3746748"/>
            <a:ext cx="576064" cy="333402"/>
          </a:xfrm>
          <a:prstGeom prst="flowChartConnector">
            <a:avLst/>
          </a:prstGeom>
          <a:noFill/>
          <a:ln w="28575" algn="ctr">
            <a:solidFill>
              <a:srgbClr val="FF0000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911446" y="4126239"/>
            <a:ext cx="1082349" cy="307777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 smtClean="0"/>
              <a:t>看起来好像</a:t>
            </a:r>
            <a:endParaRPr lang="zh-CN" altLang="en-US" sz="1400" b="1" dirty="0"/>
          </a:p>
        </p:txBody>
      </p:sp>
      <p:sp>
        <p:nvSpPr>
          <p:cNvPr id="21" name="矩形 25"/>
          <p:cNvSpPr/>
          <p:nvPr/>
        </p:nvSpPr>
        <p:spPr>
          <a:xfrm>
            <a:off x="5046596" y="4083059"/>
            <a:ext cx="1132041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0000FF"/>
                </a:solidFill>
              </a:rPr>
              <a:t>保持，维持 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2802957" y="3746748"/>
            <a:ext cx="10081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4389009" y="3438768"/>
            <a:ext cx="723276" cy="307777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 smtClean="0"/>
              <a:t>淘气的</a:t>
            </a:r>
            <a:endParaRPr lang="zh-CN" altLang="en-US" sz="1400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9" grpId="0" bldLvl="0" animBg="1"/>
      <p:bldP spid="20" grpId="0" bldLvl="0" animBg="1"/>
      <p:bldP spid="21" grpId="0" bldLvl="0" animBg="1"/>
      <p:bldP spid="2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3384550" y="2727325"/>
            <a:ext cx="4558665" cy="1430020"/>
          </a:xfrm>
          <a:prstGeom prst="rect">
            <a:avLst/>
          </a:prstGeom>
          <a:solidFill>
            <a:srgbClr val="F6DFE7"/>
          </a:solidFill>
          <a:ln w="38100">
            <a:solidFill>
              <a:srgbClr val="9933FF"/>
            </a:solidFill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0000FF"/>
                </a:solidFill>
                <a:cs typeface="Arial" panose="020B0604020202020204" pitchFamily="34" charset="0"/>
              </a:rPr>
              <a:t>Q2: </a:t>
            </a:r>
            <a:r>
              <a:rPr lang="zh-CN" altLang="en-US" sz="20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zh-CN" sz="2000" b="1" dirty="0">
                <a:solidFill>
                  <a:srgbClr val="0000FF"/>
                </a:solidFill>
                <a:cs typeface="Arial" panose="020B0604020202020204" pitchFamily="34" charset="0"/>
              </a:rPr>
              <a:t> What are the ducks going to do ? 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0000FF"/>
                </a:solidFill>
                <a:cs typeface="Arial" panose="020B0604020202020204" pitchFamily="34" charset="0"/>
              </a:rPr>
              <a:t>         </a:t>
            </a:r>
            <a:r>
              <a:rPr lang="en-US" altLang="zh-CN" b="1" dirty="0"/>
              <a:t>They are going to eat their </a:t>
            </a:r>
            <a:r>
              <a:rPr lang="en-US" altLang="zh-CN" b="1" dirty="0" smtClean="0"/>
              <a:t>    </a:t>
            </a:r>
          </a:p>
          <a:p>
            <a:pPr>
              <a:lnSpc>
                <a:spcPct val="150000"/>
              </a:lnSpc>
            </a:pPr>
            <a:r>
              <a:rPr lang="en-US" altLang="zh-CN" b="1" dirty="0"/>
              <a:t> </a:t>
            </a:r>
            <a:r>
              <a:rPr lang="en-US" altLang="zh-CN" b="1" dirty="0" smtClean="0"/>
              <a:t>             sandwiches </a:t>
            </a:r>
            <a:r>
              <a:rPr lang="en-US" altLang="zh-CN" b="1" dirty="0"/>
              <a:t>.</a:t>
            </a:r>
            <a:endParaRPr lang="en-US" altLang="zh-CN" sz="2000" dirty="0"/>
          </a:p>
        </p:txBody>
      </p:sp>
      <p:sp>
        <p:nvSpPr>
          <p:cNvPr id="5" name="矩形 4"/>
          <p:cNvSpPr/>
          <p:nvPr/>
        </p:nvSpPr>
        <p:spPr>
          <a:xfrm>
            <a:off x="2269928" y="1518346"/>
            <a:ext cx="4219938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Watch and answer</a:t>
            </a:r>
            <a:endParaRPr lang="zh-CN" alt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383180" y="4470516"/>
            <a:ext cx="4572000" cy="1014730"/>
          </a:xfrm>
          <a:prstGeom prst="rect">
            <a:avLst/>
          </a:prstGeom>
          <a:solidFill>
            <a:srgbClr val="F6DFE7"/>
          </a:solidFill>
          <a:ln w="38100">
            <a:solidFill>
              <a:srgbClr val="9933FF"/>
            </a:solidFill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0000FF"/>
                </a:solidFill>
                <a:cs typeface="Arial" panose="020B0604020202020204" pitchFamily="34" charset="0"/>
              </a:rPr>
              <a:t>Q3</a:t>
            </a:r>
            <a:r>
              <a:rPr lang="zh-CN" altLang="en-US" sz="2000" b="1" dirty="0">
                <a:solidFill>
                  <a:srgbClr val="0000FF"/>
                </a:solidFill>
                <a:cs typeface="Arial" panose="020B0604020202020204" pitchFamily="34" charset="0"/>
              </a:rPr>
              <a:t>： </a:t>
            </a:r>
            <a:r>
              <a:rPr lang="en-US" altLang="zh-CN" b="1" dirty="0">
                <a:solidFill>
                  <a:srgbClr val="0000FF"/>
                </a:solidFill>
              </a:rPr>
              <a:t>Does Simon hungry  </a:t>
            </a:r>
            <a:r>
              <a:rPr lang="en-US" altLang="zh-CN" b="1" dirty="0" smtClean="0">
                <a:solidFill>
                  <a:srgbClr val="0000FF"/>
                </a:solidFill>
              </a:rPr>
              <a:t>?</a:t>
            </a:r>
            <a:endParaRPr lang="en-US" altLang="zh-CN" sz="2000" b="1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0000FF"/>
                </a:solidFill>
                <a:cs typeface="Arial" panose="020B0604020202020204" pitchFamily="34" charset="0"/>
              </a:rPr>
              <a:t>       </a:t>
            </a:r>
            <a:r>
              <a:rPr lang="en-US" altLang="zh-CN" sz="2000" b="1" dirty="0">
                <a:cs typeface="Arial" panose="020B0604020202020204" pitchFamily="34" charset="0"/>
              </a:rPr>
              <a:t>  </a:t>
            </a:r>
            <a:r>
              <a:rPr lang="en-US" altLang="zh-CN" b="1" dirty="0"/>
              <a:t>Yes, He stays hungry .</a:t>
            </a:r>
          </a:p>
        </p:txBody>
      </p:sp>
      <p:pic>
        <p:nvPicPr>
          <p:cNvPr id="50182" name="图片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9863" y="820738"/>
            <a:ext cx="16256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85545" y="3429000"/>
            <a:ext cx="2160905" cy="205676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13173" y="1822960"/>
            <a:ext cx="6336704" cy="41960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>
              <a:lnSpc>
                <a:spcPts val="4000"/>
              </a:lnSpc>
              <a:tabLst>
                <a:tab pos="581025" algn="l"/>
                <a:tab pos="1162050" algn="l"/>
                <a:tab pos="1744345" algn="l"/>
                <a:tab pos="2325370" algn="l"/>
                <a:tab pos="2908300" algn="l"/>
                <a:tab pos="3489325" algn="l"/>
                <a:tab pos="4070350" algn="l"/>
                <a:tab pos="4652645" algn="l"/>
                <a:tab pos="5233670" algn="l"/>
                <a:tab pos="5816600" algn="l"/>
                <a:tab pos="6397625" algn="l"/>
                <a:tab pos="6978650" algn="l"/>
                <a:tab pos="7560945" algn="l"/>
                <a:tab pos="8141970" algn="l"/>
                <a:tab pos="8724900" algn="l"/>
                <a:tab pos="9305925" algn="l"/>
              </a:tabLst>
            </a:pPr>
            <a:r>
              <a:rPr lang="en-US" altLang="zh-CN" sz="2800" b="1" dirty="0"/>
              <a:t>have a picnic </a:t>
            </a:r>
            <a:r>
              <a:rPr lang="zh-CN" altLang="en-US" sz="2800" b="1" dirty="0"/>
              <a:t>去野餐   </a:t>
            </a:r>
          </a:p>
          <a:p>
            <a:pPr>
              <a:lnSpc>
                <a:spcPts val="4000"/>
              </a:lnSpc>
              <a:tabLst>
                <a:tab pos="581025" algn="l"/>
                <a:tab pos="1162050" algn="l"/>
                <a:tab pos="1744345" algn="l"/>
                <a:tab pos="2325370" algn="l"/>
                <a:tab pos="2908300" algn="l"/>
                <a:tab pos="3489325" algn="l"/>
                <a:tab pos="4070350" algn="l"/>
                <a:tab pos="4652645" algn="l"/>
                <a:tab pos="5233670" algn="l"/>
                <a:tab pos="5816600" algn="l"/>
                <a:tab pos="6397625" algn="l"/>
                <a:tab pos="6978650" algn="l"/>
                <a:tab pos="7560945" algn="l"/>
                <a:tab pos="8141970" algn="l"/>
                <a:tab pos="8724900" algn="l"/>
                <a:tab pos="9305925" algn="l"/>
              </a:tabLst>
            </a:pPr>
            <a:r>
              <a:rPr lang="en-US" altLang="zh-CN" sz="2800" b="1" dirty="0"/>
              <a:t>one hour to go </a:t>
            </a:r>
            <a:r>
              <a:rPr lang="zh-CN" altLang="en-US" sz="2800" b="1" dirty="0"/>
              <a:t>还剩一个小时</a:t>
            </a:r>
          </a:p>
          <a:p>
            <a:pPr>
              <a:lnSpc>
                <a:spcPts val="4000"/>
              </a:lnSpc>
              <a:tabLst>
                <a:tab pos="581025" algn="l"/>
                <a:tab pos="1162050" algn="l"/>
                <a:tab pos="1744345" algn="l"/>
                <a:tab pos="2325370" algn="l"/>
                <a:tab pos="2908300" algn="l"/>
                <a:tab pos="3489325" algn="l"/>
                <a:tab pos="4070350" algn="l"/>
                <a:tab pos="4652645" algn="l"/>
                <a:tab pos="5233670" algn="l"/>
                <a:tab pos="5816600" algn="l"/>
                <a:tab pos="6397625" algn="l"/>
                <a:tab pos="6978650" algn="l"/>
                <a:tab pos="7560945" algn="l"/>
                <a:tab pos="8141970" algn="l"/>
                <a:tab pos="8724900" algn="l"/>
                <a:tab pos="9305925" algn="l"/>
              </a:tabLst>
            </a:pPr>
            <a:r>
              <a:rPr lang="en-US" altLang="zh-CN" sz="2800" b="1" dirty="0">
                <a:solidFill>
                  <a:srgbClr val="0000FF"/>
                </a:solidFill>
              </a:rPr>
              <a:t>on the pond </a:t>
            </a:r>
            <a:r>
              <a:rPr lang="zh-CN" altLang="en-US" sz="2800" b="1" dirty="0">
                <a:solidFill>
                  <a:srgbClr val="0000FF"/>
                </a:solidFill>
              </a:rPr>
              <a:t>在池塘里</a:t>
            </a:r>
          </a:p>
          <a:p>
            <a:pPr>
              <a:lnSpc>
                <a:spcPts val="4000"/>
              </a:lnSpc>
              <a:tabLst>
                <a:tab pos="581025" algn="l"/>
                <a:tab pos="1162050" algn="l"/>
                <a:tab pos="1744345" algn="l"/>
                <a:tab pos="2325370" algn="l"/>
                <a:tab pos="2908300" algn="l"/>
                <a:tab pos="3489325" algn="l"/>
                <a:tab pos="4070350" algn="l"/>
                <a:tab pos="4652645" algn="l"/>
                <a:tab pos="5233670" algn="l"/>
                <a:tab pos="5816600" algn="l"/>
                <a:tab pos="6397625" algn="l"/>
                <a:tab pos="6978650" algn="l"/>
                <a:tab pos="7560945" algn="l"/>
                <a:tab pos="8141970" algn="l"/>
                <a:tab pos="8724900" algn="l"/>
                <a:tab pos="9305925" algn="l"/>
              </a:tabLst>
            </a:pPr>
            <a:r>
              <a:rPr lang="en-US" altLang="zh-CN" sz="2800" b="1" dirty="0">
                <a:solidFill>
                  <a:srgbClr val="0000FF"/>
                </a:solidFill>
              </a:rPr>
              <a:t>some dark clouds </a:t>
            </a:r>
            <a:r>
              <a:rPr lang="zh-CN" altLang="en-US" sz="2800" b="1" dirty="0">
                <a:solidFill>
                  <a:srgbClr val="0000FF"/>
                </a:solidFill>
              </a:rPr>
              <a:t>一些乌云</a:t>
            </a:r>
          </a:p>
          <a:p>
            <a:pPr>
              <a:lnSpc>
                <a:spcPts val="4000"/>
              </a:lnSpc>
              <a:tabLst>
                <a:tab pos="581025" algn="l"/>
                <a:tab pos="1162050" algn="l"/>
                <a:tab pos="1744345" algn="l"/>
                <a:tab pos="2325370" algn="l"/>
                <a:tab pos="2908300" algn="l"/>
                <a:tab pos="3489325" algn="l"/>
                <a:tab pos="4070350" algn="l"/>
                <a:tab pos="4652645" algn="l"/>
                <a:tab pos="5233670" algn="l"/>
                <a:tab pos="5816600" algn="l"/>
                <a:tab pos="6397625" algn="l"/>
                <a:tab pos="6978650" algn="l"/>
                <a:tab pos="7560945" algn="l"/>
                <a:tab pos="8141970" algn="l"/>
                <a:tab pos="8724900" algn="l"/>
                <a:tab pos="9305925" algn="l"/>
              </a:tabLst>
            </a:pPr>
            <a:r>
              <a:rPr lang="en-US" altLang="zh-CN" sz="2800" b="1" dirty="0">
                <a:solidFill>
                  <a:srgbClr val="0000FF"/>
                </a:solidFill>
              </a:rPr>
              <a:t>over there </a:t>
            </a:r>
            <a:r>
              <a:rPr lang="zh-CN" altLang="en-US" sz="2800" b="1" dirty="0">
                <a:solidFill>
                  <a:srgbClr val="0000FF"/>
                </a:solidFill>
              </a:rPr>
              <a:t>在那边  </a:t>
            </a:r>
          </a:p>
          <a:p>
            <a:pPr>
              <a:lnSpc>
                <a:spcPts val="4000"/>
              </a:lnSpc>
              <a:tabLst>
                <a:tab pos="581025" algn="l"/>
                <a:tab pos="1162050" algn="l"/>
                <a:tab pos="1744345" algn="l"/>
                <a:tab pos="2325370" algn="l"/>
                <a:tab pos="2908300" algn="l"/>
                <a:tab pos="3489325" algn="l"/>
                <a:tab pos="4070350" algn="l"/>
                <a:tab pos="4652645" algn="l"/>
                <a:tab pos="5233670" algn="l"/>
                <a:tab pos="5816600" algn="l"/>
                <a:tab pos="6397625" algn="l"/>
                <a:tab pos="6978650" algn="l"/>
                <a:tab pos="7560945" algn="l"/>
                <a:tab pos="8141970" algn="l"/>
                <a:tab pos="8724900" algn="l"/>
                <a:tab pos="9305925" algn="l"/>
              </a:tabLst>
            </a:pPr>
            <a:r>
              <a:rPr lang="en-US" altLang="zh-CN" sz="2800" b="1" dirty="0">
                <a:solidFill>
                  <a:srgbClr val="0000FF"/>
                </a:solidFill>
              </a:rPr>
              <a:t>naughty ducks </a:t>
            </a:r>
            <a:r>
              <a:rPr lang="zh-CN" altLang="en-US" sz="2800" b="1" dirty="0">
                <a:solidFill>
                  <a:srgbClr val="0000FF"/>
                </a:solidFill>
              </a:rPr>
              <a:t>淘气的鸭子</a:t>
            </a:r>
          </a:p>
          <a:p>
            <a:pPr>
              <a:lnSpc>
                <a:spcPts val="4000"/>
              </a:lnSpc>
              <a:tabLst>
                <a:tab pos="581025" algn="l"/>
                <a:tab pos="1162050" algn="l"/>
                <a:tab pos="1744345" algn="l"/>
                <a:tab pos="2325370" algn="l"/>
                <a:tab pos="2908300" algn="l"/>
                <a:tab pos="3489325" algn="l"/>
                <a:tab pos="4070350" algn="l"/>
                <a:tab pos="4652645" algn="l"/>
                <a:tab pos="5233670" algn="l"/>
                <a:tab pos="5816600" algn="l"/>
                <a:tab pos="6397625" algn="l"/>
                <a:tab pos="6978650" algn="l"/>
                <a:tab pos="7560945" algn="l"/>
                <a:tab pos="8141970" algn="l"/>
                <a:tab pos="8724900" algn="l"/>
                <a:tab pos="9305925" algn="l"/>
              </a:tabLst>
            </a:pPr>
            <a:r>
              <a:rPr lang="en-US" altLang="zh-CN" sz="2800" b="1" dirty="0"/>
              <a:t>look like </a:t>
            </a:r>
            <a:r>
              <a:rPr lang="zh-CN" altLang="en-US" sz="2800" b="1" dirty="0"/>
              <a:t>看来好像</a:t>
            </a:r>
          </a:p>
          <a:p>
            <a:pPr>
              <a:lnSpc>
                <a:spcPts val="4000"/>
              </a:lnSpc>
              <a:tabLst>
                <a:tab pos="581025" algn="l"/>
                <a:tab pos="1162050" algn="l"/>
                <a:tab pos="1744345" algn="l"/>
                <a:tab pos="2325370" algn="l"/>
                <a:tab pos="2908300" algn="l"/>
                <a:tab pos="3489325" algn="l"/>
                <a:tab pos="4070350" algn="l"/>
                <a:tab pos="4652645" algn="l"/>
                <a:tab pos="5233670" algn="l"/>
                <a:tab pos="5816600" algn="l"/>
                <a:tab pos="6397625" algn="l"/>
                <a:tab pos="6978650" algn="l"/>
                <a:tab pos="7560945" algn="l"/>
                <a:tab pos="8141970" algn="l"/>
                <a:tab pos="8724900" algn="l"/>
                <a:tab pos="9305925" algn="l"/>
              </a:tabLst>
            </a:pPr>
            <a:r>
              <a:rPr lang="en-US" altLang="zh-CN" sz="2800" b="1" dirty="0"/>
              <a:t>stay hungry </a:t>
            </a:r>
            <a:r>
              <a:rPr lang="zh-CN" altLang="en-US" sz="2800" b="1" dirty="0"/>
              <a:t>依然饿着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412875" y="744855"/>
            <a:ext cx="2722880" cy="64008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altLang="zh-CN" sz="3600" dirty="0">
                <a:solidFill>
                  <a:schemeClr val="accent4"/>
                </a:solidFill>
                <a:effectLst/>
              </a:rPr>
              <a:t>Key phrases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08062" y="3719542"/>
            <a:ext cx="7127875" cy="5240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71980" indent="-1538605">
              <a:lnSpc>
                <a:spcPts val="3600"/>
              </a:lnSpc>
            </a:pP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83054" y="2259087"/>
            <a:ext cx="6758573" cy="3771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6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 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 going to + 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动词原形 ” 将来时态。</a:t>
            </a:r>
          </a:p>
          <a:p>
            <a:pPr>
              <a:lnSpc>
                <a:spcPts val="206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</a:t>
            </a:r>
            <a:endParaRPr lang="en-US" altLang="zh-CN" sz="2800" dirty="0" smtClean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   一般</a:t>
            </a: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将来时：表示按计划或意图要发生的事，有 “准备、打算”的意思。</a:t>
            </a:r>
          </a:p>
          <a:p>
            <a:pPr>
              <a:lnSpc>
                <a:spcPts val="2060"/>
              </a:lnSpc>
            </a:pP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结构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28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spc="-15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主语</a:t>
            </a:r>
            <a:r>
              <a:rPr lang="zh-CN" altLang="en-US" sz="2800" b="1" spc="-1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（人 </a:t>
            </a:r>
            <a:r>
              <a:rPr lang="en-US" altLang="zh-CN" sz="2800" b="1" spc="-1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2800" b="1" spc="-1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物）</a:t>
            </a:r>
            <a:r>
              <a:rPr lang="en-US" altLang="zh-CN" sz="2800" b="1" spc="-1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 </a:t>
            </a:r>
            <a:r>
              <a:rPr lang="en-US" altLang="zh-CN" sz="2800" b="1" spc="-1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be going to </a:t>
            </a:r>
            <a:r>
              <a:rPr lang="en-US" altLang="zh-CN" sz="2800" b="1" spc="-1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 </a:t>
            </a:r>
            <a:r>
              <a:rPr lang="zh-CN" altLang="en-US" sz="2800" b="1" spc="-1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动词原形 </a:t>
            </a:r>
          </a:p>
          <a:p>
            <a:pPr>
              <a:lnSpc>
                <a:spcPts val="2360"/>
              </a:lnSpc>
            </a:pP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dirty="0" smtClean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动词</a:t>
            </a:r>
            <a:r>
              <a:rPr lang="en-US" altLang="zh-CN" sz="2800" b="1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be </a:t>
            </a:r>
            <a:r>
              <a:rPr lang="zh-CN" altLang="en-US" sz="2800" b="1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（</a:t>
            </a:r>
            <a:r>
              <a:rPr lang="en-US" altLang="zh-CN" sz="2800" b="1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is am are</a:t>
            </a:r>
            <a:r>
              <a:rPr lang="zh-CN" altLang="en-US" sz="2800" b="1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）随主语人称和数的变化而变化。</a:t>
            </a: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2384853" y="633456"/>
            <a:ext cx="4009533" cy="1223963"/>
            <a:chOff x="2583643" y="836712"/>
            <a:chExt cx="4009156" cy="1224136"/>
          </a:xfrm>
        </p:grpSpPr>
        <p:sp>
          <p:nvSpPr>
            <p:cNvPr id="9" name="云形标注 8"/>
            <p:cNvSpPr/>
            <p:nvPr/>
          </p:nvSpPr>
          <p:spPr>
            <a:xfrm>
              <a:off x="2583643" y="836712"/>
              <a:ext cx="3960440" cy="1224136"/>
            </a:xfrm>
            <a:prstGeom prst="cloudCallout">
              <a:avLst>
                <a:gd name="adj1" fmla="val -74880"/>
                <a:gd name="adj2" fmla="val 73535"/>
              </a:avLst>
            </a:prstGeom>
            <a:solidFill>
              <a:srgbClr val="F3E2C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2848215" y="922177"/>
              <a:ext cx="3744584" cy="92346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5400" b="1" dirty="0">
                  <a:ln w="22225">
                    <a:solidFill>
                      <a:srgbClr val="C00000"/>
                    </a:solidFill>
                    <a:prstDash val="solid"/>
                  </a:ln>
                  <a:solidFill>
                    <a:srgbClr val="00B05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be going to </a:t>
              </a: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172210" y="24765"/>
            <a:ext cx="3180080" cy="64008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altLang="zh-CN" sz="3600" dirty="0">
                <a:solidFill>
                  <a:schemeClr val="accent4"/>
                </a:solidFill>
                <a:effectLst/>
              </a:rPr>
              <a:t>Key sentences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116013" y="1341438"/>
            <a:ext cx="3024187" cy="178510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4400" b="1" dirty="0" smtClean="0">
                <a:latin typeface="微软雅黑" panose="020B0503020204020204" pitchFamily="34" charset="-122"/>
                <a:ea typeface="楷体_GB2312" pitchFamily="49" charset="-122"/>
              </a:rPr>
              <a:t>Duck</a:t>
            </a:r>
          </a:p>
          <a:p>
            <a:pPr algn="ctr">
              <a:spcBef>
                <a:spcPct val="50000"/>
              </a:spcBef>
            </a:pPr>
            <a:r>
              <a:rPr kumimoji="1"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鸭子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33905" y="3668108"/>
            <a:ext cx="3622071" cy="248571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22898" y="764704"/>
            <a:ext cx="2882980" cy="2979616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111539" y="4318864"/>
            <a:ext cx="3024187" cy="178510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4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Pond</a:t>
            </a:r>
          </a:p>
          <a:p>
            <a:pPr algn="ctr">
              <a:spcBef>
                <a:spcPct val="50000"/>
              </a:spcBef>
            </a:pPr>
            <a:r>
              <a:rPr kumimoji="1" lang="zh-CN" altLang="en-US" sz="4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池塘</a:t>
            </a:r>
            <a:endParaRPr kumimoji="1" lang="zh-CN" alt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1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图示 5"/>
          <p:cNvGraphicFramePr/>
          <p:nvPr/>
        </p:nvGraphicFramePr>
        <p:xfrm>
          <a:off x="254109" y="270104"/>
          <a:ext cx="3813365" cy="801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矩形 2"/>
          <p:cNvSpPr/>
          <p:nvPr/>
        </p:nvSpPr>
        <p:spPr>
          <a:xfrm>
            <a:off x="1223645" y="1099185"/>
            <a:ext cx="6640830" cy="49390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1871980" indent="-1538605">
              <a:lnSpc>
                <a:spcPts val="3600"/>
              </a:lnSpc>
            </a:pPr>
            <a:r>
              <a:rPr lang="en-US" altLang="zh-CN" sz="3600" b="1" dirty="0" smtClean="0">
                <a:solidFill>
                  <a:schemeClr val="accent4"/>
                </a:solidFill>
                <a:latin typeface="Times New Roman" panose="02020603050405020304" charset="0"/>
              </a:rPr>
              <a:t>                </a:t>
            </a:r>
          </a:p>
          <a:p>
            <a:pPr marL="1871980" indent="-1538605">
              <a:lnSpc>
                <a:spcPts val="3600"/>
              </a:lnSpc>
            </a:pPr>
            <a:r>
              <a:rPr lang="en-US" altLang="zh-CN" sz="3600" b="1" dirty="0">
                <a:solidFill>
                  <a:schemeClr val="accent4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 </a:t>
            </a:r>
            <a:r>
              <a:rPr lang="en-US" altLang="zh-CN" sz="3600" b="1" dirty="0" smtClean="0">
                <a:solidFill>
                  <a:schemeClr val="accent4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              </a:t>
            </a:r>
            <a:r>
              <a:rPr lang="en-US" altLang="zh-CN" sz="48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</a:t>
            </a:r>
            <a:r>
              <a:rPr lang="zh-CN" altLang="en-US" sz="48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的变化</a:t>
            </a:r>
            <a:endParaRPr lang="en-US" altLang="zh-CN" sz="4800" b="1" dirty="0" smtClean="0">
              <a:ln>
                <a:solidFill>
                  <a:srgbClr val="0000FF"/>
                </a:solidFill>
              </a:ln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71980" indent="-1538605" algn="just">
              <a:lnSpc>
                <a:spcPts val="3600"/>
              </a:lnSpc>
            </a:pPr>
            <a:r>
              <a:rPr lang="zh-CN" altLang="en-US" sz="2000" b="1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动词</a:t>
            </a:r>
            <a:r>
              <a:rPr lang="en-US" altLang="zh-CN" sz="20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 </a:t>
            </a:r>
            <a:r>
              <a:rPr lang="zh-CN" altLang="en-US" sz="20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 am are</a:t>
            </a:r>
            <a:r>
              <a:rPr lang="zh-CN" altLang="en-US" sz="20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）随主语人称和数的变化而变化。</a:t>
            </a:r>
          </a:p>
          <a:p>
            <a:pPr marL="1871980" indent="-1538605" algn="just">
              <a:lnSpc>
                <a:spcPts val="3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（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）根据主语的人称变化：</a:t>
            </a:r>
          </a:p>
          <a:p>
            <a:pPr marL="1871980" indent="-1538605" algn="just">
              <a:lnSpc>
                <a:spcPts val="3000"/>
              </a:lnSpc>
            </a:pPr>
            <a:r>
              <a:rPr lang="zh-CN" altLang="en-US" sz="20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当主语是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be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变成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am,  </a:t>
            </a:r>
            <a:endParaRPr lang="en-US" altLang="zh-CN" sz="2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71980" indent="-1538605" algn="just">
              <a:lnSpc>
                <a:spcPts val="3000"/>
              </a:lnSpc>
            </a:pPr>
            <a:r>
              <a:rPr lang="en-US" altLang="zh-CN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en-US" altLang="zh-CN" sz="2000" b="1" dirty="0" err="1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Eg</a:t>
            </a:r>
            <a:r>
              <a:rPr lang="en-US" altLang="zh-CN" sz="20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I am going to get up .</a:t>
            </a:r>
          </a:p>
          <a:p>
            <a:pPr marL="1871980" indent="-1538605" algn="just">
              <a:lnSpc>
                <a:spcPts val="3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当主语是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/ they / you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be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变成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are, </a:t>
            </a:r>
            <a:endParaRPr lang="en-US" altLang="zh-CN" sz="2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71980" indent="-1538605" algn="just">
              <a:lnSpc>
                <a:spcPts val="3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en-US" altLang="zh-CN" sz="2000" b="1" dirty="0" err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Eg</a:t>
            </a:r>
            <a:r>
              <a:rPr lang="en-US" altLang="zh-CN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: we are going to have a picnic .</a:t>
            </a:r>
          </a:p>
          <a:p>
            <a:pPr marL="1871980" indent="-1538605" algn="just">
              <a:lnSpc>
                <a:spcPts val="3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当主语是 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 / she / it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,be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变成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is.   </a:t>
            </a:r>
            <a:endParaRPr lang="en-US" altLang="zh-CN" sz="2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71980" indent="-1538605" algn="just">
              <a:lnSpc>
                <a:spcPts val="3000"/>
              </a:lnSpc>
            </a:pPr>
            <a:r>
              <a:rPr lang="en-US" altLang="zh-CN" sz="20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en-US" altLang="zh-CN" sz="20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Eg</a:t>
            </a:r>
            <a:r>
              <a:rPr lang="en-US" altLang="zh-CN" sz="20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He is going to eat a hamburger .</a:t>
            </a:r>
          </a:p>
          <a:p>
            <a:pPr marL="1871980" indent="-1538605" algn="just">
              <a:lnSpc>
                <a:spcPts val="3000"/>
              </a:lnSpc>
            </a:pPr>
            <a:r>
              <a:rPr lang="en-US" altLang="zh-CN" sz="20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）根据主语的数量变化（单数、复数）</a:t>
            </a:r>
          </a:p>
          <a:p>
            <a:pPr marL="1871980" indent="-1538605" algn="just">
              <a:lnSpc>
                <a:spcPts val="3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单数用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，复数用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are . 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8313" y="693738"/>
            <a:ext cx="8229600" cy="11430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eaLnBrk="1" hangingPunct="1"/>
            <a:r>
              <a:rPr lang="en-US" altLang="zh-CN" smtClean="0">
                <a:solidFill>
                  <a:srgbClr val="0000FF"/>
                </a:solidFill>
                <a:latin typeface="Comic Sans MS" panose="030F0702030302020204" pitchFamily="66" charset="0"/>
              </a:rPr>
              <a:t>Situational dialogue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067753" y="4845685"/>
            <a:ext cx="8229600" cy="1833563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zh-CN" altLang="en-US" sz="2000" b="1" dirty="0" smtClean="0">
                <a:solidFill>
                  <a:srgbClr val="0000FF"/>
                </a:solidFill>
              </a:rPr>
              <a:t>                                                   </a:t>
            </a:r>
          </a:p>
          <a:p>
            <a:pPr marL="0" indent="0" eaLnBrk="1" hangingPunct="1">
              <a:lnSpc>
                <a:spcPct val="80000"/>
              </a:lnSpc>
            </a:pPr>
            <a:endParaRPr lang="zh-CN" altLang="en-US" sz="2000" b="1" dirty="0" smtClean="0">
              <a:solidFill>
                <a:srgbClr val="0000FF"/>
              </a:solidFill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en-US" altLang="zh-CN" sz="2400" b="1" dirty="0" err="1" smtClean="0">
                <a:solidFill>
                  <a:srgbClr val="0000FF"/>
                </a:solidFill>
                <a:latin typeface="宋体" panose="02010600030101010101" pitchFamily="2" charset="-122"/>
              </a:rPr>
              <a:t>小组合作</a:t>
            </a:r>
            <a:r>
              <a:rPr lang="zh-CN" altLang="en-US" sz="2400" b="1" dirty="0" smtClean="0">
                <a:solidFill>
                  <a:srgbClr val="0000FF"/>
                </a:solidFill>
                <a:latin typeface="宋体" panose="02010600030101010101" pitchFamily="2" charset="-122"/>
              </a:rPr>
              <a:t>，三人一组，分别饰演不同角色。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zh-CN" altLang="en-US" sz="2400" b="1" dirty="0" smtClean="0">
                <a:solidFill>
                  <a:srgbClr val="0000FF"/>
                </a:solidFill>
                <a:latin typeface="宋体" panose="02010600030101010101" pitchFamily="2" charset="-122"/>
              </a:rPr>
              <a:t>分角色朗读对话内容。进行情景对话。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864463"/>
            <a:ext cx="4251864" cy="32368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bldLvl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478328" y="1566506"/>
            <a:ext cx="4428490" cy="8299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4800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Watch and say</a:t>
            </a:r>
            <a:endParaRPr lang="zh-CN" alt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802" y="2705468"/>
            <a:ext cx="6266667" cy="32380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77315" y="650875"/>
            <a:ext cx="3180080" cy="64008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altLang="zh-CN" sz="3600">
                <a:solidFill>
                  <a:schemeClr val="accent4"/>
                </a:solidFill>
                <a:effectLst/>
              </a:rPr>
              <a:t>Key sentences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WordArt 7"/>
          <p:cNvSpPr>
            <a:spLocks noChangeArrowheads="1" noChangeShapeType="1" noTextEdit="1"/>
          </p:cNvSpPr>
          <p:nvPr/>
        </p:nvSpPr>
        <p:spPr bwMode="auto">
          <a:xfrm>
            <a:off x="4589340" y="1792704"/>
            <a:ext cx="2072508" cy="669387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zh-CN" altLang="en-US" sz="2700" b="1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0099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抢答</a:t>
            </a:r>
          </a:p>
        </p:txBody>
      </p:sp>
      <p:sp>
        <p:nvSpPr>
          <p:cNvPr id="18" name="矩形 17"/>
          <p:cNvSpPr/>
          <p:nvPr/>
        </p:nvSpPr>
        <p:spPr>
          <a:xfrm>
            <a:off x="628088" y="959178"/>
            <a:ext cx="4960620" cy="9220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5400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Watch and say</a:t>
            </a:r>
            <a:endParaRPr lang="zh-CN" alt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797175" y="2614613"/>
            <a:ext cx="5445125" cy="10147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A : _________ </a:t>
            </a:r>
            <a:r>
              <a:rPr lang="en-US" altLang="zh-CN" sz="2000" dirty="0" smtClean="0"/>
              <a:t>are </a:t>
            </a:r>
            <a:r>
              <a:rPr lang="en-US" altLang="zh-CN" sz="2000" dirty="0"/>
              <a:t>we going to eat?</a:t>
            </a:r>
          </a:p>
          <a:p>
            <a:pPr>
              <a:lnSpc>
                <a:spcPct val="150000"/>
              </a:lnSpc>
            </a:pPr>
            <a:r>
              <a:rPr lang="en-US" altLang="zh-CN" sz="2000" dirty="0"/>
              <a:t>B: At half past </a:t>
            </a:r>
            <a:r>
              <a:rPr lang="en-US" altLang="zh-CN" sz="2000" dirty="0" smtClean="0"/>
              <a:t>twelve.</a:t>
            </a:r>
            <a:endParaRPr lang="en-US" altLang="zh-CN" sz="2000" dirty="0"/>
          </a:p>
        </p:txBody>
      </p:sp>
      <p:sp>
        <p:nvSpPr>
          <p:cNvPr id="60421" name="矩形 13"/>
          <p:cNvSpPr>
            <a:spLocks noChangeArrowheads="1"/>
          </p:cNvSpPr>
          <p:nvPr/>
        </p:nvSpPr>
        <p:spPr bwMode="auto">
          <a:xfrm>
            <a:off x="2851716" y="4716251"/>
            <a:ext cx="5507038" cy="1014730"/>
          </a:xfrm>
          <a:prstGeom prst="rect">
            <a:avLst/>
          </a:prstGeom>
          <a:solidFill>
            <a:srgbClr val="F3E2C4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indent="133350">
              <a:lnSpc>
                <a:spcPct val="150000"/>
              </a:lnSpc>
              <a:tabLst>
                <a:tab pos="581025" algn="l"/>
                <a:tab pos="1162050" algn="l"/>
                <a:tab pos="1744345" algn="l"/>
                <a:tab pos="2325370" algn="l"/>
                <a:tab pos="2908300" algn="l"/>
                <a:tab pos="3489325" algn="l"/>
                <a:tab pos="4070350" algn="l"/>
                <a:tab pos="4652645" algn="l"/>
                <a:tab pos="5233670" algn="l"/>
                <a:tab pos="5816600" algn="l"/>
                <a:tab pos="6397625" algn="l"/>
                <a:tab pos="6978650" algn="l"/>
                <a:tab pos="7560945" algn="l"/>
                <a:tab pos="8141970" algn="l"/>
                <a:tab pos="8724900" algn="l"/>
                <a:tab pos="9305925" algn="l"/>
              </a:tabLst>
            </a:pPr>
            <a:r>
              <a:rPr lang="en-US" altLang="zh-CN" sz="2000" dirty="0"/>
              <a:t>A</a:t>
            </a:r>
            <a:r>
              <a:rPr lang="zh-CN" altLang="en-US" sz="2000" dirty="0" smtClean="0"/>
              <a:t>：</a:t>
            </a:r>
            <a:r>
              <a:rPr lang="en-US" altLang="zh-CN" sz="2000" dirty="0" smtClean="0"/>
              <a:t>_________the </a:t>
            </a:r>
            <a:r>
              <a:rPr lang="en-US" altLang="zh-CN" sz="2000" dirty="0"/>
              <a:t>ducks! </a:t>
            </a:r>
            <a:endParaRPr lang="en-US" altLang="zh-CN" sz="2000" dirty="0" smtClean="0"/>
          </a:p>
          <a:p>
            <a:pPr indent="133350">
              <a:lnSpc>
                <a:spcPct val="150000"/>
              </a:lnSpc>
              <a:tabLst>
                <a:tab pos="581025" algn="l"/>
                <a:tab pos="1162050" algn="l"/>
                <a:tab pos="1744345" algn="l"/>
                <a:tab pos="2325370" algn="l"/>
                <a:tab pos="2908300" algn="l"/>
                <a:tab pos="3489325" algn="l"/>
                <a:tab pos="4070350" algn="l"/>
                <a:tab pos="4652645" algn="l"/>
                <a:tab pos="5233670" algn="l"/>
                <a:tab pos="5816600" algn="l"/>
                <a:tab pos="6397625" algn="l"/>
                <a:tab pos="6978650" algn="l"/>
                <a:tab pos="7560945" algn="l"/>
                <a:tab pos="8141970" algn="l"/>
                <a:tab pos="8724900" algn="l"/>
                <a:tab pos="9305925" algn="l"/>
              </a:tabLst>
            </a:pPr>
            <a:r>
              <a:rPr lang="en-US" altLang="zh-CN" sz="2000" dirty="0"/>
              <a:t> </a:t>
            </a:r>
            <a:r>
              <a:rPr lang="en-US" altLang="zh-CN" sz="2000" dirty="0" smtClean="0"/>
              <a:t>    They're eating our </a:t>
            </a:r>
            <a:r>
              <a:rPr lang="en-US" altLang="zh-CN" sz="2000" dirty="0"/>
              <a:t>sandwiches</a:t>
            </a:r>
            <a:r>
              <a:rPr lang="en-US" altLang="zh-CN" sz="2000" dirty="0" smtClean="0"/>
              <a:t>!</a:t>
            </a:r>
            <a:endParaRPr lang="en-US" altLang="zh-CN" sz="2000" dirty="0"/>
          </a:p>
        </p:txBody>
      </p:sp>
      <p:sp>
        <p:nvSpPr>
          <p:cNvPr id="5" name="圆角矩形 4"/>
          <p:cNvSpPr>
            <a:spLocks noChangeArrowheads="1"/>
          </p:cNvSpPr>
          <p:nvPr/>
        </p:nvSpPr>
        <p:spPr bwMode="auto">
          <a:xfrm>
            <a:off x="3464699" y="2668620"/>
            <a:ext cx="792163" cy="347662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 algn="ctr">
            <a:solidFill>
              <a:srgbClr val="FFFF00"/>
            </a:solidFill>
            <a:miter lim="800000"/>
          </a:ln>
        </p:spPr>
        <p:txBody>
          <a:bodyPr anchor="ctr"/>
          <a:lstStyle/>
          <a:p>
            <a:pPr algn="ctr"/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When</a:t>
            </a:r>
          </a:p>
        </p:txBody>
      </p:sp>
      <p:sp>
        <p:nvSpPr>
          <p:cNvPr id="2" name="圆角矩形 15"/>
          <p:cNvSpPr>
            <a:spLocks noChangeArrowheads="1"/>
          </p:cNvSpPr>
          <p:nvPr/>
        </p:nvSpPr>
        <p:spPr bwMode="auto">
          <a:xfrm>
            <a:off x="3309761" y="4770226"/>
            <a:ext cx="1295400" cy="371475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 algn="ctr">
            <a:solidFill>
              <a:srgbClr val="FFFF00"/>
            </a:solidFill>
            <a:miter lim="800000"/>
          </a:ln>
        </p:spPr>
        <p:txBody>
          <a:bodyPr anchor="ctr"/>
          <a:lstStyle/>
          <a:p>
            <a:pPr algn="ctr"/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Look at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2112963" y="1676400"/>
            <a:ext cx="253104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92D050"/>
                </a:solidFill>
                <a:latin typeface="Times New Roman" panose="02020603050405020304" charset="0"/>
              </a:rPr>
              <a:t>have a picnic 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2528889" y="2540000"/>
            <a:ext cx="211512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charset="0"/>
              </a:rPr>
              <a:t>be careful 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670300" y="3597275"/>
            <a:ext cx="313055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336600"/>
                </a:solidFill>
                <a:latin typeface="Times New Roman" panose="02020603050405020304" charset="0"/>
              </a:rPr>
              <a:t> </a:t>
            </a:r>
            <a:r>
              <a:rPr lang="en-US" altLang="zh-CN" sz="2800" b="1" dirty="0">
                <a:solidFill>
                  <a:srgbClr val="336600"/>
                </a:solidFill>
                <a:latin typeface="Times New Roman" panose="02020603050405020304" charset="0"/>
              </a:rPr>
              <a:t>naughty ducks </a:t>
            </a:r>
          </a:p>
        </p:txBody>
      </p:sp>
      <p:sp>
        <p:nvSpPr>
          <p:cNvPr id="140297" name="Text Box 9"/>
          <p:cNvSpPr txBox="1">
            <a:spLocks noChangeArrowheads="1"/>
          </p:cNvSpPr>
          <p:nvPr/>
        </p:nvSpPr>
        <p:spPr bwMode="auto">
          <a:xfrm>
            <a:off x="873919" y="3968750"/>
            <a:ext cx="3024187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B050"/>
                </a:solidFill>
                <a:latin typeface="Times New Roman" panose="02020603050405020304" charset="0"/>
              </a:rPr>
              <a:t>look like 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1422301" y="3144233"/>
            <a:ext cx="271393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666666"/>
                </a:solidFill>
                <a:latin typeface="Times New Roman" panose="02020603050405020304" charset="0"/>
              </a:rPr>
              <a:t>on the pond </a:t>
            </a:r>
          </a:p>
        </p:txBody>
      </p:sp>
      <p:sp>
        <p:nvSpPr>
          <p:cNvPr id="140294" name="Text Box 6"/>
          <p:cNvSpPr txBox="1">
            <a:spLocks noChangeArrowheads="1"/>
          </p:cNvSpPr>
          <p:nvPr/>
        </p:nvSpPr>
        <p:spPr bwMode="auto">
          <a:xfrm>
            <a:off x="1121965" y="5113349"/>
            <a:ext cx="234315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</a:rPr>
              <a:t> </a:t>
            </a:r>
            <a:r>
              <a:rPr lang="en-US" altLang="zh-CN" sz="2800" b="1" dirty="0">
                <a:solidFill>
                  <a:srgbClr val="9933FF"/>
                </a:solidFill>
              </a:rPr>
              <a:t>over there 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2373313" y="5597525"/>
            <a:ext cx="3525837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charset="0"/>
              </a:rPr>
              <a:t>stay hungry </a:t>
            </a:r>
          </a:p>
        </p:txBody>
      </p:sp>
      <p:pic>
        <p:nvPicPr>
          <p:cNvPr id="61450" name="Picture 4" descr="重点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22900" y="4492625"/>
            <a:ext cx="285750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1" name="WordArt 5"/>
          <p:cNvSpPr>
            <a:spLocks noChangeArrowheads="1" noChangeShapeType="1" noTextEdit="1"/>
          </p:cNvSpPr>
          <p:nvPr/>
        </p:nvSpPr>
        <p:spPr bwMode="auto">
          <a:xfrm>
            <a:off x="5832475" y="4746625"/>
            <a:ext cx="1843088" cy="7715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sz="2700" b="1" i="1" kern="10">
                <a:ln w="9525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solidFill>
                  <a:srgbClr val="0099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火眼金睛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5578475" y="1659276"/>
            <a:ext cx="2746375" cy="52322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/>
              <a:t>one hour to go </a:t>
            </a:r>
            <a:endParaRPr lang="en-US" altLang="zh-CN" sz="2800" b="1" dirty="0">
              <a:solidFill>
                <a:srgbClr val="009900"/>
              </a:solidFill>
              <a:latin typeface="Times New Roman" panose="02020603050405020304" charset="0"/>
            </a:endParaRPr>
          </a:p>
        </p:txBody>
      </p:sp>
      <p:sp>
        <p:nvSpPr>
          <p:cNvPr id="61455" name="文本框 25"/>
          <p:cNvSpPr txBox="1">
            <a:spLocks noChangeArrowheads="1"/>
          </p:cNvSpPr>
          <p:nvPr/>
        </p:nvSpPr>
        <p:spPr bwMode="auto">
          <a:xfrm>
            <a:off x="970915" y="583565"/>
            <a:ext cx="7569200" cy="953135"/>
          </a:xfrm>
          <a:prstGeom prst="rect">
            <a:avLst/>
          </a:prstGeom>
          <a:solidFill>
            <a:srgbClr val="FFFF99"/>
          </a:solidFill>
          <a:ln w="28575">
            <a:solidFill>
              <a:srgbClr val="00FF00"/>
            </a:solidFill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/>
              <a:t>全班抢答竞赛，单词和词组知识一闪而过，</a:t>
            </a:r>
          </a:p>
          <a:p>
            <a:r>
              <a:rPr lang="zh-CN" altLang="en-US" sz="2800" b="1"/>
              <a:t>看谁记得快记得牢。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5578475" y="2668588"/>
            <a:ext cx="35655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92D050"/>
                </a:solidFill>
                <a:latin typeface="Times New Roman" panose="02020603050405020304" charset="0"/>
              </a:rPr>
              <a:t>some dark clouds 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3040063" y="4511292"/>
            <a:ext cx="124390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92D050"/>
                </a:solidFill>
                <a:latin typeface="Times New Roman" panose="02020603050405020304" charset="0"/>
              </a:rPr>
              <a:t>later</a:t>
            </a:r>
            <a:endParaRPr lang="en-US" altLang="zh-CN" sz="2800" b="1" dirty="0">
              <a:solidFill>
                <a:srgbClr val="92D050"/>
              </a:solidFill>
              <a:latin typeface="Times New Roman" panose="0202060305040502030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6660233" y="3686300"/>
            <a:ext cx="162016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00B050"/>
                </a:solidFill>
                <a:latin typeface="Times New Roman" panose="02020603050405020304" charset="0"/>
              </a:rPr>
              <a:t>pond</a:t>
            </a:r>
            <a:endParaRPr lang="en-US" altLang="zh-CN" sz="2800" b="1" dirty="0">
              <a:solidFill>
                <a:srgbClr val="00B050"/>
              </a:solidFill>
              <a:latin typeface="Times New Roman" panose="0202060305040502030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8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8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8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8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8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402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58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40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40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8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40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58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58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3" grpId="0"/>
      <p:bldP spid="23" grpId="1"/>
      <p:bldP spid="5" grpId="0"/>
      <p:bldP spid="5" grpId="1"/>
      <p:bldP spid="140297" grpId="0"/>
      <p:bldP spid="140297" grpId="1"/>
      <p:bldP spid="140294" grpId="0"/>
      <p:bldP spid="140294" grpId="1"/>
      <p:bldP spid="19" grpId="0"/>
      <p:bldP spid="19" grpId="1"/>
      <p:bldP spid="17" grpId="0"/>
      <p:bldP spid="17" grpId="1"/>
      <p:bldP spid="21" grpId="0"/>
      <p:bldP spid="21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5"/>
          <p:cNvSpPr txBox="1">
            <a:spLocks noChangeArrowheads="1"/>
          </p:cNvSpPr>
          <p:nvPr/>
        </p:nvSpPr>
        <p:spPr bwMode="auto">
          <a:xfrm>
            <a:off x="250825" y="3644900"/>
            <a:ext cx="18732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en-US" b="1">
              <a:solidFill>
                <a:srgbClr val="660066"/>
              </a:solidFill>
              <a:latin typeface="Times New Roman" panose="02020603050405020304" charset="0"/>
            </a:endParaRPr>
          </a:p>
        </p:txBody>
      </p:sp>
      <p:sp>
        <p:nvSpPr>
          <p:cNvPr id="62467" name="Text Box 6"/>
          <p:cNvSpPr txBox="1">
            <a:spLocks noChangeArrowheads="1"/>
          </p:cNvSpPr>
          <p:nvPr/>
        </p:nvSpPr>
        <p:spPr bwMode="auto">
          <a:xfrm>
            <a:off x="323850" y="3284538"/>
            <a:ext cx="3095625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en-US" b="1">
              <a:solidFill>
                <a:srgbClr val="660066"/>
              </a:solidFill>
              <a:latin typeface="Times New Roman" panose="02020603050405020304" charset="0"/>
            </a:endParaRPr>
          </a:p>
        </p:txBody>
      </p:sp>
      <p:sp>
        <p:nvSpPr>
          <p:cNvPr id="62468" name="Text Box 8"/>
          <p:cNvSpPr txBox="1">
            <a:spLocks noChangeArrowheads="1"/>
          </p:cNvSpPr>
          <p:nvPr/>
        </p:nvSpPr>
        <p:spPr bwMode="auto">
          <a:xfrm>
            <a:off x="250825" y="5229225"/>
            <a:ext cx="20891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en-US" b="1">
              <a:solidFill>
                <a:srgbClr val="660066"/>
              </a:solidFill>
              <a:latin typeface="Times New Roman" panose="02020603050405020304" charset="0"/>
            </a:endParaRPr>
          </a:p>
        </p:txBody>
      </p:sp>
      <p:sp>
        <p:nvSpPr>
          <p:cNvPr id="62469" name="Text Box 12"/>
          <p:cNvSpPr txBox="1">
            <a:spLocks noChangeArrowheads="1"/>
          </p:cNvSpPr>
          <p:nvPr/>
        </p:nvSpPr>
        <p:spPr bwMode="auto">
          <a:xfrm>
            <a:off x="900113" y="1412875"/>
            <a:ext cx="458787" cy="1800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en-US" b="1">
              <a:solidFill>
                <a:srgbClr val="660066"/>
              </a:solidFill>
              <a:latin typeface="Times New Roman" panose="0202060305040502030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725436" y="435288"/>
            <a:ext cx="4031874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altLang="zh-CN" sz="7200" b="1" dirty="0">
                <a:ln>
                  <a:solidFill>
                    <a:srgbClr val="00B050"/>
                  </a:solidFill>
                </a:ln>
                <a:solidFill>
                  <a:schemeClr val="accent4"/>
                </a:solidFill>
              </a:rPr>
              <a:t>Practice</a:t>
            </a:r>
            <a:r>
              <a:rPr lang="zh-CN" altLang="en-US" sz="7200" b="1" dirty="0">
                <a:ln>
                  <a:solidFill>
                    <a:srgbClr val="00B050"/>
                  </a:solidFill>
                </a:ln>
                <a:solidFill>
                  <a:schemeClr val="accent4"/>
                </a:solidFill>
              </a:rPr>
              <a:t>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55" y="1617942"/>
            <a:ext cx="5133333" cy="351428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87450" y="5203666"/>
            <a:ext cx="6819502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>
              <a:lnSpc>
                <a:spcPts val="2640"/>
              </a:lnSpc>
              <a:spcAft>
                <a:spcPts val="1200"/>
              </a:spcAft>
            </a:pPr>
            <a:r>
              <a:rPr lang="en-US" altLang="zh-CN" sz="2800" b="1" kern="0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zh-CN" altLang="zh-CN" sz="2800" b="1" kern="0" dirty="0">
                <a:solidFill>
                  <a:srgbClr val="333333"/>
                </a:solidFill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lang="en-US" altLang="zh-CN" sz="2800" b="1" dirty="0">
                <a:solidFill>
                  <a:srgbClr val="333333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When are you </a:t>
            </a:r>
            <a:r>
              <a:rPr lang="en-US" altLang="zh-CN" sz="2800" b="1" dirty="0">
                <a:solidFill>
                  <a:srgbClr val="0000FF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going to the park</a:t>
            </a:r>
            <a:r>
              <a:rPr lang="en-US" altLang="zh-CN" sz="2800" b="1" dirty="0">
                <a:solidFill>
                  <a:srgbClr val="333333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?</a:t>
            </a:r>
            <a:endParaRPr lang="zh-CN" altLang="zh-CN" sz="2800" b="1" dirty="0">
              <a:solidFill>
                <a:srgbClr val="333333"/>
              </a:solidFill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800" b="1" dirty="0" smtClean="0">
                <a:solidFill>
                  <a:srgbClr val="333333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B</a:t>
            </a:r>
            <a:r>
              <a:rPr lang="zh-CN" altLang="zh-CN" sz="2800" b="1" dirty="0" smtClean="0">
                <a:solidFill>
                  <a:srgbClr val="C00000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lang="en-US" altLang="zh-CN" sz="2800" b="1" dirty="0">
                <a:solidFill>
                  <a:srgbClr val="C00000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2800" b="1" dirty="0">
                <a:solidFill>
                  <a:srgbClr val="0000FF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We're going to the park </a:t>
            </a:r>
            <a:r>
              <a:rPr lang="en-US" altLang="zh-CN" sz="2800" b="1" dirty="0" smtClean="0">
                <a:solidFill>
                  <a:srgbClr val="C00000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at </a:t>
            </a:r>
            <a:r>
              <a:rPr lang="en-US" altLang="zh-CN" sz="2800" b="1" dirty="0">
                <a:solidFill>
                  <a:srgbClr val="C00000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eleven.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sp>
        <p:nvSpPr>
          <p:cNvPr id="5" name="上箭头 4"/>
          <p:cNvSpPr/>
          <p:nvPr/>
        </p:nvSpPr>
        <p:spPr>
          <a:xfrm rot="3024934">
            <a:off x="4340448" y="2240853"/>
            <a:ext cx="261723" cy="1380387"/>
          </a:xfrm>
          <a:prstGeom prst="upArrow">
            <a:avLst>
              <a:gd name="adj1" fmla="val 50000"/>
              <a:gd name="adj2" fmla="val 4400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0000FF"/>
                </a:solidFill>
              </a:ln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19490" y="2021059"/>
            <a:ext cx="39853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000FF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We're going to the park </a:t>
            </a:r>
            <a:endParaRPr lang="zh-CN" altLang="en-US" sz="2800" dirty="0">
              <a:solidFill>
                <a:srgbClr val="0000FF"/>
              </a:solidFill>
            </a:endParaRPr>
          </a:p>
        </p:txBody>
      </p:sp>
      <p:sp>
        <p:nvSpPr>
          <p:cNvPr id="16" name="上箭头 15"/>
          <p:cNvSpPr/>
          <p:nvPr/>
        </p:nvSpPr>
        <p:spPr>
          <a:xfrm rot="11780906">
            <a:off x="553357" y="3423242"/>
            <a:ext cx="261723" cy="915061"/>
          </a:xfrm>
          <a:prstGeom prst="upArrow">
            <a:avLst>
              <a:gd name="adj1" fmla="val 50000"/>
              <a:gd name="adj2" fmla="val 44007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0000FF"/>
                </a:solidFill>
              </a:ln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257" y="4482823"/>
            <a:ext cx="17443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at eleven.</a:t>
            </a:r>
            <a:endParaRPr lang="zh-CN" altLang="en-US" sz="2800" dirty="0">
              <a:solidFill>
                <a:srgbClr val="FF0000"/>
              </a:solidFill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  <p:bldP spid="16" grpId="0" bldLvl="0" animBg="1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21" y="1697038"/>
            <a:ext cx="7581900" cy="4629150"/>
          </a:xfrm>
          <a:prstGeom prst="rect">
            <a:avLst/>
          </a:prstGeom>
        </p:spPr>
      </p:pic>
      <p:sp>
        <p:nvSpPr>
          <p:cNvPr id="63490" name="Text Box 5"/>
          <p:cNvSpPr txBox="1">
            <a:spLocks noChangeArrowheads="1"/>
          </p:cNvSpPr>
          <p:nvPr/>
        </p:nvSpPr>
        <p:spPr bwMode="auto">
          <a:xfrm>
            <a:off x="250825" y="3644900"/>
            <a:ext cx="18732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en-US" b="1">
              <a:solidFill>
                <a:srgbClr val="660066"/>
              </a:solidFill>
              <a:latin typeface="Times New Roman" panose="02020603050405020304" charset="0"/>
            </a:endParaRPr>
          </a:p>
        </p:txBody>
      </p:sp>
      <p:sp>
        <p:nvSpPr>
          <p:cNvPr id="63491" name="Text Box 6"/>
          <p:cNvSpPr txBox="1">
            <a:spLocks noChangeArrowheads="1"/>
          </p:cNvSpPr>
          <p:nvPr/>
        </p:nvSpPr>
        <p:spPr bwMode="auto">
          <a:xfrm>
            <a:off x="323850" y="3284538"/>
            <a:ext cx="3095625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en-US" b="1">
              <a:solidFill>
                <a:srgbClr val="660066"/>
              </a:solidFill>
              <a:latin typeface="Times New Roman" panose="02020603050405020304" charset="0"/>
            </a:endParaRPr>
          </a:p>
        </p:txBody>
      </p:sp>
      <p:sp>
        <p:nvSpPr>
          <p:cNvPr id="63492" name="Text Box 8"/>
          <p:cNvSpPr txBox="1">
            <a:spLocks noChangeArrowheads="1"/>
          </p:cNvSpPr>
          <p:nvPr/>
        </p:nvSpPr>
        <p:spPr bwMode="auto">
          <a:xfrm>
            <a:off x="250825" y="5229225"/>
            <a:ext cx="20891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en-US" b="1">
              <a:solidFill>
                <a:srgbClr val="660066"/>
              </a:solidFill>
              <a:latin typeface="Times New Roman" panose="02020603050405020304" charset="0"/>
            </a:endParaRPr>
          </a:p>
        </p:txBody>
      </p:sp>
      <p:sp>
        <p:nvSpPr>
          <p:cNvPr id="63493" name="Text Box 12"/>
          <p:cNvSpPr txBox="1">
            <a:spLocks noChangeArrowheads="1"/>
          </p:cNvSpPr>
          <p:nvPr/>
        </p:nvSpPr>
        <p:spPr bwMode="auto">
          <a:xfrm>
            <a:off x="900113" y="1412875"/>
            <a:ext cx="458787" cy="1800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en-US" b="1">
              <a:solidFill>
                <a:srgbClr val="660066"/>
              </a:solidFill>
              <a:latin typeface="Times New Roman" panose="02020603050405020304" charset="0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655762" y="1079995"/>
            <a:ext cx="5832475" cy="3683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小组合作，仿照例句，根据图片写出答句</a:t>
            </a:r>
            <a:r>
              <a:rPr lang="en-US" altLang="zh-CN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</a:p>
        </p:txBody>
      </p:sp>
      <p:sp>
        <p:nvSpPr>
          <p:cNvPr id="15" name="矩形 14"/>
          <p:cNvSpPr/>
          <p:nvPr/>
        </p:nvSpPr>
        <p:spPr>
          <a:xfrm>
            <a:off x="2771800" y="111123"/>
            <a:ext cx="4031874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altLang="zh-CN" sz="7200" b="1" dirty="0">
                <a:ln>
                  <a:solidFill>
                    <a:srgbClr val="00B050"/>
                  </a:solidFill>
                </a:ln>
                <a:solidFill>
                  <a:schemeClr val="accent4"/>
                </a:solidFill>
              </a:rPr>
              <a:t>Practice</a:t>
            </a:r>
            <a:r>
              <a:rPr lang="zh-CN" altLang="en-US" sz="7200" b="1" dirty="0">
                <a:ln>
                  <a:solidFill>
                    <a:srgbClr val="00B050"/>
                  </a:solidFill>
                </a:ln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4" name="矩形 3"/>
          <p:cNvSpPr/>
          <p:nvPr/>
        </p:nvSpPr>
        <p:spPr>
          <a:xfrm>
            <a:off x="5307131" y="4138409"/>
            <a:ext cx="2814320" cy="33718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sz="1600" b="1" kern="0" dirty="0" smtClean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We’re going </a:t>
            </a:r>
            <a:r>
              <a:rPr lang="en-US" altLang="zh-CN" sz="1600" b="1" kern="0" dirty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to </a:t>
            </a:r>
            <a:r>
              <a:rPr lang="en-US" altLang="zh-CN" sz="1600" b="1" kern="0" dirty="0" err="1" smtClean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schooi</a:t>
            </a:r>
            <a:r>
              <a:rPr lang="en-US" altLang="zh-CN" sz="1600" b="1" kern="0" dirty="0" smtClean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 at eight.</a:t>
            </a:r>
            <a:endParaRPr lang="zh-CN" altLang="en-US" sz="1600" b="1" dirty="0">
              <a:solidFill>
                <a:srgbClr val="C0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260189" y="6070082"/>
            <a:ext cx="3342582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sz="1600" b="1" kern="0" dirty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We’re going to play football </a:t>
            </a:r>
            <a:r>
              <a:rPr lang="en-US" altLang="zh-CN" sz="1600" b="1" kern="0" dirty="0" smtClean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at four.</a:t>
            </a:r>
            <a:endParaRPr lang="zh-CN" altLang="en-US" sz="1600" b="1" dirty="0">
              <a:solidFill>
                <a:srgbClr val="C0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291540" y="6073060"/>
            <a:ext cx="3462807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sz="1600" b="1" kern="0" dirty="0" smtClean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We’re going </a:t>
            </a:r>
            <a:r>
              <a:rPr lang="en-US" altLang="zh-CN" sz="1600" b="1" kern="0" dirty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to </a:t>
            </a:r>
            <a:r>
              <a:rPr lang="en-US" altLang="zh-CN" sz="1600" b="1" kern="0" dirty="0" err="1" smtClean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schooi</a:t>
            </a:r>
            <a:r>
              <a:rPr lang="en-US" altLang="zh-CN" sz="1600" b="1" kern="0" dirty="0" smtClean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 at half past six.</a:t>
            </a:r>
            <a:endParaRPr lang="zh-CN" altLang="en-US" sz="1600" b="1" dirty="0">
              <a:solidFill>
                <a:srgbClr val="C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4" grpId="0" bldLvl="0" animBg="1"/>
      <p:bldP spid="16" grpId="0" bldLvl="0" animBg="1"/>
      <p:bldP spid="17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81013" y="2997200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8000" dirty="0" smtClean="0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  <a:cs typeface="华文琥珀" panose="02010800040101010101" charset="-122"/>
              </a:rPr>
              <a:t>做调查了</a:t>
            </a:r>
            <a:endParaRPr lang="zh-CN" altLang="en-US" sz="8000" dirty="0">
              <a:solidFill>
                <a:srgbClr val="FF0000"/>
              </a:solidFill>
              <a:latin typeface="华文琥珀" panose="02010800040101010101" charset="-122"/>
              <a:ea typeface="华文琥珀" panose="02010800040101010101" charset="-122"/>
              <a:cs typeface="华文琥珀" panose="02010800040101010101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WordArt 7"/>
          <p:cNvSpPr>
            <a:spLocks noChangeArrowheads="1" noChangeShapeType="1" noTextEdit="1"/>
          </p:cNvSpPr>
          <p:nvPr/>
        </p:nvSpPr>
        <p:spPr bwMode="auto">
          <a:xfrm>
            <a:off x="1403648" y="792154"/>
            <a:ext cx="4329887" cy="871344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altLang="zh-CN" sz="2700" b="1" kern="10" dirty="0" smtClean="0">
                <a:ln w="12700">
                  <a:solidFill>
                    <a:srgbClr val="3333CC"/>
                  </a:solidFill>
                  <a:round/>
                </a:ln>
                <a:solidFill>
                  <a:srgbClr val="0099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Do a survey</a:t>
            </a:r>
            <a:endParaRPr lang="zh-CN" altLang="en-US" sz="2700" b="1" kern="10" dirty="0">
              <a:ln w="12700">
                <a:solidFill>
                  <a:srgbClr val="3333CC"/>
                </a:solidFill>
                <a:round/>
              </a:ln>
              <a:solidFill>
                <a:srgbClr val="0000FF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361950" y="1909763"/>
            <a:ext cx="6381750" cy="829945"/>
          </a:xfrm>
          <a:prstGeom prst="rect">
            <a:avLst/>
          </a:prstGeom>
          <a:solidFill>
            <a:srgbClr val="F3E2C4"/>
          </a:solidFill>
          <a:ln w="28575">
            <a:solidFill>
              <a:srgbClr val="FFC000"/>
            </a:solidFill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What are you going to 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do this weekend ?</a:t>
            </a:r>
          </a:p>
          <a:p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I’m going to ….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601682" y="3249713"/>
          <a:ext cx="6096000" cy="2514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30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dirty="0" smtClean="0"/>
                        <a:t>What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dirty="0" smtClean="0"/>
                        <a:t>When 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455042" y="2057415"/>
            <a:ext cx="6236829" cy="3970318"/>
          </a:xfrm>
          <a:prstGeom prst="rect">
            <a:avLst/>
          </a:prstGeom>
          <a:ln>
            <a:solidFill>
              <a:srgbClr val="9933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can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”是情态动词，意为“能，可以，会”表示一个人具备的能力。具有以下特点：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</a:endParaRPr>
          </a:p>
          <a:p>
            <a:pPr>
              <a:defRPr/>
            </a:pPr>
            <a:endParaRPr lang="en-US" altLang="zh-CN" sz="2800" b="1" dirty="0">
              <a:latin typeface="楷体" panose="02010609060101010101" charset="-122"/>
              <a:ea typeface="楷体" panose="02010609060101010101" charset="-122"/>
            </a:endParaRPr>
          </a:p>
          <a:p>
            <a:pPr>
              <a:defRPr/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     1.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没有人称和数的变化；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</a:endParaRPr>
          </a:p>
          <a:p>
            <a:pPr>
              <a:defRPr/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     </a:t>
            </a:r>
            <a:r>
              <a:rPr lang="en-US" altLang="zh-CN" sz="2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2.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后接动词原形；</a:t>
            </a:r>
            <a:endParaRPr lang="en-US" altLang="zh-CN" sz="28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defRPr/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     3.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否定形式：在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can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后加“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not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;</a:t>
            </a:r>
          </a:p>
          <a:p>
            <a:pPr>
              <a:defRPr/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     4. 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一般疑问句把</a:t>
            </a:r>
            <a:r>
              <a:rPr lang="en-US" altLang="zh-CN" sz="2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can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提前至句首。</a:t>
            </a:r>
            <a:endParaRPr lang="en-US" altLang="zh-CN" sz="28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defRPr/>
            </a:pPr>
            <a:endParaRPr lang="en-US" altLang="zh-CN" sz="28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2582863" y="280670"/>
            <a:ext cx="3960812" cy="1223963"/>
            <a:chOff x="2583643" y="836712"/>
            <a:chExt cx="3960440" cy="1224136"/>
          </a:xfrm>
        </p:grpSpPr>
        <p:sp>
          <p:nvSpPr>
            <p:cNvPr id="2" name="云形标注 1"/>
            <p:cNvSpPr/>
            <p:nvPr/>
          </p:nvSpPr>
          <p:spPr>
            <a:xfrm>
              <a:off x="2583643" y="836712"/>
              <a:ext cx="3960440" cy="1224136"/>
            </a:xfrm>
            <a:prstGeom prst="cloudCallout">
              <a:avLst>
                <a:gd name="adj1" fmla="val -74880"/>
                <a:gd name="adj2" fmla="val 73535"/>
              </a:avLst>
            </a:prstGeom>
            <a:solidFill>
              <a:srgbClr val="F3E2C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2896931" y="922177"/>
              <a:ext cx="3647152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5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你知道吗？</a:t>
              </a:r>
              <a:endParaRPr lang="zh-CN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187624" y="5069619"/>
            <a:ext cx="6597170" cy="11695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8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There are some duck</a:t>
            </a:r>
            <a:r>
              <a:rPr kumimoji="1" lang="en-US" altLang="zh-CN" sz="2800" b="1" dirty="0" smtClean="0">
                <a:latin typeface="Comic Sans MS" panose="030F0702030302020204" pitchFamily="66" charset="0"/>
              </a:rPr>
              <a:t>s</a:t>
            </a:r>
            <a:r>
              <a:rPr kumimoji="1" lang="en-US" altLang="zh-CN" sz="28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zh-CN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on</a:t>
            </a:r>
            <a:r>
              <a:rPr kumimoji="1" lang="zh-CN" altLang="en-US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zh-CN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the pond .</a:t>
            </a:r>
          </a:p>
          <a:p>
            <a:pPr algn="ctr">
              <a:spcBef>
                <a:spcPct val="50000"/>
              </a:spcBef>
            </a:pPr>
            <a:r>
              <a:rPr kumimoji="1"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池塘里</a:t>
            </a:r>
            <a:r>
              <a:rPr kumimoji="1"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有一些</a:t>
            </a:r>
            <a:r>
              <a:rPr kumimoji="1" lang="zh-CN" altLang="en-US" sz="28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鸭子</a:t>
            </a:r>
            <a:r>
              <a:rPr kumimoji="1" lang="en-US" altLang="zh-CN" sz="28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kumimoji="1" lang="zh-CN" altLang="en-US" sz="2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136" y="1108504"/>
            <a:ext cx="5419725" cy="36195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50825" y="1685290"/>
            <a:ext cx="8601075" cy="407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 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一般将来时：表示按计划或意图要发生的事，有“准备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  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35000"/>
              </a:lnSpc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打算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”的意思。</a:t>
            </a:r>
          </a:p>
          <a:p>
            <a:pPr>
              <a:lnSpc>
                <a:spcPct val="135000"/>
              </a:lnSpc>
            </a:pPr>
            <a:r>
              <a:rPr lang="zh-CN" altLang="en-US" sz="24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基本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结构：主语（人 </a:t>
            </a: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物）</a:t>
            </a: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 be going to +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动词原形 </a:t>
            </a:r>
          </a:p>
          <a:p>
            <a:pPr>
              <a:lnSpc>
                <a:spcPct val="135000"/>
              </a:lnSpc>
            </a:pPr>
            <a:r>
              <a:rPr lang="zh-CN" altLang="en-US" sz="24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动词</a:t>
            </a: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be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is am are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）随主语人称和数的变化而变化。</a:t>
            </a:r>
          </a:p>
          <a:p>
            <a:pPr>
              <a:lnSpc>
                <a:spcPct val="135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b) 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What time is it ? = What’s the time 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？现在几点了？</a:t>
            </a:r>
          </a:p>
          <a:p>
            <a:pPr>
              <a:lnSpc>
                <a:spcPct val="135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It’s + 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时间 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</a:p>
          <a:p>
            <a:pPr>
              <a:lnSpc>
                <a:spcPct val="135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* at +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具体的时间，表示“在</a:t>
            </a: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</a:rPr>
              <a:t>……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时刻”  </a:t>
            </a:r>
            <a:r>
              <a:rPr lang="en-US" altLang="zh-CN" sz="2400" b="1" dirty="0" err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Eg</a:t>
            </a: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: at six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六点     </a:t>
            </a:r>
            <a:r>
              <a:rPr lang="zh-CN" altLang="en-US" sz="24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* </a:t>
            </a:r>
            <a:r>
              <a:rPr lang="en-US" altLang="zh-CN" sz="24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*</a:t>
            </a:r>
            <a:r>
              <a:rPr lang="zh-CN" altLang="en-US" sz="24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半点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的表达方法</a:t>
            </a: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:  half past + _____(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几点</a:t>
            </a: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</a:p>
        </p:txBody>
      </p:sp>
      <p:pic>
        <p:nvPicPr>
          <p:cNvPr id="66567" name="矩形 2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337503"/>
            <a:ext cx="31781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6"/>
          <p:cNvSpPr txBox="1">
            <a:spLocks noChangeArrowheads="1"/>
          </p:cNvSpPr>
          <p:nvPr/>
        </p:nvSpPr>
        <p:spPr bwMode="auto">
          <a:xfrm>
            <a:off x="1476375" y="3205163"/>
            <a:ext cx="7200900" cy="23098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514350" indent="-514350"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en-US" altLang="zh-CN" b="1" dirty="0" smtClean="0">
                <a:solidFill>
                  <a:srgbClr val="000000"/>
                </a:solidFill>
                <a:ea typeface="微软雅黑" panose="020B0503020204020204" pitchFamily="34" charset="-122"/>
              </a:rPr>
              <a:t> </a:t>
            </a:r>
            <a:r>
              <a:rPr lang="zh-CN" altLang="en-US" b="1" dirty="0">
                <a:solidFill>
                  <a:srgbClr val="000000"/>
                </a:solidFill>
                <a:ea typeface="微软雅黑" panose="020B0503020204020204" pitchFamily="34" charset="-122"/>
              </a:rPr>
              <a:t>能独立完整地</a:t>
            </a:r>
            <a:r>
              <a:rPr lang="zh-CN" altLang="en-US" b="1" dirty="0" smtClean="0">
                <a:solidFill>
                  <a:srgbClr val="000000"/>
                </a:solidFill>
                <a:ea typeface="微软雅黑" panose="020B0503020204020204" pitchFamily="34" charset="-122"/>
              </a:rPr>
              <a:t>朗读对话。</a:t>
            </a:r>
            <a:endParaRPr lang="en-US" altLang="zh-CN" b="1" dirty="0" smtClean="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 marL="514350" indent="-514350"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zh-CN" altLang="en-US" b="1" dirty="0" smtClean="0">
                <a:solidFill>
                  <a:srgbClr val="000000"/>
                </a:solidFill>
                <a:ea typeface="微软雅黑" panose="020B0503020204020204" pitchFamily="34" charset="-122"/>
              </a:rPr>
              <a:t>完成</a:t>
            </a:r>
            <a:r>
              <a:rPr lang="zh-CN" altLang="en-US" b="1" dirty="0">
                <a:solidFill>
                  <a:srgbClr val="000000"/>
                </a:solidFill>
                <a:ea typeface="微软雅黑" panose="020B0503020204020204" pitchFamily="34" charset="-122"/>
              </a:rPr>
              <a:t>配套教辅相应的练习。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zh-CN" altLang="en-US" b="1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3131840" y="1773581"/>
            <a:ext cx="31242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Homework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116013" y="1341438"/>
            <a:ext cx="3024187" cy="178510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4400" b="1" dirty="0" smtClean="0">
                <a:latin typeface="微软雅黑" panose="020B0503020204020204" pitchFamily="34" charset="-122"/>
                <a:ea typeface="楷体_GB2312" pitchFamily="49" charset="-122"/>
              </a:rPr>
              <a:t>Cloud </a:t>
            </a:r>
          </a:p>
          <a:p>
            <a:pPr algn="ctr">
              <a:spcBef>
                <a:spcPct val="50000"/>
              </a:spcBef>
            </a:pPr>
            <a:r>
              <a:rPr kumimoji="1"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云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17198" y="836712"/>
            <a:ext cx="3649804" cy="2409263"/>
          </a:xfrm>
          <a:prstGeom prst="ellipse">
            <a:avLst/>
          </a:prstGeom>
          <a:ln w="63500" cap="rnd">
            <a:solidFill>
              <a:schemeClr val="accent1">
                <a:lumMod val="9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27584" y="3486598"/>
            <a:ext cx="3454228" cy="259067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543206" y="4297610"/>
            <a:ext cx="4421282" cy="1600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There are some dark cloud</a:t>
            </a:r>
            <a:r>
              <a:rPr kumimoji="1" lang="en-US" altLang="zh-CN" sz="2800" b="1" dirty="0" smtClean="0">
                <a:latin typeface="Comic Sans MS" panose="030F0702030302020204" pitchFamily="66" charset="0"/>
              </a:rPr>
              <a:t>s</a:t>
            </a:r>
            <a:r>
              <a:rPr kumimoji="1" lang="en-US" altLang="zh-CN" sz="28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in the sky </a:t>
            </a:r>
            <a:r>
              <a:rPr kumimoji="1" lang="en-US" altLang="zh-CN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kumimoji="1"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天空中有一些</a:t>
            </a:r>
            <a:r>
              <a:rPr kumimoji="1"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乌云</a:t>
            </a:r>
            <a:r>
              <a:rPr kumimoji="1"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kumimoji="1" lang="zh-CN" altLang="en-US" sz="2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176" y="4941168"/>
            <a:ext cx="263245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kumimoji="1" lang="en-US" altLang="zh-CN" sz="24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dark cloud</a:t>
            </a:r>
            <a:r>
              <a:rPr kumimoji="1" lang="en-US" altLang="zh-CN" sz="2400" b="1" dirty="0" smtClean="0">
                <a:latin typeface="Comic Sans MS" panose="030F0702030302020204" pitchFamily="66" charset="0"/>
              </a:rPr>
              <a:t>s </a:t>
            </a:r>
            <a:r>
              <a:rPr kumimoji="1"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乌云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-540568" y="3630333"/>
            <a:ext cx="6116746" cy="1056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  <a:spcBef>
                <a:spcPct val="50000"/>
              </a:spcBef>
            </a:pPr>
            <a:r>
              <a:rPr kumimoji="1" lang="en-US" altLang="zh-CN" sz="3200" b="1" dirty="0">
                <a:latin typeface="微软雅黑" panose="020B0503020204020204" pitchFamily="34" charset="-122"/>
                <a:ea typeface="楷体_GB2312" pitchFamily="49" charset="-122"/>
              </a:rPr>
              <a:t>h</a:t>
            </a:r>
            <a:r>
              <a:rPr kumimoji="1" lang="en-US" altLang="zh-CN" sz="3200" b="1" dirty="0" smtClean="0">
                <a:latin typeface="微软雅黑" panose="020B0503020204020204" pitchFamily="34" charset="-122"/>
                <a:ea typeface="楷体_GB2312" pitchFamily="49" charset="-122"/>
              </a:rPr>
              <a:t>ave breakfast </a:t>
            </a:r>
          </a:p>
          <a:p>
            <a:pPr algn="ctr">
              <a:lnSpc>
                <a:spcPts val="2800"/>
              </a:lnSpc>
              <a:spcBef>
                <a:spcPct val="50000"/>
              </a:spcBef>
            </a:pPr>
            <a:r>
              <a:rPr kumimoji="1" lang="zh-CN" altLang="en-US" sz="3200" b="1" dirty="0">
                <a:latin typeface="微软雅黑" panose="020B0503020204020204" pitchFamily="34" charset="-122"/>
                <a:ea typeface="楷体_GB2312" pitchFamily="49" charset="-122"/>
              </a:rPr>
              <a:t>吃早餐</a:t>
            </a:r>
            <a:endParaRPr kumimoji="1"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106019" y="4932749"/>
            <a:ext cx="4876282" cy="11695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kumimoji="1"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’m going to </a:t>
            </a:r>
            <a:r>
              <a:rPr kumimoji="1" lang="en-US" altLang="zh-CN" sz="28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have lunch .</a:t>
            </a:r>
          </a:p>
          <a:p>
            <a:pPr algn="ctr">
              <a:spcBef>
                <a:spcPct val="50000"/>
              </a:spcBef>
            </a:pPr>
            <a:r>
              <a:rPr kumimoji="1" lang="zh-CN" altLang="en-US" sz="28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</a:t>
            </a:r>
            <a:r>
              <a:rPr kumimoji="1"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打算</a:t>
            </a:r>
            <a:r>
              <a:rPr kumimoji="1" lang="zh-CN" altLang="en-US" sz="28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吃午饭 。</a:t>
            </a:r>
            <a:endParaRPr kumimoji="1" lang="zh-CN" altLang="en-US" sz="2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15616" y="908720"/>
            <a:ext cx="2673478" cy="24236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38030" y="844321"/>
            <a:ext cx="2831633" cy="24880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654053" y="3606450"/>
            <a:ext cx="6116746" cy="10592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  <a:spcBef>
                <a:spcPct val="50000"/>
              </a:spcBef>
            </a:pPr>
            <a:r>
              <a:rPr kumimoji="1" lang="en-US" altLang="zh-CN" sz="3200" b="1" dirty="0">
                <a:latin typeface="微软雅黑" panose="020B0503020204020204" pitchFamily="34" charset="-122"/>
                <a:ea typeface="楷体_GB2312" pitchFamily="49" charset="-122"/>
              </a:rPr>
              <a:t>have </a:t>
            </a:r>
            <a:r>
              <a:rPr kumimoji="1" lang="en-US" altLang="zh-CN" sz="3200" b="1" dirty="0" smtClean="0">
                <a:latin typeface="微软雅黑" panose="020B0503020204020204" pitchFamily="34" charset="-122"/>
                <a:ea typeface="楷体_GB2312" pitchFamily="49" charset="-122"/>
              </a:rPr>
              <a:t>lunch</a:t>
            </a:r>
            <a:endParaRPr kumimoji="1" lang="en-US" altLang="zh-CN" sz="3200" b="1" dirty="0">
              <a:latin typeface="微软雅黑" panose="020B0503020204020204" pitchFamily="34" charset="-122"/>
              <a:ea typeface="楷体_GB2312" pitchFamily="49" charset="-122"/>
            </a:endParaRPr>
          </a:p>
          <a:p>
            <a:pPr algn="ctr">
              <a:lnSpc>
                <a:spcPts val="2800"/>
              </a:lnSpc>
              <a:spcBef>
                <a:spcPct val="50000"/>
              </a:spcBef>
            </a:pPr>
            <a:r>
              <a:rPr kumimoji="1" lang="zh-CN" altLang="en-US" sz="3200" b="1" dirty="0" smtClean="0">
                <a:latin typeface="微软雅黑" panose="020B0503020204020204" pitchFamily="34" charset="-122"/>
                <a:ea typeface="楷体_GB2312" pitchFamily="49" charset="-122"/>
              </a:rPr>
              <a:t>吃午餐</a:t>
            </a:r>
            <a:endParaRPr kumimoji="1" lang="zh-CN" altLang="en-US" sz="3200" b="1" dirty="0">
              <a:latin typeface="微软雅黑" panose="020B0503020204020204" pitchFamily="34" charset="-122"/>
              <a:ea typeface="楷体_GB2312" pitchFamily="49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1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615991" y="854993"/>
            <a:ext cx="4103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1" lang="en-US" altLang="zh-CN" sz="5400" b="1" cap="none" spc="0" dirty="0" smtClean="0">
                <a:ln w="19050">
                  <a:solidFill>
                    <a:srgbClr val="0000FF"/>
                  </a:solidFill>
                  <a:prstDash val="solid"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楷体_GB2312" pitchFamily="49" charset="-122"/>
              </a:rPr>
              <a:t>New words</a:t>
            </a:r>
            <a:endParaRPr lang="zh-CN" altLang="en-US" sz="5400" b="1" cap="none" spc="0" dirty="0">
              <a:ln w="19050">
                <a:solidFill>
                  <a:srgbClr val="0000FF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08003" y="2334776"/>
            <a:ext cx="6120680" cy="31700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0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later </a:t>
            </a:r>
            <a:r>
              <a:rPr kumimoji="1" lang="zh-CN" altLang="en-US" sz="20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以后</a:t>
            </a:r>
            <a:endParaRPr kumimoji="1" lang="en-US" altLang="zh-CN" sz="2000" b="1" dirty="0" smtClean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r>
              <a:rPr kumimoji="1" lang="en-US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duck</a:t>
            </a:r>
            <a:r>
              <a:rPr kumimoji="1"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鸭子    （复数</a:t>
            </a:r>
            <a:r>
              <a:rPr kumimoji="1" lang="en-US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ducks</a:t>
            </a:r>
            <a:r>
              <a:rPr kumimoji="1"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kumimoji="1" lang="en-US" altLang="zh-CN" sz="2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r>
              <a:rPr kumimoji="1" lang="en-US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pond </a:t>
            </a:r>
            <a:r>
              <a:rPr kumimoji="1"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水塘     </a:t>
            </a:r>
            <a:r>
              <a:rPr kumimoji="1" lang="en-US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cloud </a:t>
            </a:r>
            <a:r>
              <a:rPr kumimoji="1"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 （复数</a:t>
            </a:r>
            <a:r>
              <a:rPr kumimoji="1" lang="en-US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clouds</a:t>
            </a:r>
            <a:r>
              <a:rPr kumimoji="1"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kumimoji="1" lang="en-US" altLang="zh-CN" sz="2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r>
              <a:rPr kumimoji="1" lang="en-US" altLang="zh-CN" sz="20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dry</a:t>
            </a:r>
            <a:r>
              <a:rPr kumimoji="1" lang="zh-CN" altLang="en-US" sz="20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干的 （反义词：</a:t>
            </a:r>
            <a:r>
              <a:rPr kumimoji="1" lang="en-US" altLang="zh-CN" sz="20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wet </a:t>
            </a:r>
            <a:r>
              <a:rPr kumimoji="1"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潮湿的</a:t>
            </a:r>
            <a:r>
              <a:rPr kumimoji="1" lang="zh-CN" altLang="en-US" sz="20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kumimoji="1" lang="en-US" altLang="zh-CN" sz="2000" b="1" dirty="0" smtClean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r>
              <a:rPr kumimoji="1" lang="en-US" altLang="zh-CN" sz="20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like </a:t>
            </a:r>
            <a:r>
              <a:rPr kumimoji="1" lang="zh-CN" altLang="en-US" sz="20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像</a:t>
            </a:r>
            <a:r>
              <a:rPr kumimoji="1" lang="en-US" altLang="zh-CN" sz="2000" b="1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……</a:t>
            </a:r>
            <a:r>
              <a:rPr kumimoji="1" lang="en-US" altLang="zh-CN" sz="20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20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一样</a:t>
            </a:r>
            <a:endParaRPr kumimoji="1" lang="en-US" altLang="zh-CN" sz="2000" b="1" dirty="0" smtClean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r>
              <a:rPr kumimoji="1"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look like </a:t>
            </a:r>
            <a:r>
              <a:rPr kumimoji="1"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看起来好像</a:t>
            </a:r>
            <a:endParaRPr kumimoji="1"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r>
              <a:rPr kumimoji="1" lang="en-US" altLang="zh-CN" sz="20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stay </a:t>
            </a:r>
            <a:r>
              <a:rPr kumimoji="1" lang="zh-CN" altLang="en-US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保持，维持     第三人称：</a:t>
            </a:r>
            <a:r>
              <a:rPr kumimoji="1" lang="en-US" altLang="zh-CN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stays   </a:t>
            </a:r>
            <a:r>
              <a:rPr kumimoji="1" lang="zh-CN" altLang="en-US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过去式：</a:t>
            </a:r>
            <a:r>
              <a:rPr kumimoji="1" lang="en-US" altLang="zh-CN" sz="20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stayed</a:t>
            </a:r>
            <a:endParaRPr kumimoji="1" lang="en-US" altLang="zh-CN" sz="20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987699" y="637933"/>
            <a:ext cx="3415030" cy="6451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3600" b="1" dirty="0"/>
              <a:t> Watch</a:t>
            </a:r>
            <a:r>
              <a:rPr lang="en-US" altLang="zh-C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 and say.</a:t>
            </a:r>
            <a:endParaRPr lang="zh-CN" alt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449945"/>
            <a:ext cx="6018551" cy="467586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971600" y="908720"/>
            <a:ext cx="7416824" cy="2376264"/>
            <a:chOff x="899592" y="4077072"/>
            <a:chExt cx="7416824" cy="2376264"/>
          </a:xfrm>
        </p:grpSpPr>
        <p:sp>
          <p:nvSpPr>
            <p:cNvPr id="3" name="横卷形 2"/>
            <p:cNvSpPr/>
            <p:nvPr/>
          </p:nvSpPr>
          <p:spPr>
            <a:xfrm>
              <a:off x="899592" y="4077072"/>
              <a:ext cx="7416824" cy="2376264"/>
            </a:xfrm>
            <a:prstGeom prst="horizontalScroll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1187624" y="4388041"/>
              <a:ext cx="6624736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600075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b="1" kern="0" dirty="0" smtClean="0">
                  <a:latin typeface="Times New Roman" panose="02020603050405020304" charset="0"/>
                  <a:ea typeface="宋体" panose="02010600030101010101" pitchFamily="2" charset="-122"/>
                </a:rPr>
                <a:t>I'</a:t>
              </a:r>
              <a:r>
                <a:rPr lang="en-US" altLang="zh-CN" sz="2400" b="1" kern="0" dirty="0" smtClean="0">
                  <a:solidFill>
                    <a:srgbClr val="00B0F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m </a:t>
              </a:r>
              <a:r>
                <a:rPr lang="en-US" altLang="zh-CN" sz="2400" b="1" kern="0" dirty="0">
                  <a:solidFill>
                    <a:srgbClr val="00B0F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going to </a:t>
              </a:r>
              <a:r>
                <a:rPr lang="en-US" altLang="zh-CN" sz="2400" b="1" kern="0" dirty="0">
                  <a:latin typeface="Times New Roman" panose="02020603050405020304" charset="0"/>
                  <a:ea typeface="宋体" panose="02010600030101010101" pitchFamily="2" charset="-122"/>
                </a:rPr>
                <a:t>get up . </a:t>
              </a:r>
              <a:r>
                <a:rPr lang="zh-CN" altLang="zh-CN" sz="2400" b="1" kern="0" dirty="0">
                  <a:latin typeface="Times New Roman" panose="02020603050405020304" charset="0"/>
                  <a:ea typeface="宋体" panose="02010600030101010101" pitchFamily="2" charset="-122"/>
                </a:rPr>
                <a:t>我打算起床。</a:t>
              </a:r>
              <a:endParaRPr lang="zh-CN" altLang="zh-CN" sz="2400" b="1" kern="100" dirty="0">
                <a:latin typeface="Times New Roman" panose="02020603050405020304" charset="0"/>
                <a:ea typeface="宋体" panose="02010600030101010101" pitchFamily="2" charset="-122"/>
              </a:endParaRPr>
            </a:p>
            <a:p>
              <a:pPr marL="600075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b="1" kern="0" dirty="0">
                  <a:latin typeface="Times New Roman" panose="02020603050405020304" charset="0"/>
                  <a:ea typeface="宋体" panose="02010600030101010101" pitchFamily="2" charset="-122"/>
                </a:rPr>
                <a:t>I'</a:t>
              </a:r>
              <a:r>
                <a:rPr lang="en-US" altLang="zh-CN" sz="2400" b="1" kern="0" dirty="0">
                  <a:solidFill>
                    <a:srgbClr val="00B0F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m going to </a:t>
              </a:r>
              <a:r>
                <a:rPr lang="en-US" altLang="zh-CN" sz="2400" b="1" kern="0" dirty="0">
                  <a:latin typeface="Times New Roman" panose="02020603050405020304" charset="0"/>
                  <a:ea typeface="宋体" panose="02010600030101010101" pitchFamily="2" charset="-122"/>
                </a:rPr>
                <a:t>have breakfast. </a:t>
              </a:r>
              <a:r>
                <a:rPr lang="zh-CN" altLang="zh-CN" sz="2400" b="1" kern="0" dirty="0">
                  <a:latin typeface="Times New Roman" panose="02020603050405020304" charset="0"/>
                  <a:ea typeface="宋体" panose="02010600030101010101" pitchFamily="2" charset="-122"/>
                </a:rPr>
                <a:t>我打算吃早餐。</a:t>
              </a:r>
              <a:endParaRPr lang="zh-CN" altLang="zh-CN" sz="2400" b="1" kern="100" dirty="0">
                <a:latin typeface="Times New Roman" panose="02020603050405020304" charset="0"/>
                <a:ea typeface="宋体" panose="02010600030101010101" pitchFamily="2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400" b="1" dirty="0" smtClean="0">
                  <a:latin typeface="Times New Roman" panose="02020603050405020304" charset="0"/>
                  <a:ea typeface="宋体" panose="02010600030101010101" pitchFamily="2" charset="-122"/>
                </a:rPr>
                <a:t>        You </a:t>
              </a:r>
              <a:r>
                <a:rPr lang="en-US" altLang="zh-CN" sz="2400" b="1" dirty="0">
                  <a:solidFill>
                    <a:srgbClr val="00B0F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are going to </a:t>
              </a:r>
              <a:r>
                <a:rPr lang="en-US" altLang="zh-CN" sz="2400" b="1" dirty="0">
                  <a:latin typeface="Times New Roman" panose="02020603050405020304" charset="0"/>
                  <a:ea typeface="宋体" panose="02010600030101010101" pitchFamily="2" charset="-122"/>
                </a:rPr>
                <a:t>have lunch . </a:t>
              </a:r>
              <a:r>
                <a:rPr lang="zh-CN" altLang="en-US" sz="2400" b="1" dirty="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你</a:t>
              </a:r>
              <a:r>
                <a:rPr lang="zh-CN" altLang="zh-CN" sz="2400" b="1" dirty="0" smtClean="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打算</a:t>
              </a:r>
              <a:r>
                <a:rPr lang="zh-CN" altLang="zh-CN" sz="2400" b="1" dirty="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吃午餐。</a:t>
              </a:r>
              <a:endParaRPr lang="zh-CN" altLang="en-US" sz="2400" b="1" dirty="0"/>
            </a:p>
          </p:txBody>
        </p:sp>
      </p:grpSp>
      <p:sp>
        <p:nvSpPr>
          <p:cNvPr id="5" name="矩形 4"/>
          <p:cNvSpPr/>
          <p:nvPr/>
        </p:nvSpPr>
        <p:spPr>
          <a:xfrm>
            <a:off x="611560" y="3455844"/>
            <a:ext cx="84433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同学们，你们发现上面的三个句子，有什么共同点？</a:t>
            </a:r>
            <a:endParaRPr lang="zh-CN" altLang="en-US" sz="28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54569" y="4351908"/>
            <a:ext cx="4230838" cy="1754326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dirty="0">
                <a:ln w="28575">
                  <a:solidFill>
                    <a:srgbClr val="00B0F0"/>
                  </a:solidFill>
                </a:ln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zh-CN" sz="5400" b="1" cap="none" spc="0" dirty="0" smtClean="0">
                <a:ln w="28575">
                  <a:solidFill>
                    <a:srgbClr val="00B0F0"/>
                  </a:solidFill>
                </a:ln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e going to</a:t>
            </a:r>
          </a:p>
          <a:p>
            <a:pPr algn="ctr"/>
            <a:r>
              <a:rPr lang="zh-CN" altLang="en-US" sz="5400" b="1" dirty="0">
                <a:ln w="28575">
                  <a:solidFill>
                    <a:srgbClr val="00B0F0"/>
                  </a:solidFill>
                </a:ln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打算</a:t>
            </a:r>
            <a:endParaRPr lang="zh-CN" altLang="en-US" sz="5400" b="1" cap="none" spc="0" dirty="0">
              <a:ln w="28575">
                <a:solidFill>
                  <a:srgbClr val="00B0F0"/>
                </a:solidFill>
              </a:ln>
              <a:solidFill>
                <a:srgbClr val="C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矩形 1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51620" y="1708170"/>
            <a:ext cx="6840760" cy="444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矩形 3"/>
          <p:cNvSpPr/>
          <p:nvPr/>
        </p:nvSpPr>
        <p:spPr>
          <a:xfrm>
            <a:off x="1550722" y="2020476"/>
            <a:ext cx="618963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zh-CN" altLang="zh-CN" b="1" kern="0" dirty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en-US" altLang="zh-CN" b="1" kern="0" dirty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be going to </a:t>
            </a:r>
            <a:r>
              <a:rPr lang="zh-CN" altLang="zh-CN" b="1" kern="0" dirty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”打算，表意图</a:t>
            </a:r>
            <a:r>
              <a:rPr lang="zh-CN" altLang="zh-CN" b="1" kern="0" dirty="0" smtClean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en-US" altLang="zh-CN" b="1" kern="100" dirty="0" smtClean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0" dirty="0" smtClean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基本</a:t>
            </a:r>
            <a:r>
              <a:rPr lang="zh-CN" altLang="zh-CN" b="1" kern="0" dirty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结构：主语（人</a:t>
            </a:r>
            <a:r>
              <a:rPr lang="en-US" altLang="zh-CN" b="1" kern="0" dirty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 / </a:t>
            </a:r>
            <a:r>
              <a:rPr lang="zh-CN" altLang="zh-CN" b="1" kern="0" dirty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物）</a:t>
            </a:r>
            <a:r>
              <a:rPr lang="en-US" altLang="zh-CN" b="1" kern="0" dirty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+ be going to + </a:t>
            </a:r>
            <a:r>
              <a:rPr lang="zh-CN" altLang="zh-CN" b="1" kern="0" dirty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动词原形 </a:t>
            </a:r>
            <a:r>
              <a:rPr lang="en-US" altLang="zh-CN" b="1" kern="0" dirty="0" smtClean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 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AutoNum type="alphaLcParenR" startAt="2"/>
            </a:pPr>
            <a:r>
              <a:rPr lang="zh-CN" altLang="en-US" b="1" kern="0" dirty="0" smtClean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动词</a:t>
            </a:r>
            <a:r>
              <a:rPr lang="en-US" altLang="zh-CN" b="1" kern="0" dirty="0" smtClean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be </a:t>
            </a:r>
            <a:r>
              <a:rPr lang="zh-CN" altLang="en-US" b="1" kern="0" dirty="0" smtClean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b="1" kern="0" dirty="0" smtClean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is am are</a:t>
            </a:r>
            <a:r>
              <a:rPr lang="zh-CN" altLang="en-US" b="1" kern="0" dirty="0" smtClean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）随主语人称和数的变化而变化。</a:t>
            </a:r>
            <a:endParaRPr lang="en-US" altLang="zh-CN" b="1" kern="0" dirty="0" smtClean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1" kern="0" dirty="0" smtClean="0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c)  </a:t>
            </a:r>
            <a:r>
              <a:rPr lang="zh-CN" altLang="en-US" b="1" kern="0" dirty="0" smtClean="0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否定</a:t>
            </a:r>
            <a:r>
              <a:rPr lang="zh-CN" altLang="en-US" b="1" kern="0" dirty="0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句：在</a:t>
            </a:r>
            <a:r>
              <a:rPr lang="en-US" altLang="zh-CN" b="1" kern="0" dirty="0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be </a:t>
            </a:r>
            <a:r>
              <a:rPr lang="zh-CN" altLang="en-US" b="1" kern="0" dirty="0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后加</a:t>
            </a:r>
            <a:r>
              <a:rPr lang="en-US" altLang="zh-CN" b="1" kern="0" dirty="0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not</a:t>
            </a:r>
            <a:r>
              <a:rPr lang="zh-CN" altLang="en-US" b="1" kern="0" dirty="0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en-US" altLang="zh-CN" b="1" kern="0" dirty="0">
              <a:latin typeface="Times New Roman" panose="0202060305040502030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1" kern="0" dirty="0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en-US" altLang="zh-CN" b="1" kern="0" dirty="0" err="1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Eg</a:t>
            </a:r>
            <a:r>
              <a:rPr lang="en-US" altLang="zh-CN" b="1" kern="0" dirty="0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 : I am not going to eat fish at lunch .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1" kern="0" dirty="0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            </a:t>
            </a:r>
            <a:r>
              <a:rPr lang="zh-CN" altLang="en-US" b="1" kern="0" dirty="0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我中午不打算吃鱼肉</a:t>
            </a:r>
            <a:r>
              <a:rPr lang="zh-CN" altLang="en-US" b="1" kern="0" dirty="0" smtClean="0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en-US" altLang="zh-CN" b="1" kern="0" dirty="0" smtClean="0">
              <a:latin typeface="Times New Roman" panose="0202060305040502030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1" kern="0" dirty="0" smtClean="0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d)  </a:t>
            </a:r>
            <a:r>
              <a:rPr lang="zh-CN" altLang="en-US" b="1" kern="0" dirty="0" smtClean="0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一般</a:t>
            </a:r>
            <a:r>
              <a:rPr lang="zh-CN" altLang="en-US" b="1" kern="0" dirty="0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疑问句：把</a:t>
            </a:r>
            <a:r>
              <a:rPr lang="en-US" altLang="zh-CN" b="1" kern="0" dirty="0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be</a:t>
            </a:r>
            <a:r>
              <a:rPr lang="zh-CN" altLang="en-US" b="1" kern="0" dirty="0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提到句首。</a:t>
            </a:r>
            <a:endParaRPr lang="en-US" altLang="zh-CN" b="1" kern="0" dirty="0">
              <a:solidFill>
                <a:srgbClr val="0000FF"/>
              </a:solidFill>
              <a:latin typeface="Times New Roman" panose="0202060305040502030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1" kern="0" dirty="0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en-US" altLang="zh-CN" b="1" kern="0" dirty="0" err="1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Eg</a:t>
            </a:r>
            <a:r>
              <a:rPr lang="en-US" altLang="zh-CN" b="1" kern="0" dirty="0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: Are you going to play football after school?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1" kern="0" dirty="0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           </a:t>
            </a:r>
            <a:r>
              <a:rPr lang="zh-CN" altLang="en-US" b="1" kern="0" dirty="0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放学后你打算踢足球吗</a:t>
            </a:r>
            <a:r>
              <a:rPr lang="zh-CN" altLang="en-US" b="1" kern="0" dirty="0" smtClean="0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？</a:t>
            </a:r>
            <a:endParaRPr lang="en-US" altLang="zh-CN" b="1" kern="0" dirty="0">
              <a:solidFill>
                <a:srgbClr val="0000FF"/>
              </a:solidFill>
              <a:latin typeface="Times New Roman" panose="0202060305040502030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20520" y="319405"/>
            <a:ext cx="2976880" cy="8229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altLang="zh-CN" sz="4800" dirty="0">
                <a:solidFill>
                  <a:schemeClr val="accent4"/>
                </a:solidFill>
                <a:effectLst/>
              </a:rPr>
              <a:t>Let's learn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1161</Words>
  <Application>Microsoft Office PowerPoint</Application>
  <PresentationFormat>全屏显示(4:3)</PresentationFormat>
  <Paragraphs>185</Paragraphs>
  <Slides>31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6" baseType="lpstr">
      <vt:lpstr>GungsuhChe</vt:lpstr>
      <vt:lpstr>黑体</vt:lpstr>
      <vt:lpstr>华文琥珀</vt:lpstr>
      <vt:lpstr>华文楷体</vt:lpstr>
      <vt:lpstr>华文新魏</vt:lpstr>
      <vt:lpstr>楷体</vt:lpstr>
      <vt:lpstr>楷体_GB2312</vt:lpstr>
      <vt:lpstr>宋体</vt:lpstr>
      <vt:lpstr>微软雅黑</vt:lpstr>
      <vt:lpstr>Arial</vt:lpstr>
      <vt:lpstr>Calibri</vt:lpstr>
      <vt:lpstr>Comic Sans MS</vt:lpstr>
      <vt:lpstr>Tempus Sans ITC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Situational dialogue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2018-03-05T06:53:00Z</dcterms:created>
  <dcterms:modified xsi:type="dcterms:W3CDTF">2023-01-16T15:28:37Z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BB7AD3A2778A4F65B8A72294385109F2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