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293" r:id="rId2"/>
    <p:sldId id="257" r:id="rId3"/>
    <p:sldId id="282" r:id="rId4"/>
    <p:sldId id="266" r:id="rId5"/>
    <p:sldId id="261" r:id="rId6"/>
    <p:sldId id="292" r:id="rId7"/>
    <p:sldId id="268" r:id="rId8"/>
    <p:sldId id="270" r:id="rId9"/>
    <p:sldId id="271" r:id="rId10"/>
    <p:sldId id="286" r:id="rId11"/>
    <p:sldId id="284" r:id="rId12"/>
    <p:sldId id="285" r:id="rId13"/>
    <p:sldId id="272" r:id="rId14"/>
    <p:sldId id="269" r:id="rId15"/>
    <p:sldId id="275" r:id="rId16"/>
    <p:sldId id="274" r:id="rId17"/>
    <p:sldId id="287" r:id="rId18"/>
    <p:sldId id="288" r:id="rId19"/>
    <p:sldId id="290" r:id="rId20"/>
    <p:sldId id="289" r:id="rId21"/>
    <p:sldId id="291" r:id="rId22"/>
    <p:sldId id="276" r:id="rId23"/>
    <p:sldId id="277" r:id="rId24"/>
    <p:sldId id="278" r:id="rId25"/>
    <p:sldId id="279" r:id="rId26"/>
    <p:sldId id="280" r:id="rId27"/>
    <p:sldId id="264" r:id="rId28"/>
    <p:sldId id="281" r:id="rId29"/>
    <p:sldId id="265" r:id="rId30"/>
    <p:sldId id="283" r:id="rId31"/>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94660" autoAdjust="0"/>
  </p:normalViewPr>
  <p:slideViewPr>
    <p:cSldViewPr snapToGrid="0">
      <p:cViewPr varScale="1">
        <p:scale>
          <a:sx n="146" d="100"/>
          <a:sy n="146" d="100"/>
        </p:scale>
        <p:origin x="-624" y="-90"/>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1FE6CF-0E06-45A5-8C7D-161A0F1FD172}"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A84AFB-ADF1-438F-9982-30611C506F1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2A84AFB-ADF1-438F-9982-30611C506F1B}" type="slidenum">
              <a:rPr lang="zh-CN" altLang="en-US" smtClean="0"/>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3C23C5CC-8CC1-4802-ACDE-0B770E29F381}"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E018F04-8543-47C4-91F1-8F6D6BC7C065}"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8C352F6D-A25D-43A9-87B8-FA66BA9A11CD}"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BF2EB2F-365A-4791-B856-1DC6A3EB4B76}"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3F9B3CD6-47BA-41A0-B3DB-37D3AFA35330}"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818133F-73DD-4E67-A362-B5B58E25A7BF}"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0474CC90-50AC-4C38-95CB-C725C2785967}"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91D3262-CEAE-410F-8468-38A56B957EAF}"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69942228-2BB1-4931-AD48-322FBB8094D6}" type="datetimeFigureOut">
              <a:rPr lang="zh-CN" altLang="en-US"/>
              <a:t>2023-01-16</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C20AB56-CA3A-4BBE-91A0-897AF1293027}"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019C63B0-3BDF-49A6-8A06-2BA1E6FA6BAA}" type="datetimeFigureOut">
              <a:rPr lang="zh-CN" altLang="en-US"/>
              <a:t>2023-01-16</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57B16735-D60D-4D84-9205-BDDC27FC76D7}"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046D9D89-4942-4917-8A66-46AA469D0D71}" type="datetimeFigureOut">
              <a:rPr lang="zh-CN" altLang="en-US"/>
              <a:t>2023-01-16</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2336E015-C3F0-433F-A674-FC3417AAA350}"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710662DF-6EC5-4869-A8BF-ABB3FE34D6C1}" type="datetimeFigureOut">
              <a:rPr lang="zh-CN" altLang="en-US"/>
              <a:t>2023-01-16</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2C4E9C45-0C02-4172-9686-54F86E19D7A0}"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E84B79F3-602E-45C8-AA3A-F08CA4A9A386}" type="datetimeFigureOut">
              <a:rPr lang="zh-CN" altLang="en-US"/>
              <a:t>2023-01-16</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5C6F0E7-FF8F-406B-AB0A-6AB9D38FDA19}"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B6FB78BE-9233-4B04-BE78-5E2784E5BE6A}" type="datetimeFigureOut">
              <a:rPr lang="zh-CN" altLang="en-US"/>
              <a:t>2023-01-16</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997F200-4AC9-461D-ADD1-114BFA2126AA}"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206375"/>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6867" name="Rectangle 3"/>
          <p:cNvSpPr>
            <a:spLocks noGrp="1" noChangeArrowheads="1"/>
          </p:cNvSpPr>
          <p:nvPr>
            <p:ph type="body" idx="1"/>
          </p:nvPr>
        </p:nvSpPr>
        <p:spPr bwMode="auto">
          <a:xfrm>
            <a:off x="457200" y="1200150"/>
            <a:ext cx="8229600"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6868" name="Rectangle 4"/>
          <p:cNvSpPr>
            <a:spLocks noGrp="1" noChangeArrowheads="1"/>
          </p:cNvSpPr>
          <p:nvPr>
            <p:ph type="dt" sz="half" idx="2"/>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400"/>
            </a:lvl1pPr>
          </a:lstStyle>
          <a:p>
            <a:fld id="{78A3B6BE-92FF-4DF2-8B3B-458640EC7B23}" type="datetimeFigureOut">
              <a:rPr lang="zh-CN" altLang="en-US"/>
              <a:t>2023-01-16</a:t>
            </a:fld>
            <a:endParaRPr lang="en-US" altLang="zh-CN"/>
          </a:p>
        </p:txBody>
      </p:sp>
      <p:sp>
        <p:nvSpPr>
          <p:cNvPr id="36869" name="Rectangle 5"/>
          <p:cNvSpPr>
            <a:spLocks noGrp="1" noChangeArrowheads="1"/>
          </p:cNvSpPr>
          <p:nvPr>
            <p:ph type="ftr" sz="quarter" idx="3"/>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0" hangingPunct="0">
              <a:defRPr sz="1400"/>
            </a:lvl1pPr>
          </a:lstStyle>
          <a:p>
            <a:endParaRPr lang="en-US" altLang="zh-CN"/>
          </a:p>
        </p:txBody>
      </p:sp>
      <p:sp>
        <p:nvSpPr>
          <p:cNvPr id="36870" name="Rectangle 6"/>
          <p:cNvSpPr>
            <a:spLocks noGrp="1" noChangeArrowheads="1"/>
          </p:cNvSpPr>
          <p:nvPr>
            <p:ph type="sldNum" sz="quarter" idx="4"/>
          </p:nvPr>
        </p:nvSpPr>
        <p:spPr bwMode="auto">
          <a:xfrm>
            <a:off x="6553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400"/>
            </a:lvl1pPr>
          </a:lstStyle>
          <a:p>
            <a:fld id="{BC12C676-B95C-43B0-8506-D921026151FE}"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0" y="932960"/>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r>
              <a:rPr lang="en-US" altLang="zh-CN" sz="3600" b="1" dirty="0" smtClean="0">
                <a:solidFill>
                  <a:srgbClr val="000000"/>
                </a:solidFill>
                <a:latin typeface="Times New Roman" panose="02020603050405020304" pitchFamily="18" charset="0"/>
                <a:cs typeface="Times New Roman" panose="02020603050405020304" pitchFamily="18" charset="0"/>
              </a:rPr>
              <a:t>Unit 3</a:t>
            </a:r>
          </a:p>
          <a:p>
            <a:pPr algn="ctr" eaLnBrk="1" hangingPunct="1">
              <a:buFont typeface="Arial" panose="020B0604020202020204" pitchFamily="34" charset="0"/>
              <a:buNone/>
              <a:defRPr/>
            </a:pPr>
            <a:r>
              <a:rPr lang="en-US" altLang="zh-CN" sz="3600" b="1" dirty="0" smtClean="0">
                <a:solidFill>
                  <a:srgbClr val="000000"/>
                </a:solidFill>
                <a:latin typeface="Times New Roman" panose="02020603050405020304" pitchFamily="18" charset="0"/>
                <a:cs typeface="Times New Roman" panose="02020603050405020304" pitchFamily="18" charset="0"/>
              </a:rPr>
              <a:t>Could you please clean your room?</a:t>
            </a:r>
          </a:p>
        </p:txBody>
      </p:sp>
      <p:sp>
        <p:nvSpPr>
          <p:cNvPr id="4" name="Text Box 3"/>
          <p:cNvSpPr txBox="1">
            <a:spLocks noChangeArrowheads="1"/>
          </p:cNvSpPr>
          <p:nvPr/>
        </p:nvSpPr>
        <p:spPr bwMode="auto">
          <a:xfrm>
            <a:off x="3312318" y="2657715"/>
            <a:ext cx="25193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r>
              <a:rPr lang="en-US" altLang="zh-CN" sz="2400" b="1"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R  </a:t>
            </a:r>
            <a:r>
              <a:rPr lang="zh-CN" altLang="en-US" sz="2400" b="1"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八年级下册</a:t>
            </a:r>
          </a:p>
        </p:txBody>
      </p:sp>
      <p:sp>
        <p:nvSpPr>
          <p:cNvPr id="1028" name="Line 6"/>
          <p:cNvSpPr>
            <a:spLocks noChangeShapeType="1"/>
          </p:cNvSpPr>
          <p:nvPr/>
        </p:nvSpPr>
        <p:spPr bwMode="auto">
          <a:xfrm>
            <a:off x="996950" y="2455738"/>
            <a:ext cx="71501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Times New Roman" panose="02020603050405020304" pitchFamily="18" charset="0"/>
              <a:cs typeface="Times New Roman" panose="02020603050405020304" pitchFamily="18" charset="0"/>
            </a:endParaRPr>
          </a:p>
        </p:txBody>
      </p:sp>
      <p:sp>
        <p:nvSpPr>
          <p:cNvPr id="5" name="矩形 4"/>
          <p:cNvSpPr/>
          <p:nvPr/>
        </p:nvSpPr>
        <p:spPr>
          <a:xfrm>
            <a:off x="0" y="3923368"/>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2" name="TextBox 1"/>
          <p:cNvSpPr txBox="1"/>
          <p:nvPr/>
        </p:nvSpPr>
        <p:spPr>
          <a:xfrm>
            <a:off x="4062083" y="3226526"/>
            <a:ext cx="1019831" cy="369332"/>
          </a:xfrm>
          <a:prstGeom prst="rect">
            <a:avLst/>
          </a:prstGeom>
          <a:noFill/>
        </p:spPr>
        <p:txBody>
          <a:bodyPr wrap="none" rtlCol="0">
            <a:spAutoFit/>
          </a:bodyPr>
          <a:lstStyle/>
          <a:p>
            <a:pPr algn="ctr"/>
            <a:r>
              <a:rPr lang="zh-CN" altLang="en-US" b="1" dirty="0" smtClean="0">
                <a:latin typeface="微软雅黑" panose="020B0503020204020204" pitchFamily="34" charset="-122"/>
                <a:ea typeface="微软雅黑" panose="020B0503020204020204" pitchFamily="34" charset="-122"/>
              </a:rPr>
              <a:t>第</a:t>
            </a:r>
            <a:r>
              <a:rPr lang="en-US" altLang="zh-CN" b="1" dirty="0" smtClean="0">
                <a:latin typeface="微软雅黑" panose="020B0503020204020204" pitchFamily="34" charset="-122"/>
                <a:ea typeface="微软雅黑" panose="020B0503020204020204" pitchFamily="34" charset="-122"/>
              </a:rPr>
              <a:t>2</a:t>
            </a:r>
            <a:r>
              <a:rPr lang="zh-CN" altLang="en-US" b="1" dirty="0" smtClean="0">
                <a:latin typeface="微软雅黑" panose="020B0503020204020204" pitchFamily="34" charset="-122"/>
                <a:ea typeface="微软雅黑" panose="020B0503020204020204" pitchFamily="34" charset="-122"/>
              </a:rPr>
              <a:t>课时</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695325" y="436563"/>
            <a:ext cx="7975600" cy="417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tabLst>
                <a:tab pos="717550" algn="l"/>
              </a:tabLst>
              <a:defRPr>
                <a:solidFill>
                  <a:schemeClr val="tx1"/>
                </a:solidFill>
                <a:latin typeface="Arial" panose="020B0604020202020204" pitchFamily="34" charset="0"/>
                <a:ea typeface="宋体" panose="02010600030101010101" pitchFamily="2" charset="-122"/>
              </a:defRPr>
            </a:lvl1pPr>
            <a:lvl2pPr marL="742950" indent="-285750" eaLnBrk="0" hangingPunct="0">
              <a:tabLst>
                <a:tab pos="717550" algn="l"/>
              </a:tabLst>
              <a:defRPr>
                <a:solidFill>
                  <a:schemeClr val="tx1"/>
                </a:solidFill>
                <a:latin typeface="Arial" panose="020B0604020202020204" pitchFamily="34" charset="0"/>
                <a:ea typeface="宋体" panose="02010600030101010101" pitchFamily="2" charset="-122"/>
              </a:defRPr>
            </a:lvl2pPr>
            <a:lvl3pPr marL="1143000" indent="-228600" eaLnBrk="0" hangingPunct="0">
              <a:tabLst>
                <a:tab pos="717550" algn="l"/>
              </a:tabLst>
              <a:defRPr>
                <a:solidFill>
                  <a:schemeClr val="tx1"/>
                </a:solidFill>
                <a:latin typeface="Arial" panose="020B0604020202020204" pitchFamily="34" charset="0"/>
                <a:ea typeface="宋体" panose="02010600030101010101" pitchFamily="2" charset="-122"/>
              </a:defRPr>
            </a:lvl3pPr>
            <a:lvl4pPr marL="1600200" indent="-228600" eaLnBrk="0" hangingPunct="0">
              <a:tabLst>
                <a:tab pos="717550" algn="l"/>
              </a:tabLst>
              <a:defRPr>
                <a:solidFill>
                  <a:schemeClr val="tx1"/>
                </a:solidFill>
                <a:latin typeface="Arial" panose="020B0604020202020204" pitchFamily="34" charset="0"/>
                <a:ea typeface="宋体" panose="02010600030101010101" pitchFamily="2" charset="-122"/>
              </a:defRPr>
            </a:lvl4pPr>
            <a:lvl5pPr marL="2057400" indent="-228600" eaLnBrk="0" hangingPunct="0">
              <a:tabLst>
                <a:tab pos="717550"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tabLst>
                <a:tab pos="717550"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tabLst>
                <a:tab pos="717550"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tabLst>
                <a:tab pos="717550"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tabLst>
                <a:tab pos="717550" algn="l"/>
              </a:tabLs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defRPr/>
            </a:pPr>
            <a:r>
              <a:rPr lang="en-US" altLang="zh-CN" sz="2800" b="1" dirty="0" smtClean="0">
                <a:latin typeface="+mj-lt"/>
                <a:ea typeface="+mj-ea"/>
              </a:rPr>
              <a:t>2</a:t>
            </a:r>
            <a:r>
              <a:rPr lang="en-US" altLang="zh-CN" sz="2400" b="1" dirty="0" smtClean="0">
                <a:latin typeface="+mj-lt"/>
                <a:ea typeface="+mj-ea"/>
              </a:rPr>
              <a:t>. </a:t>
            </a:r>
            <a:r>
              <a:rPr lang="en-US" altLang="zh-CN" sz="2800" b="1" dirty="0" smtClean="0">
                <a:latin typeface="+mj-lt"/>
                <a:ea typeface="+mj-ea"/>
              </a:rPr>
              <a:t>I’m just </a:t>
            </a:r>
            <a:r>
              <a:rPr lang="en-US" altLang="zh-CN" sz="2800" b="1" dirty="0" smtClean="0">
                <a:solidFill>
                  <a:srgbClr val="FF0000"/>
                </a:solidFill>
                <a:latin typeface="+mj-lt"/>
                <a:ea typeface="+mj-ea"/>
              </a:rPr>
              <a:t>as</a:t>
            </a:r>
            <a:r>
              <a:rPr lang="en-US" altLang="zh-CN" sz="2800" b="1" dirty="0" smtClean="0">
                <a:latin typeface="+mj-lt"/>
                <a:ea typeface="+mj-ea"/>
              </a:rPr>
              <a:t> tired </a:t>
            </a:r>
            <a:r>
              <a:rPr lang="en-US" altLang="zh-CN" sz="2800" b="1" dirty="0" smtClean="0">
                <a:solidFill>
                  <a:srgbClr val="FF0000"/>
                </a:solidFill>
                <a:latin typeface="+mj-lt"/>
                <a:ea typeface="+mj-ea"/>
              </a:rPr>
              <a:t>as</a:t>
            </a:r>
            <a:r>
              <a:rPr lang="en-US" altLang="zh-CN" sz="2800" b="1" dirty="0" smtClean="0">
                <a:latin typeface="+mj-lt"/>
                <a:ea typeface="+mj-ea"/>
              </a:rPr>
              <a:t> you are!</a:t>
            </a:r>
          </a:p>
          <a:p>
            <a:pPr eaLnBrk="1" hangingPunct="1">
              <a:lnSpc>
                <a:spcPct val="130000"/>
              </a:lnSpc>
              <a:defRPr/>
            </a:pPr>
            <a:r>
              <a:rPr lang="en-US" altLang="zh-CN" sz="2400" b="1" dirty="0" smtClean="0">
                <a:latin typeface="+mj-lt"/>
                <a:ea typeface="+mj-ea"/>
              </a:rPr>
              <a:t>     </a:t>
            </a:r>
            <a:r>
              <a:rPr lang="en-US" altLang="zh-CN" sz="2400" b="1" dirty="0" smtClean="0">
                <a:solidFill>
                  <a:srgbClr val="FF0000"/>
                </a:solidFill>
                <a:latin typeface="+mj-lt"/>
                <a:ea typeface="+mj-ea"/>
              </a:rPr>
              <a:t>as ... as</a:t>
            </a:r>
            <a:r>
              <a:rPr lang="en-US" altLang="zh-CN" sz="2400" b="1" dirty="0" smtClean="0">
                <a:solidFill>
                  <a:srgbClr val="0000FF"/>
                </a:solidFill>
                <a:latin typeface="+mj-lt"/>
                <a:ea typeface="+mj-ea"/>
              </a:rPr>
              <a:t> </a:t>
            </a:r>
            <a:r>
              <a:rPr lang="zh-CN" altLang="en-US" sz="2400" b="1" dirty="0" smtClean="0">
                <a:solidFill>
                  <a:srgbClr val="0000FF"/>
                </a:solidFill>
                <a:latin typeface="+mj-lt"/>
                <a:ea typeface="+mj-ea"/>
              </a:rPr>
              <a:t>意为 </a:t>
            </a:r>
            <a:r>
              <a:rPr lang="en-US" altLang="zh-CN" sz="2400" b="1" dirty="0" smtClean="0">
                <a:solidFill>
                  <a:srgbClr val="0000FF"/>
                </a:solidFill>
                <a:latin typeface="+mj-lt"/>
                <a:ea typeface="+mj-ea"/>
              </a:rPr>
              <a:t>“</a:t>
            </a:r>
            <a:r>
              <a:rPr lang="zh-CN" altLang="en-US" sz="2400" b="1" dirty="0" smtClean="0">
                <a:solidFill>
                  <a:srgbClr val="FF0000"/>
                </a:solidFill>
                <a:latin typeface="+mj-lt"/>
                <a:ea typeface="+mj-ea"/>
              </a:rPr>
              <a:t>和</a:t>
            </a:r>
            <a:r>
              <a:rPr lang="en-US" altLang="zh-CN" sz="2400" b="1" dirty="0" smtClean="0">
                <a:solidFill>
                  <a:srgbClr val="FF0000"/>
                </a:solidFill>
                <a:latin typeface="+mj-ea"/>
                <a:ea typeface="+mj-ea"/>
              </a:rPr>
              <a:t>……</a:t>
            </a:r>
            <a:r>
              <a:rPr lang="zh-CN" altLang="en-US" sz="2400" b="1" dirty="0" smtClean="0">
                <a:solidFill>
                  <a:srgbClr val="FF0000"/>
                </a:solidFill>
                <a:latin typeface="+mj-lt"/>
                <a:ea typeface="+mj-ea"/>
              </a:rPr>
              <a:t>一样</a:t>
            </a:r>
            <a:r>
              <a:rPr lang="en-US" altLang="zh-CN" sz="2400" b="1" dirty="0" smtClean="0">
                <a:solidFill>
                  <a:srgbClr val="0000FF"/>
                </a:solidFill>
                <a:latin typeface="+mj-lt"/>
                <a:ea typeface="+mj-ea"/>
              </a:rPr>
              <a:t>”</a:t>
            </a:r>
            <a:r>
              <a:rPr lang="zh-CN" altLang="en-US" sz="2400" b="1" dirty="0" smtClean="0">
                <a:solidFill>
                  <a:srgbClr val="0000FF"/>
                </a:solidFill>
                <a:latin typeface="+mj-lt"/>
                <a:ea typeface="+mj-ea"/>
              </a:rPr>
              <a:t> ，表示同级的比较。使用时要注意</a:t>
            </a:r>
            <a:r>
              <a:rPr lang="zh-CN" altLang="en-US" sz="2400" b="1" dirty="0" smtClean="0">
                <a:solidFill>
                  <a:srgbClr val="FF0000"/>
                </a:solidFill>
                <a:latin typeface="+mj-lt"/>
                <a:ea typeface="+mj-ea"/>
              </a:rPr>
              <a:t>第一个</a:t>
            </a:r>
            <a:r>
              <a:rPr lang="en-US" altLang="zh-CN" sz="2400" b="1" dirty="0" smtClean="0">
                <a:solidFill>
                  <a:srgbClr val="FF0000"/>
                </a:solidFill>
                <a:latin typeface="+mj-lt"/>
                <a:ea typeface="+mj-ea"/>
              </a:rPr>
              <a:t>as</a:t>
            </a:r>
            <a:r>
              <a:rPr lang="zh-CN" altLang="en-US" sz="2400" b="1" dirty="0" smtClean="0">
                <a:solidFill>
                  <a:srgbClr val="FF0000"/>
                </a:solidFill>
                <a:latin typeface="+mj-lt"/>
                <a:ea typeface="+mj-ea"/>
              </a:rPr>
              <a:t>为副词</a:t>
            </a:r>
            <a:r>
              <a:rPr lang="zh-CN" altLang="en-US" sz="2400" b="1" dirty="0" smtClean="0">
                <a:solidFill>
                  <a:srgbClr val="0000FF"/>
                </a:solidFill>
                <a:latin typeface="+mj-lt"/>
                <a:ea typeface="+mj-ea"/>
              </a:rPr>
              <a:t>，</a:t>
            </a:r>
            <a:r>
              <a:rPr lang="zh-CN" altLang="en-US" sz="2400" b="1" dirty="0" smtClean="0">
                <a:solidFill>
                  <a:srgbClr val="FF0000"/>
                </a:solidFill>
                <a:latin typeface="+mj-lt"/>
                <a:ea typeface="+mj-ea"/>
              </a:rPr>
              <a:t>第二个</a:t>
            </a:r>
            <a:r>
              <a:rPr lang="en-US" altLang="zh-CN" sz="2400" b="1" dirty="0" smtClean="0">
                <a:solidFill>
                  <a:srgbClr val="FF0000"/>
                </a:solidFill>
                <a:latin typeface="+mj-lt"/>
                <a:ea typeface="+mj-ea"/>
              </a:rPr>
              <a:t>as</a:t>
            </a:r>
            <a:r>
              <a:rPr lang="zh-CN" altLang="en-US" sz="2400" b="1" dirty="0" smtClean="0">
                <a:solidFill>
                  <a:srgbClr val="FF0000"/>
                </a:solidFill>
                <a:latin typeface="+mj-lt"/>
                <a:ea typeface="+mj-ea"/>
              </a:rPr>
              <a:t>为连词</a:t>
            </a:r>
            <a:r>
              <a:rPr lang="zh-CN" altLang="en-US" sz="2400" b="1" dirty="0" smtClean="0">
                <a:solidFill>
                  <a:srgbClr val="0000FF"/>
                </a:solidFill>
                <a:latin typeface="+mj-lt"/>
                <a:ea typeface="+mj-ea"/>
              </a:rPr>
              <a:t>。其基本结构为：</a:t>
            </a:r>
            <a:r>
              <a:rPr lang="en-US" altLang="zh-CN" sz="2400" b="1" dirty="0" smtClean="0">
                <a:solidFill>
                  <a:srgbClr val="FF0000"/>
                </a:solidFill>
                <a:latin typeface="+mj-lt"/>
                <a:ea typeface="+mj-ea"/>
              </a:rPr>
              <a:t>as + </a:t>
            </a:r>
            <a:r>
              <a:rPr lang="en-US" altLang="zh-CN" sz="2400" b="1" i="1" dirty="0" smtClean="0">
                <a:solidFill>
                  <a:srgbClr val="FF0000"/>
                </a:solidFill>
                <a:latin typeface="+mj-lt"/>
                <a:ea typeface="+mj-ea"/>
              </a:rPr>
              <a:t>adj</a:t>
            </a:r>
            <a:r>
              <a:rPr lang="en-US" altLang="zh-CN" sz="2400" b="1" dirty="0" smtClean="0">
                <a:solidFill>
                  <a:srgbClr val="FF0000"/>
                </a:solidFill>
                <a:latin typeface="+mj-lt"/>
                <a:ea typeface="+mj-ea"/>
              </a:rPr>
              <a:t>./ </a:t>
            </a:r>
            <a:r>
              <a:rPr lang="en-US" altLang="zh-CN" sz="2400" b="1" i="1" dirty="0" smtClean="0">
                <a:solidFill>
                  <a:srgbClr val="FF0000"/>
                </a:solidFill>
                <a:latin typeface="+mj-lt"/>
                <a:ea typeface="+mj-ea"/>
              </a:rPr>
              <a:t>adv</a:t>
            </a:r>
            <a:r>
              <a:rPr lang="en-US" altLang="zh-CN" sz="2400" b="1" dirty="0" smtClean="0">
                <a:solidFill>
                  <a:srgbClr val="FF0000"/>
                </a:solidFill>
                <a:latin typeface="+mj-lt"/>
                <a:ea typeface="+mj-ea"/>
              </a:rPr>
              <a:t>. + as</a:t>
            </a:r>
            <a:r>
              <a:rPr lang="zh-CN" altLang="en-US" sz="2400" b="1" dirty="0" smtClean="0">
                <a:solidFill>
                  <a:srgbClr val="0000FF"/>
                </a:solidFill>
                <a:latin typeface="+mj-lt"/>
                <a:ea typeface="+mj-ea"/>
              </a:rPr>
              <a:t>。</a:t>
            </a:r>
          </a:p>
          <a:p>
            <a:pPr eaLnBrk="1" hangingPunct="1">
              <a:lnSpc>
                <a:spcPct val="130000"/>
              </a:lnSpc>
              <a:defRPr/>
            </a:pPr>
            <a:r>
              <a:rPr lang="zh-CN" altLang="en-US" sz="2400" b="1" dirty="0" smtClean="0">
                <a:latin typeface="+mj-lt"/>
                <a:ea typeface="+mj-ea"/>
              </a:rPr>
              <a:t>如：</a:t>
            </a:r>
            <a:r>
              <a:rPr lang="en-US" altLang="zh-CN" sz="2800" b="1" dirty="0" smtClean="0">
                <a:latin typeface="+mj-lt"/>
                <a:ea typeface="+mj-ea"/>
              </a:rPr>
              <a:t>This film is as interesting as that one.</a:t>
            </a:r>
          </a:p>
          <a:p>
            <a:pPr eaLnBrk="1" hangingPunct="1">
              <a:lnSpc>
                <a:spcPct val="130000"/>
              </a:lnSpc>
              <a:defRPr/>
            </a:pPr>
            <a:r>
              <a:rPr lang="zh-CN" altLang="en-US" sz="2400" b="1" dirty="0" smtClean="0">
                <a:latin typeface="+mj-lt"/>
                <a:ea typeface="+mj-ea"/>
              </a:rPr>
              <a:t>         这部电影和那部电影一样有趣。</a:t>
            </a:r>
          </a:p>
          <a:p>
            <a:pPr eaLnBrk="1" hangingPunct="1">
              <a:lnSpc>
                <a:spcPct val="130000"/>
              </a:lnSpc>
              <a:defRPr/>
            </a:pPr>
            <a:r>
              <a:rPr lang="en-US" altLang="zh-CN" sz="2400" b="1" dirty="0" smtClean="0">
                <a:latin typeface="+mj-lt"/>
                <a:ea typeface="+mj-ea"/>
              </a:rPr>
              <a:t>         </a:t>
            </a:r>
            <a:r>
              <a:rPr lang="en-US" altLang="zh-CN" sz="2800" b="1" dirty="0" smtClean="0">
                <a:latin typeface="+mj-lt"/>
                <a:ea typeface="+mj-ea"/>
              </a:rPr>
              <a:t>Your pen writes as smoothly as mine.</a:t>
            </a:r>
          </a:p>
          <a:p>
            <a:pPr eaLnBrk="1" hangingPunct="1">
              <a:lnSpc>
                <a:spcPct val="130000"/>
              </a:lnSpc>
              <a:defRPr/>
            </a:pPr>
            <a:r>
              <a:rPr lang="zh-CN" altLang="en-US" sz="2400" b="1" dirty="0" smtClean="0">
                <a:latin typeface="+mj-lt"/>
                <a:ea typeface="+mj-ea"/>
              </a:rPr>
              <a:t>         你的钢笔书写起来和我的一样流畅。</a:t>
            </a:r>
            <a:endParaRPr lang="en-US" altLang="zh-CN" sz="2400" b="1" dirty="0" smtClean="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p:cTn id="4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46138" y="655638"/>
            <a:ext cx="8017011" cy="954107"/>
          </a:xfrm>
          <a:prstGeom prst="rect">
            <a:avLst/>
          </a:prstGeom>
        </p:spPr>
        <p:txBody>
          <a:bodyPr wrap="square">
            <a:spAutoFit/>
          </a:bodyPr>
          <a:lstStyle/>
          <a:p>
            <a:pPr>
              <a:defRPr/>
            </a:pPr>
            <a:r>
              <a:rPr lang="en-US" altLang="zh-CN" sz="2800" b="1" dirty="0">
                <a:latin typeface="+mj-lt"/>
                <a:ea typeface="宋体" panose="02010600030101010101" pitchFamily="2" charset="-122"/>
              </a:rPr>
              <a:t>3.For one week, she did not do any housework </a:t>
            </a:r>
            <a:r>
              <a:rPr lang="en-US" altLang="zh-CN" sz="2800" b="1" dirty="0" smtClean="0">
                <a:latin typeface="+mj-lt"/>
                <a:ea typeface="宋体" panose="02010600030101010101" pitchFamily="2" charset="-122"/>
              </a:rPr>
              <a:t>and </a:t>
            </a:r>
            <a:r>
              <a:rPr lang="en-US" altLang="zh-CN" sz="2800" b="1" dirty="0">
                <a:solidFill>
                  <a:srgbClr val="FF0000"/>
                </a:solidFill>
                <a:latin typeface="+mj-lt"/>
                <a:ea typeface="宋体" panose="02010600030101010101" pitchFamily="2" charset="-122"/>
              </a:rPr>
              <a:t>neither</a:t>
            </a:r>
            <a:r>
              <a:rPr lang="en-US" altLang="zh-CN" sz="2800" b="1" dirty="0">
                <a:latin typeface="+mj-lt"/>
                <a:ea typeface="宋体" panose="02010600030101010101" pitchFamily="2" charset="-122"/>
              </a:rPr>
              <a:t> did I.</a:t>
            </a:r>
            <a:endParaRPr lang="zh-CN" altLang="en-US" sz="2800" b="1" dirty="0">
              <a:latin typeface="+mj-lt"/>
              <a:ea typeface="宋体" panose="02010600030101010101" pitchFamily="2" charset="-122"/>
            </a:endParaRPr>
          </a:p>
        </p:txBody>
      </p:sp>
      <p:sp>
        <p:nvSpPr>
          <p:cNvPr id="4" name="矩形 3"/>
          <p:cNvSpPr/>
          <p:nvPr/>
        </p:nvSpPr>
        <p:spPr>
          <a:xfrm>
            <a:off x="960438" y="1822450"/>
            <a:ext cx="7654516" cy="893763"/>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zh-CN" altLang="en-US" sz="2400" b="1" dirty="0">
                <a:latin typeface="+mj-lt"/>
                <a:ea typeface="+mj-ea"/>
              </a:rPr>
              <a:t>“</a:t>
            </a:r>
            <a:r>
              <a:rPr lang="en-US" altLang="zh-CN" sz="2800" b="1" dirty="0">
                <a:latin typeface="+mj-lt"/>
                <a:ea typeface="+mj-ea"/>
              </a:rPr>
              <a:t>neither</a:t>
            </a:r>
            <a:r>
              <a:rPr lang="en-US" altLang="zh-CN" sz="2400" b="1" dirty="0">
                <a:latin typeface="+mj-lt"/>
                <a:ea typeface="+mj-ea"/>
              </a:rPr>
              <a:t>+</a:t>
            </a:r>
            <a:r>
              <a:rPr lang="zh-CN" altLang="en-US" sz="2400" b="1" dirty="0">
                <a:latin typeface="+mj-lt"/>
                <a:ea typeface="+mj-ea"/>
              </a:rPr>
              <a:t>助动词</a:t>
            </a:r>
            <a:r>
              <a:rPr lang="en-US" altLang="zh-CN" sz="2400" b="1" dirty="0">
                <a:latin typeface="+mj-lt"/>
                <a:ea typeface="+mj-ea"/>
              </a:rPr>
              <a:t>/</a:t>
            </a:r>
            <a:r>
              <a:rPr lang="zh-CN" altLang="en-US" sz="2400" b="1" dirty="0">
                <a:latin typeface="+mj-lt"/>
                <a:ea typeface="+mj-ea"/>
              </a:rPr>
              <a:t>系动词</a:t>
            </a:r>
            <a:r>
              <a:rPr lang="en-US" altLang="zh-CN" sz="2400" b="1" dirty="0">
                <a:latin typeface="+mj-lt"/>
                <a:ea typeface="+mj-ea"/>
              </a:rPr>
              <a:t>/</a:t>
            </a:r>
            <a:r>
              <a:rPr lang="zh-CN" altLang="en-US" sz="2400" b="1" dirty="0">
                <a:latin typeface="+mj-lt"/>
                <a:ea typeface="+mj-ea"/>
              </a:rPr>
              <a:t>情态动词</a:t>
            </a:r>
            <a:r>
              <a:rPr lang="en-US" altLang="zh-CN" sz="2400" b="1" dirty="0">
                <a:latin typeface="+mj-lt"/>
                <a:ea typeface="+mj-ea"/>
              </a:rPr>
              <a:t>+</a:t>
            </a:r>
            <a:r>
              <a:rPr lang="zh-CN" altLang="en-US" sz="2400" b="1" dirty="0">
                <a:latin typeface="+mj-lt"/>
                <a:ea typeface="+mj-ea"/>
              </a:rPr>
              <a:t>主语”表示上句</a:t>
            </a:r>
            <a:endParaRPr lang="en-US" altLang="zh-CN" sz="2400" b="1" dirty="0">
              <a:latin typeface="+mj-lt"/>
              <a:ea typeface="+mj-ea"/>
            </a:endParaRPr>
          </a:p>
          <a:p>
            <a:pPr>
              <a:defRPr/>
            </a:pPr>
            <a:r>
              <a:rPr lang="en-US" altLang="zh-CN" sz="2400" b="1" dirty="0">
                <a:latin typeface="+mj-lt"/>
                <a:ea typeface="+mj-ea"/>
              </a:rPr>
              <a:t>  </a:t>
            </a:r>
            <a:r>
              <a:rPr lang="zh-CN" altLang="en-US" sz="2400" b="1" dirty="0">
                <a:latin typeface="+mj-lt"/>
                <a:ea typeface="+mj-ea"/>
              </a:rPr>
              <a:t>否定的情况也适合于后者。</a:t>
            </a:r>
          </a:p>
        </p:txBody>
      </p:sp>
      <p:sp>
        <p:nvSpPr>
          <p:cNvPr id="5" name="矩形 4"/>
          <p:cNvSpPr/>
          <p:nvPr/>
        </p:nvSpPr>
        <p:spPr>
          <a:xfrm>
            <a:off x="1100138" y="2927350"/>
            <a:ext cx="5549900" cy="1631950"/>
          </a:xfrm>
          <a:prstGeom prst="rect">
            <a:avLst/>
          </a:prstGeom>
        </p:spPr>
        <p:txBody>
          <a:bodyPr wrap="none">
            <a:spAutoFit/>
          </a:bodyPr>
          <a:lstStyle/>
          <a:p>
            <a:pPr>
              <a:lnSpc>
                <a:spcPts val="4000"/>
              </a:lnSpc>
              <a:defRPr/>
            </a:pPr>
            <a:r>
              <a:rPr lang="zh-CN" altLang="en-US" sz="2400" b="1" dirty="0">
                <a:latin typeface="+mj-lt"/>
                <a:ea typeface="黑体" panose="02010609060101010101" pitchFamily="49" charset="-122"/>
              </a:rPr>
              <a:t>他们昨天没有看电视。我也没看。</a:t>
            </a:r>
            <a:endParaRPr lang="en-US" altLang="zh-CN" sz="2400" b="1" dirty="0">
              <a:latin typeface="+mj-lt"/>
              <a:ea typeface="黑体" panose="02010609060101010101" pitchFamily="49" charset="-122"/>
            </a:endParaRPr>
          </a:p>
          <a:p>
            <a:pPr>
              <a:lnSpc>
                <a:spcPts val="4000"/>
              </a:lnSpc>
              <a:defRPr/>
            </a:pPr>
            <a:r>
              <a:rPr lang="en-US" altLang="zh-CN" sz="2800" b="1" dirty="0">
                <a:latin typeface="+mj-lt"/>
                <a:ea typeface="黑体" panose="02010609060101010101" pitchFamily="49" charset="-122"/>
              </a:rPr>
              <a:t>—They didn’t watch TV yesterday.</a:t>
            </a:r>
          </a:p>
          <a:p>
            <a:pPr>
              <a:lnSpc>
                <a:spcPts val="4000"/>
              </a:lnSpc>
              <a:defRPr/>
            </a:pPr>
            <a:r>
              <a:rPr lang="en-US" altLang="zh-CN" sz="2800" b="1" dirty="0">
                <a:latin typeface="+mj-lt"/>
                <a:ea typeface="黑体" panose="02010609060101010101" pitchFamily="49" charset="-122"/>
              </a:rPr>
              <a:t>—Me neither./ Neither did I.</a:t>
            </a:r>
            <a:endParaRPr lang="zh-CN" altLang="en-US" sz="2800" b="1" dirty="0">
              <a:latin typeface="+mj-lt"/>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p:cTn id="23"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p:cTn id="31"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anim calcmode="lin" valueType="num">
                                      <p:cBhvr>
                                        <p:cTn id="39"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40"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41"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42"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52500" y="1077913"/>
            <a:ext cx="7497763" cy="2493962"/>
          </a:xfrm>
          <a:prstGeom prst="rect">
            <a:avLst/>
          </a:prstGeom>
        </p:spPr>
        <p:txBody>
          <a:bodyPr>
            <a:spAutoFit/>
          </a:bodyPr>
          <a:lstStyle/>
          <a:p>
            <a:pPr>
              <a:lnSpc>
                <a:spcPct val="150000"/>
              </a:lnSpc>
              <a:defRPr/>
            </a:pPr>
            <a:r>
              <a:rPr lang="en-US" altLang="zh-CN" sz="2400" b="1" dirty="0">
                <a:solidFill>
                  <a:srgbClr val="0000FF"/>
                </a:solidFill>
                <a:latin typeface="+mj-lt"/>
                <a:ea typeface="+mj-ea"/>
              </a:rPr>
              <a:t>【</a:t>
            </a:r>
            <a:r>
              <a:rPr lang="zh-CN" altLang="en-US" sz="2400" b="1" dirty="0">
                <a:solidFill>
                  <a:srgbClr val="0000FF"/>
                </a:solidFill>
                <a:latin typeface="+mj-lt"/>
                <a:ea typeface="+mj-ea"/>
              </a:rPr>
              <a:t>拓展</a:t>
            </a:r>
            <a:r>
              <a:rPr lang="en-US" altLang="zh-CN" sz="2400" b="1" dirty="0">
                <a:solidFill>
                  <a:srgbClr val="0000FF"/>
                </a:solidFill>
                <a:latin typeface="+mj-lt"/>
                <a:ea typeface="+mj-ea"/>
              </a:rPr>
              <a:t>】</a:t>
            </a:r>
            <a:r>
              <a:rPr lang="en-US" altLang="zh-CN" sz="2800" b="1" dirty="0">
                <a:solidFill>
                  <a:srgbClr val="0000FF"/>
                </a:solidFill>
                <a:latin typeface="+mj-lt"/>
                <a:ea typeface="+mj-ea"/>
              </a:rPr>
              <a:t>neither</a:t>
            </a:r>
            <a:r>
              <a:rPr lang="zh-CN" altLang="en-US" sz="2400" b="1" dirty="0">
                <a:solidFill>
                  <a:srgbClr val="0000FF"/>
                </a:solidFill>
                <a:latin typeface="+mj-lt"/>
                <a:ea typeface="+mj-ea"/>
              </a:rPr>
              <a:t>也不，两者都不。</a:t>
            </a:r>
            <a:endParaRPr lang="en-US" altLang="zh-CN" sz="2400" b="1" dirty="0">
              <a:solidFill>
                <a:srgbClr val="0000FF"/>
              </a:solidFill>
              <a:latin typeface="+mj-lt"/>
              <a:ea typeface="+mj-ea"/>
            </a:endParaRPr>
          </a:p>
          <a:p>
            <a:pPr>
              <a:lnSpc>
                <a:spcPct val="150000"/>
              </a:lnSpc>
              <a:defRPr/>
            </a:pPr>
            <a:r>
              <a:rPr lang="en-US" altLang="zh-CN" sz="2400" b="1" dirty="0">
                <a:latin typeface="+mj-lt"/>
                <a:ea typeface="+mj-ea"/>
              </a:rPr>
              <a:t>        </a:t>
            </a:r>
            <a:r>
              <a:rPr lang="zh-CN" altLang="en-US" sz="2400" b="1" dirty="0">
                <a:latin typeface="+mj-lt"/>
                <a:ea typeface="+mj-ea"/>
              </a:rPr>
              <a:t>固定搭配</a:t>
            </a:r>
            <a:r>
              <a:rPr lang="en-US" altLang="zh-CN" sz="2800" b="1" dirty="0">
                <a:latin typeface="+mj-lt"/>
                <a:ea typeface="+mj-ea"/>
              </a:rPr>
              <a:t>neither…nor…</a:t>
            </a:r>
            <a:r>
              <a:rPr lang="zh-CN" altLang="en-US" sz="2400" b="1" dirty="0">
                <a:latin typeface="+mj-lt"/>
                <a:ea typeface="+mj-ea"/>
              </a:rPr>
              <a:t>意为“既不</a:t>
            </a:r>
            <a:r>
              <a:rPr lang="en-US" altLang="zh-CN" sz="2400" b="1" dirty="0">
                <a:latin typeface="+mj-ea"/>
                <a:ea typeface="+mj-ea"/>
              </a:rPr>
              <a:t>……</a:t>
            </a:r>
            <a:r>
              <a:rPr lang="zh-CN" altLang="en-US" sz="2400" b="1" dirty="0">
                <a:latin typeface="+mj-lt"/>
                <a:ea typeface="+mj-ea"/>
              </a:rPr>
              <a:t>也不</a:t>
            </a:r>
            <a:r>
              <a:rPr lang="en-US" altLang="zh-CN" sz="2400" b="1" dirty="0">
                <a:latin typeface="+mj-ea"/>
                <a:ea typeface="+mj-ea"/>
              </a:rPr>
              <a:t>……</a:t>
            </a:r>
            <a:r>
              <a:rPr lang="en-US" altLang="zh-CN" sz="2400" b="1" dirty="0">
                <a:latin typeface="+mj-lt"/>
                <a:ea typeface="+mj-ea"/>
              </a:rPr>
              <a:t>”</a:t>
            </a:r>
            <a:r>
              <a:rPr lang="zh-CN" altLang="en-US" sz="2400" b="1" dirty="0">
                <a:latin typeface="+mj-lt"/>
                <a:ea typeface="+mj-ea"/>
              </a:rPr>
              <a:t>，此短语常连接两个并列主语，谓语动词遵循“</a:t>
            </a:r>
            <a:r>
              <a:rPr lang="zh-CN" altLang="en-US" sz="2400" b="1" dirty="0">
                <a:solidFill>
                  <a:srgbClr val="FF0000"/>
                </a:solidFill>
                <a:latin typeface="+mj-lt"/>
                <a:ea typeface="+mj-ea"/>
              </a:rPr>
              <a:t>就近原则</a:t>
            </a:r>
            <a:r>
              <a:rPr lang="zh-CN" altLang="en-US" sz="2400" b="1" dirty="0">
                <a:latin typeface="+mj-lt"/>
                <a:ea typeface="+mj-e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组合 4"/>
          <p:cNvGrpSpPr/>
          <p:nvPr/>
        </p:nvGrpSpPr>
        <p:grpSpPr bwMode="auto">
          <a:xfrm>
            <a:off x="422275" y="558800"/>
            <a:ext cx="693738" cy="584200"/>
            <a:chOff x="449580" y="517058"/>
            <a:chExt cx="785647" cy="584775"/>
          </a:xfrm>
        </p:grpSpPr>
        <p:sp>
          <p:nvSpPr>
            <p:cNvPr id="3" name="椭圆 2"/>
            <p:cNvSpPr/>
            <p:nvPr/>
          </p:nvSpPr>
          <p:spPr>
            <a:xfrm>
              <a:off x="449580" y="571086"/>
              <a:ext cx="738904"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13321" name="TextBox 3"/>
            <p:cNvSpPr txBox="1">
              <a:spLocks noChangeArrowheads="1"/>
            </p:cNvSpPr>
            <p:nvPr/>
          </p:nvSpPr>
          <p:spPr bwMode="auto">
            <a:xfrm>
              <a:off x="450367"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3b</a:t>
              </a:r>
              <a:endParaRPr lang="zh-CN" altLang="en-US" sz="3200" b="1">
                <a:solidFill>
                  <a:srgbClr val="0000FF"/>
                </a:solidFill>
              </a:endParaRPr>
            </a:p>
          </p:txBody>
        </p:sp>
      </p:grpSp>
      <p:sp>
        <p:nvSpPr>
          <p:cNvPr id="5" name="矩形 4"/>
          <p:cNvSpPr/>
          <p:nvPr/>
        </p:nvSpPr>
        <p:spPr>
          <a:xfrm>
            <a:off x="1003300" y="379413"/>
            <a:ext cx="7869238" cy="830997"/>
          </a:xfrm>
          <a:prstGeom prst="rect">
            <a:avLst/>
          </a:prstGeom>
        </p:spPr>
        <p:txBody>
          <a:bodyPr>
            <a:spAutoFit/>
          </a:bodyPr>
          <a:lstStyle/>
          <a:p>
            <a:pPr>
              <a:defRPr/>
            </a:pPr>
            <a:r>
              <a:rPr lang="en-US" altLang="zh-CN" sz="2400" b="1" dirty="0">
                <a:latin typeface="+mj-lt"/>
                <a:ea typeface="宋体" panose="02010600030101010101" pitchFamily="2" charset="-122"/>
              </a:rPr>
              <a:t>Read the sentences below. </a:t>
            </a:r>
            <a:r>
              <a:rPr lang="en-US" altLang="zh-CN" sz="2400" b="1" u="sng" dirty="0">
                <a:latin typeface="+mj-lt"/>
                <a:ea typeface="宋体" panose="02010600030101010101" pitchFamily="2" charset="-122"/>
              </a:rPr>
              <a:t>Underline</a:t>
            </a:r>
            <a:r>
              <a:rPr lang="en-US" altLang="zh-CN" sz="2400" b="1" dirty="0">
                <a:latin typeface="+mj-lt"/>
                <a:ea typeface="宋体" panose="02010600030101010101" pitchFamily="2" charset="-122"/>
              </a:rPr>
              <a:t> the sentences</a:t>
            </a:r>
            <a:r>
              <a:rPr lang="zh-CN" altLang="en-US" sz="2400" b="1" dirty="0">
                <a:latin typeface="+mj-lt"/>
                <a:ea typeface="宋体" panose="02010600030101010101" pitchFamily="2" charset="-122"/>
              </a:rPr>
              <a:t> </a:t>
            </a:r>
            <a:r>
              <a:rPr lang="en-US" altLang="zh-CN" sz="2400" b="1" dirty="0">
                <a:latin typeface="+mj-lt"/>
                <a:ea typeface="宋体" panose="02010600030101010101" pitchFamily="2" charset="-122"/>
              </a:rPr>
              <a:t>from the reading that mean the</a:t>
            </a:r>
            <a:r>
              <a:rPr lang="zh-CN" altLang="en-US" sz="2400" b="1" dirty="0">
                <a:latin typeface="+mj-lt"/>
                <a:ea typeface="宋体" panose="02010600030101010101" pitchFamily="2" charset="-122"/>
              </a:rPr>
              <a:t> </a:t>
            </a:r>
            <a:r>
              <a:rPr lang="en-US" altLang="zh-CN" sz="2400" b="1" dirty="0">
                <a:latin typeface="+mj-lt"/>
                <a:ea typeface="宋体" panose="02010600030101010101" pitchFamily="2" charset="-122"/>
              </a:rPr>
              <a:t>same thing.</a:t>
            </a:r>
            <a:endParaRPr lang="zh-CN" altLang="en-US" sz="2400" dirty="0">
              <a:latin typeface="+mj-lt"/>
              <a:ea typeface="宋体" panose="02010600030101010101" pitchFamily="2" charset="-122"/>
            </a:endParaRPr>
          </a:p>
        </p:txBody>
      </p:sp>
      <p:sp>
        <p:nvSpPr>
          <p:cNvPr id="6" name="Text Box 7"/>
          <p:cNvSpPr txBox="1">
            <a:spLocks noChangeArrowheads="1"/>
          </p:cNvSpPr>
          <p:nvPr/>
        </p:nvSpPr>
        <p:spPr bwMode="auto">
          <a:xfrm>
            <a:off x="1003300" y="1333500"/>
            <a:ext cx="7173913" cy="29546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441325" indent="-44132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eaLnBrk="1" hangingPunct="1">
              <a:defRPr/>
            </a:pPr>
            <a:r>
              <a:rPr lang="en-US" altLang="zh-CN" sz="2400" b="1" dirty="0" smtClean="0">
                <a:latin typeface="+mj-lt"/>
                <a:cs typeface="Arial" panose="020B0604020202020204" pitchFamily="34" charset="0"/>
              </a:rPr>
              <a:t>1. Neither of us did any housework for a week.</a:t>
            </a:r>
          </a:p>
          <a:p>
            <a:pPr marL="0" indent="0" eaLnBrk="1" hangingPunct="1">
              <a:defRPr/>
            </a:pPr>
            <a:endParaRPr lang="en-US" altLang="zh-CN" sz="4400" b="1" dirty="0" smtClean="0">
              <a:latin typeface="+mj-lt"/>
              <a:cs typeface="Arial" panose="020B0604020202020204" pitchFamily="34" charset="0"/>
            </a:endParaRPr>
          </a:p>
          <a:p>
            <a:pPr eaLnBrk="1" hangingPunct="1">
              <a:defRPr/>
            </a:pPr>
            <a:r>
              <a:rPr lang="en-US" altLang="zh-CN" sz="2400" b="1" dirty="0" smtClean="0">
                <a:latin typeface="+mj-lt"/>
                <a:cs typeface="Arial" panose="020B0604020202020204" pitchFamily="34" charset="0"/>
              </a:rPr>
              <a:t>2. My mom came over as soon as I sat down in front of the TV.</a:t>
            </a:r>
          </a:p>
          <a:p>
            <a:pPr eaLnBrk="1" hangingPunct="1">
              <a:defRPr/>
            </a:pPr>
            <a:endParaRPr lang="en-US" altLang="zh-CN" sz="4000" b="1" dirty="0" smtClean="0">
              <a:latin typeface="+mj-lt"/>
              <a:cs typeface="Arial" panose="020B0604020202020204" pitchFamily="34" charset="0"/>
            </a:endParaRPr>
          </a:p>
          <a:p>
            <a:pPr eaLnBrk="1" hangingPunct="1">
              <a:defRPr/>
            </a:pPr>
            <a:r>
              <a:rPr lang="en-US" altLang="zh-CN" sz="2400" b="1" dirty="0" smtClean="0">
                <a:latin typeface="+mj-lt"/>
                <a:cs typeface="Arial" panose="020B0604020202020204" pitchFamily="34" charset="0"/>
              </a:rPr>
              <a:t>3. You’re tired, but I’m tired, too.</a:t>
            </a:r>
          </a:p>
        </p:txBody>
      </p:sp>
      <p:sp>
        <p:nvSpPr>
          <p:cNvPr id="7" name="矩形 6"/>
          <p:cNvSpPr/>
          <p:nvPr/>
        </p:nvSpPr>
        <p:spPr>
          <a:xfrm>
            <a:off x="1330325" y="4278313"/>
            <a:ext cx="3483646" cy="400110"/>
          </a:xfrm>
          <a:prstGeom prst="rect">
            <a:avLst/>
          </a:prstGeom>
        </p:spPr>
        <p:txBody>
          <a:bodyPr wrap="none">
            <a:spAutoFit/>
          </a:bodyPr>
          <a:lstStyle/>
          <a:p>
            <a:pPr>
              <a:spcBef>
                <a:spcPct val="20000"/>
              </a:spcBef>
              <a:defRPr/>
            </a:pPr>
            <a:r>
              <a:rPr lang="en-US" altLang="zh-CN" sz="2000" b="1" dirty="0">
                <a:solidFill>
                  <a:srgbClr val="FF0000"/>
                </a:solidFill>
                <a:latin typeface="+mj-lt"/>
                <a:ea typeface="宋体" panose="02010600030101010101" pitchFamily="2" charset="-122"/>
              </a:rPr>
              <a:t>I’m just as tired as you are!</a:t>
            </a:r>
            <a:endParaRPr lang="zh-CN" altLang="en-US" sz="2000" b="1" dirty="0">
              <a:solidFill>
                <a:srgbClr val="FF0000"/>
              </a:solidFill>
              <a:latin typeface="+mj-lt"/>
              <a:ea typeface="宋体" panose="02010600030101010101" pitchFamily="2" charset="-122"/>
            </a:endParaRPr>
          </a:p>
        </p:txBody>
      </p:sp>
      <p:sp>
        <p:nvSpPr>
          <p:cNvPr id="8" name="矩形 7"/>
          <p:cNvSpPr/>
          <p:nvPr/>
        </p:nvSpPr>
        <p:spPr>
          <a:xfrm>
            <a:off x="1331913" y="1704975"/>
            <a:ext cx="6605587" cy="707886"/>
          </a:xfrm>
          <a:prstGeom prst="rect">
            <a:avLst/>
          </a:prstGeom>
        </p:spPr>
        <p:txBody>
          <a:bodyPr>
            <a:spAutoFit/>
          </a:bodyPr>
          <a:lstStyle/>
          <a:p>
            <a:pPr>
              <a:spcBef>
                <a:spcPct val="20000"/>
              </a:spcBef>
              <a:defRPr/>
            </a:pPr>
            <a:r>
              <a:rPr lang="en-US" altLang="zh-CN" sz="2000" b="1" dirty="0">
                <a:solidFill>
                  <a:srgbClr val="FF0000"/>
                </a:solidFill>
                <a:latin typeface="+mj-lt"/>
                <a:ea typeface="宋体" panose="02010600030101010101" pitchFamily="2" charset="-122"/>
              </a:rPr>
              <a:t>For one week, she did not do any housework and neither did I.</a:t>
            </a:r>
          </a:p>
        </p:txBody>
      </p:sp>
      <p:sp>
        <p:nvSpPr>
          <p:cNvPr id="9" name="矩形 8"/>
          <p:cNvSpPr/>
          <p:nvPr/>
        </p:nvSpPr>
        <p:spPr>
          <a:xfrm>
            <a:off x="1398588" y="3216275"/>
            <a:ext cx="6778625" cy="707886"/>
          </a:xfrm>
          <a:prstGeom prst="rect">
            <a:avLst/>
          </a:prstGeom>
        </p:spPr>
        <p:txBody>
          <a:bodyPr>
            <a:spAutoFit/>
          </a:bodyPr>
          <a:lstStyle/>
          <a:p>
            <a:pPr>
              <a:spcBef>
                <a:spcPct val="20000"/>
              </a:spcBef>
              <a:defRPr/>
            </a:pPr>
            <a:r>
              <a:rPr lang="en-US" altLang="zh-CN" sz="2000" b="1" dirty="0">
                <a:solidFill>
                  <a:srgbClr val="FF0000"/>
                </a:solidFill>
                <a:latin typeface="+mj-lt"/>
                <a:ea typeface="宋体" panose="02010600030101010101" pitchFamily="2" charset="-122"/>
              </a:rPr>
              <a:t>The minute I sat down in front of the TV, my mom come over.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randombar(horizont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randombar(horizontal)">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组合 4"/>
          <p:cNvGrpSpPr/>
          <p:nvPr/>
        </p:nvGrpSpPr>
        <p:grpSpPr bwMode="auto">
          <a:xfrm>
            <a:off x="628650" y="373063"/>
            <a:ext cx="692150" cy="584200"/>
            <a:chOff x="449580" y="517058"/>
            <a:chExt cx="785647" cy="584775"/>
          </a:xfrm>
        </p:grpSpPr>
        <p:sp>
          <p:nvSpPr>
            <p:cNvPr id="4" name="椭圆 3"/>
            <p:cNvSpPr/>
            <p:nvPr/>
          </p:nvSpPr>
          <p:spPr>
            <a:xfrm>
              <a:off x="449580" y="571086"/>
              <a:ext cx="740599"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14347" name="TextBox 4"/>
            <p:cNvSpPr txBox="1">
              <a:spLocks noChangeArrowheads="1"/>
            </p:cNvSpPr>
            <p:nvPr/>
          </p:nvSpPr>
          <p:spPr bwMode="auto">
            <a:xfrm>
              <a:off x="450367"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3c</a:t>
              </a:r>
              <a:endParaRPr lang="zh-CN" altLang="en-US" sz="3200" b="1">
                <a:solidFill>
                  <a:srgbClr val="0000FF"/>
                </a:solidFill>
              </a:endParaRPr>
            </a:p>
          </p:txBody>
        </p:sp>
      </p:grpSp>
      <p:sp>
        <p:nvSpPr>
          <p:cNvPr id="6" name="矩形 5"/>
          <p:cNvSpPr/>
          <p:nvPr/>
        </p:nvSpPr>
        <p:spPr>
          <a:xfrm>
            <a:off x="1308100" y="458788"/>
            <a:ext cx="7042150" cy="1816100"/>
          </a:xfrm>
          <a:prstGeom prst="rect">
            <a:avLst/>
          </a:prstGeom>
        </p:spPr>
        <p:txBody>
          <a:bodyPr>
            <a:spAutoFit/>
          </a:bodyPr>
          <a:lstStyle/>
          <a:p>
            <a:pPr>
              <a:defRPr/>
            </a:pPr>
            <a:r>
              <a:rPr lang="en-US" altLang="zh-CN" sz="2800" b="1" dirty="0">
                <a:latin typeface="+mj-lt"/>
                <a:ea typeface="宋体" panose="02010600030101010101" pitchFamily="2" charset="-122"/>
              </a:rPr>
              <a:t>Decide whether the underlined words in the sentences are verbs or nouns. Then write another sentence using the underlined word in the other form.</a:t>
            </a:r>
            <a:r>
              <a:rPr lang="zh-CN" altLang="en-US" sz="2800" b="1" dirty="0">
                <a:latin typeface="+mj-lt"/>
                <a:ea typeface="宋体" panose="02010600030101010101" pitchFamily="2" charset="-122"/>
              </a:rPr>
              <a:t>    </a:t>
            </a:r>
            <a:endParaRPr lang="en-US" altLang="zh-CN" sz="2800" b="1" dirty="0">
              <a:latin typeface="+mj-lt"/>
              <a:ea typeface="宋体" panose="02010600030101010101" pitchFamily="2" charset="-122"/>
            </a:endParaRPr>
          </a:p>
        </p:txBody>
      </p:sp>
      <p:sp>
        <p:nvSpPr>
          <p:cNvPr id="7" name="TextBox 2"/>
          <p:cNvSpPr txBox="1">
            <a:spLocks noChangeArrowheads="1"/>
          </p:cNvSpPr>
          <p:nvPr/>
        </p:nvSpPr>
        <p:spPr bwMode="auto">
          <a:xfrm>
            <a:off x="1290638" y="2297113"/>
            <a:ext cx="7107237" cy="1601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AutoNum type="arabicPeriod"/>
            </a:pPr>
            <a:r>
              <a:rPr lang="en-US" altLang="zh-CN" sz="2800" b="1">
                <a:latin typeface="Times New Roman" panose="02020603050405020304" pitchFamily="18" charset="0"/>
                <a:cs typeface="Times New Roman" panose="02020603050405020304" pitchFamily="18" charset="0"/>
              </a:rPr>
              <a:t> Could you take the dog for a </a:t>
            </a:r>
            <a:r>
              <a:rPr lang="en-US" altLang="zh-CN" sz="2800" b="1" u="sng">
                <a:latin typeface="Times New Roman" panose="02020603050405020304" pitchFamily="18" charset="0"/>
                <a:cs typeface="Times New Roman" panose="02020603050405020304" pitchFamily="18" charset="0"/>
              </a:rPr>
              <a:t>walk</a:t>
            </a:r>
            <a:r>
              <a:rPr lang="en-US" altLang="zh-CN" sz="2800" b="1">
                <a:latin typeface="Times New Roman" panose="02020603050405020304" pitchFamily="18" charset="0"/>
                <a:cs typeface="Times New Roman" panose="02020603050405020304" pitchFamily="18" charset="0"/>
              </a:rPr>
              <a:t>? (</a:t>
            </a:r>
            <a:r>
              <a:rPr lang="en-US" altLang="zh-CN" sz="2800" b="1" i="1">
                <a:latin typeface="Times New Roman" panose="02020603050405020304" pitchFamily="18" charset="0"/>
                <a:cs typeface="Times New Roman" panose="02020603050405020304" pitchFamily="18" charset="0"/>
              </a:rPr>
              <a:t>noun</a:t>
            </a:r>
            <a:r>
              <a:rPr lang="en-US" altLang="zh-CN" sz="2800" b="1">
                <a:latin typeface="Times New Roman" panose="02020603050405020304" pitchFamily="18" charset="0"/>
                <a:cs typeface="Times New Roman" panose="02020603050405020304" pitchFamily="18" charset="0"/>
              </a:rPr>
              <a:t>)</a:t>
            </a:r>
          </a:p>
          <a:p>
            <a:pPr eaLnBrk="1" hangingPunct="1">
              <a:lnSpc>
                <a:spcPct val="150000"/>
              </a:lnSpc>
            </a:pPr>
            <a:endParaRPr lang="en-US" altLang="zh-CN" sz="2800" b="1">
              <a:latin typeface="Times New Roman" panose="02020603050405020304" pitchFamily="18" charset="0"/>
            </a:endParaRPr>
          </a:p>
          <a:p>
            <a:pPr eaLnBrk="1" hangingPunct="1"/>
            <a:r>
              <a:rPr lang="en-US" altLang="zh-CN" sz="2800" b="1">
                <a:latin typeface="Times New Roman" panose="02020603050405020304" pitchFamily="18" charset="0"/>
              </a:rPr>
              <a:t>2. Could I watch one </a:t>
            </a:r>
            <a:r>
              <a:rPr lang="en-US" altLang="zh-CN" sz="2800" b="1" u="sng">
                <a:latin typeface="Times New Roman" panose="02020603050405020304" pitchFamily="18" charset="0"/>
              </a:rPr>
              <a:t>show</a:t>
            </a:r>
            <a:r>
              <a:rPr lang="en-US" altLang="zh-CN" sz="2800" b="1">
                <a:latin typeface="Times New Roman" panose="02020603050405020304" pitchFamily="18" charset="0"/>
              </a:rPr>
              <a:t> first?</a:t>
            </a:r>
            <a:endParaRPr lang="en-US" altLang="zh-CN" sz="2800" b="1">
              <a:latin typeface="Times New Roman" panose="02020603050405020304" pitchFamily="18" charset="0"/>
              <a:cs typeface="Times New Roman" panose="02020603050405020304" pitchFamily="18" charset="0"/>
            </a:endParaRPr>
          </a:p>
        </p:txBody>
      </p:sp>
      <p:sp>
        <p:nvSpPr>
          <p:cNvPr id="8" name="TextBox 3"/>
          <p:cNvSpPr txBox="1">
            <a:spLocks noChangeArrowheads="1"/>
          </p:cNvSpPr>
          <p:nvPr/>
        </p:nvSpPr>
        <p:spPr bwMode="auto">
          <a:xfrm>
            <a:off x="1677988" y="2716213"/>
            <a:ext cx="5322887" cy="661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2800" b="1">
                <a:solidFill>
                  <a:srgbClr val="FF0000"/>
                </a:solidFill>
                <a:latin typeface="Times New Roman" panose="02020603050405020304" pitchFamily="18" charset="0"/>
                <a:cs typeface="Times New Roman" panose="02020603050405020304" pitchFamily="18" charset="0"/>
              </a:rPr>
              <a:t>I </a:t>
            </a:r>
            <a:r>
              <a:rPr lang="en-US" altLang="zh-CN" sz="2800" b="1" i="1">
                <a:solidFill>
                  <a:srgbClr val="FF0000"/>
                </a:solidFill>
                <a:latin typeface="Times New Roman" panose="02020603050405020304" pitchFamily="18" charset="0"/>
                <a:cs typeface="Times New Roman" panose="02020603050405020304" pitchFamily="18" charset="0"/>
              </a:rPr>
              <a:t>walked</a:t>
            </a:r>
            <a:r>
              <a:rPr lang="en-US" altLang="zh-CN" sz="2800" b="1">
                <a:solidFill>
                  <a:srgbClr val="FF0000"/>
                </a:solidFill>
                <a:latin typeface="Times New Roman" panose="02020603050405020304" pitchFamily="18" charset="0"/>
                <a:cs typeface="Times New Roman" panose="02020603050405020304" pitchFamily="18" charset="0"/>
              </a:rPr>
              <a:t> home from school. (</a:t>
            </a:r>
            <a:r>
              <a:rPr lang="en-US" altLang="zh-CN" sz="2800" b="1" i="1">
                <a:solidFill>
                  <a:srgbClr val="FF0000"/>
                </a:solidFill>
                <a:latin typeface="Times New Roman" panose="02020603050405020304" pitchFamily="18" charset="0"/>
                <a:cs typeface="Times New Roman" panose="02020603050405020304" pitchFamily="18" charset="0"/>
              </a:rPr>
              <a:t>verb</a:t>
            </a:r>
            <a:r>
              <a:rPr lang="en-US" altLang="zh-CN" sz="2800" b="1">
                <a:solidFill>
                  <a:srgbClr val="FF0000"/>
                </a:solidFill>
                <a:latin typeface="Times New Roman" panose="02020603050405020304" pitchFamily="18" charset="0"/>
                <a:cs typeface="Times New Roman" panose="02020603050405020304" pitchFamily="18" charset="0"/>
              </a:rPr>
              <a:t>)</a:t>
            </a:r>
          </a:p>
        </p:txBody>
      </p:sp>
      <p:sp>
        <p:nvSpPr>
          <p:cNvPr id="9" name="TextBox 8"/>
          <p:cNvSpPr txBox="1">
            <a:spLocks noChangeArrowheads="1"/>
          </p:cNvSpPr>
          <p:nvPr/>
        </p:nvSpPr>
        <p:spPr bwMode="auto">
          <a:xfrm>
            <a:off x="1668463" y="3805238"/>
            <a:ext cx="5341937" cy="661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2800" b="1">
                <a:solidFill>
                  <a:srgbClr val="FF0000"/>
                </a:solidFill>
                <a:latin typeface="Times New Roman" panose="02020603050405020304" pitchFamily="18" charset="0"/>
              </a:rPr>
              <a:t>Let’s </a:t>
            </a:r>
            <a:r>
              <a:rPr lang="en-US" altLang="zh-CN" sz="2800" b="1" i="1">
                <a:solidFill>
                  <a:srgbClr val="FF0000"/>
                </a:solidFill>
                <a:latin typeface="Times New Roman" panose="02020603050405020304" pitchFamily="18" charset="0"/>
              </a:rPr>
              <a:t>show</a:t>
            </a:r>
            <a:r>
              <a:rPr lang="en-US" altLang="zh-CN" sz="2800" b="1">
                <a:solidFill>
                  <a:srgbClr val="FF0000"/>
                </a:solidFill>
                <a:latin typeface="Times New Roman" panose="02020603050405020304" pitchFamily="18" charset="0"/>
              </a:rPr>
              <a:t> a picture to you. (</a:t>
            </a:r>
            <a:r>
              <a:rPr lang="en-US" altLang="zh-CN" sz="2800" b="1" i="1">
                <a:solidFill>
                  <a:srgbClr val="FF0000"/>
                </a:solidFill>
                <a:latin typeface="Times New Roman" panose="02020603050405020304" pitchFamily="18" charset="0"/>
              </a:rPr>
              <a:t>verb</a:t>
            </a:r>
            <a:r>
              <a:rPr lang="en-US" altLang="zh-CN" sz="2800" b="1">
                <a:solidFill>
                  <a:srgbClr val="FF0000"/>
                </a:solidFill>
                <a:latin typeface="Times New Roman" panose="02020603050405020304" pitchFamily="18" charset="0"/>
              </a:rPr>
              <a:t>)</a:t>
            </a:r>
            <a:endParaRPr lang="zh-CN" altLang="en-US" sz="2800" b="1">
              <a:solidFill>
                <a:srgbClr val="FF0000"/>
              </a:solidFill>
              <a:latin typeface="Times New Roman" panose="02020603050405020304" pitchFamily="18" charset="0"/>
              <a:cs typeface="Times New Roman" panose="02020603050405020304" pitchFamily="18" charset="0"/>
            </a:endParaRPr>
          </a:p>
        </p:txBody>
      </p:sp>
      <p:cxnSp>
        <p:nvCxnSpPr>
          <p:cNvPr id="10" name="直接连接符 9"/>
          <p:cNvCxnSpPr/>
          <p:nvPr/>
        </p:nvCxnSpPr>
        <p:spPr>
          <a:xfrm>
            <a:off x="1677988" y="3378200"/>
            <a:ext cx="6200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668463" y="4471988"/>
            <a:ext cx="6200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矩形 2"/>
          <p:cNvSpPr>
            <a:spLocks noChangeArrowheads="1"/>
          </p:cNvSpPr>
          <p:nvPr/>
        </p:nvSpPr>
        <p:spPr bwMode="auto">
          <a:xfrm>
            <a:off x="6262688" y="3375025"/>
            <a:ext cx="1206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0000FF"/>
                </a:solidFill>
                <a:latin typeface="Times New Roman" panose="02020603050405020304" pitchFamily="18" charset="0"/>
                <a:cs typeface="Times New Roman" panose="02020603050405020304" pitchFamily="18" charset="0"/>
              </a:rPr>
              <a:t>(</a:t>
            </a:r>
            <a:r>
              <a:rPr lang="en-US" altLang="zh-CN" sz="2800" b="1" i="1">
                <a:solidFill>
                  <a:srgbClr val="0000FF"/>
                </a:solidFill>
                <a:latin typeface="Times New Roman" panose="02020603050405020304" pitchFamily="18" charset="0"/>
                <a:cs typeface="Times New Roman" panose="02020603050405020304" pitchFamily="18" charset="0"/>
              </a:rPr>
              <a:t>noun</a:t>
            </a:r>
            <a:r>
              <a:rPr lang="en-US" altLang="zh-CN" sz="2800" b="1">
                <a:solidFill>
                  <a:srgbClr val="0000FF"/>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p:cTn id="1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1+#ppt_w/2"/>
                                          </p:val>
                                        </p:tav>
                                        <p:tav tm="100000">
                                          <p:val>
                                            <p:strVal val="#ppt_x"/>
                                          </p:val>
                                        </p:tav>
                                      </p:tavLst>
                                    </p:anim>
                                    <p:anim calcmode="lin" valueType="num">
                                      <p:cBhvr additive="base">
                                        <p:cTn id="19"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 calcmode="lin" valueType="num">
                                      <p:cBhvr>
                                        <p:cTn id="24"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utoUpdateAnimBg="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
          <p:cNvSpPr txBox="1">
            <a:spLocks noChangeArrowheads="1"/>
          </p:cNvSpPr>
          <p:nvPr/>
        </p:nvSpPr>
        <p:spPr bwMode="auto">
          <a:xfrm>
            <a:off x="727075" y="603250"/>
            <a:ext cx="7370763" cy="306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a:latin typeface="Times New Roman" panose="02020603050405020304" pitchFamily="18" charset="0"/>
                <a:cs typeface="Times New Roman" panose="02020603050405020304" pitchFamily="18" charset="0"/>
              </a:rPr>
              <a:t>3.I can’t </a:t>
            </a:r>
            <a:r>
              <a:rPr lang="en-US" altLang="zh-CN" sz="2800" b="1" u="sng">
                <a:latin typeface="Times New Roman" panose="02020603050405020304" pitchFamily="18" charset="0"/>
                <a:cs typeface="Times New Roman" panose="02020603050405020304" pitchFamily="18" charset="0"/>
              </a:rPr>
              <a:t>work</a:t>
            </a:r>
            <a:r>
              <a:rPr lang="en-US" altLang="zh-CN" sz="2800" b="1">
                <a:latin typeface="Times New Roman" panose="02020603050405020304" pitchFamily="18" charset="0"/>
                <a:cs typeface="Times New Roman" panose="02020603050405020304" pitchFamily="18" charset="0"/>
              </a:rPr>
              <a:t> all day. </a:t>
            </a:r>
          </a:p>
          <a:p>
            <a:pPr eaLnBrk="1" hangingPunct="1">
              <a:lnSpc>
                <a:spcPct val="120000"/>
              </a:lnSpc>
            </a:pPr>
            <a:endParaRPr lang="en-US" altLang="zh-CN" sz="2800" b="1">
              <a:latin typeface="Times New Roman" panose="02020603050405020304" pitchFamily="18" charset="0"/>
            </a:endParaRPr>
          </a:p>
          <a:p>
            <a:pPr eaLnBrk="1" hangingPunct="1">
              <a:lnSpc>
                <a:spcPct val="150000"/>
              </a:lnSpc>
            </a:pPr>
            <a:r>
              <a:rPr lang="en-US" altLang="zh-CN" sz="2800" b="1">
                <a:latin typeface="Times New Roman" panose="02020603050405020304" pitchFamily="18" charset="0"/>
              </a:rPr>
              <a:t>4.You </a:t>
            </a:r>
            <a:r>
              <a:rPr lang="en-US" altLang="zh-CN" sz="2800" b="1" u="sng">
                <a:latin typeface="Times New Roman" panose="02020603050405020304" pitchFamily="18" charset="0"/>
              </a:rPr>
              <a:t>watch</a:t>
            </a:r>
            <a:r>
              <a:rPr lang="en-US" altLang="zh-CN" sz="2800" b="1">
                <a:latin typeface="Times New Roman" panose="02020603050405020304" pitchFamily="18" charset="0"/>
              </a:rPr>
              <a:t> TV all the time.</a:t>
            </a:r>
            <a:endParaRPr lang="en-US" altLang="zh-CN" sz="2800" b="1">
              <a:latin typeface="Times New Roman" panose="02020603050405020304" pitchFamily="18" charset="0"/>
              <a:cs typeface="Times New Roman" panose="02020603050405020304" pitchFamily="18" charset="0"/>
            </a:endParaRPr>
          </a:p>
          <a:p>
            <a:pPr eaLnBrk="1" hangingPunct="1">
              <a:lnSpc>
                <a:spcPct val="150000"/>
              </a:lnSpc>
            </a:pPr>
            <a:endParaRPr lang="en-US" altLang="zh-CN" sz="2800" b="1">
              <a:latin typeface="Times New Roman" panose="02020603050405020304" pitchFamily="18" charset="0"/>
            </a:endParaRPr>
          </a:p>
          <a:p>
            <a:pPr eaLnBrk="1" hangingPunct="1">
              <a:lnSpc>
                <a:spcPct val="150000"/>
              </a:lnSpc>
            </a:pPr>
            <a:r>
              <a:rPr lang="en-US" altLang="zh-CN" sz="2800" b="1">
                <a:latin typeface="Times New Roman" panose="02020603050405020304" pitchFamily="18" charset="0"/>
              </a:rPr>
              <a:t>5.“What happened?” she asked in </a:t>
            </a:r>
            <a:r>
              <a:rPr lang="en-US" altLang="zh-CN" sz="2800" b="1" u="sng">
                <a:latin typeface="Times New Roman" panose="02020603050405020304" pitchFamily="18" charset="0"/>
              </a:rPr>
              <a:t>surprise</a:t>
            </a:r>
            <a:r>
              <a:rPr lang="en-US" altLang="zh-CN" sz="2800" b="1">
                <a:latin typeface="Times New Roman" panose="02020603050405020304" pitchFamily="18" charset="0"/>
              </a:rPr>
              <a:t>.</a:t>
            </a:r>
            <a:endParaRPr lang="zh-CN" altLang="en-US" sz="2800" b="1">
              <a:latin typeface="Times New Roman" panose="02020603050405020304" pitchFamily="18" charset="0"/>
              <a:cs typeface="Times New Roman" panose="02020603050405020304" pitchFamily="18" charset="0"/>
            </a:endParaRPr>
          </a:p>
        </p:txBody>
      </p:sp>
      <p:sp>
        <p:nvSpPr>
          <p:cNvPr id="4" name="TextBox 3"/>
          <p:cNvSpPr txBox="1">
            <a:spLocks noChangeArrowheads="1"/>
          </p:cNvSpPr>
          <p:nvPr/>
        </p:nvSpPr>
        <p:spPr bwMode="auto">
          <a:xfrm>
            <a:off x="992188" y="3668713"/>
            <a:ext cx="7720012"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rPr>
              <a:t>It won’t </a:t>
            </a:r>
            <a:r>
              <a:rPr lang="en-US" altLang="zh-CN" sz="2800" b="1" i="1">
                <a:solidFill>
                  <a:srgbClr val="FF0000"/>
                </a:solidFill>
                <a:latin typeface="Times New Roman" panose="02020603050405020304" pitchFamily="18" charset="0"/>
              </a:rPr>
              <a:t>surprise</a:t>
            </a:r>
            <a:r>
              <a:rPr lang="en-US" altLang="zh-CN" sz="2800" b="1">
                <a:solidFill>
                  <a:srgbClr val="FF0000"/>
                </a:solidFill>
                <a:latin typeface="Times New Roman" panose="02020603050405020304" pitchFamily="18" charset="0"/>
              </a:rPr>
              <a:t> me if he fails the exam. (</a:t>
            </a:r>
            <a:r>
              <a:rPr lang="en-US" altLang="zh-CN" sz="2800" b="1" i="1">
                <a:solidFill>
                  <a:srgbClr val="FF0000"/>
                </a:solidFill>
                <a:latin typeface="Times New Roman" panose="02020603050405020304" pitchFamily="18" charset="0"/>
              </a:rPr>
              <a:t>verb</a:t>
            </a:r>
            <a:r>
              <a:rPr lang="en-US" altLang="zh-CN" sz="2800" b="1">
                <a:solidFill>
                  <a:srgbClr val="FF0000"/>
                </a:solidFill>
                <a:latin typeface="Times New Roman" panose="02020603050405020304" pitchFamily="18" charset="0"/>
              </a:rPr>
              <a:t>)</a:t>
            </a:r>
            <a:endParaRPr lang="zh-CN" altLang="en-US" sz="2800" b="1">
              <a:solidFill>
                <a:srgbClr val="FF0000"/>
              </a:solidFill>
              <a:latin typeface="Times New Roman" panose="02020603050405020304" pitchFamily="18" charset="0"/>
            </a:endParaRPr>
          </a:p>
        </p:txBody>
      </p:sp>
      <p:sp>
        <p:nvSpPr>
          <p:cNvPr id="5" name="TextBox 3"/>
          <p:cNvSpPr txBox="1">
            <a:spLocks noChangeArrowheads="1"/>
          </p:cNvSpPr>
          <p:nvPr/>
        </p:nvSpPr>
        <p:spPr bwMode="auto">
          <a:xfrm>
            <a:off x="992188" y="2416175"/>
            <a:ext cx="5527675"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rPr>
              <a:t>How much is that </a:t>
            </a:r>
            <a:r>
              <a:rPr lang="en-US" altLang="zh-CN" sz="2800" b="1" i="1">
                <a:solidFill>
                  <a:srgbClr val="FF0000"/>
                </a:solidFill>
                <a:latin typeface="Times New Roman" panose="02020603050405020304" pitchFamily="18" charset="0"/>
              </a:rPr>
              <a:t>watch</a:t>
            </a:r>
            <a:r>
              <a:rPr lang="en-US" altLang="zh-CN" sz="2800" b="1">
                <a:solidFill>
                  <a:srgbClr val="FF0000"/>
                </a:solidFill>
                <a:latin typeface="Times New Roman" panose="02020603050405020304" pitchFamily="18" charset="0"/>
              </a:rPr>
              <a:t>? (</a:t>
            </a:r>
            <a:r>
              <a:rPr lang="en-US" altLang="zh-CN" sz="2800" b="1" i="1">
                <a:solidFill>
                  <a:srgbClr val="FF0000"/>
                </a:solidFill>
                <a:latin typeface="Times New Roman" panose="02020603050405020304" pitchFamily="18" charset="0"/>
              </a:rPr>
              <a:t>noun</a:t>
            </a:r>
            <a:r>
              <a:rPr lang="en-US" altLang="zh-CN" sz="2800" b="1">
                <a:solidFill>
                  <a:srgbClr val="FF0000"/>
                </a:solidFill>
                <a:latin typeface="Times New Roman" panose="02020603050405020304" pitchFamily="18" charset="0"/>
              </a:rPr>
              <a:t>)</a:t>
            </a:r>
          </a:p>
        </p:txBody>
      </p:sp>
      <p:sp>
        <p:nvSpPr>
          <p:cNvPr id="6" name="TextBox 3"/>
          <p:cNvSpPr txBox="1">
            <a:spLocks noChangeArrowheads="1"/>
          </p:cNvSpPr>
          <p:nvPr/>
        </p:nvSpPr>
        <p:spPr bwMode="auto">
          <a:xfrm>
            <a:off x="1017588" y="1179513"/>
            <a:ext cx="7516812"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cs typeface="Times New Roman" panose="02020603050405020304" pitchFamily="18" charset="0"/>
              </a:rPr>
              <a:t>She has a lot of </a:t>
            </a:r>
            <a:r>
              <a:rPr lang="en-US" altLang="zh-CN" sz="2800" b="1" i="1">
                <a:solidFill>
                  <a:srgbClr val="FF0000"/>
                </a:solidFill>
                <a:latin typeface="Times New Roman" panose="02020603050405020304" pitchFamily="18" charset="0"/>
                <a:cs typeface="Times New Roman" panose="02020603050405020304" pitchFamily="18" charset="0"/>
              </a:rPr>
              <a:t>work</a:t>
            </a:r>
            <a:r>
              <a:rPr lang="en-US" altLang="zh-CN" sz="2800" b="1">
                <a:solidFill>
                  <a:srgbClr val="FF0000"/>
                </a:solidFill>
                <a:latin typeface="Times New Roman" panose="02020603050405020304" pitchFamily="18" charset="0"/>
                <a:cs typeface="Times New Roman" panose="02020603050405020304" pitchFamily="18" charset="0"/>
              </a:rPr>
              <a:t> to do this weekend. (</a:t>
            </a:r>
            <a:r>
              <a:rPr lang="en-US" altLang="zh-CN" sz="2800" b="1" i="1">
                <a:solidFill>
                  <a:srgbClr val="FF0000"/>
                </a:solidFill>
                <a:latin typeface="Times New Roman" panose="02020603050405020304" pitchFamily="18" charset="0"/>
                <a:cs typeface="Times New Roman" panose="02020603050405020304" pitchFamily="18" charset="0"/>
              </a:rPr>
              <a:t>noun</a:t>
            </a:r>
            <a:r>
              <a:rPr lang="en-US" altLang="zh-CN" sz="2800" b="1">
                <a:solidFill>
                  <a:srgbClr val="FF0000"/>
                </a:solidFill>
                <a:latin typeface="Times New Roman" panose="02020603050405020304" pitchFamily="18" charset="0"/>
                <a:cs typeface="Times New Roman" panose="02020603050405020304" pitchFamily="18" charset="0"/>
              </a:rPr>
              <a:t>)</a:t>
            </a:r>
            <a:r>
              <a:rPr lang="en-US" altLang="zh-CN" sz="2800" b="1">
                <a:solidFill>
                  <a:srgbClr val="FF0000"/>
                </a:solidFill>
                <a:latin typeface="Times New Roman" panose="02020603050405020304" pitchFamily="18" charset="0"/>
              </a:rPr>
              <a:t> </a:t>
            </a:r>
          </a:p>
        </p:txBody>
      </p:sp>
      <p:cxnSp>
        <p:nvCxnSpPr>
          <p:cNvPr id="7" name="直接连接符 6"/>
          <p:cNvCxnSpPr/>
          <p:nvPr/>
        </p:nvCxnSpPr>
        <p:spPr>
          <a:xfrm>
            <a:off x="1049338" y="1697038"/>
            <a:ext cx="71532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049338" y="2946400"/>
            <a:ext cx="71532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049338" y="4198938"/>
            <a:ext cx="71532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a:spLocks noChangeArrowheads="1"/>
          </p:cNvSpPr>
          <p:nvPr/>
        </p:nvSpPr>
        <p:spPr bwMode="auto">
          <a:xfrm>
            <a:off x="4249738" y="655638"/>
            <a:ext cx="10604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0000FF"/>
                </a:solidFill>
                <a:latin typeface="Times New Roman" panose="02020603050405020304" pitchFamily="18" charset="0"/>
                <a:cs typeface="Times New Roman" panose="02020603050405020304" pitchFamily="18" charset="0"/>
              </a:rPr>
              <a:t>(</a:t>
            </a:r>
            <a:r>
              <a:rPr lang="en-US" altLang="zh-CN" sz="2800" b="1" i="1">
                <a:solidFill>
                  <a:srgbClr val="0000FF"/>
                </a:solidFill>
                <a:latin typeface="Times New Roman" panose="02020603050405020304" pitchFamily="18" charset="0"/>
                <a:cs typeface="Times New Roman" panose="02020603050405020304" pitchFamily="18" charset="0"/>
              </a:rPr>
              <a:t>verb</a:t>
            </a:r>
            <a:r>
              <a:rPr lang="en-US" altLang="zh-CN" sz="2800" b="1">
                <a:solidFill>
                  <a:srgbClr val="0000FF"/>
                </a:solidFill>
                <a:latin typeface="Times New Roman" panose="02020603050405020304" pitchFamily="18" charset="0"/>
                <a:cs typeface="Times New Roman" panose="02020603050405020304" pitchFamily="18" charset="0"/>
              </a:rPr>
              <a:t>)</a:t>
            </a:r>
          </a:p>
        </p:txBody>
      </p:sp>
      <p:sp>
        <p:nvSpPr>
          <p:cNvPr id="13" name="矩形 12"/>
          <p:cNvSpPr>
            <a:spLocks noChangeArrowheads="1"/>
          </p:cNvSpPr>
          <p:nvPr/>
        </p:nvSpPr>
        <p:spPr bwMode="auto">
          <a:xfrm>
            <a:off x="5129213" y="1781175"/>
            <a:ext cx="1062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0000FF"/>
                </a:solidFill>
                <a:latin typeface="Times New Roman" panose="02020603050405020304" pitchFamily="18" charset="0"/>
                <a:cs typeface="Times New Roman" panose="02020603050405020304" pitchFamily="18" charset="0"/>
              </a:rPr>
              <a:t>(</a:t>
            </a:r>
            <a:r>
              <a:rPr lang="en-US" altLang="zh-CN" sz="2800" b="1" i="1">
                <a:solidFill>
                  <a:srgbClr val="0000FF"/>
                </a:solidFill>
                <a:latin typeface="Times New Roman" panose="02020603050405020304" pitchFamily="18" charset="0"/>
                <a:cs typeface="Times New Roman" panose="02020603050405020304" pitchFamily="18" charset="0"/>
              </a:rPr>
              <a:t>verb</a:t>
            </a:r>
            <a:r>
              <a:rPr lang="en-US" altLang="zh-CN" sz="2800" b="1">
                <a:solidFill>
                  <a:srgbClr val="0000FF"/>
                </a:solidFill>
                <a:latin typeface="Times New Roman" panose="02020603050405020304" pitchFamily="18" charset="0"/>
                <a:cs typeface="Times New Roman" panose="02020603050405020304" pitchFamily="18" charset="0"/>
              </a:rPr>
              <a:t>)</a:t>
            </a:r>
          </a:p>
        </p:txBody>
      </p:sp>
      <p:sp>
        <p:nvSpPr>
          <p:cNvPr id="14" name="矩形 13"/>
          <p:cNvSpPr>
            <a:spLocks noChangeArrowheads="1"/>
          </p:cNvSpPr>
          <p:nvPr/>
        </p:nvSpPr>
        <p:spPr bwMode="auto">
          <a:xfrm>
            <a:off x="7345363" y="3046413"/>
            <a:ext cx="1206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0000FF"/>
                </a:solidFill>
                <a:latin typeface="Times New Roman" panose="02020603050405020304" pitchFamily="18" charset="0"/>
                <a:cs typeface="Times New Roman" panose="02020603050405020304" pitchFamily="18" charset="0"/>
              </a:rPr>
              <a:t>(</a:t>
            </a:r>
            <a:r>
              <a:rPr lang="en-US" altLang="zh-CN" sz="2800" b="1" i="1">
                <a:solidFill>
                  <a:srgbClr val="0000FF"/>
                </a:solidFill>
                <a:latin typeface="Times New Roman" panose="02020603050405020304" pitchFamily="18" charset="0"/>
                <a:cs typeface="Times New Roman" panose="02020603050405020304" pitchFamily="18" charset="0"/>
              </a:rPr>
              <a:t>noun</a:t>
            </a:r>
            <a:r>
              <a:rPr lang="en-US" altLang="zh-CN" sz="2800" b="1">
                <a:solidFill>
                  <a:srgbClr val="0000FF"/>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1+#ppt_w/2"/>
                                          </p:val>
                                        </p:tav>
                                        <p:tav tm="100000">
                                          <p:val>
                                            <p:strVal val="#ppt_x"/>
                                          </p:val>
                                        </p:tav>
                                      </p:tavLst>
                                    </p:anim>
                                    <p:anim calcmode="lin" valueType="num">
                                      <p:cBhvr additive="base">
                                        <p:cTn id="13"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 calcmode="lin" valueType="num">
                                      <p:cBhvr>
                                        <p:cTn id="18"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1+#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 calcmode="lin" valueType="num">
                                      <p:cBhvr>
                                        <p:cTn id="30"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1" dur="5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1+#ppt_w/2"/>
                                          </p:val>
                                        </p:tav>
                                        <p:tav tm="100000">
                                          <p:val>
                                            <p:strVal val="#ppt_x"/>
                                          </p:val>
                                        </p:tav>
                                      </p:tavLst>
                                    </p:anim>
                                    <p:anim calcmode="lin" valueType="num">
                                      <p:cBhvr additive="base">
                                        <p:cTn id="37"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 calcmode="lin" valueType="num">
                                      <p:cBhvr>
                                        <p:cTn id="4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utoUpdateAnimBg="0"/>
      <p:bldP spid="11"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组合 4"/>
          <p:cNvGrpSpPr/>
          <p:nvPr/>
        </p:nvGrpSpPr>
        <p:grpSpPr bwMode="auto">
          <a:xfrm>
            <a:off x="628650" y="285750"/>
            <a:ext cx="3287713" cy="523875"/>
            <a:chOff x="449580" y="556853"/>
            <a:chExt cx="712492" cy="523735"/>
          </a:xfrm>
        </p:grpSpPr>
        <p:sp>
          <p:nvSpPr>
            <p:cNvPr id="9" name="椭圆 8"/>
            <p:cNvSpPr/>
            <p:nvPr/>
          </p:nvSpPr>
          <p:spPr>
            <a:xfrm>
              <a:off x="449580" y="571137"/>
              <a:ext cx="646438" cy="501516"/>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16405" name="TextBox 9"/>
            <p:cNvSpPr txBox="1">
              <a:spLocks noChangeArrowheads="1"/>
            </p:cNvSpPr>
            <p:nvPr/>
          </p:nvSpPr>
          <p:spPr bwMode="auto">
            <a:xfrm>
              <a:off x="462053" y="556853"/>
              <a:ext cx="700019" cy="523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0000FF"/>
                  </a:solidFill>
                </a:rPr>
                <a:t>Grammar Focus</a:t>
              </a:r>
              <a:endParaRPr lang="zh-CN" altLang="en-US" sz="2800" b="1">
                <a:solidFill>
                  <a:srgbClr val="0000FF"/>
                </a:solidFill>
              </a:endParaRPr>
            </a:p>
          </p:txBody>
        </p:sp>
      </p:grpSp>
      <p:graphicFrame>
        <p:nvGraphicFramePr>
          <p:cNvPr id="12" name="Group 3"/>
          <p:cNvGraphicFramePr>
            <a:graphicFrameLocks noGrp="1"/>
          </p:cNvGraphicFramePr>
          <p:nvPr/>
        </p:nvGraphicFramePr>
        <p:xfrm>
          <a:off x="446088" y="931863"/>
          <a:ext cx="8291512" cy="3408364"/>
        </p:xfrm>
        <a:graphic>
          <a:graphicData uri="http://schemas.openxmlformats.org/drawingml/2006/table">
            <a:tbl>
              <a:tblPr/>
              <a:tblGrid>
                <a:gridCol w="4498975">
                  <a:extLst>
                    <a:ext uri="{9D8B030D-6E8A-4147-A177-3AD203B41FA5}">
                      <a16:colId xmlns:a16="http://schemas.microsoft.com/office/drawing/2014/main" val="20000"/>
                    </a:ext>
                  </a:extLst>
                </a:gridCol>
                <a:gridCol w="3792537">
                  <a:extLst>
                    <a:ext uri="{9D8B030D-6E8A-4147-A177-3AD203B41FA5}">
                      <a16:colId xmlns:a16="http://schemas.microsoft.com/office/drawing/2014/main" val="20001"/>
                    </a:ext>
                  </a:extLst>
                </a:gridCol>
              </a:tblGrid>
              <a:tr h="830263">
                <a:tc>
                  <a:txBody>
                    <a:bodyPr/>
                    <a:lstStyle/>
                    <a:p>
                      <a:pPr marL="0" marR="0" lvl="0" indent="0" algn="l" defTabSz="725805"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rPr>
                        <a:t>Could I go out for dinner with my friends?</a:t>
                      </a:r>
                    </a:p>
                  </a:txBody>
                  <a:tcPr marL="90163" marR="90163" marT="46994" marB="46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l" defTabSz="725805"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rPr>
                        <a:t>Sure, that should be OK.</a:t>
                      </a:r>
                    </a:p>
                  </a:txBody>
                  <a:tcPr marL="90163" marR="90163" marT="46994" marB="46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3D69B"/>
                    </a:solidFill>
                  </a:tcPr>
                </a:tc>
                <a:extLst>
                  <a:ext uri="{0D108BD9-81ED-4DB2-BD59-A6C34878D82A}">
                    <a16:rowId xmlns:a16="http://schemas.microsoft.com/office/drawing/2014/main" val="10000"/>
                  </a:ext>
                </a:extLst>
              </a:tr>
              <a:tr h="915988">
                <a:tc>
                  <a:txBody>
                    <a:bodyPr/>
                    <a:lstStyle/>
                    <a:p>
                      <a:pPr marL="0" marR="0" lvl="0" indent="0" algn="l" defTabSz="725805"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rPr>
                        <a:t>Could we get something to drink after the movie?</a:t>
                      </a:r>
                    </a:p>
                  </a:txBody>
                  <a:tcPr marL="90163" marR="90163" marT="46994" marB="46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l" defTabSz="725805"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rPr>
                        <a:t>No, you can’t, you have a basketball game tomorrow.</a:t>
                      </a:r>
                    </a:p>
                  </a:txBody>
                  <a:tcPr marL="90163" marR="90163" marT="46994" marB="46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3D69B"/>
                    </a:solidFill>
                  </a:tcPr>
                </a:tc>
                <a:extLst>
                  <a:ext uri="{0D108BD9-81ED-4DB2-BD59-A6C34878D82A}">
                    <a16:rowId xmlns:a16="http://schemas.microsoft.com/office/drawing/2014/main" val="10001"/>
                  </a:ext>
                </a:extLst>
              </a:tr>
              <a:tr h="831850">
                <a:tc>
                  <a:txBody>
                    <a:bodyPr/>
                    <a:lstStyle/>
                    <a:p>
                      <a:pPr marL="0" marR="0" lvl="0" indent="0" algn="l" defTabSz="725805"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rPr>
                        <a:t>Can you please take the dog for a walk?</a:t>
                      </a:r>
                    </a:p>
                  </a:txBody>
                  <a:tcPr marL="90163" marR="90163" marT="46994" marB="46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l" defTabSz="725805"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rPr>
                        <a:t>OK, but I want to watch one show first.</a:t>
                      </a:r>
                    </a:p>
                  </a:txBody>
                  <a:tcPr marL="90163" marR="90163" marT="46994" marB="46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3D69B"/>
                    </a:solidFill>
                  </a:tcPr>
                </a:tc>
                <a:extLst>
                  <a:ext uri="{0D108BD9-81ED-4DB2-BD59-A6C34878D82A}">
                    <a16:rowId xmlns:a16="http://schemas.microsoft.com/office/drawing/2014/main" val="10002"/>
                  </a:ext>
                </a:extLst>
              </a:tr>
              <a:tr h="830263">
                <a:tc>
                  <a:txBody>
                    <a:bodyPr/>
                    <a:lstStyle/>
                    <a:p>
                      <a:pPr marL="0" marR="0" lvl="0" indent="0" algn="l" defTabSz="725805"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rPr>
                        <a:t>Can you please take out the rubbish?</a:t>
                      </a:r>
                    </a:p>
                  </a:txBody>
                  <a:tcPr marL="90163" marR="90163" marT="46994" marB="46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l" defTabSz="725805"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rPr>
                        <a:t>Yes, sure.</a:t>
                      </a:r>
                    </a:p>
                  </a:txBody>
                  <a:tcPr marL="91433" marR="91433"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3D69B"/>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038475" y="801688"/>
            <a:ext cx="3189288" cy="523875"/>
          </a:xfrm>
          <a:prstGeom prst="rect">
            <a:avLst/>
          </a:prstGeom>
        </p:spPr>
        <p:txBody>
          <a:bodyPr wrap="none">
            <a:spAutoFit/>
          </a:bodyPr>
          <a:lstStyle/>
          <a:p>
            <a:pPr>
              <a:defRPr/>
            </a:pPr>
            <a:r>
              <a:rPr lang="zh-CN" altLang="en-US" sz="2400" b="1" dirty="0">
                <a:solidFill>
                  <a:srgbClr val="FF0000"/>
                </a:solidFill>
                <a:latin typeface="+mj-lt"/>
                <a:ea typeface="+mj-ea"/>
              </a:rPr>
              <a:t>情态动词</a:t>
            </a:r>
            <a:r>
              <a:rPr lang="en-US" altLang="zh-CN" sz="2800" b="1" dirty="0">
                <a:solidFill>
                  <a:srgbClr val="FF0000"/>
                </a:solidFill>
                <a:latin typeface="+mj-lt"/>
                <a:ea typeface="+mj-ea"/>
              </a:rPr>
              <a:t>could</a:t>
            </a:r>
            <a:r>
              <a:rPr lang="zh-CN" altLang="en-US" sz="2400" b="1" dirty="0">
                <a:solidFill>
                  <a:srgbClr val="FF0000"/>
                </a:solidFill>
                <a:latin typeface="+mj-lt"/>
                <a:ea typeface="+mj-ea"/>
              </a:rPr>
              <a:t>的用法</a:t>
            </a:r>
          </a:p>
        </p:txBody>
      </p:sp>
      <p:sp>
        <p:nvSpPr>
          <p:cNvPr id="3" name="矩形 2"/>
          <p:cNvSpPr/>
          <p:nvPr/>
        </p:nvSpPr>
        <p:spPr>
          <a:xfrm>
            <a:off x="792163" y="1589088"/>
            <a:ext cx="7681912" cy="2084387"/>
          </a:xfrm>
          <a:prstGeom prst="rect">
            <a:avLst/>
          </a:prstGeom>
        </p:spPr>
        <p:txBody>
          <a:bodyPr>
            <a:spAutoFit/>
          </a:bodyPr>
          <a:lstStyle/>
          <a:p>
            <a:pPr>
              <a:lnSpc>
                <a:spcPts val="4000"/>
              </a:lnSpc>
              <a:defRPr/>
            </a:pPr>
            <a:r>
              <a:rPr lang="zh-CN" altLang="en-US" sz="2400" b="1" dirty="0">
                <a:latin typeface="+mj-lt"/>
                <a:ea typeface="+mj-ea"/>
              </a:rPr>
              <a:t>        情态动词</a:t>
            </a:r>
            <a:r>
              <a:rPr lang="en-US" altLang="zh-CN" sz="2800" b="1" dirty="0">
                <a:latin typeface="+mj-lt"/>
                <a:ea typeface="+mj-ea"/>
              </a:rPr>
              <a:t>could</a:t>
            </a:r>
            <a:r>
              <a:rPr lang="zh-CN" altLang="en-US" sz="2400" b="1" dirty="0">
                <a:latin typeface="+mj-lt"/>
                <a:ea typeface="+mj-ea"/>
              </a:rPr>
              <a:t>构成的句型用于向对方委婉地提出请求或征求对方的许可。用于疑问句中，可代替</a:t>
            </a:r>
            <a:r>
              <a:rPr lang="en-US" altLang="zh-CN" sz="2800" b="1" dirty="0">
                <a:latin typeface="+mj-lt"/>
                <a:ea typeface="+mj-ea"/>
              </a:rPr>
              <a:t>can</a:t>
            </a:r>
            <a:r>
              <a:rPr lang="zh-CN" altLang="en-US" sz="2400" b="1" dirty="0">
                <a:latin typeface="+mj-lt"/>
                <a:ea typeface="+mj-ea"/>
              </a:rPr>
              <a:t>，在时间上与</a:t>
            </a:r>
            <a:r>
              <a:rPr lang="en-US" altLang="zh-CN" sz="2800" b="1" dirty="0">
                <a:latin typeface="+mj-lt"/>
                <a:ea typeface="+mj-ea"/>
              </a:rPr>
              <a:t>can</a:t>
            </a:r>
            <a:r>
              <a:rPr lang="zh-CN" altLang="en-US" sz="2400" b="1" dirty="0">
                <a:latin typeface="+mj-lt"/>
                <a:ea typeface="+mj-ea"/>
              </a:rPr>
              <a:t>没有区别，但语气要比</a:t>
            </a:r>
            <a:r>
              <a:rPr lang="en-US" altLang="zh-CN" sz="2800" b="1" dirty="0">
                <a:latin typeface="+mj-lt"/>
                <a:ea typeface="+mj-ea"/>
              </a:rPr>
              <a:t>can</a:t>
            </a:r>
            <a:r>
              <a:rPr lang="zh-CN" altLang="en-US" sz="2400" b="1" dirty="0">
                <a:latin typeface="+mj-lt"/>
                <a:ea typeface="+mj-ea"/>
              </a:rPr>
              <a:t>委婉、有礼貌。其答语没有固定的形式，但要符合上下文的语境。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37960" y="457019"/>
            <a:ext cx="7258050" cy="4195763"/>
          </a:xfrm>
          <a:prstGeom prst="rect">
            <a:avLst/>
          </a:prstGeom>
        </p:spPr>
        <p:txBody>
          <a:bodyPr wrap="none">
            <a:spAutoFit/>
          </a:bodyPr>
          <a:lstStyle/>
          <a:p>
            <a:pPr>
              <a:lnSpc>
                <a:spcPts val="4000"/>
              </a:lnSpc>
              <a:defRPr/>
            </a:pPr>
            <a:r>
              <a:rPr lang="en-US" altLang="zh-CN" sz="2400" b="1" dirty="0">
                <a:solidFill>
                  <a:srgbClr val="0000FF"/>
                </a:solidFill>
                <a:latin typeface="+mj-lt"/>
                <a:ea typeface="+mj-ea"/>
              </a:rPr>
              <a:t>1.</a:t>
            </a:r>
            <a:r>
              <a:rPr lang="zh-CN" altLang="en-US" sz="2400" b="1" dirty="0">
                <a:solidFill>
                  <a:srgbClr val="0000FF"/>
                </a:solidFill>
                <a:latin typeface="+mj-lt"/>
                <a:ea typeface="+mj-ea"/>
              </a:rPr>
              <a:t>委婉地请求别人做某事</a:t>
            </a:r>
            <a:endParaRPr lang="en-US" altLang="zh-CN" sz="2400" b="1" dirty="0">
              <a:solidFill>
                <a:srgbClr val="0000FF"/>
              </a:solidFill>
              <a:latin typeface="+mj-lt"/>
              <a:ea typeface="+mj-ea"/>
            </a:endParaRPr>
          </a:p>
          <a:p>
            <a:pPr>
              <a:lnSpc>
                <a:spcPts val="4000"/>
              </a:lnSpc>
              <a:defRPr/>
            </a:pPr>
            <a:r>
              <a:rPr lang="en-US" altLang="zh-CN" sz="2400" b="1" dirty="0">
                <a:latin typeface="+mj-lt"/>
                <a:ea typeface="+mj-ea"/>
              </a:rPr>
              <a:t>(1)</a:t>
            </a:r>
            <a:r>
              <a:rPr lang="zh-CN" altLang="en-US" sz="2400" b="1" dirty="0">
                <a:latin typeface="+mj-lt"/>
                <a:ea typeface="+mj-ea"/>
              </a:rPr>
              <a:t>句型：</a:t>
            </a:r>
            <a:r>
              <a:rPr lang="en-US" altLang="zh-CN" sz="2400" b="1" dirty="0">
                <a:latin typeface="+mj-lt"/>
                <a:ea typeface="+mj-ea"/>
              </a:rPr>
              <a:t>“Could you do…?/Could you please do…?”</a:t>
            </a:r>
          </a:p>
          <a:p>
            <a:pPr>
              <a:lnSpc>
                <a:spcPts val="4000"/>
              </a:lnSpc>
              <a:defRPr/>
            </a:pPr>
            <a:r>
              <a:rPr lang="en-US" altLang="zh-CN" sz="2400" b="1" dirty="0">
                <a:latin typeface="+mj-lt"/>
                <a:ea typeface="+mj-ea"/>
              </a:rPr>
              <a:t>     </a:t>
            </a:r>
            <a:r>
              <a:rPr lang="zh-CN" altLang="en-US" sz="2400" b="1" dirty="0">
                <a:latin typeface="+mj-lt"/>
                <a:ea typeface="+mj-ea"/>
              </a:rPr>
              <a:t>意为“你能</a:t>
            </a:r>
            <a:r>
              <a:rPr lang="en-US" altLang="zh-CN" sz="2400" b="1" dirty="0">
                <a:latin typeface="+mj-ea"/>
                <a:ea typeface="+mj-ea"/>
              </a:rPr>
              <a:t>……</a:t>
            </a:r>
            <a:r>
              <a:rPr lang="zh-CN" altLang="en-US" sz="2400" b="1" dirty="0">
                <a:latin typeface="+mj-lt"/>
                <a:ea typeface="+mj-ea"/>
              </a:rPr>
              <a:t>吗</a:t>
            </a:r>
            <a:r>
              <a:rPr lang="en-US" altLang="zh-CN" sz="2400" b="1" dirty="0">
                <a:latin typeface="+mj-lt"/>
                <a:ea typeface="+mj-ea"/>
              </a:rPr>
              <a:t>?”</a:t>
            </a:r>
            <a:r>
              <a:rPr lang="zh-CN" altLang="en-US" sz="2400" b="1" dirty="0">
                <a:latin typeface="+mj-lt"/>
                <a:ea typeface="+mj-ea"/>
              </a:rPr>
              <a:t>或“请问你能</a:t>
            </a:r>
            <a:r>
              <a:rPr lang="en-US" altLang="zh-CN" sz="2400" b="1" dirty="0">
                <a:latin typeface="+mj-ea"/>
                <a:ea typeface="+mj-ea"/>
              </a:rPr>
              <a:t>……</a:t>
            </a:r>
            <a:r>
              <a:rPr lang="zh-CN" altLang="en-US" sz="2400" b="1" dirty="0">
                <a:latin typeface="+mj-lt"/>
                <a:ea typeface="+mj-ea"/>
              </a:rPr>
              <a:t>吗</a:t>
            </a:r>
            <a:r>
              <a:rPr lang="en-US" altLang="zh-CN" sz="2400" b="1" dirty="0">
                <a:latin typeface="+mj-lt"/>
                <a:ea typeface="+mj-ea"/>
              </a:rPr>
              <a:t>?”</a:t>
            </a:r>
          </a:p>
          <a:p>
            <a:pPr>
              <a:lnSpc>
                <a:spcPts val="4000"/>
              </a:lnSpc>
              <a:defRPr/>
            </a:pPr>
            <a:r>
              <a:rPr lang="en-US" altLang="zh-CN" sz="2400" b="1" dirty="0">
                <a:latin typeface="+mj-lt"/>
                <a:ea typeface="+mj-ea"/>
              </a:rPr>
              <a:t>(2)</a:t>
            </a:r>
            <a:r>
              <a:rPr lang="zh-CN" altLang="en-US" sz="2400" b="1" dirty="0">
                <a:latin typeface="+mj-lt"/>
                <a:ea typeface="+mj-ea"/>
              </a:rPr>
              <a:t>对这种提出请求的句子的回答：</a:t>
            </a:r>
          </a:p>
          <a:p>
            <a:pPr>
              <a:lnSpc>
                <a:spcPts val="4000"/>
              </a:lnSpc>
              <a:defRPr/>
            </a:pPr>
            <a:r>
              <a:rPr lang="zh-CN" altLang="en-US" sz="2400" b="1" dirty="0">
                <a:latin typeface="+mj-lt"/>
                <a:ea typeface="+mj-ea"/>
              </a:rPr>
              <a:t>     ①</a:t>
            </a:r>
            <a:r>
              <a:rPr lang="zh-CN" altLang="en-US" sz="2400" b="1" dirty="0">
                <a:solidFill>
                  <a:srgbClr val="0000FF"/>
                </a:solidFill>
                <a:latin typeface="+mj-lt"/>
                <a:ea typeface="+mj-ea"/>
              </a:rPr>
              <a:t>肯定回答</a:t>
            </a:r>
            <a:r>
              <a:rPr lang="zh-CN" altLang="en-US" sz="2400" b="1" dirty="0">
                <a:latin typeface="+mj-lt"/>
                <a:ea typeface="+mj-ea"/>
              </a:rPr>
              <a:t>：</a:t>
            </a:r>
            <a:r>
              <a:rPr lang="en-US" altLang="zh-CN" sz="2400" b="1" dirty="0">
                <a:latin typeface="+mj-lt"/>
                <a:ea typeface="+mj-ea"/>
              </a:rPr>
              <a:t>Certainly./Of course./With pleasure./</a:t>
            </a:r>
          </a:p>
          <a:p>
            <a:pPr>
              <a:lnSpc>
                <a:spcPts val="4000"/>
              </a:lnSpc>
              <a:defRPr/>
            </a:pPr>
            <a:r>
              <a:rPr lang="en-US" altLang="zh-CN" sz="2400" b="1" dirty="0">
                <a:latin typeface="+mj-lt"/>
                <a:ea typeface="+mj-ea"/>
              </a:rPr>
              <a:t>                              No problem./Yes, sure.</a:t>
            </a:r>
          </a:p>
          <a:p>
            <a:pPr>
              <a:lnSpc>
                <a:spcPts val="4000"/>
              </a:lnSpc>
              <a:defRPr/>
            </a:pPr>
            <a:r>
              <a:rPr lang="en-US" altLang="zh-CN" sz="2400" b="1" dirty="0">
                <a:latin typeface="+mj-lt"/>
                <a:ea typeface="+mj-ea"/>
              </a:rPr>
              <a:t>     ②</a:t>
            </a:r>
            <a:r>
              <a:rPr lang="zh-CN" altLang="en-US" sz="2400" b="1" dirty="0">
                <a:solidFill>
                  <a:srgbClr val="0000FF"/>
                </a:solidFill>
                <a:latin typeface="+mj-lt"/>
                <a:ea typeface="+mj-ea"/>
              </a:rPr>
              <a:t>否定回答</a:t>
            </a:r>
            <a:r>
              <a:rPr lang="zh-CN" altLang="en-US" sz="2400" b="1" dirty="0">
                <a:latin typeface="+mj-lt"/>
                <a:ea typeface="+mj-ea"/>
              </a:rPr>
              <a:t>： </a:t>
            </a:r>
            <a:r>
              <a:rPr lang="en-US" altLang="zh-CN" sz="2400" b="1" dirty="0">
                <a:latin typeface="+mj-lt"/>
                <a:ea typeface="+mj-ea"/>
              </a:rPr>
              <a:t>No, I can’t./Certainly not./</a:t>
            </a:r>
          </a:p>
          <a:p>
            <a:pPr>
              <a:lnSpc>
                <a:spcPts val="4000"/>
              </a:lnSpc>
              <a:defRPr/>
            </a:pPr>
            <a:r>
              <a:rPr lang="en-US" altLang="zh-CN" sz="2400" b="1" dirty="0">
                <a:latin typeface="+mj-lt"/>
                <a:ea typeface="+mj-ea"/>
              </a:rPr>
              <a:t>                              No, I’m afraid I can’t.</a:t>
            </a:r>
            <a:endParaRPr lang="zh-CN" altLang="en-US" sz="24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 calcmode="lin" valueType="num">
                                      <p:cBhvr>
                                        <p:cTn id="45"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2">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2">
                                            <p:txEl>
                                              <p:pRg st="6" end="6"/>
                                            </p:txEl>
                                          </p:spTgt>
                                        </p:tgtEl>
                                        <p:attrNameLst>
                                          <p:attrName>style.visibility</p:attrName>
                                        </p:attrNameLst>
                                      </p:cBhvr>
                                      <p:to>
                                        <p:strVal val="visible"/>
                                      </p:to>
                                    </p:set>
                                    <p:anim calcmode="lin" valueType="num">
                                      <p:cBhvr>
                                        <p:cTn id="53"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56" dur="1000"/>
                                        <p:tgtEl>
                                          <p:spTgt spid="2">
                                            <p:txEl>
                                              <p:pRg st="6" end="6"/>
                                            </p:txEl>
                                          </p:spTgt>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2">
                                            <p:txEl>
                                              <p:pRg st="7" end="7"/>
                                            </p:txEl>
                                          </p:spTgt>
                                        </p:tgtEl>
                                        <p:attrNameLst>
                                          <p:attrName>style.visibility</p:attrName>
                                        </p:attrNameLst>
                                      </p:cBhvr>
                                      <p:to>
                                        <p:strVal val="visible"/>
                                      </p:to>
                                    </p:set>
                                    <p:anim calcmode="lin" valueType="num">
                                      <p:cBhvr>
                                        <p:cTn id="59"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60"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61"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62"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1767" y="696097"/>
            <a:ext cx="7219950" cy="2589212"/>
          </a:xfrm>
          <a:prstGeom prst="rect">
            <a:avLst/>
          </a:prstGeom>
        </p:spPr>
        <p:txBody>
          <a:bodyPr wrap="none">
            <a:spAutoFit/>
          </a:bodyPr>
          <a:lstStyle/>
          <a:p>
            <a:pPr>
              <a:lnSpc>
                <a:spcPct val="150000"/>
              </a:lnSpc>
              <a:defRPr/>
            </a:pPr>
            <a:r>
              <a:rPr lang="zh-CN" altLang="en-US" sz="2400" b="1" dirty="0">
                <a:latin typeface="+mj-lt"/>
                <a:ea typeface="+mj-ea"/>
              </a:rPr>
              <a:t>例：你能整理你的床铺吗？</a:t>
            </a:r>
            <a:endParaRPr lang="en-US" altLang="zh-CN" sz="2400" b="1" dirty="0">
              <a:latin typeface="+mj-lt"/>
              <a:ea typeface="+mj-ea"/>
            </a:endParaRPr>
          </a:p>
          <a:p>
            <a:pPr>
              <a:lnSpc>
                <a:spcPct val="150000"/>
              </a:lnSpc>
              <a:defRPr/>
            </a:pPr>
            <a:r>
              <a:rPr lang="zh-CN" altLang="en-US" sz="2400" b="1" dirty="0">
                <a:latin typeface="+mj-lt"/>
                <a:ea typeface="+mj-ea"/>
              </a:rPr>
              <a:t>        好的，当然可以。</a:t>
            </a:r>
            <a:endParaRPr lang="en-US" altLang="zh-CN" sz="2400" b="1" dirty="0">
              <a:latin typeface="+mj-lt"/>
              <a:ea typeface="+mj-ea"/>
            </a:endParaRPr>
          </a:p>
          <a:p>
            <a:pPr>
              <a:lnSpc>
                <a:spcPct val="150000"/>
              </a:lnSpc>
              <a:defRPr/>
            </a:pPr>
            <a:r>
              <a:rPr lang="en-US" altLang="zh-CN" sz="3200" b="1" dirty="0">
                <a:latin typeface="+mj-lt"/>
                <a:ea typeface="+mj-ea"/>
              </a:rPr>
              <a:t>      —Could you please make your bed? </a:t>
            </a:r>
          </a:p>
          <a:p>
            <a:pPr>
              <a:lnSpc>
                <a:spcPct val="150000"/>
              </a:lnSpc>
              <a:defRPr/>
            </a:pPr>
            <a:r>
              <a:rPr lang="en-US" altLang="zh-CN" sz="3200" b="1" dirty="0">
                <a:latin typeface="+mj-lt"/>
                <a:ea typeface="+mj-ea"/>
              </a:rPr>
              <a:t>      —Yes, sure.</a:t>
            </a:r>
            <a:endParaRPr lang="zh-CN" altLang="en-US" sz="32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p:cTn id="26"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一级栏目"/>
          <p:cNvPicPr>
            <a:picLocks noChangeAspect="1" noChangeArrowheads="1"/>
          </p:cNvPicPr>
          <p:nvPr/>
        </p:nvPicPr>
        <p:blipFill>
          <a:blip r:embed="rId3" cstate="email"/>
          <a:srcRect/>
          <a:stretch>
            <a:fillRect/>
          </a:stretch>
        </p:blipFill>
        <p:spPr bwMode="auto">
          <a:xfrm>
            <a:off x="1185863" y="128588"/>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87"/>
          <p:cNvSpPr>
            <a:spLocks noChangeArrowheads="1"/>
          </p:cNvSpPr>
          <p:nvPr/>
        </p:nvSpPr>
        <p:spPr bwMode="auto">
          <a:xfrm>
            <a:off x="1897063" y="325438"/>
            <a:ext cx="1549400"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Review </a:t>
            </a:r>
          </a:p>
        </p:txBody>
      </p:sp>
      <p:sp>
        <p:nvSpPr>
          <p:cNvPr id="2052" name="矩形 1"/>
          <p:cNvSpPr>
            <a:spLocks noChangeArrowheads="1"/>
          </p:cNvSpPr>
          <p:nvPr/>
        </p:nvSpPr>
        <p:spPr bwMode="auto">
          <a:xfrm>
            <a:off x="1185863" y="1017588"/>
            <a:ext cx="69437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latin typeface="Times New Roman" panose="02020603050405020304" pitchFamily="18" charset="0"/>
              </a:rPr>
              <a:t>Could you please make sentences with these phrases in the past tense?</a:t>
            </a:r>
          </a:p>
        </p:txBody>
      </p:sp>
      <p:sp>
        <p:nvSpPr>
          <p:cNvPr id="5" name="Text Box 4"/>
          <p:cNvSpPr txBox="1">
            <a:spLocks noChangeArrowheads="1"/>
          </p:cNvSpPr>
          <p:nvPr/>
        </p:nvSpPr>
        <p:spPr bwMode="auto">
          <a:xfrm>
            <a:off x="1484313" y="2198688"/>
            <a:ext cx="6208712" cy="1816100"/>
          </a:xfrm>
          <a:prstGeom prst="rect">
            <a:avLst/>
          </a:prstGeom>
          <a:noFill/>
          <a:ln w="38100">
            <a:solidFill>
              <a:srgbClr val="00B05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dirty="0">
                <a:solidFill>
                  <a:srgbClr val="FF0000"/>
                </a:solidFill>
                <a:latin typeface="Times New Roman" panose="02020603050405020304" pitchFamily="18" charset="0"/>
              </a:rPr>
              <a:t>take out the trash          do chores                    </a:t>
            </a:r>
          </a:p>
          <a:p>
            <a:pPr eaLnBrk="1" hangingPunct="1"/>
            <a:r>
              <a:rPr lang="en-US" altLang="zh-CN" sz="2800" b="1" dirty="0">
                <a:solidFill>
                  <a:srgbClr val="FF0000"/>
                </a:solidFill>
                <a:latin typeface="Times New Roman" panose="02020603050405020304" pitchFamily="18" charset="0"/>
              </a:rPr>
              <a:t>do the dishes                  sweep the floor              </a:t>
            </a:r>
          </a:p>
          <a:p>
            <a:pPr eaLnBrk="1" hangingPunct="1"/>
            <a:r>
              <a:rPr lang="en-US" altLang="zh-CN" sz="2800" b="1" dirty="0">
                <a:solidFill>
                  <a:srgbClr val="FF0000"/>
                </a:solidFill>
                <a:latin typeface="Times New Roman" panose="02020603050405020304" pitchFamily="18" charset="0"/>
              </a:rPr>
              <a:t>make dinner                  make the bed               </a:t>
            </a:r>
          </a:p>
          <a:p>
            <a:pPr eaLnBrk="1" hangingPunct="1"/>
            <a:r>
              <a:rPr lang="en-US" altLang="zh-CN" sz="2800" b="1" dirty="0">
                <a:solidFill>
                  <a:srgbClr val="FF0000"/>
                </a:solidFill>
                <a:latin typeface="Times New Roman" panose="02020603050405020304" pitchFamily="18" charset="0"/>
              </a:rPr>
              <a:t>fold the clothes             </a:t>
            </a:r>
            <a:endParaRPr lang="en-US" altLang="zh-CN" sz="2800" b="1"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23888" y="817563"/>
            <a:ext cx="8289925" cy="3140075"/>
          </a:xfrm>
          <a:prstGeom prst="rect">
            <a:avLst/>
          </a:prstGeom>
        </p:spPr>
        <p:txBody>
          <a:bodyPr wrap="none">
            <a:spAutoFit/>
          </a:bodyPr>
          <a:lstStyle/>
          <a:p>
            <a:pPr>
              <a:lnSpc>
                <a:spcPct val="150000"/>
              </a:lnSpc>
              <a:defRPr/>
            </a:pPr>
            <a:r>
              <a:rPr lang="en-US" altLang="zh-CN" sz="2400" b="1" dirty="0">
                <a:solidFill>
                  <a:srgbClr val="0000FF"/>
                </a:solidFill>
                <a:latin typeface="+mj-lt"/>
                <a:ea typeface="+mj-ea"/>
              </a:rPr>
              <a:t>2.</a:t>
            </a:r>
            <a:r>
              <a:rPr lang="zh-CN" altLang="en-US" sz="2400" b="1" dirty="0">
                <a:solidFill>
                  <a:srgbClr val="0000FF"/>
                </a:solidFill>
                <a:latin typeface="+mj-lt"/>
                <a:ea typeface="+mj-ea"/>
              </a:rPr>
              <a:t>委婉地请求别人允许自己做某事</a:t>
            </a:r>
            <a:endParaRPr lang="en-US" altLang="zh-CN" sz="2400" b="1" dirty="0">
              <a:solidFill>
                <a:srgbClr val="0000FF"/>
              </a:solidFill>
              <a:latin typeface="+mj-lt"/>
              <a:ea typeface="+mj-ea"/>
            </a:endParaRPr>
          </a:p>
          <a:p>
            <a:pPr>
              <a:lnSpc>
                <a:spcPct val="150000"/>
              </a:lnSpc>
              <a:defRPr/>
            </a:pPr>
            <a:r>
              <a:rPr lang="en-US" altLang="zh-CN" sz="2400" b="1" dirty="0">
                <a:latin typeface="+mj-lt"/>
                <a:ea typeface="+mj-ea"/>
              </a:rPr>
              <a:t>(1)</a:t>
            </a:r>
            <a:r>
              <a:rPr lang="zh-CN" altLang="en-US" sz="2400" b="1" dirty="0">
                <a:latin typeface="+mj-lt"/>
                <a:ea typeface="+mj-ea"/>
              </a:rPr>
              <a:t>句型“</a:t>
            </a:r>
            <a:r>
              <a:rPr lang="en-US" altLang="zh-CN" sz="2800" b="1" dirty="0">
                <a:latin typeface="+mj-lt"/>
                <a:ea typeface="+mj-ea"/>
              </a:rPr>
              <a:t>Could I do</a:t>
            </a:r>
            <a:r>
              <a:rPr lang="en-US" altLang="zh-CN" sz="2400" b="1" dirty="0">
                <a:latin typeface="+mj-lt"/>
                <a:ea typeface="+mj-ea"/>
              </a:rPr>
              <a:t>…</a:t>
            </a:r>
            <a:r>
              <a:rPr lang="zh-CN" altLang="en-US" sz="2400" b="1" dirty="0">
                <a:latin typeface="+mj-lt"/>
                <a:ea typeface="+mj-ea"/>
              </a:rPr>
              <a:t>？”意为“我可以做</a:t>
            </a:r>
            <a:r>
              <a:rPr lang="en-US" altLang="zh-CN" sz="2400" b="1" dirty="0">
                <a:latin typeface="+mj-ea"/>
                <a:ea typeface="+mj-ea"/>
              </a:rPr>
              <a:t>……</a:t>
            </a:r>
            <a:r>
              <a:rPr lang="zh-CN" altLang="en-US" sz="2400" b="1" dirty="0">
                <a:latin typeface="+mj-lt"/>
                <a:ea typeface="+mj-ea"/>
              </a:rPr>
              <a:t>吗？”</a:t>
            </a:r>
          </a:p>
          <a:p>
            <a:pPr>
              <a:lnSpc>
                <a:spcPct val="150000"/>
              </a:lnSpc>
              <a:defRPr/>
            </a:pPr>
            <a:r>
              <a:rPr lang="en-US" altLang="zh-CN" sz="2400" b="1" dirty="0">
                <a:latin typeface="+mj-lt"/>
                <a:ea typeface="+mj-ea"/>
              </a:rPr>
              <a:t>(2)</a:t>
            </a:r>
            <a:r>
              <a:rPr lang="zh-CN" altLang="en-US" sz="2400" b="1" dirty="0">
                <a:latin typeface="+mj-lt"/>
                <a:ea typeface="+mj-ea"/>
              </a:rPr>
              <a:t>对这种征求许可的句子的回答：</a:t>
            </a:r>
          </a:p>
          <a:p>
            <a:pPr>
              <a:lnSpc>
                <a:spcPct val="150000"/>
              </a:lnSpc>
              <a:defRPr/>
            </a:pPr>
            <a:r>
              <a:rPr lang="zh-CN" altLang="en-US" sz="2400" b="1" dirty="0">
                <a:latin typeface="+mj-lt"/>
                <a:ea typeface="+mj-ea"/>
              </a:rPr>
              <a:t>①</a:t>
            </a:r>
            <a:r>
              <a:rPr lang="zh-CN" altLang="en-US" sz="2400" b="1" dirty="0">
                <a:solidFill>
                  <a:srgbClr val="0000FF"/>
                </a:solidFill>
                <a:latin typeface="+mj-lt"/>
                <a:ea typeface="+mj-ea"/>
              </a:rPr>
              <a:t>肯定回答</a:t>
            </a:r>
            <a:r>
              <a:rPr lang="zh-CN" altLang="en-US" sz="2400" b="1" dirty="0">
                <a:latin typeface="+mj-lt"/>
                <a:ea typeface="+mj-ea"/>
              </a:rPr>
              <a:t>：</a:t>
            </a:r>
            <a:r>
              <a:rPr lang="en-US" altLang="zh-CN" sz="2800" b="1" dirty="0">
                <a:latin typeface="+mj-lt"/>
                <a:ea typeface="+mj-ea"/>
              </a:rPr>
              <a:t>Yes, you can./Certainly./Yes, sure.</a:t>
            </a:r>
            <a:endParaRPr lang="en-US" altLang="zh-CN" sz="2400" b="1" dirty="0">
              <a:latin typeface="+mj-lt"/>
              <a:ea typeface="+mj-ea"/>
            </a:endParaRPr>
          </a:p>
          <a:p>
            <a:pPr>
              <a:lnSpc>
                <a:spcPct val="150000"/>
              </a:lnSpc>
              <a:defRPr/>
            </a:pPr>
            <a:r>
              <a:rPr lang="en-US" altLang="zh-CN" sz="2400" b="1" dirty="0">
                <a:latin typeface="+mj-lt"/>
                <a:ea typeface="+mj-ea"/>
              </a:rPr>
              <a:t>②</a:t>
            </a:r>
            <a:r>
              <a:rPr lang="zh-CN" altLang="en-US" sz="2400" b="1" dirty="0">
                <a:solidFill>
                  <a:srgbClr val="0000FF"/>
                </a:solidFill>
                <a:latin typeface="+mj-lt"/>
                <a:ea typeface="+mj-ea"/>
              </a:rPr>
              <a:t>否定回答</a:t>
            </a:r>
            <a:r>
              <a:rPr lang="zh-CN" altLang="en-US" sz="2400" b="1" dirty="0">
                <a:latin typeface="+mj-lt"/>
                <a:ea typeface="+mj-ea"/>
              </a:rPr>
              <a:t>：</a:t>
            </a:r>
            <a:r>
              <a:rPr lang="en-US" altLang="zh-CN" sz="2800" b="1" dirty="0">
                <a:latin typeface="+mj-lt"/>
                <a:ea typeface="+mj-ea"/>
              </a:rPr>
              <a:t>No, you can’t./No, I’m afraid you can’t.</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465" y="551317"/>
            <a:ext cx="7453358" cy="3786187"/>
          </a:xfrm>
          <a:prstGeom prst="rect">
            <a:avLst/>
          </a:prstGeom>
        </p:spPr>
        <p:txBody>
          <a:bodyPr wrap="square">
            <a:spAutoFit/>
          </a:bodyPr>
          <a:lstStyle/>
          <a:p>
            <a:pPr>
              <a:lnSpc>
                <a:spcPct val="150000"/>
              </a:lnSpc>
              <a:defRPr/>
            </a:pPr>
            <a:r>
              <a:rPr lang="zh-CN" altLang="en-US" sz="2400" b="1" dirty="0">
                <a:latin typeface="+mj-lt"/>
                <a:ea typeface="+mj-ea"/>
              </a:rPr>
              <a:t>例：妈妈，我明天可以和朋友去逛街吗？</a:t>
            </a:r>
            <a:endParaRPr lang="en-US" altLang="zh-CN" sz="2400" b="1" dirty="0">
              <a:latin typeface="+mj-lt"/>
              <a:ea typeface="+mj-ea"/>
            </a:endParaRPr>
          </a:p>
          <a:p>
            <a:pPr>
              <a:lnSpc>
                <a:spcPct val="150000"/>
              </a:lnSpc>
              <a:defRPr/>
            </a:pPr>
            <a:r>
              <a:rPr lang="zh-CN" altLang="en-US" sz="2400" b="1" dirty="0">
                <a:latin typeface="+mj-lt"/>
                <a:ea typeface="+mj-ea"/>
              </a:rPr>
              <a:t>       不行，你要上钢琴课。</a:t>
            </a:r>
            <a:endParaRPr lang="en-US" altLang="zh-CN" sz="2400" b="1" dirty="0">
              <a:latin typeface="+mj-lt"/>
              <a:ea typeface="+mj-ea"/>
            </a:endParaRPr>
          </a:p>
          <a:p>
            <a:pPr>
              <a:lnSpc>
                <a:spcPct val="150000"/>
              </a:lnSpc>
              <a:defRPr/>
            </a:pPr>
            <a:r>
              <a:rPr lang="en-US" altLang="zh-CN" sz="2800" b="1" dirty="0">
                <a:latin typeface="+mj-lt"/>
                <a:ea typeface="+mj-ea"/>
              </a:rPr>
              <a:t>      —Could I go shopping with my friend   </a:t>
            </a:r>
          </a:p>
          <a:p>
            <a:pPr>
              <a:lnSpc>
                <a:spcPct val="150000"/>
              </a:lnSpc>
              <a:defRPr/>
            </a:pPr>
            <a:r>
              <a:rPr lang="en-US" altLang="zh-CN" sz="2800" b="1" dirty="0">
                <a:latin typeface="+mj-lt"/>
                <a:ea typeface="+mj-ea"/>
              </a:rPr>
              <a:t>          tomorrow, Mom?</a:t>
            </a:r>
          </a:p>
          <a:p>
            <a:pPr>
              <a:lnSpc>
                <a:spcPct val="150000"/>
              </a:lnSpc>
              <a:defRPr/>
            </a:pPr>
            <a:r>
              <a:rPr lang="en-US" altLang="zh-CN" sz="2800" b="1" dirty="0">
                <a:latin typeface="+mj-lt"/>
                <a:ea typeface="+mj-ea"/>
              </a:rPr>
              <a:t>      —No, you can’t. You should take your </a:t>
            </a:r>
          </a:p>
          <a:p>
            <a:pPr>
              <a:lnSpc>
                <a:spcPct val="150000"/>
              </a:lnSpc>
              <a:defRPr/>
            </a:pPr>
            <a:r>
              <a:rPr lang="en-US" altLang="zh-CN" sz="2800" b="1" dirty="0">
                <a:latin typeface="+mj-lt"/>
                <a:ea typeface="+mj-ea"/>
              </a:rPr>
              <a:t>          piano lessons.</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arn(inVertical)">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500"/>
                                        <p:tgtEl>
                                          <p:spTgt spid="2">
                                            <p:txEl>
                                              <p:pRg st="4" end="4"/>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barn(inVertical)">
                                      <p:cBhvr>
                                        <p:cTn id="2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1"/>
          <p:cNvSpPr>
            <a:spLocks noChangeArrowheads="1"/>
          </p:cNvSpPr>
          <p:nvPr/>
        </p:nvSpPr>
        <p:spPr bwMode="auto">
          <a:xfrm>
            <a:off x="1208088" y="412750"/>
            <a:ext cx="7531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latin typeface="Times New Roman" panose="02020603050405020304" pitchFamily="18" charset="0"/>
              </a:rPr>
              <a:t>Write </a:t>
            </a:r>
            <a:r>
              <a:rPr lang="zh-CN" altLang="en-US" sz="2800" b="1" i="1">
                <a:latin typeface="Times New Roman" panose="02020603050405020304" pitchFamily="18" charset="0"/>
              </a:rPr>
              <a:t>R</a:t>
            </a:r>
            <a:r>
              <a:rPr lang="zh-CN" altLang="en-US" sz="2800" b="1">
                <a:latin typeface="Times New Roman" panose="02020603050405020304" pitchFamily="18" charset="0"/>
              </a:rPr>
              <a:t> for requests and </a:t>
            </a:r>
            <a:r>
              <a:rPr lang="zh-CN" altLang="en-US" sz="2800" b="1" i="1">
                <a:latin typeface="Times New Roman" panose="02020603050405020304" pitchFamily="18" charset="0"/>
              </a:rPr>
              <a:t>P</a:t>
            </a:r>
            <a:r>
              <a:rPr lang="zh-CN" altLang="en-US" sz="2800" b="1">
                <a:latin typeface="Times New Roman" panose="02020603050405020304" pitchFamily="18" charset="0"/>
              </a:rPr>
              <a:t> for permission</a:t>
            </a:r>
            <a:r>
              <a:rPr lang="en-US" altLang="zh-CN" sz="2800" b="1">
                <a:latin typeface="Times New Roman" panose="02020603050405020304" pitchFamily="18" charset="0"/>
              </a:rPr>
              <a:t>s</a:t>
            </a:r>
            <a:r>
              <a:rPr lang="zh-CN" altLang="en-US" sz="2800" b="1">
                <a:latin typeface="Times New Roman" panose="02020603050405020304" pitchFamily="18" charset="0"/>
              </a:rPr>
              <a:t>. </a:t>
            </a:r>
          </a:p>
        </p:txBody>
      </p:sp>
      <p:grpSp>
        <p:nvGrpSpPr>
          <p:cNvPr id="22531" name="组合 4"/>
          <p:cNvGrpSpPr/>
          <p:nvPr/>
        </p:nvGrpSpPr>
        <p:grpSpPr bwMode="auto">
          <a:xfrm>
            <a:off x="628650" y="373063"/>
            <a:ext cx="692150" cy="584200"/>
            <a:chOff x="449580" y="517058"/>
            <a:chExt cx="785647" cy="584775"/>
          </a:xfrm>
        </p:grpSpPr>
        <p:sp>
          <p:nvSpPr>
            <p:cNvPr id="4" name="椭圆 3"/>
            <p:cNvSpPr/>
            <p:nvPr/>
          </p:nvSpPr>
          <p:spPr>
            <a:xfrm>
              <a:off x="449580" y="571086"/>
              <a:ext cx="740599"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22539" name="TextBox 4"/>
            <p:cNvSpPr txBox="1">
              <a:spLocks noChangeArrowheads="1"/>
            </p:cNvSpPr>
            <p:nvPr/>
          </p:nvSpPr>
          <p:spPr bwMode="auto">
            <a:xfrm>
              <a:off x="450367"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4a</a:t>
              </a:r>
              <a:endParaRPr lang="zh-CN" altLang="en-US" sz="3200" b="1">
                <a:solidFill>
                  <a:srgbClr val="0000FF"/>
                </a:solidFill>
              </a:endParaRPr>
            </a:p>
          </p:txBody>
        </p:sp>
      </p:grpSp>
      <p:sp>
        <p:nvSpPr>
          <p:cNvPr id="6" name="Text Box 3"/>
          <p:cNvSpPr txBox="1">
            <a:spLocks noChangeArrowheads="1"/>
          </p:cNvSpPr>
          <p:nvPr/>
        </p:nvSpPr>
        <p:spPr bwMode="auto">
          <a:xfrm>
            <a:off x="1185863" y="1138238"/>
            <a:ext cx="7183437" cy="317023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eaLnBrk="1" hangingPunct="1">
              <a:lnSpc>
                <a:spcPts val="4000"/>
              </a:lnSpc>
              <a:defRPr/>
            </a:pPr>
            <a:r>
              <a:rPr lang="en-US" altLang="zh-CN" sz="2800" b="1" dirty="0" smtClean="0">
                <a:latin typeface="Times New Roman" panose="02020603050405020304" pitchFamily="18" charset="0"/>
              </a:rPr>
              <a:t>1. </a:t>
            </a:r>
            <a:r>
              <a:rPr lang="zh-CN" altLang="en-US" sz="2800" b="1" dirty="0" smtClean="0">
                <a:latin typeface="Times New Roman" panose="02020603050405020304" pitchFamily="18" charset="0"/>
              </a:rPr>
              <a:t>___ Could I </a:t>
            </a:r>
            <a:r>
              <a:rPr lang="zh-CN" altLang="en-US" sz="2800" b="1" dirty="0" smtClean="0">
                <a:solidFill>
                  <a:srgbClr val="0000FF"/>
                </a:solidFill>
                <a:latin typeface="Times New Roman" panose="02020603050405020304" pitchFamily="18" charset="0"/>
              </a:rPr>
              <a:t>hang out with</a:t>
            </a:r>
            <a:r>
              <a:rPr lang="zh-CN" altLang="en-US" sz="2800" b="1" dirty="0" smtClean="0">
                <a:latin typeface="Times New Roman" panose="02020603050405020304" pitchFamily="18" charset="0"/>
              </a:rPr>
              <a:t> my friends after    </a:t>
            </a:r>
            <a:endParaRPr lang="en-US" altLang="zh-CN" sz="2800" b="1" dirty="0" smtClean="0">
              <a:latin typeface="Times New Roman" panose="02020603050405020304" pitchFamily="18" charset="0"/>
            </a:endParaRPr>
          </a:p>
          <a:p>
            <a:pPr marL="0" indent="0" eaLnBrk="1" hangingPunct="1">
              <a:lnSpc>
                <a:spcPts val="4000"/>
              </a:lnSpc>
              <a:defRPr/>
            </a:pPr>
            <a:r>
              <a:rPr lang="zh-CN" altLang="en-US" sz="2800" b="1" dirty="0" smtClean="0">
                <a:latin typeface="Times New Roman" panose="02020603050405020304" pitchFamily="18" charset="0"/>
              </a:rPr>
              <a:t>           the movie? </a:t>
            </a:r>
            <a:endParaRPr lang="en-US" altLang="zh-CN" sz="2800" b="1" dirty="0" smtClean="0">
              <a:latin typeface="Times New Roman" panose="02020603050405020304" pitchFamily="18" charset="0"/>
            </a:endParaRPr>
          </a:p>
          <a:p>
            <a:pPr marL="0" indent="0" eaLnBrk="1" hangingPunct="1">
              <a:lnSpc>
                <a:spcPts val="4000"/>
              </a:lnSpc>
              <a:defRPr/>
            </a:pPr>
            <a:r>
              <a:rPr lang="zh-CN" altLang="en-US" sz="2800" b="1" dirty="0" smtClean="0">
                <a:latin typeface="Times New Roman" panose="02020603050405020304" pitchFamily="18" charset="0"/>
              </a:rPr>
              <a:t>2. ___ Could you please pass me the salt? </a:t>
            </a:r>
          </a:p>
          <a:p>
            <a:pPr eaLnBrk="1" hangingPunct="1">
              <a:lnSpc>
                <a:spcPts val="4000"/>
              </a:lnSpc>
              <a:defRPr/>
            </a:pPr>
            <a:r>
              <a:rPr lang="zh-CN" altLang="en-US" sz="2800" b="1" dirty="0" smtClean="0">
                <a:latin typeface="Times New Roman" panose="02020603050405020304" pitchFamily="18" charset="0"/>
              </a:rPr>
              <a:t>3. ___ Could I </a:t>
            </a:r>
            <a:r>
              <a:rPr lang="zh-CN" altLang="en-US" sz="2800" b="1" dirty="0" smtClean="0">
                <a:solidFill>
                  <a:srgbClr val="0000FF"/>
                </a:solidFill>
                <a:latin typeface="Times New Roman" panose="02020603050405020304" pitchFamily="18" charset="0"/>
              </a:rPr>
              <a:t>borrow</a:t>
            </a:r>
            <a:r>
              <a:rPr lang="zh-CN" altLang="en-US" sz="2800" b="1" dirty="0" smtClean="0">
                <a:latin typeface="Times New Roman" panose="02020603050405020304" pitchFamily="18" charset="0"/>
              </a:rPr>
              <a:t> that book?</a:t>
            </a:r>
          </a:p>
          <a:p>
            <a:pPr eaLnBrk="1" hangingPunct="1">
              <a:lnSpc>
                <a:spcPts val="4000"/>
              </a:lnSpc>
              <a:defRPr/>
            </a:pPr>
            <a:r>
              <a:rPr lang="zh-CN" altLang="en-US" sz="2800" b="1" dirty="0" smtClean="0">
                <a:latin typeface="Times New Roman" panose="02020603050405020304" pitchFamily="18" charset="0"/>
              </a:rPr>
              <a:t>4. ___ Could you help me do the dishes?</a:t>
            </a:r>
          </a:p>
          <a:p>
            <a:pPr eaLnBrk="1" hangingPunct="1">
              <a:lnSpc>
                <a:spcPts val="4000"/>
              </a:lnSpc>
              <a:defRPr/>
            </a:pPr>
            <a:r>
              <a:rPr lang="zh-CN" altLang="en-US" sz="2800" b="1" dirty="0" smtClean="0">
                <a:latin typeface="Times New Roman" panose="02020603050405020304" pitchFamily="18" charset="0"/>
              </a:rPr>
              <a:t>5. ___ Could you</a:t>
            </a:r>
            <a:r>
              <a:rPr lang="zh-CN" altLang="en-US" sz="2800" b="1" dirty="0" smtClean="0">
                <a:solidFill>
                  <a:srgbClr val="0000FF"/>
                </a:solidFill>
                <a:latin typeface="Times New Roman" panose="02020603050405020304" pitchFamily="18" charset="0"/>
              </a:rPr>
              <a:t> lend</a:t>
            </a:r>
            <a:r>
              <a:rPr lang="zh-CN" altLang="en-US" sz="2800" b="1" dirty="0" smtClean="0">
                <a:solidFill>
                  <a:srgbClr val="CC0099"/>
                </a:solidFill>
                <a:latin typeface="Times New Roman" panose="02020603050405020304" pitchFamily="18" charset="0"/>
              </a:rPr>
              <a:t> </a:t>
            </a:r>
            <a:r>
              <a:rPr lang="zh-CN" altLang="en-US" sz="2800" b="1" dirty="0" smtClean="0">
                <a:latin typeface="Times New Roman" panose="02020603050405020304" pitchFamily="18" charset="0"/>
              </a:rPr>
              <a:t>me some money?</a:t>
            </a:r>
          </a:p>
        </p:txBody>
      </p:sp>
      <p:sp>
        <p:nvSpPr>
          <p:cNvPr id="8" name="Rectangle 4"/>
          <p:cNvSpPr>
            <a:spLocks noChangeArrowheads="1"/>
          </p:cNvSpPr>
          <p:nvPr/>
        </p:nvSpPr>
        <p:spPr bwMode="auto">
          <a:xfrm>
            <a:off x="1704975" y="1184275"/>
            <a:ext cx="404813"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olidFill>
                  <a:srgbClr val="FF0000"/>
                </a:solidFill>
                <a:latin typeface="Times New Roman" panose="02020603050405020304" pitchFamily="18" charset="0"/>
              </a:rPr>
              <a:t>P</a:t>
            </a:r>
          </a:p>
        </p:txBody>
      </p:sp>
      <p:sp>
        <p:nvSpPr>
          <p:cNvPr id="9" name="Rectangle 5"/>
          <p:cNvSpPr>
            <a:spLocks noChangeArrowheads="1"/>
          </p:cNvSpPr>
          <p:nvPr/>
        </p:nvSpPr>
        <p:spPr bwMode="auto">
          <a:xfrm>
            <a:off x="1684338" y="2201863"/>
            <a:ext cx="4445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olidFill>
                  <a:srgbClr val="FF0000"/>
                </a:solidFill>
                <a:latin typeface="Times New Roman" panose="02020603050405020304" pitchFamily="18" charset="0"/>
              </a:rPr>
              <a:t>R</a:t>
            </a:r>
          </a:p>
        </p:txBody>
      </p:sp>
      <p:sp>
        <p:nvSpPr>
          <p:cNvPr id="10" name="Rectangle 6"/>
          <p:cNvSpPr>
            <a:spLocks noChangeArrowheads="1"/>
          </p:cNvSpPr>
          <p:nvPr/>
        </p:nvSpPr>
        <p:spPr bwMode="auto">
          <a:xfrm>
            <a:off x="1704975" y="2671763"/>
            <a:ext cx="404813"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lang="en-US" altLang="zh-CN" sz="2800" b="1">
                <a:solidFill>
                  <a:srgbClr val="FF0000"/>
                </a:solidFill>
                <a:latin typeface="Times New Roman" panose="02020603050405020304" pitchFamily="18" charset="0"/>
              </a:rPr>
              <a:t>P</a:t>
            </a:r>
          </a:p>
        </p:txBody>
      </p:sp>
      <p:sp>
        <p:nvSpPr>
          <p:cNvPr id="11" name="Rectangle 7"/>
          <p:cNvSpPr>
            <a:spLocks noChangeArrowheads="1"/>
          </p:cNvSpPr>
          <p:nvPr/>
        </p:nvSpPr>
        <p:spPr bwMode="auto">
          <a:xfrm>
            <a:off x="1689100" y="3182938"/>
            <a:ext cx="4445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lang="en-US" altLang="zh-CN" sz="2800" b="1">
                <a:solidFill>
                  <a:srgbClr val="FF0000"/>
                </a:solidFill>
                <a:latin typeface="Times New Roman" panose="02020603050405020304" pitchFamily="18" charset="0"/>
              </a:rPr>
              <a:t>R</a:t>
            </a:r>
          </a:p>
        </p:txBody>
      </p:sp>
      <p:sp>
        <p:nvSpPr>
          <p:cNvPr id="12" name="Rectangle 8"/>
          <p:cNvSpPr>
            <a:spLocks noChangeArrowheads="1"/>
          </p:cNvSpPr>
          <p:nvPr/>
        </p:nvSpPr>
        <p:spPr bwMode="auto">
          <a:xfrm>
            <a:off x="1687513" y="3735388"/>
            <a:ext cx="4445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olidFill>
                  <a:srgbClr val="FF0000"/>
                </a:solidFill>
                <a:latin typeface="Times New Roman" panose="02020603050405020304" pitchFamily="18" charset="0"/>
              </a:rPr>
              <a:t>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autoUpdateAnimBg="0"/>
      <p:bldP spid="10" grpId="0" autoUpdateAnimBg="0"/>
      <p:bldP spid="11" grpId="0" autoUpdateAnimBg="0"/>
      <p:bldP spid="1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777875" y="860425"/>
            <a:ext cx="7631113" cy="1938338"/>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eaLnBrk="1" hangingPunct="1">
              <a:defRPr/>
            </a:pPr>
            <a:r>
              <a:rPr lang="en-US" altLang="zh-CN" sz="2400" b="1" dirty="0" smtClean="0">
                <a:latin typeface="Times New Roman" panose="02020603050405020304" pitchFamily="18" charset="0"/>
              </a:rPr>
              <a:t>1. </a:t>
            </a:r>
            <a:r>
              <a:rPr lang="zh-CN" altLang="en-US" sz="2400" b="1" dirty="0" smtClean="0">
                <a:latin typeface="Times New Roman" panose="02020603050405020304" pitchFamily="18" charset="0"/>
              </a:rPr>
              <a:t>___ Could I </a:t>
            </a:r>
            <a:r>
              <a:rPr lang="zh-CN" altLang="en-US" sz="2400" b="1" dirty="0" smtClean="0">
                <a:solidFill>
                  <a:srgbClr val="0000FF"/>
                </a:solidFill>
                <a:latin typeface="Times New Roman" panose="02020603050405020304" pitchFamily="18" charset="0"/>
              </a:rPr>
              <a:t>hang out with</a:t>
            </a:r>
            <a:r>
              <a:rPr lang="zh-CN" altLang="en-US" sz="2400" b="1" dirty="0" smtClean="0">
                <a:latin typeface="Times New Roman" panose="02020603050405020304" pitchFamily="18" charset="0"/>
              </a:rPr>
              <a:t> my friends after the movie? </a:t>
            </a:r>
            <a:endParaRPr lang="en-US" altLang="zh-CN" sz="2400" b="1" dirty="0" smtClean="0">
              <a:latin typeface="Times New Roman" panose="02020603050405020304" pitchFamily="18" charset="0"/>
            </a:endParaRPr>
          </a:p>
          <a:p>
            <a:pPr marL="0" indent="0" eaLnBrk="1" hangingPunct="1">
              <a:defRPr/>
            </a:pPr>
            <a:r>
              <a:rPr lang="zh-CN" altLang="en-US" sz="2400" b="1" dirty="0" smtClean="0">
                <a:latin typeface="Times New Roman" panose="02020603050405020304" pitchFamily="18" charset="0"/>
              </a:rPr>
              <a:t>2. ___ Could you please pass me the salt? </a:t>
            </a:r>
          </a:p>
          <a:p>
            <a:pPr eaLnBrk="1" hangingPunct="1">
              <a:defRPr/>
            </a:pPr>
            <a:r>
              <a:rPr lang="zh-CN" altLang="en-US" sz="2400" b="1" dirty="0" smtClean="0">
                <a:latin typeface="Times New Roman" panose="02020603050405020304" pitchFamily="18" charset="0"/>
              </a:rPr>
              <a:t>3. ___ Could I </a:t>
            </a:r>
            <a:r>
              <a:rPr lang="zh-CN" altLang="en-US" sz="2400" b="1" dirty="0" smtClean="0">
                <a:solidFill>
                  <a:srgbClr val="0000FF"/>
                </a:solidFill>
                <a:latin typeface="Times New Roman" panose="02020603050405020304" pitchFamily="18" charset="0"/>
              </a:rPr>
              <a:t>borrow</a:t>
            </a:r>
            <a:r>
              <a:rPr lang="zh-CN" altLang="en-US" sz="2400" b="1" dirty="0" smtClean="0">
                <a:latin typeface="Times New Roman" panose="02020603050405020304" pitchFamily="18" charset="0"/>
              </a:rPr>
              <a:t> that book?</a:t>
            </a:r>
          </a:p>
          <a:p>
            <a:pPr eaLnBrk="1" hangingPunct="1">
              <a:defRPr/>
            </a:pPr>
            <a:r>
              <a:rPr lang="zh-CN" altLang="en-US" sz="2400" b="1" dirty="0" smtClean="0">
                <a:latin typeface="Times New Roman" panose="02020603050405020304" pitchFamily="18" charset="0"/>
              </a:rPr>
              <a:t>4. ___ Could you help me do the dishes?</a:t>
            </a:r>
          </a:p>
          <a:p>
            <a:pPr eaLnBrk="1" hangingPunct="1">
              <a:defRPr/>
            </a:pPr>
            <a:r>
              <a:rPr lang="zh-CN" altLang="en-US" sz="2400" b="1" dirty="0" smtClean="0">
                <a:latin typeface="Times New Roman" panose="02020603050405020304" pitchFamily="18" charset="0"/>
              </a:rPr>
              <a:t>5. ___ Could you</a:t>
            </a:r>
            <a:r>
              <a:rPr lang="zh-CN" altLang="en-US" sz="2400" b="1" dirty="0" smtClean="0">
                <a:solidFill>
                  <a:srgbClr val="0000FF"/>
                </a:solidFill>
                <a:latin typeface="Times New Roman" panose="02020603050405020304" pitchFamily="18" charset="0"/>
              </a:rPr>
              <a:t> lend</a:t>
            </a:r>
            <a:r>
              <a:rPr lang="zh-CN" altLang="en-US" sz="2400" b="1" dirty="0" smtClean="0">
                <a:solidFill>
                  <a:srgbClr val="CC0099"/>
                </a:solidFill>
                <a:latin typeface="Times New Roman" panose="02020603050405020304" pitchFamily="18" charset="0"/>
              </a:rPr>
              <a:t> </a:t>
            </a:r>
            <a:r>
              <a:rPr lang="zh-CN" altLang="en-US" sz="2400" b="1" dirty="0" smtClean="0">
                <a:latin typeface="Times New Roman" panose="02020603050405020304" pitchFamily="18" charset="0"/>
              </a:rPr>
              <a:t>me some money?</a:t>
            </a:r>
          </a:p>
        </p:txBody>
      </p:sp>
      <p:sp>
        <p:nvSpPr>
          <p:cNvPr id="3" name="Text Box 3"/>
          <p:cNvSpPr txBox="1">
            <a:spLocks noChangeArrowheads="1"/>
          </p:cNvSpPr>
          <p:nvPr/>
        </p:nvSpPr>
        <p:spPr bwMode="auto">
          <a:xfrm>
            <a:off x="774700" y="2925763"/>
            <a:ext cx="7634288" cy="1787525"/>
          </a:xfrm>
          <a:prstGeom prst="rect">
            <a:avLst/>
          </a:prstGeom>
        </p:spPr>
        <p:style>
          <a:lnRef idx="2">
            <a:schemeClr val="accent6"/>
          </a:lnRef>
          <a:fillRef idx="1">
            <a:schemeClr val="lt1"/>
          </a:fillRef>
          <a:effectRef idx="0">
            <a:schemeClr val="accent6"/>
          </a:effectRef>
          <a:fontRef idx="minor">
            <a:schemeClr val="dk1"/>
          </a:fontRef>
        </p:style>
        <p:txBody>
          <a:bodyPr lIns="90170" tIns="46990" rIns="90170" bIns="46990">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200" b="1" dirty="0" smtClean="0">
                <a:latin typeface="Times New Roman" panose="02020603050405020304" pitchFamily="18" charset="0"/>
              </a:rPr>
              <a:t>a. Yes, here you are. </a:t>
            </a:r>
          </a:p>
          <a:p>
            <a:pPr eaLnBrk="1" hangingPunct="1">
              <a:defRPr/>
            </a:pPr>
            <a:r>
              <a:rPr lang="zh-CN" altLang="en-US" sz="2200" b="1" dirty="0" smtClean="0">
                <a:latin typeface="Times New Roman" panose="02020603050405020304" pitchFamily="18" charset="0"/>
              </a:rPr>
              <a:t>b. Hmm. How much do you need?</a:t>
            </a:r>
          </a:p>
          <a:p>
            <a:pPr eaLnBrk="1" hangingPunct="1">
              <a:defRPr/>
            </a:pPr>
            <a:r>
              <a:rPr lang="zh-CN" altLang="en-US" sz="2200" b="1" dirty="0" smtClean="0">
                <a:latin typeface="Times New Roman" panose="02020603050405020304" pitchFamily="18" charset="0"/>
              </a:rPr>
              <a:t>c. Yes, sure. No problem. I finished reading it last night.</a:t>
            </a:r>
          </a:p>
          <a:p>
            <a:pPr eaLnBrk="1" hangingPunct="1">
              <a:defRPr/>
            </a:pPr>
            <a:r>
              <a:rPr lang="zh-CN" altLang="en-US" sz="2200" b="1" dirty="0" smtClean="0">
                <a:latin typeface="Times New Roman" panose="02020603050405020304" pitchFamily="18" charset="0"/>
              </a:rPr>
              <a:t>d. Yes, but don</a:t>
            </a:r>
            <a:r>
              <a:rPr lang="en-US" altLang="zh-CN" sz="2200" b="1" dirty="0" smtClean="0">
                <a:latin typeface="Times New Roman" panose="02020603050405020304" pitchFamily="18" charset="0"/>
              </a:rPr>
              <a:t>’</a:t>
            </a:r>
            <a:r>
              <a:rPr lang="zh-CN" altLang="en-US" sz="2200" b="1" dirty="0" smtClean="0">
                <a:latin typeface="Times New Roman" panose="02020603050405020304" pitchFamily="18" charset="0"/>
              </a:rPr>
              <a:t>t come back too late.</a:t>
            </a:r>
          </a:p>
          <a:p>
            <a:pPr eaLnBrk="1" hangingPunct="1">
              <a:defRPr/>
            </a:pPr>
            <a:r>
              <a:rPr lang="zh-CN" altLang="en-US" sz="2200" b="1" dirty="0" smtClean="0">
                <a:latin typeface="Times New Roman" panose="02020603050405020304" pitchFamily="18" charset="0"/>
              </a:rPr>
              <a:t>e. No, I can</a:t>
            </a:r>
            <a:r>
              <a:rPr lang="en-US" altLang="zh-CN" sz="2200" b="1" dirty="0" smtClean="0">
                <a:latin typeface="Times New Roman" panose="02020603050405020304" pitchFamily="18" charset="0"/>
              </a:rPr>
              <a:t>’</a:t>
            </a:r>
            <a:r>
              <a:rPr lang="zh-CN" altLang="en-US" sz="2200" b="1" dirty="0" smtClean="0">
                <a:latin typeface="Times New Roman" panose="02020603050405020304" pitchFamily="18" charset="0"/>
              </a:rPr>
              <a:t>t. I cut my finger and I</a:t>
            </a:r>
            <a:r>
              <a:rPr lang="en-US" altLang="zh-CN" sz="2200" b="1" dirty="0" smtClean="0">
                <a:latin typeface="Times New Roman" panose="02020603050405020304" pitchFamily="18" charset="0"/>
              </a:rPr>
              <a:t>’</a:t>
            </a:r>
            <a:r>
              <a:rPr lang="zh-CN" altLang="en-US" sz="2200" b="1" dirty="0" smtClean="0">
                <a:latin typeface="Times New Roman" panose="02020603050405020304" pitchFamily="18" charset="0"/>
              </a:rPr>
              <a:t>m trying not to get it wet.</a:t>
            </a:r>
          </a:p>
        </p:txBody>
      </p:sp>
      <p:sp>
        <p:nvSpPr>
          <p:cNvPr id="23556" name="矩形 3"/>
          <p:cNvSpPr>
            <a:spLocks noChangeArrowheads="1"/>
          </p:cNvSpPr>
          <p:nvPr/>
        </p:nvSpPr>
        <p:spPr bwMode="auto">
          <a:xfrm>
            <a:off x="695325" y="238125"/>
            <a:ext cx="75311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latin typeface="Times New Roman" panose="02020603050405020304" pitchFamily="18" charset="0"/>
              </a:rPr>
              <a:t>Then match each one with the correct response. </a:t>
            </a:r>
          </a:p>
        </p:txBody>
      </p:sp>
      <p:sp>
        <p:nvSpPr>
          <p:cNvPr id="5" name="Text Box 9"/>
          <p:cNvSpPr txBox="1">
            <a:spLocks noChangeArrowheads="1"/>
          </p:cNvSpPr>
          <p:nvPr/>
        </p:nvSpPr>
        <p:spPr bwMode="auto">
          <a:xfrm>
            <a:off x="1214438" y="841375"/>
            <a:ext cx="576262"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d</a:t>
            </a:r>
          </a:p>
        </p:txBody>
      </p:sp>
      <p:sp>
        <p:nvSpPr>
          <p:cNvPr id="6" name="Text Box 10"/>
          <p:cNvSpPr txBox="1">
            <a:spLocks noChangeArrowheads="1"/>
          </p:cNvSpPr>
          <p:nvPr/>
        </p:nvSpPr>
        <p:spPr bwMode="auto">
          <a:xfrm>
            <a:off x="1214438" y="1200150"/>
            <a:ext cx="576262"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a</a:t>
            </a:r>
          </a:p>
        </p:txBody>
      </p:sp>
      <p:sp>
        <p:nvSpPr>
          <p:cNvPr id="7" name="Text Box 11"/>
          <p:cNvSpPr txBox="1">
            <a:spLocks noChangeArrowheads="1"/>
          </p:cNvSpPr>
          <p:nvPr/>
        </p:nvSpPr>
        <p:spPr bwMode="auto">
          <a:xfrm>
            <a:off x="1222375" y="1560513"/>
            <a:ext cx="576263"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c</a:t>
            </a:r>
          </a:p>
        </p:txBody>
      </p:sp>
      <p:sp>
        <p:nvSpPr>
          <p:cNvPr id="8" name="Text Box 12"/>
          <p:cNvSpPr txBox="1">
            <a:spLocks noChangeArrowheads="1"/>
          </p:cNvSpPr>
          <p:nvPr/>
        </p:nvSpPr>
        <p:spPr bwMode="auto">
          <a:xfrm>
            <a:off x="1214438" y="1920875"/>
            <a:ext cx="576262"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e</a:t>
            </a:r>
          </a:p>
        </p:txBody>
      </p:sp>
      <p:sp>
        <p:nvSpPr>
          <p:cNvPr id="9" name="Text Box 13"/>
          <p:cNvSpPr txBox="1">
            <a:spLocks noChangeArrowheads="1"/>
          </p:cNvSpPr>
          <p:nvPr/>
        </p:nvSpPr>
        <p:spPr bwMode="auto">
          <a:xfrm>
            <a:off x="1201738" y="2293938"/>
            <a:ext cx="574675"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1+#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1+#ppt_w/2"/>
                                          </p:val>
                                        </p:tav>
                                        <p:tav tm="100000">
                                          <p:val>
                                            <p:strVal val="#ppt_x"/>
                                          </p:val>
                                        </p:tav>
                                      </p:tavLst>
                                    </p:anim>
                                    <p:anim calcmode="lin" valueType="num">
                                      <p:cBhvr additive="base">
                                        <p:cTn id="31"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1+#ppt_w/2"/>
                                          </p:val>
                                        </p:tav>
                                        <p:tav tm="100000">
                                          <p:val>
                                            <p:strVal val="#ppt_x"/>
                                          </p:val>
                                        </p:tav>
                                      </p:tavLst>
                                    </p:anim>
                                    <p:anim calcmode="lin" valueType="num">
                                      <p:cBhvr additive="base">
                                        <p:cTn id="37"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autoUpdateAnimBg="0"/>
      <p:bldP spid="5" grpId="0" autoUpdateAnimBg="0"/>
      <p:bldP spid="6" grpId="0" autoUpdateAnimBg="0"/>
      <p:bldP spid="7" grpId="0" autoUpdateAnimBg="0"/>
      <p:bldP spid="8" grpId="0" autoUpdateAnimBg="0"/>
      <p:bldP spid="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组合 4"/>
          <p:cNvGrpSpPr/>
          <p:nvPr/>
        </p:nvGrpSpPr>
        <p:grpSpPr bwMode="auto">
          <a:xfrm>
            <a:off x="774700" y="327025"/>
            <a:ext cx="692150" cy="584200"/>
            <a:chOff x="449580" y="517058"/>
            <a:chExt cx="785647" cy="584775"/>
          </a:xfrm>
        </p:grpSpPr>
        <p:sp>
          <p:nvSpPr>
            <p:cNvPr id="3" name="椭圆 2"/>
            <p:cNvSpPr/>
            <p:nvPr/>
          </p:nvSpPr>
          <p:spPr>
            <a:xfrm>
              <a:off x="449580" y="571086"/>
              <a:ext cx="740599"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24587" name="TextBox 3"/>
            <p:cNvSpPr txBox="1">
              <a:spLocks noChangeArrowheads="1"/>
            </p:cNvSpPr>
            <p:nvPr/>
          </p:nvSpPr>
          <p:spPr bwMode="auto">
            <a:xfrm>
              <a:off x="450367"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4b</a:t>
              </a:r>
              <a:endParaRPr lang="zh-CN" altLang="en-US" sz="3200" b="1">
                <a:solidFill>
                  <a:srgbClr val="0000FF"/>
                </a:solidFill>
              </a:endParaRPr>
            </a:p>
          </p:txBody>
        </p:sp>
      </p:grpSp>
      <p:sp>
        <p:nvSpPr>
          <p:cNvPr id="5" name="矩形 4"/>
          <p:cNvSpPr/>
          <p:nvPr/>
        </p:nvSpPr>
        <p:spPr>
          <a:xfrm>
            <a:off x="1594644" y="414383"/>
            <a:ext cx="5862637" cy="523875"/>
          </a:xfrm>
          <a:prstGeom prst="rect">
            <a:avLst/>
          </a:prstGeom>
        </p:spPr>
        <p:txBody>
          <a:bodyPr wrap="none">
            <a:spAutoFit/>
          </a:bodyPr>
          <a:lstStyle/>
          <a:p>
            <a:pPr algn="ctr">
              <a:defRPr/>
            </a:pPr>
            <a:r>
              <a:rPr lang="en-US" altLang="zh-CN" sz="2800" b="1" dirty="0">
                <a:latin typeface="+mj-lt"/>
                <a:ea typeface="宋体" panose="02010600030101010101" pitchFamily="2" charset="-122"/>
                <a:cs typeface="Times New Roman" panose="02020603050405020304" pitchFamily="18" charset="0"/>
              </a:rPr>
              <a:t>Fill in the blanks in the conversation.</a:t>
            </a:r>
            <a:endParaRPr lang="zh-CN" altLang="en-US" sz="2800" b="1" dirty="0">
              <a:latin typeface="+mj-lt"/>
              <a:ea typeface="宋体" panose="02010600030101010101" pitchFamily="2" charset="-122"/>
              <a:cs typeface="Times New Roman" panose="02020603050405020304" pitchFamily="18" charset="0"/>
            </a:endParaRPr>
          </a:p>
        </p:txBody>
      </p:sp>
      <p:sp>
        <p:nvSpPr>
          <p:cNvPr id="6" name="Text Box 5"/>
          <p:cNvSpPr txBox="1">
            <a:spLocks noChangeArrowheads="1"/>
          </p:cNvSpPr>
          <p:nvPr/>
        </p:nvSpPr>
        <p:spPr bwMode="auto">
          <a:xfrm>
            <a:off x="774700" y="1000125"/>
            <a:ext cx="8070850" cy="373221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rPr>
              <a:t>A: I </a:t>
            </a:r>
            <a:r>
              <a:rPr lang="zh-CN" altLang="en-US" sz="2600" b="1">
                <a:solidFill>
                  <a:srgbClr val="0000FF"/>
                </a:solidFill>
                <a:latin typeface="Times New Roman" panose="02020603050405020304" pitchFamily="18" charset="0"/>
              </a:rPr>
              <a:t>hate</a:t>
            </a:r>
            <a:r>
              <a:rPr lang="zh-CN" altLang="en-US" sz="2600" b="1">
                <a:solidFill>
                  <a:schemeClr val="accent2"/>
                </a:solidFill>
                <a:latin typeface="Times New Roman" panose="02020603050405020304" pitchFamily="18" charset="0"/>
              </a:rPr>
              <a:t> </a:t>
            </a:r>
            <a:r>
              <a:rPr lang="zh-CN" altLang="en-US" sz="2600" b="1">
                <a:latin typeface="Times New Roman" panose="02020603050405020304" pitchFamily="18" charset="0"/>
              </a:rPr>
              <a:t>to ___ chores.</a:t>
            </a:r>
          </a:p>
          <a:p>
            <a:pPr eaLnBrk="1" hangingPunct="1">
              <a:lnSpc>
                <a:spcPct val="130000"/>
              </a:lnSpc>
            </a:pPr>
            <a:r>
              <a:rPr lang="zh-CN" altLang="en-US" sz="2600" b="1">
                <a:latin typeface="Times New Roman" panose="02020603050405020304" pitchFamily="18" charset="0"/>
              </a:rPr>
              <a:t>B: Well, I hate some chores too, but I like other chores.</a:t>
            </a:r>
          </a:p>
          <a:p>
            <a:pPr eaLnBrk="1" hangingPunct="1">
              <a:lnSpc>
                <a:spcPct val="130000"/>
              </a:lnSpc>
            </a:pPr>
            <a:r>
              <a:rPr lang="zh-CN" altLang="en-US" sz="2600" b="1">
                <a:latin typeface="Times New Roman" panose="02020603050405020304" pitchFamily="18" charset="0"/>
              </a:rPr>
              <a:t>A: Really? Great! ___</a:t>
            </a:r>
            <a:r>
              <a:rPr lang="en-US" altLang="zh-CN" sz="2600" b="1">
                <a:latin typeface="Times New Roman" panose="02020603050405020304" pitchFamily="18" charset="0"/>
              </a:rPr>
              <a:t>_</a:t>
            </a:r>
            <a:r>
              <a:rPr lang="zh-CN" altLang="en-US" sz="2600" b="1">
                <a:latin typeface="Times New Roman" panose="02020603050405020304" pitchFamily="18" charset="0"/>
              </a:rPr>
              <a:t>__ I ask you to ___</a:t>
            </a:r>
            <a:r>
              <a:rPr lang="en-US" altLang="zh-CN" sz="2600" b="1">
                <a:latin typeface="Times New Roman" panose="02020603050405020304" pitchFamily="18" charset="0"/>
              </a:rPr>
              <a:t>_</a:t>
            </a:r>
            <a:r>
              <a:rPr lang="zh-CN" altLang="en-US" sz="2600" b="1">
                <a:latin typeface="Times New Roman" panose="02020603050405020304" pitchFamily="18" charset="0"/>
              </a:rPr>
              <a:t>_ me with </a:t>
            </a:r>
            <a:endParaRPr lang="en-US" altLang="zh-CN" sz="2600" b="1">
              <a:latin typeface="Times New Roman" panose="02020603050405020304" pitchFamily="18" charset="0"/>
            </a:endParaRPr>
          </a:p>
          <a:p>
            <a:pPr eaLnBrk="1" hangingPunct="1">
              <a:lnSpc>
                <a:spcPct val="130000"/>
              </a:lnSpc>
            </a:pPr>
            <a:r>
              <a:rPr lang="en-US" altLang="zh-CN" sz="2600" b="1">
                <a:latin typeface="Times New Roman" panose="02020603050405020304" pitchFamily="18" charset="0"/>
              </a:rPr>
              <a:t>      </a:t>
            </a:r>
            <a:r>
              <a:rPr lang="zh-CN" altLang="en-US" sz="2600" b="1">
                <a:latin typeface="Times New Roman" panose="02020603050405020304" pitchFamily="18" charset="0"/>
              </a:rPr>
              <a:t>some chores then? </a:t>
            </a:r>
          </a:p>
          <a:p>
            <a:pPr eaLnBrk="1" hangingPunct="1">
              <a:lnSpc>
                <a:spcPct val="130000"/>
              </a:lnSpc>
            </a:pPr>
            <a:r>
              <a:rPr lang="zh-CN" altLang="en-US" sz="2600" b="1">
                <a:latin typeface="Times New Roman" panose="02020603050405020304" pitchFamily="18" charset="0"/>
              </a:rPr>
              <a:t>B: What do you need help with?</a:t>
            </a:r>
          </a:p>
          <a:p>
            <a:pPr eaLnBrk="1" hangingPunct="1">
              <a:lnSpc>
                <a:spcPct val="130000"/>
              </a:lnSpc>
            </a:pPr>
            <a:r>
              <a:rPr lang="zh-CN" altLang="en-US" sz="2600" b="1">
                <a:latin typeface="Times New Roman" panose="02020603050405020304" pitchFamily="18" charset="0"/>
              </a:rPr>
              <a:t>A: ______ you please _____ my clothes for me?</a:t>
            </a:r>
            <a:endParaRPr lang="en-US" altLang="zh-CN" sz="2600" b="1">
              <a:latin typeface="Times New Roman" panose="02020603050405020304" pitchFamily="18" charset="0"/>
            </a:endParaRPr>
          </a:p>
          <a:p>
            <a:pPr eaLnBrk="1" hangingPunct="1">
              <a:lnSpc>
                <a:spcPct val="130000"/>
              </a:lnSpc>
            </a:pPr>
            <a:r>
              <a:rPr lang="zh-CN" altLang="en-US" sz="2600" b="1">
                <a:latin typeface="Times New Roman" panose="02020603050405020304" pitchFamily="18" charset="0"/>
              </a:rPr>
              <a:t>B: I don</a:t>
            </a:r>
            <a:r>
              <a:rPr lang="en-US" altLang="zh-CN" sz="2600" b="1">
                <a:latin typeface="Times New Roman" panose="02020603050405020304" pitchFamily="18" charset="0"/>
              </a:rPr>
              <a:t>’</a:t>
            </a:r>
            <a:r>
              <a:rPr lang="zh-CN" altLang="en-US" sz="2600" b="1">
                <a:latin typeface="Times New Roman" panose="02020603050405020304" pitchFamily="18" charset="0"/>
              </a:rPr>
              <a:t>t want to do that! It</a:t>
            </a:r>
            <a:r>
              <a:rPr lang="en-US" altLang="zh-CN" sz="2600" b="1">
                <a:latin typeface="Times New Roman" panose="02020603050405020304" pitchFamily="18" charset="0"/>
              </a:rPr>
              <a:t>’</a:t>
            </a:r>
            <a:r>
              <a:rPr lang="zh-CN" altLang="en-US" sz="2600" b="1">
                <a:latin typeface="Times New Roman" panose="02020603050405020304" pitchFamily="18" charset="0"/>
              </a:rPr>
              <a:t>s boring!</a:t>
            </a:r>
          </a:p>
        </p:txBody>
      </p:sp>
      <p:sp>
        <p:nvSpPr>
          <p:cNvPr id="7" name="Text Box 6"/>
          <p:cNvSpPr txBox="1">
            <a:spLocks noChangeArrowheads="1"/>
          </p:cNvSpPr>
          <p:nvPr/>
        </p:nvSpPr>
        <p:spPr bwMode="auto">
          <a:xfrm>
            <a:off x="2547938" y="1057275"/>
            <a:ext cx="5842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do</a:t>
            </a:r>
          </a:p>
        </p:txBody>
      </p:sp>
      <p:sp>
        <p:nvSpPr>
          <p:cNvPr id="8" name="Text Box 7"/>
          <p:cNvSpPr txBox="1">
            <a:spLocks noChangeArrowheads="1"/>
          </p:cNvSpPr>
          <p:nvPr/>
        </p:nvSpPr>
        <p:spPr bwMode="auto">
          <a:xfrm>
            <a:off x="3408363" y="2058988"/>
            <a:ext cx="1117600" cy="57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lang="en-US" altLang="zh-CN" sz="2600" b="1">
                <a:solidFill>
                  <a:srgbClr val="FF0000"/>
                </a:solidFill>
                <a:latin typeface="Times New Roman" panose="02020603050405020304" pitchFamily="18" charset="0"/>
              </a:rPr>
              <a:t>Could </a:t>
            </a:r>
          </a:p>
        </p:txBody>
      </p:sp>
      <p:sp>
        <p:nvSpPr>
          <p:cNvPr id="9" name="Text Box 8"/>
          <p:cNvSpPr txBox="1">
            <a:spLocks noChangeArrowheads="1"/>
          </p:cNvSpPr>
          <p:nvPr/>
        </p:nvSpPr>
        <p:spPr bwMode="auto">
          <a:xfrm>
            <a:off x="6249988" y="2054225"/>
            <a:ext cx="103505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help</a:t>
            </a:r>
          </a:p>
        </p:txBody>
      </p:sp>
      <p:sp>
        <p:nvSpPr>
          <p:cNvPr id="10" name="Text Box 9"/>
          <p:cNvSpPr txBox="1">
            <a:spLocks noChangeArrowheads="1"/>
          </p:cNvSpPr>
          <p:nvPr/>
        </p:nvSpPr>
        <p:spPr bwMode="auto">
          <a:xfrm>
            <a:off x="1239838" y="3643313"/>
            <a:ext cx="1422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Could </a:t>
            </a:r>
          </a:p>
        </p:txBody>
      </p:sp>
      <p:sp>
        <p:nvSpPr>
          <p:cNvPr id="11" name="Text Box 10"/>
          <p:cNvSpPr txBox="1">
            <a:spLocks noChangeArrowheads="1"/>
          </p:cNvSpPr>
          <p:nvPr/>
        </p:nvSpPr>
        <p:spPr bwMode="auto">
          <a:xfrm>
            <a:off x="3970338" y="3657600"/>
            <a:ext cx="12334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fold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8" grpId="0" autoUpdateAnimBg="0"/>
      <p:bldP spid="9" grpId="0" autoUpdateAnimBg="0"/>
      <p:bldP spid="10" grpId="0" autoUpdateAnimBg="0"/>
      <p:bldP spid="1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730250" y="995363"/>
            <a:ext cx="7773988" cy="2894012"/>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40000"/>
              </a:lnSpc>
            </a:pPr>
            <a:r>
              <a:rPr lang="en-US" altLang="zh-CN" sz="2600" b="1">
                <a:latin typeface="Times New Roman" panose="02020603050405020304" pitchFamily="18" charset="0"/>
              </a:rPr>
              <a:t>A: OK. Then _____ you ______ do the dishes for me?</a:t>
            </a:r>
          </a:p>
          <a:p>
            <a:pPr eaLnBrk="1" hangingPunct="1">
              <a:lnSpc>
                <a:spcPct val="140000"/>
              </a:lnSpc>
            </a:pPr>
            <a:r>
              <a:rPr lang="en-US" altLang="zh-CN" sz="2600" b="1">
                <a:latin typeface="Times New Roman" panose="02020603050405020304" pitchFamily="18" charset="0"/>
              </a:rPr>
              <a:t>B: Sure, no problem. But _____ we go to the movies </a:t>
            </a:r>
          </a:p>
          <a:p>
            <a:pPr eaLnBrk="1" hangingPunct="1">
              <a:lnSpc>
                <a:spcPct val="140000"/>
              </a:lnSpc>
            </a:pPr>
            <a:r>
              <a:rPr lang="en-US" altLang="zh-CN" sz="2600" b="1">
                <a:latin typeface="Times New Roman" panose="02020603050405020304" pitchFamily="18" charset="0"/>
              </a:rPr>
              <a:t>    after that?</a:t>
            </a:r>
          </a:p>
          <a:p>
            <a:pPr eaLnBrk="1" hangingPunct="1">
              <a:lnSpc>
                <a:spcPct val="140000"/>
              </a:lnSpc>
            </a:pPr>
            <a:r>
              <a:rPr lang="en-US" altLang="zh-CN" sz="2600" b="1">
                <a:latin typeface="Times New Roman" panose="02020603050405020304" pitchFamily="18" charset="0"/>
              </a:rPr>
              <a:t>A: Sure. I’ll finish my homework while you help me </a:t>
            </a:r>
          </a:p>
          <a:p>
            <a:pPr eaLnBrk="1" hangingPunct="1">
              <a:lnSpc>
                <a:spcPct val="140000"/>
              </a:lnSpc>
            </a:pPr>
            <a:r>
              <a:rPr lang="en-US" altLang="zh-CN" sz="2600" b="1">
                <a:latin typeface="Times New Roman" panose="02020603050405020304" pitchFamily="18" charset="0"/>
              </a:rPr>
              <a:t>     with the dishes. Then we can go to the movies. </a:t>
            </a:r>
          </a:p>
        </p:txBody>
      </p:sp>
      <p:sp>
        <p:nvSpPr>
          <p:cNvPr id="3" name="Text Box 6"/>
          <p:cNvSpPr txBox="1">
            <a:spLocks noChangeArrowheads="1"/>
          </p:cNvSpPr>
          <p:nvPr/>
        </p:nvSpPr>
        <p:spPr bwMode="auto">
          <a:xfrm>
            <a:off x="2700338" y="1082675"/>
            <a:ext cx="11096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could </a:t>
            </a:r>
          </a:p>
        </p:txBody>
      </p:sp>
      <p:sp>
        <p:nvSpPr>
          <p:cNvPr id="4" name="Text Box 7"/>
          <p:cNvSpPr txBox="1">
            <a:spLocks noChangeArrowheads="1"/>
          </p:cNvSpPr>
          <p:nvPr/>
        </p:nvSpPr>
        <p:spPr bwMode="auto">
          <a:xfrm>
            <a:off x="4233863" y="1066800"/>
            <a:ext cx="13001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please</a:t>
            </a:r>
          </a:p>
        </p:txBody>
      </p:sp>
      <p:sp>
        <p:nvSpPr>
          <p:cNvPr id="5" name="Text Box 8"/>
          <p:cNvSpPr txBox="1">
            <a:spLocks noChangeArrowheads="1"/>
          </p:cNvSpPr>
          <p:nvPr/>
        </p:nvSpPr>
        <p:spPr bwMode="auto">
          <a:xfrm>
            <a:off x="4376738" y="1643063"/>
            <a:ext cx="142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could</a:t>
            </a:r>
            <a:r>
              <a:rPr lang="en-US" altLang="zh-CN" sz="2600" b="1">
                <a:solidFill>
                  <a:srgbClr val="FF3300"/>
                </a:solidFill>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P spid="4" grpId="0" autoUpdateAnimBg="0"/>
      <p:bldP spid="5"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组合 4"/>
          <p:cNvGrpSpPr/>
          <p:nvPr/>
        </p:nvGrpSpPr>
        <p:grpSpPr bwMode="auto">
          <a:xfrm>
            <a:off x="712788" y="425450"/>
            <a:ext cx="693737" cy="584200"/>
            <a:chOff x="449580" y="517058"/>
            <a:chExt cx="785647" cy="584775"/>
          </a:xfrm>
        </p:grpSpPr>
        <p:sp>
          <p:nvSpPr>
            <p:cNvPr id="3" name="椭圆 2"/>
            <p:cNvSpPr/>
            <p:nvPr/>
          </p:nvSpPr>
          <p:spPr>
            <a:xfrm>
              <a:off x="449580" y="571086"/>
              <a:ext cx="738904"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26650" name="TextBox 3"/>
            <p:cNvSpPr txBox="1">
              <a:spLocks noChangeArrowheads="1"/>
            </p:cNvSpPr>
            <p:nvPr/>
          </p:nvSpPr>
          <p:spPr bwMode="auto">
            <a:xfrm>
              <a:off x="450367"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4c</a:t>
              </a:r>
              <a:endParaRPr lang="zh-CN" altLang="en-US" sz="3200" b="1">
                <a:solidFill>
                  <a:srgbClr val="0000FF"/>
                </a:solidFill>
              </a:endParaRPr>
            </a:p>
          </p:txBody>
        </p:sp>
      </p:grpSp>
      <p:sp>
        <p:nvSpPr>
          <p:cNvPr id="5" name="矩形 4"/>
          <p:cNvSpPr/>
          <p:nvPr/>
        </p:nvSpPr>
        <p:spPr>
          <a:xfrm>
            <a:off x="1365250" y="349250"/>
            <a:ext cx="7038975" cy="1384300"/>
          </a:xfrm>
          <a:prstGeom prst="rect">
            <a:avLst/>
          </a:prstGeom>
        </p:spPr>
        <p:txBody>
          <a:bodyPr>
            <a:spAutoFit/>
          </a:bodyPr>
          <a:lstStyle/>
          <a:p>
            <a:pPr>
              <a:defRPr/>
            </a:pPr>
            <a:r>
              <a:rPr lang="zh-CN" altLang="en-US" sz="2800" b="1" dirty="0">
                <a:latin typeface="+mj-lt"/>
                <a:ea typeface="宋体" panose="02010600030101010101" pitchFamily="2" charset="-122"/>
              </a:rPr>
              <a:t>Make a list of things your group</a:t>
            </a:r>
            <a:r>
              <a:rPr lang="en-US" altLang="zh-CN" sz="2800" b="1" dirty="0">
                <a:latin typeface="+mj-lt"/>
                <a:ea typeface="宋体" panose="02010600030101010101" pitchFamily="2" charset="-122"/>
              </a:rPr>
              <a:t> </a:t>
            </a:r>
            <a:r>
              <a:rPr lang="zh-CN" altLang="en-US" sz="2800" b="1" dirty="0">
                <a:latin typeface="+mj-lt"/>
                <a:ea typeface="宋体" panose="02010600030101010101" pitchFamily="2" charset="-122"/>
              </a:rPr>
              <a:t>needs to do for a camping trip.</a:t>
            </a:r>
            <a:r>
              <a:rPr lang="en-US" altLang="zh-CN" sz="2800" b="1" dirty="0">
                <a:latin typeface="+mj-lt"/>
                <a:ea typeface="宋体" panose="02010600030101010101" pitchFamily="2" charset="-122"/>
              </a:rPr>
              <a:t> </a:t>
            </a:r>
            <a:r>
              <a:rPr lang="zh-CN" altLang="en-US" sz="2800" b="1" dirty="0">
                <a:latin typeface="+mj-lt"/>
                <a:ea typeface="宋体" panose="02010600030101010101" pitchFamily="2" charset="-122"/>
              </a:rPr>
              <a:t>Then discuss who will do them and complete the chart.</a:t>
            </a:r>
            <a:endParaRPr lang="zh-CN" altLang="en-US" sz="2800" dirty="0">
              <a:latin typeface="+mj-lt"/>
              <a:ea typeface="宋体" panose="02010600030101010101" pitchFamily="2" charset="-122"/>
            </a:endParaRPr>
          </a:p>
        </p:txBody>
      </p:sp>
      <p:pic>
        <p:nvPicPr>
          <p:cNvPr id="6" name="Picture 4" descr="u3A_4c"/>
          <p:cNvPicPr>
            <a:picLocks noChangeAspect="1" noChangeArrowheads="1"/>
          </p:cNvPicPr>
          <p:nvPr/>
        </p:nvPicPr>
        <p:blipFill>
          <a:blip r:embed="rId2" cstate="email"/>
          <a:srcRect/>
          <a:stretch>
            <a:fillRect/>
          </a:stretch>
        </p:blipFill>
        <p:spPr bwMode="auto">
          <a:xfrm>
            <a:off x="731838" y="1839913"/>
            <a:ext cx="3357562"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Group 5"/>
          <p:cNvGraphicFramePr>
            <a:graphicFrameLocks noGrp="1"/>
          </p:cNvGraphicFramePr>
          <p:nvPr/>
        </p:nvGraphicFramePr>
        <p:xfrm>
          <a:off x="4183063" y="1863725"/>
          <a:ext cx="4281487" cy="3657450"/>
        </p:xfrm>
        <a:graphic>
          <a:graphicData uri="http://schemas.openxmlformats.org/drawingml/2006/table">
            <a:tbl>
              <a:tblPr/>
              <a:tblGrid>
                <a:gridCol w="2203450">
                  <a:extLst>
                    <a:ext uri="{9D8B030D-6E8A-4147-A177-3AD203B41FA5}">
                      <a16:colId xmlns:a16="http://schemas.microsoft.com/office/drawing/2014/main" val="20000"/>
                    </a:ext>
                  </a:extLst>
                </a:gridCol>
                <a:gridCol w="2078037">
                  <a:extLst>
                    <a:ext uri="{9D8B030D-6E8A-4147-A177-3AD203B41FA5}">
                      <a16:colId xmlns:a16="http://schemas.microsoft.com/office/drawing/2014/main" val="20001"/>
                    </a:ext>
                  </a:extLst>
                </a:gridCol>
              </a:tblGrid>
              <a:tr h="487363">
                <a:tc>
                  <a:txBody>
                    <a:bodyPr/>
                    <a:lstStyle/>
                    <a:p>
                      <a:pPr marL="0" marR="0" lvl="0" indent="0" algn="ctr" defTabSz="725805" rtl="0" eaLnBrk="1" fontAlgn="base" latinLnBrk="0" hangingPunct="1">
                        <a:lnSpc>
                          <a:spcPct val="100000"/>
                        </a:lnSpc>
                        <a:spcBef>
                          <a:spcPct val="20000"/>
                        </a:spcBef>
                        <a:spcAft>
                          <a:spcPct val="0"/>
                        </a:spcAft>
                        <a:buClrTx/>
                        <a:buSzTx/>
                        <a:buFontTx/>
                        <a:buNone/>
                      </a:pPr>
                      <a:r>
                        <a:rPr kumimoji="0" lang="en-US" altLang="zh-CN" sz="3500" b="0" i="0" u="none" strike="noStrike" cap="none" normalizeH="0" baseline="0" smtClean="0">
                          <a:ln>
                            <a:noFill/>
                          </a:ln>
                          <a:solidFill>
                            <a:srgbClr val="FF0000"/>
                          </a:solidFill>
                          <a:effectLst/>
                          <a:latin typeface="Times New Roman" panose="02020603050405020304" pitchFamily="18" charset="0"/>
                          <a:ea typeface="微软雅黑" panose="020B0503020204020204" pitchFamily="34" charset="-122"/>
                        </a:rPr>
                        <a:t>To-do list</a:t>
                      </a:r>
                    </a:p>
                  </a:txBody>
                  <a:tcPr marL="91447" marR="91447" marT="45705" marB="4570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p>
                      <a:pPr marL="0" marR="0" lvl="0" indent="0" algn="ctr" defTabSz="725805" rtl="0" eaLnBrk="1" fontAlgn="base" latinLnBrk="0" hangingPunct="1">
                        <a:lnSpc>
                          <a:spcPct val="100000"/>
                        </a:lnSpc>
                        <a:spcBef>
                          <a:spcPct val="20000"/>
                        </a:spcBef>
                        <a:spcAft>
                          <a:spcPct val="0"/>
                        </a:spcAft>
                        <a:buClrTx/>
                        <a:buSzTx/>
                        <a:buFontTx/>
                        <a:buNone/>
                      </a:pPr>
                      <a:r>
                        <a:rPr kumimoji="0" lang="en-US" altLang="zh-CN" sz="3500" b="0" i="0" u="none" strike="noStrike" cap="none" normalizeH="0" baseline="0" smtClean="0">
                          <a:ln>
                            <a:noFill/>
                          </a:ln>
                          <a:solidFill>
                            <a:srgbClr val="FF0000"/>
                          </a:solidFill>
                          <a:effectLst/>
                          <a:latin typeface="Times New Roman" panose="02020603050405020304" pitchFamily="18" charset="0"/>
                          <a:ea typeface="微软雅黑" panose="020B0503020204020204" pitchFamily="34" charset="-122"/>
                        </a:rPr>
                        <a:t>Name</a:t>
                      </a:r>
                    </a:p>
                  </a:txBody>
                  <a:tcPr marL="91447" marR="91447" marT="45705" marB="4570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r h="487363">
                <a:tc>
                  <a:txBody>
                    <a:bodyPr/>
                    <a:lstStyle/>
                    <a:p>
                      <a:pPr marL="0" marR="0" lvl="0" indent="0" algn="ctr" defTabSz="725805" rtl="0" eaLnBrk="1" fontAlgn="base" latinLnBrk="0" hangingPunct="1">
                        <a:lnSpc>
                          <a:spcPct val="100000"/>
                        </a:lnSpc>
                        <a:spcBef>
                          <a:spcPct val="20000"/>
                        </a:spcBef>
                        <a:spcAft>
                          <a:spcPct val="0"/>
                        </a:spcAft>
                        <a:buClrTx/>
                        <a:buSzTx/>
                        <a:buFontTx/>
                        <a:buNone/>
                      </a:pPr>
                      <a:r>
                        <a:rPr kumimoji="0" lang="en-US" altLang="zh-CN" sz="3500" b="0" i="0" u="none" strike="noStrike" cap="none" normalizeH="0" baseline="0" smtClean="0">
                          <a:ln>
                            <a:noFill/>
                          </a:ln>
                          <a:solidFill>
                            <a:srgbClr val="0000FF"/>
                          </a:solidFill>
                          <a:effectLst/>
                          <a:latin typeface="Times New Roman" panose="02020603050405020304" pitchFamily="18" charset="0"/>
                          <a:ea typeface="微软雅黑" panose="020B0503020204020204" pitchFamily="34" charset="-122"/>
                        </a:rPr>
                        <a:t>bring a tent</a:t>
                      </a:r>
                    </a:p>
                  </a:txBody>
                  <a:tcPr marL="91447" marR="91447" marT="45705" marB="4570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p>
                      <a:pPr marL="0" marR="0" lvl="0" indent="0" algn="ctr" defTabSz="725805" rtl="0" eaLnBrk="1" fontAlgn="base" latinLnBrk="0" hangingPunct="1">
                        <a:lnSpc>
                          <a:spcPct val="100000"/>
                        </a:lnSpc>
                        <a:spcBef>
                          <a:spcPct val="20000"/>
                        </a:spcBef>
                        <a:spcAft>
                          <a:spcPct val="0"/>
                        </a:spcAft>
                        <a:buClrTx/>
                        <a:buSzTx/>
                        <a:buFontTx/>
                        <a:buNone/>
                      </a:pPr>
                      <a:r>
                        <a:rPr kumimoji="0" lang="en-US" altLang="zh-CN" sz="3500" b="0" i="0" u="none" strike="noStrike" cap="none" normalizeH="0" baseline="0" smtClean="0">
                          <a:ln>
                            <a:noFill/>
                          </a:ln>
                          <a:solidFill>
                            <a:srgbClr val="0000FF"/>
                          </a:solidFill>
                          <a:effectLst/>
                          <a:latin typeface="Times New Roman" panose="02020603050405020304" pitchFamily="18" charset="0"/>
                          <a:ea typeface="微软雅黑" panose="020B0503020204020204" pitchFamily="34" charset="-122"/>
                        </a:rPr>
                        <a:t>Liu Chang</a:t>
                      </a:r>
                    </a:p>
                  </a:txBody>
                  <a:tcPr marL="91447" marR="91447" marT="45705" marB="4570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87363">
                <a:tc>
                  <a:txBody>
                    <a:bodyPr/>
                    <a:lstStyle/>
                    <a:p>
                      <a:pPr marL="0" marR="0" lvl="0" indent="0" algn="l" defTabSz="725805" rtl="0" eaLnBrk="1" fontAlgn="base" latinLnBrk="0" hangingPunct="1">
                        <a:lnSpc>
                          <a:spcPct val="100000"/>
                        </a:lnSpc>
                        <a:spcBef>
                          <a:spcPct val="20000"/>
                        </a:spcBef>
                        <a:spcAft>
                          <a:spcPct val="0"/>
                        </a:spcAft>
                        <a:buClrTx/>
                        <a:buSzTx/>
                        <a:buFontTx/>
                        <a:buNone/>
                      </a:pPr>
                      <a:endParaRPr kumimoji="0" lang="zh-CN" altLang="en-US" sz="3500" b="1" i="0" u="none" strike="noStrike" cap="none" normalizeH="0" baseline="0" smtClean="0">
                        <a:ln>
                          <a:noFill/>
                        </a:ln>
                        <a:solidFill>
                          <a:srgbClr val="006699"/>
                        </a:solidFill>
                        <a:effectLst/>
                        <a:latin typeface="Times New Roman" panose="02020603050405020304" pitchFamily="18" charset="0"/>
                        <a:ea typeface="微软雅黑" panose="020B0503020204020204" pitchFamily="34" charset="-122"/>
                      </a:endParaRPr>
                    </a:p>
                  </a:txBody>
                  <a:tcPr marL="91447" marR="91447" marT="45705" marB="4570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p>
                      <a:pPr marL="0" marR="0" lvl="0" indent="0" algn="ctr" defTabSz="725805" rtl="0" eaLnBrk="1" fontAlgn="base" latinLnBrk="0" hangingPunct="1">
                        <a:lnSpc>
                          <a:spcPct val="100000"/>
                        </a:lnSpc>
                        <a:spcBef>
                          <a:spcPct val="20000"/>
                        </a:spcBef>
                        <a:spcAft>
                          <a:spcPct val="0"/>
                        </a:spcAft>
                        <a:buClrTx/>
                        <a:buSzTx/>
                        <a:buFontTx/>
                        <a:buNone/>
                      </a:pPr>
                      <a:endParaRPr kumimoji="0" lang="zh-CN" altLang="en-US" sz="3500" b="1" i="0" u="none" strike="noStrike" cap="none" normalizeH="0" baseline="0" smtClean="0">
                        <a:ln>
                          <a:noFill/>
                        </a:ln>
                        <a:solidFill>
                          <a:srgbClr val="FF3300"/>
                        </a:solidFill>
                        <a:effectLst/>
                        <a:latin typeface="Times New Roman" panose="02020603050405020304" pitchFamily="18" charset="0"/>
                        <a:ea typeface="微软雅黑" panose="020B0503020204020204" pitchFamily="34" charset="-122"/>
                      </a:endParaRPr>
                    </a:p>
                  </a:txBody>
                  <a:tcPr marL="91447" marR="91447" marT="45705" marB="4570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517525">
                <a:tc>
                  <a:txBody>
                    <a:bodyPr/>
                    <a:lstStyle/>
                    <a:p>
                      <a:pPr marL="0" marR="0" lvl="0" indent="0" algn="ctr" defTabSz="725805" rtl="0" eaLnBrk="1" fontAlgn="base" latinLnBrk="0" hangingPunct="1">
                        <a:lnSpc>
                          <a:spcPct val="100000"/>
                        </a:lnSpc>
                        <a:spcBef>
                          <a:spcPct val="20000"/>
                        </a:spcBef>
                        <a:spcAft>
                          <a:spcPct val="0"/>
                        </a:spcAft>
                        <a:buClrTx/>
                        <a:buSzTx/>
                        <a:buFontTx/>
                        <a:buNone/>
                      </a:pPr>
                      <a:endParaRPr kumimoji="0" lang="zh-CN" altLang="en-US" sz="3500" b="1" i="0" u="none" strike="noStrike" cap="none" normalizeH="0" baseline="0" smtClean="0">
                        <a:ln>
                          <a:noFill/>
                        </a:ln>
                        <a:solidFill>
                          <a:srgbClr val="006699"/>
                        </a:solidFill>
                        <a:effectLst/>
                        <a:latin typeface="Times New Roman" panose="02020603050405020304" pitchFamily="18" charset="0"/>
                        <a:ea typeface="微软雅黑" panose="020B0503020204020204" pitchFamily="34" charset="-122"/>
                      </a:endParaRPr>
                    </a:p>
                  </a:txBody>
                  <a:tcPr marL="91447" marR="91447" marT="45705" marB="4570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p>
                      <a:pPr marL="0" marR="0" lvl="0" indent="0" algn="ctr" defTabSz="725805" rtl="0" eaLnBrk="1" fontAlgn="base" latinLnBrk="0" hangingPunct="1">
                        <a:lnSpc>
                          <a:spcPct val="100000"/>
                        </a:lnSpc>
                        <a:spcBef>
                          <a:spcPct val="20000"/>
                        </a:spcBef>
                        <a:spcAft>
                          <a:spcPct val="0"/>
                        </a:spcAft>
                        <a:buClrTx/>
                        <a:buSzTx/>
                        <a:buFontTx/>
                        <a:buNone/>
                      </a:pPr>
                      <a:endParaRPr kumimoji="0" lang="zh-CN" altLang="en-US" sz="3500" b="1" i="0" u="none" strike="noStrike" cap="none" normalizeH="0" baseline="0" smtClean="0">
                        <a:ln>
                          <a:noFill/>
                        </a:ln>
                        <a:solidFill>
                          <a:srgbClr val="FF3300"/>
                        </a:solidFill>
                        <a:effectLst/>
                        <a:latin typeface="Times New Roman" panose="02020603050405020304" pitchFamily="18" charset="0"/>
                        <a:ea typeface="微软雅黑" panose="020B0503020204020204" pitchFamily="34" charset="-122"/>
                      </a:endParaRPr>
                    </a:p>
                  </a:txBody>
                  <a:tcPr marL="91447" marR="91447" marT="45705" marB="4570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487363">
                <a:tc>
                  <a:txBody>
                    <a:bodyPr/>
                    <a:lstStyle/>
                    <a:p>
                      <a:pPr marL="0" marR="0" lvl="0" indent="0" algn="ctr" defTabSz="725805" rtl="0" eaLnBrk="1" fontAlgn="base" latinLnBrk="0" hangingPunct="1">
                        <a:lnSpc>
                          <a:spcPct val="100000"/>
                        </a:lnSpc>
                        <a:spcBef>
                          <a:spcPct val="20000"/>
                        </a:spcBef>
                        <a:spcAft>
                          <a:spcPct val="0"/>
                        </a:spcAft>
                        <a:buClrTx/>
                        <a:buSzTx/>
                        <a:buFontTx/>
                        <a:buNone/>
                      </a:pPr>
                      <a:endParaRPr kumimoji="0" lang="zh-CN" altLang="en-US" sz="3500" b="1" i="0" u="none" strike="noStrike" cap="none" normalizeH="0" baseline="0" smtClean="0">
                        <a:ln>
                          <a:noFill/>
                        </a:ln>
                        <a:solidFill>
                          <a:srgbClr val="006699"/>
                        </a:solidFill>
                        <a:effectLst/>
                        <a:latin typeface="Times New Roman" panose="02020603050405020304" pitchFamily="18" charset="0"/>
                        <a:ea typeface="微软雅黑" panose="020B0503020204020204" pitchFamily="34" charset="-122"/>
                      </a:endParaRPr>
                    </a:p>
                  </a:txBody>
                  <a:tcPr marL="91447" marR="91447" marT="45705" marB="4570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p>
                      <a:pPr marL="0" marR="0" lvl="0" indent="0" algn="ctr" defTabSz="725805" rtl="0" eaLnBrk="1" fontAlgn="base" latinLnBrk="0" hangingPunct="1">
                        <a:lnSpc>
                          <a:spcPct val="100000"/>
                        </a:lnSpc>
                        <a:spcBef>
                          <a:spcPct val="20000"/>
                        </a:spcBef>
                        <a:spcAft>
                          <a:spcPct val="0"/>
                        </a:spcAft>
                        <a:buClrTx/>
                        <a:buSzTx/>
                        <a:buFontTx/>
                        <a:buNone/>
                      </a:pPr>
                      <a:endParaRPr kumimoji="0" lang="zh-CN" altLang="en-US" sz="3500" b="0" i="0" u="none" strike="noStrike" cap="none" normalizeH="0" baseline="0" smtClean="0">
                        <a:ln>
                          <a:noFill/>
                        </a:ln>
                        <a:solidFill>
                          <a:srgbClr val="006699"/>
                        </a:solidFill>
                        <a:effectLst/>
                        <a:latin typeface="Times New Roman" panose="02020603050405020304" pitchFamily="18" charset="0"/>
                        <a:ea typeface="微软雅黑" panose="020B0503020204020204" pitchFamily="34" charset="-122"/>
                      </a:endParaRPr>
                    </a:p>
                  </a:txBody>
                  <a:tcPr marL="91447" marR="91447" marT="45705" marB="4570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email"/>
          <a:srcRect/>
          <a:stretch>
            <a:fillRect/>
          </a:stretch>
        </p:blipFill>
        <p:spPr bwMode="auto">
          <a:xfrm>
            <a:off x="4711700" y="1055688"/>
            <a:ext cx="1336675" cy="2701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651" name="Picture 3"/>
          <p:cNvPicPr>
            <a:picLocks noChangeAspect="1" noChangeArrowheads="1"/>
          </p:cNvPicPr>
          <p:nvPr/>
        </p:nvPicPr>
        <p:blipFill>
          <a:blip r:embed="rId3" cstate="email"/>
          <a:srcRect/>
          <a:stretch>
            <a:fillRect/>
          </a:stretch>
        </p:blipFill>
        <p:spPr bwMode="auto">
          <a:xfrm>
            <a:off x="3235325" y="1068388"/>
            <a:ext cx="1385888" cy="2636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圆角矩形标注 3"/>
          <p:cNvSpPr/>
          <p:nvPr/>
        </p:nvSpPr>
        <p:spPr>
          <a:xfrm>
            <a:off x="628650" y="1728788"/>
            <a:ext cx="2544763" cy="1168400"/>
          </a:xfrm>
          <a:prstGeom prst="wedgeRoundRectCallout">
            <a:avLst>
              <a:gd name="adj1" fmla="val 60734"/>
              <a:gd name="adj2" fmla="val -32315"/>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400" b="1" dirty="0">
                <a:solidFill>
                  <a:schemeClr val="tx1"/>
                </a:solidFill>
                <a:latin typeface="Times New Roman" panose="02020603050405020304" pitchFamily="18" charset="0"/>
              </a:rPr>
              <a:t>Could you please bring a tent,</a:t>
            </a:r>
            <a:r>
              <a:rPr lang="en-US" altLang="zh-CN" sz="2400" b="1" dirty="0">
                <a:solidFill>
                  <a:schemeClr val="tx1"/>
                </a:solidFill>
                <a:latin typeface="Times New Roman" panose="02020603050405020304" pitchFamily="18" charset="0"/>
              </a:rPr>
              <a:t> </a:t>
            </a:r>
            <a:r>
              <a:rPr lang="zh-CN" altLang="en-US" sz="2400" b="1" dirty="0">
                <a:solidFill>
                  <a:schemeClr val="tx1"/>
                </a:solidFill>
                <a:latin typeface="Times New Roman" panose="02020603050405020304" pitchFamily="18" charset="0"/>
              </a:rPr>
              <a:t>Liu Chang?</a:t>
            </a:r>
            <a:endParaRPr lang="en-US" altLang="zh-CN" sz="2400" b="1" dirty="0">
              <a:solidFill>
                <a:schemeClr val="tx1"/>
              </a:solidFill>
              <a:latin typeface="+mj-lt"/>
            </a:endParaRPr>
          </a:p>
        </p:txBody>
      </p:sp>
      <p:sp>
        <p:nvSpPr>
          <p:cNvPr id="5" name="圆角矩形标注 4"/>
          <p:cNvSpPr/>
          <p:nvPr/>
        </p:nvSpPr>
        <p:spPr>
          <a:xfrm>
            <a:off x="5946775" y="1944688"/>
            <a:ext cx="2552700" cy="882650"/>
          </a:xfrm>
          <a:prstGeom prst="wedgeRoundRectCallout">
            <a:avLst>
              <a:gd name="adj1" fmla="val -61953"/>
              <a:gd name="adj2" fmla="val -30590"/>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b="1" dirty="0">
                <a:solidFill>
                  <a:schemeClr val="tx1"/>
                </a:solidFill>
                <a:latin typeface="Times New Roman" panose="02020603050405020304" pitchFamily="18" charset="0"/>
              </a:rPr>
              <a:t>Sure. And could </a:t>
            </a:r>
          </a:p>
          <a:p>
            <a:pPr algn="ctr">
              <a:defRPr/>
            </a:pPr>
            <a:r>
              <a:rPr lang="en-US" altLang="zh-CN" sz="2400" b="1" dirty="0">
                <a:solidFill>
                  <a:schemeClr val="tx1"/>
                </a:solidFill>
                <a:latin typeface="Times New Roman" panose="02020603050405020304" pitchFamily="18" charset="0"/>
              </a:rPr>
              <a:t>you please…?</a:t>
            </a:r>
          </a:p>
        </p:txBody>
      </p:sp>
      <p:sp>
        <p:nvSpPr>
          <p:cNvPr id="6" name="圆角矩形标注 5"/>
          <p:cNvSpPr/>
          <p:nvPr/>
        </p:nvSpPr>
        <p:spPr>
          <a:xfrm>
            <a:off x="1050925" y="3205163"/>
            <a:ext cx="2122488" cy="831850"/>
          </a:xfrm>
          <a:prstGeom prst="wedgeRoundRectCallout">
            <a:avLst>
              <a:gd name="adj1" fmla="val 60734"/>
              <a:gd name="adj2" fmla="val -32315"/>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zh-CN" sz="2400" b="1" dirty="0">
                <a:solidFill>
                  <a:schemeClr val="tx1"/>
                </a:solidFill>
                <a:latin typeface="+mj-lt"/>
              </a:rPr>
              <a:t>Sorry, I can’t. I have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3" descr="一级栏目"/>
          <p:cNvPicPr>
            <a:picLocks noChangeAspect="1" noChangeArrowheads="1"/>
          </p:cNvPicPr>
          <p:nvPr/>
        </p:nvPicPr>
        <p:blipFill>
          <a:blip r:embed="rId2" cstate="email"/>
          <a:srcRect/>
          <a:stretch>
            <a:fillRect/>
          </a:stretch>
        </p:blipFill>
        <p:spPr bwMode="auto">
          <a:xfrm>
            <a:off x="530225" y="128588"/>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87"/>
          <p:cNvSpPr>
            <a:spLocks noChangeArrowheads="1"/>
          </p:cNvSpPr>
          <p:nvPr/>
        </p:nvSpPr>
        <p:spPr bwMode="auto">
          <a:xfrm>
            <a:off x="1241425" y="331788"/>
            <a:ext cx="188277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Exercise </a:t>
            </a:r>
          </a:p>
        </p:txBody>
      </p:sp>
      <p:sp>
        <p:nvSpPr>
          <p:cNvPr id="4" name="Text Box 2"/>
          <p:cNvSpPr txBox="1">
            <a:spLocks noChangeArrowheads="1"/>
          </p:cNvSpPr>
          <p:nvPr/>
        </p:nvSpPr>
        <p:spPr bwMode="auto">
          <a:xfrm>
            <a:off x="844550" y="1133475"/>
            <a:ext cx="775017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defRPr/>
            </a:pPr>
            <a:r>
              <a:rPr lang="en-US" altLang="zh-CN" sz="2800" b="1" dirty="0">
                <a:latin typeface="+mj-lt"/>
                <a:ea typeface="宋体" panose="02010600030101010101" pitchFamily="2" charset="-122"/>
              </a:rPr>
              <a:t>(      )1. —Excuse me, could you help me with the </a:t>
            </a:r>
            <a:r>
              <a:rPr lang="en-US" altLang="zh-CN" sz="2800" b="1" dirty="0" smtClean="0">
                <a:latin typeface="+mj-lt"/>
                <a:ea typeface="宋体" panose="02010600030101010101" pitchFamily="2" charset="-122"/>
              </a:rPr>
              <a:t>heavy </a:t>
            </a:r>
            <a:r>
              <a:rPr lang="en-US" altLang="zh-CN" sz="2800" b="1" dirty="0">
                <a:latin typeface="+mj-lt"/>
                <a:ea typeface="宋体" panose="02010600030101010101" pitchFamily="2" charset="-122"/>
              </a:rPr>
              <a:t>box?</a:t>
            </a:r>
          </a:p>
          <a:p>
            <a:pPr>
              <a:lnSpc>
                <a:spcPct val="90000"/>
              </a:lnSpc>
              <a:spcBef>
                <a:spcPct val="50000"/>
              </a:spcBef>
              <a:defRPr/>
            </a:pPr>
            <a:r>
              <a:rPr lang="en-US" altLang="zh-CN" sz="2800" b="1" dirty="0">
                <a:latin typeface="+mj-lt"/>
                <a:ea typeface="宋体" panose="02010600030101010101" pitchFamily="2" charset="-122"/>
              </a:rPr>
              <a:t>             —__________.</a:t>
            </a:r>
          </a:p>
          <a:p>
            <a:pPr>
              <a:lnSpc>
                <a:spcPct val="90000"/>
              </a:lnSpc>
              <a:spcBef>
                <a:spcPct val="50000"/>
              </a:spcBef>
              <a:defRPr/>
            </a:pPr>
            <a:r>
              <a:rPr lang="en-US" altLang="zh-CN" sz="2800" b="1" dirty="0">
                <a:latin typeface="+mj-lt"/>
                <a:ea typeface="宋体" panose="02010600030101010101" pitchFamily="2" charset="-122"/>
              </a:rPr>
              <a:t>             A. Yes, I do           B. It doesn’t matter</a:t>
            </a:r>
          </a:p>
          <a:p>
            <a:pPr>
              <a:lnSpc>
                <a:spcPct val="90000"/>
              </a:lnSpc>
              <a:spcBef>
                <a:spcPct val="50000"/>
              </a:spcBef>
              <a:defRPr/>
            </a:pPr>
            <a:r>
              <a:rPr lang="en-US" altLang="zh-CN" sz="2800" b="1" dirty="0">
                <a:latin typeface="+mj-lt"/>
                <a:ea typeface="宋体" panose="02010600030101010101" pitchFamily="2" charset="-122"/>
              </a:rPr>
              <a:t>             C. Of course</a:t>
            </a:r>
            <a:endParaRPr lang="zh-CN" altLang="en-US" sz="2800" b="1" dirty="0">
              <a:latin typeface="+mj-lt"/>
              <a:ea typeface="宋体" panose="02010600030101010101" pitchFamily="2" charset="-122"/>
            </a:endParaRPr>
          </a:p>
        </p:txBody>
      </p:sp>
      <p:sp>
        <p:nvSpPr>
          <p:cNvPr id="5" name="Rectangle 4"/>
          <p:cNvSpPr>
            <a:spLocks noChangeArrowheads="1"/>
          </p:cNvSpPr>
          <p:nvPr/>
        </p:nvSpPr>
        <p:spPr bwMode="auto">
          <a:xfrm>
            <a:off x="1111250" y="1117600"/>
            <a:ext cx="57626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zh-CN" sz="2800" b="1" dirty="0">
                <a:solidFill>
                  <a:srgbClr val="FF0000"/>
                </a:solidFill>
                <a:latin typeface="+mj-lt"/>
                <a:ea typeface="宋体" panose="02010600030101010101" pitchFamily="2" charset="-122"/>
              </a:rPr>
              <a:t>C</a:t>
            </a:r>
            <a:endParaRPr lang="zh-CN" altLang="en-US" sz="2800" b="1" dirty="0">
              <a:solidFill>
                <a:srgbClr val="FF0000"/>
              </a:solidFill>
              <a:latin typeface="+mj-lt"/>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008062" y="547688"/>
            <a:ext cx="7770177" cy="409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spcBef>
                <a:spcPct val="50000"/>
              </a:spcBef>
              <a:defRPr/>
            </a:pPr>
            <a:r>
              <a:rPr lang="en-US" altLang="zh-CN" sz="2800" b="1" dirty="0">
                <a:latin typeface="+mj-lt"/>
                <a:ea typeface="宋体" panose="02010600030101010101" pitchFamily="2" charset="-122"/>
              </a:rPr>
              <a:t>(    )2. —Could I have your name, please?</a:t>
            </a:r>
          </a:p>
          <a:p>
            <a:pPr>
              <a:lnSpc>
                <a:spcPct val="90000"/>
              </a:lnSpc>
              <a:spcBef>
                <a:spcPct val="50000"/>
              </a:spcBef>
              <a:defRPr/>
            </a:pPr>
            <a:r>
              <a:rPr lang="en-US" altLang="zh-CN" sz="2800" b="1" dirty="0">
                <a:latin typeface="+mj-lt"/>
                <a:ea typeface="宋体" panose="02010600030101010101" pitchFamily="2" charset="-122"/>
              </a:rPr>
              <a:t>           —_____________.</a:t>
            </a:r>
          </a:p>
          <a:p>
            <a:pPr>
              <a:lnSpc>
                <a:spcPct val="90000"/>
              </a:lnSpc>
              <a:spcBef>
                <a:spcPct val="50000"/>
              </a:spcBef>
              <a:defRPr/>
            </a:pPr>
            <a:r>
              <a:rPr lang="en-US" altLang="zh-CN" sz="2800" b="1" dirty="0">
                <a:latin typeface="+mj-lt"/>
                <a:ea typeface="宋体" panose="02010600030101010101" pitchFamily="2" charset="-122"/>
              </a:rPr>
              <a:t>          A. Sorry, I’m not       </a:t>
            </a:r>
            <a:r>
              <a:rPr lang="en-US" altLang="zh-CN" sz="2800" b="1" dirty="0" smtClean="0">
                <a:latin typeface="+mj-lt"/>
                <a:ea typeface="宋体" panose="02010600030101010101" pitchFamily="2" charset="-122"/>
              </a:rPr>
              <a:t>B</a:t>
            </a:r>
            <a:r>
              <a:rPr lang="en-US" altLang="zh-CN" sz="2800" b="1" dirty="0">
                <a:latin typeface="+mj-lt"/>
                <a:ea typeface="宋体" panose="02010600030101010101" pitchFamily="2" charset="-122"/>
              </a:rPr>
              <a:t>. Yes, you could</a:t>
            </a:r>
          </a:p>
          <a:p>
            <a:pPr>
              <a:lnSpc>
                <a:spcPct val="90000"/>
              </a:lnSpc>
              <a:spcBef>
                <a:spcPct val="50000"/>
              </a:spcBef>
              <a:defRPr/>
            </a:pPr>
            <a:r>
              <a:rPr lang="en-US" altLang="zh-CN" sz="2800" b="1" dirty="0">
                <a:latin typeface="+mj-lt"/>
                <a:ea typeface="宋体" panose="02010600030101010101" pitchFamily="2" charset="-122"/>
              </a:rPr>
              <a:t>          C. You can call me Jenny</a:t>
            </a:r>
          </a:p>
          <a:p>
            <a:pPr>
              <a:lnSpc>
                <a:spcPct val="90000"/>
              </a:lnSpc>
              <a:spcBef>
                <a:spcPct val="50000"/>
              </a:spcBef>
              <a:defRPr/>
            </a:pPr>
            <a:r>
              <a:rPr lang="en-US" altLang="zh-CN" sz="2800" b="1" dirty="0">
                <a:latin typeface="+mj-lt"/>
                <a:ea typeface="宋体" panose="02010600030101010101" pitchFamily="2" charset="-122"/>
              </a:rPr>
              <a:t>(    )3. —Could I use your bike?</a:t>
            </a:r>
          </a:p>
          <a:p>
            <a:pPr>
              <a:lnSpc>
                <a:spcPct val="90000"/>
              </a:lnSpc>
              <a:spcBef>
                <a:spcPct val="50000"/>
              </a:spcBef>
              <a:defRPr/>
            </a:pPr>
            <a:r>
              <a:rPr lang="en-US" altLang="zh-CN" sz="2800" b="1" dirty="0">
                <a:latin typeface="+mj-lt"/>
                <a:ea typeface="宋体" panose="02010600030101010101" pitchFamily="2" charset="-122"/>
              </a:rPr>
              <a:t>          —Sure, you _________.</a:t>
            </a:r>
          </a:p>
          <a:p>
            <a:pPr>
              <a:lnSpc>
                <a:spcPct val="90000"/>
              </a:lnSpc>
              <a:spcBef>
                <a:spcPct val="50000"/>
              </a:spcBef>
              <a:defRPr/>
            </a:pPr>
            <a:r>
              <a:rPr lang="en-US" altLang="zh-CN" sz="2800" b="1" dirty="0">
                <a:latin typeface="+mj-lt"/>
                <a:ea typeface="宋体" panose="02010600030101010101" pitchFamily="2" charset="-122"/>
              </a:rPr>
              <a:t>          A. might         B. can           C. should</a:t>
            </a:r>
          </a:p>
        </p:txBody>
      </p:sp>
      <p:sp>
        <p:nvSpPr>
          <p:cNvPr id="3" name="Rectangle 3"/>
          <p:cNvSpPr>
            <a:spLocks noChangeArrowheads="1"/>
          </p:cNvSpPr>
          <p:nvPr/>
        </p:nvSpPr>
        <p:spPr bwMode="auto">
          <a:xfrm>
            <a:off x="1169988" y="531813"/>
            <a:ext cx="503237"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zh-CN" sz="2800" b="1" dirty="0">
                <a:solidFill>
                  <a:srgbClr val="FF0000"/>
                </a:solidFill>
                <a:latin typeface="+mj-lt"/>
                <a:ea typeface="宋体" panose="02010600030101010101" pitchFamily="2" charset="-122"/>
              </a:rPr>
              <a:t>C</a:t>
            </a:r>
            <a:endParaRPr lang="zh-CN" altLang="en-US" sz="2800" b="1" dirty="0">
              <a:solidFill>
                <a:srgbClr val="FF0000"/>
              </a:solidFill>
              <a:latin typeface="+mj-lt"/>
              <a:ea typeface="宋体" panose="02010600030101010101" pitchFamily="2" charset="-122"/>
            </a:endParaRPr>
          </a:p>
        </p:txBody>
      </p:sp>
      <p:sp>
        <p:nvSpPr>
          <p:cNvPr id="4" name="Rectangle 4"/>
          <p:cNvSpPr>
            <a:spLocks noChangeArrowheads="1"/>
          </p:cNvSpPr>
          <p:nvPr/>
        </p:nvSpPr>
        <p:spPr bwMode="auto">
          <a:xfrm>
            <a:off x="1200150" y="2917825"/>
            <a:ext cx="57626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zh-CN" sz="2800" b="1" dirty="0">
                <a:solidFill>
                  <a:srgbClr val="FF0000"/>
                </a:solidFill>
                <a:latin typeface="+mj-lt"/>
                <a:ea typeface="宋体" panose="02010600030101010101" pitchFamily="2" charset="-122"/>
              </a:rPr>
              <a:t>B</a:t>
            </a:r>
            <a:endParaRPr lang="zh-CN" altLang="en-US" sz="2800" b="1" dirty="0">
              <a:solidFill>
                <a:srgbClr val="FF0000"/>
              </a:solidFill>
              <a:latin typeface="+mj-lt"/>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252538" y="2085975"/>
            <a:ext cx="6718300" cy="1816100"/>
          </a:xfrm>
          <a:prstGeom prst="rect">
            <a:avLst/>
          </a:prstGeom>
          <a:noFill/>
          <a:ln w="38100">
            <a:solidFill>
              <a:srgbClr val="00B05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latin typeface="Times New Roman" panose="02020603050405020304" pitchFamily="18" charset="0"/>
              </a:rPr>
              <a:t>clean the living room         help out with   </a:t>
            </a:r>
          </a:p>
          <a:p>
            <a:pPr eaLnBrk="1" hangingPunct="1"/>
            <a:r>
              <a:rPr lang="en-US" altLang="zh-CN" sz="2800" b="1">
                <a:latin typeface="Times New Roman" panose="02020603050405020304" pitchFamily="18" charset="0"/>
              </a:rPr>
              <a:t>at least                                 finish doing sth. </a:t>
            </a:r>
          </a:p>
          <a:p>
            <a:pPr eaLnBrk="1" hangingPunct="1"/>
            <a:r>
              <a:rPr lang="en-US" altLang="zh-CN" sz="2800" b="1">
                <a:latin typeface="Times New Roman" panose="02020603050405020304" pitchFamily="18" charset="0"/>
              </a:rPr>
              <a:t>be back from shopping      see this mess</a:t>
            </a:r>
          </a:p>
          <a:p>
            <a:pPr eaLnBrk="1" hangingPunct="1"/>
            <a:r>
              <a:rPr lang="en-US" altLang="zh-CN" sz="2800" b="1">
                <a:latin typeface="Times New Roman" panose="02020603050405020304" pitchFamily="18" charset="0"/>
              </a:rPr>
              <a:t>mother clean</a:t>
            </a:r>
          </a:p>
        </p:txBody>
      </p:sp>
      <p:sp>
        <p:nvSpPr>
          <p:cNvPr id="3075" name="矩形 2"/>
          <p:cNvSpPr>
            <a:spLocks noChangeArrowheads="1"/>
          </p:cNvSpPr>
          <p:nvPr/>
        </p:nvSpPr>
        <p:spPr bwMode="auto">
          <a:xfrm>
            <a:off x="1185863" y="846138"/>
            <a:ext cx="69437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latin typeface="Times New Roman" panose="02020603050405020304" pitchFamily="18" charset="0"/>
              </a:rPr>
              <a:t>Could you please make sentences with these phrases in the past tense?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431074" y="795338"/>
            <a:ext cx="8699863" cy="3280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spcBef>
                <a:spcPct val="50000"/>
              </a:spcBef>
              <a:defRPr/>
            </a:pPr>
            <a:r>
              <a:rPr lang="en-US" altLang="zh-CN" sz="2800" b="1" dirty="0">
                <a:latin typeface="+mj-lt"/>
                <a:ea typeface="宋体" panose="02010600030101010101" pitchFamily="2" charset="-122"/>
              </a:rPr>
              <a:t>(    ) 4. Could you please </a:t>
            </a:r>
            <a:r>
              <a:rPr lang="en-US" altLang="zh-CN" sz="2800" b="1" dirty="0" smtClean="0">
                <a:latin typeface="+mj-lt"/>
                <a:ea typeface="宋体" panose="02010600030101010101" pitchFamily="2" charset="-122"/>
              </a:rPr>
              <a:t>___ </a:t>
            </a:r>
            <a:r>
              <a:rPr lang="en-US" altLang="zh-CN" sz="2800" b="1" dirty="0">
                <a:latin typeface="+mj-lt"/>
                <a:ea typeface="宋体" panose="02010600030101010101" pitchFamily="2" charset="-122"/>
              </a:rPr>
              <a:t>me look  for my dog? </a:t>
            </a:r>
          </a:p>
          <a:p>
            <a:pPr>
              <a:lnSpc>
                <a:spcPct val="90000"/>
              </a:lnSpc>
              <a:spcBef>
                <a:spcPct val="50000"/>
              </a:spcBef>
              <a:defRPr/>
            </a:pPr>
            <a:r>
              <a:rPr lang="en-US" altLang="zh-CN" sz="2800" b="1" dirty="0">
                <a:latin typeface="+mj-lt"/>
                <a:ea typeface="宋体" panose="02010600030101010101" pitchFamily="2" charset="-122"/>
              </a:rPr>
              <a:t>             A. help        B. helped        C. to help</a:t>
            </a:r>
          </a:p>
          <a:p>
            <a:pPr>
              <a:lnSpc>
                <a:spcPct val="90000"/>
              </a:lnSpc>
              <a:spcBef>
                <a:spcPct val="50000"/>
              </a:spcBef>
              <a:defRPr/>
            </a:pPr>
            <a:r>
              <a:rPr lang="en-US" altLang="zh-CN" sz="2800" b="1" dirty="0">
                <a:latin typeface="+mj-lt"/>
                <a:ea typeface="宋体" panose="02010600030101010101" pitchFamily="2" charset="-122"/>
              </a:rPr>
              <a:t>(    ) 5. My brother is ________ his homework and </a:t>
            </a:r>
            <a:r>
              <a:rPr lang="en-US" altLang="zh-CN" sz="2800" b="1" dirty="0" smtClean="0">
                <a:latin typeface="+mj-lt"/>
                <a:ea typeface="宋体" panose="02010600030101010101" pitchFamily="2" charset="-122"/>
              </a:rPr>
              <a:t>my </a:t>
            </a:r>
            <a:r>
              <a:rPr lang="en-US" altLang="zh-CN" sz="2800" b="1" dirty="0">
                <a:latin typeface="+mj-lt"/>
                <a:ea typeface="宋体" panose="02010600030101010101" pitchFamily="2" charset="-122"/>
              </a:rPr>
              <a:t>mother is ________ dinner. </a:t>
            </a:r>
          </a:p>
          <a:p>
            <a:pPr>
              <a:lnSpc>
                <a:spcPct val="90000"/>
              </a:lnSpc>
              <a:spcBef>
                <a:spcPct val="50000"/>
              </a:spcBef>
              <a:defRPr/>
            </a:pPr>
            <a:r>
              <a:rPr lang="en-US" altLang="zh-CN" sz="2800" b="1" dirty="0" smtClean="0">
                <a:latin typeface="+mj-lt"/>
                <a:ea typeface="宋体" panose="02010600030101010101" pitchFamily="2" charset="-122"/>
              </a:rPr>
              <a:t>A</a:t>
            </a:r>
            <a:r>
              <a:rPr lang="en-US" altLang="zh-CN" sz="2800" b="1" dirty="0">
                <a:latin typeface="+mj-lt"/>
                <a:ea typeface="宋体" panose="02010600030101010101" pitchFamily="2" charset="-122"/>
              </a:rPr>
              <a:t>. making; making        B. doing; making </a:t>
            </a:r>
          </a:p>
          <a:p>
            <a:pPr>
              <a:lnSpc>
                <a:spcPct val="90000"/>
              </a:lnSpc>
              <a:spcBef>
                <a:spcPct val="50000"/>
              </a:spcBef>
              <a:defRPr/>
            </a:pPr>
            <a:r>
              <a:rPr lang="en-US" altLang="zh-CN" sz="2800" b="1" dirty="0" smtClean="0">
                <a:latin typeface="+mj-lt"/>
                <a:ea typeface="宋体" panose="02010600030101010101" pitchFamily="2" charset="-122"/>
              </a:rPr>
              <a:t>C</a:t>
            </a:r>
            <a:r>
              <a:rPr lang="en-US" altLang="zh-CN" sz="2800" b="1" dirty="0">
                <a:latin typeface="+mj-lt"/>
                <a:ea typeface="宋体" panose="02010600030101010101" pitchFamily="2" charset="-122"/>
              </a:rPr>
              <a:t>. making; doing </a:t>
            </a:r>
            <a:endParaRPr lang="zh-CN" altLang="en-US" sz="2800" b="1" dirty="0">
              <a:latin typeface="+mj-lt"/>
              <a:ea typeface="宋体" panose="02010600030101010101" pitchFamily="2" charset="-122"/>
            </a:endParaRPr>
          </a:p>
        </p:txBody>
      </p:sp>
      <p:sp>
        <p:nvSpPr>
          <p:cNvPr id="3" name="Rectangle 4"/>
          <p:cNvSpPr>
            <a:spLocks noChangeArrowheads="1"/>
          </p:cNvSpPr>
          <p:nvPr/>
        </p:nvSpPr>
        <p:spPr bwMode="auto">
          <a:xfrm>
            <a:off x="725488" y="773113"/>
            <a:ext cx="6477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zh-CN" sz="2800" b="1" dirty="0">
                <a:solidFill>
                  <a:srgbClr val="FF0000"/>
                </a:solidFill>
                <a:latin typeface="+mj-lt"/>
                <a:ea typeface="宋体" panose="02010600030101010101" pitchFamily="2" charset="-122"/>
              </a:rPr>
              <a:t>A</a:t>
            </a:r>
            <a:endParaRPr lang="zh-CN" altLang="en-US" sz="2800" b="1" dirty="0">
              <a:solidFill>
                <a:srgbClr val="FF0000"/>
              </a:solidFill>
              <a:latin typeface="+mj-lt"/>
              <a:ea typeface="宋体" panose="02010600030101010101" pitchFamily="2" charset="-122"/>
            </a:endParaRPr>
          </a:p>
        </p:txBody>
      </p:sp>
      <p:sp>
        <p:nvSpPr>
          <p:cNvPr id="4" name="Rectangle 5"/>
          <p:cNvSpPr>
            <a:spLocks noChangeArrowheads="1"/>
          </p:cNvSpPr>
          <p:nvPr/>
        </p:nvSpPr>
        <p:spPr bwMode="auto">
          <a:xfrm>
            <a:off x="739775" y="1976438"/>
            <a:ext cx="6477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zh-CN" sz="2800" b="1" dirty="0">
                <a:solidFill>
                  <a:srgbClr val="FF0000"/>
                </a:solidFill>
                <a:latin typeface="+mj-lt"/>
                <a:ea typeface="宋体" panose="02010600030101010101" pitchFamily="2" charset="-122"/>
              </a:rPr>
              <a:t>B</a:t>
            </a:r>
            <a:endParaRPr lang="zh-CN" altLang="en-US" sz="2800" b="1" dirty="0">
              <a:solidFill>
                <a:srgbClr val="FF0000"/>
              </a:solidFill>
              <a:latin typeface="+mj-lt"/>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866775" y="550863"/>
            <a:ext cx="42640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en-US" altLang="zh-CN" sz="2800" b="1" dirty="0" smtClean="0">
                <a:solidFill>
                  <a:srgbClr val="0000FF"/>
                </a:solidFill>
                <a:latin typeface="+mj-lt"/>
              </a:rPr>
              <a:t>Talk about the housework.</a:t>
            </a:r>
          </a:p>
        </p:txBody>
      </p:sp>
      <p:pic>
        <p:nvPicPr>
          <p:cNvPr id="4099" name="Picture 2"/>
          <p:cNvPicPr>
            <a:picLocks noChangeAspect="1" noChangeArrowheads="1"/>
          </p:cNvPicPr>
          <p:nvPr/>
        </p:nvPicPr>
        <p:blipFill>
          <a:blip r:embed="rId2" cstate="email"/>
          <a:srcRect/>
          <a:stretch>
            <a:fillRect/>
          </a:stretch>
        </p:blipFill>
        <p:spPr bwMode="auto">
          <a:xfrm>
            <a:off x="5130800" y="1390650"/>
            <a:ext cx="1338263" cy="2703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3"/>
          <p:cNvPicPr>
            <a:picLocks noChangeAspect="1" noChangeArrowheads="1"/>
          </p:cNvPicPr>
          <p:nvPr/>
        </p:nvPicPr>
        <p:blipFill>
          <a:blip r:embed="rId3" cstate="email"/>
          <a:srcRect/>
          <a:stretch>
            <a:fillRect/>
          </a:stretch>
        </p:blipFill>
        <p:spPr bwMode="auto">
          <a:xfrm>
            <a:off x="3654425" y="1403350"/>
            <a:ext cx="1385888" cy="2636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圆角矩形标注 5"/>
          <p:cNvSpPr/>
          <p:nvPr/>
        </p:nvSpPr>
        <p:spPr>
          <a:xfrm>
            <a:off x="1063625" y="2206625"/>
            <a:ext cx="2590800" cy="1185863"/>
          </a:xfrm>
          <a:prstGeom prst="wedgeRoundRectCallout">
            <a:avLst>
              <a:gd name="adj1" fmla="val 60734"/>
              <a:gd name="adj2" fmla="val -32315"/>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zh-CN" sz="2400" b="1" dirty="0">
                <a:solidFill>
                  <a:schemeClr val="tx1"/>
                </a:solidFill>
                <a:latin typeface="Times New Roman" panose="02020603050405020304" pitchFamily="18" charset="0"/>
              </a:rPr>
              <a:t>What kind of chores did you do last weekend?</a:t>
            </a:r>
          </a:p>
        </p:txBody>
      </p:sp>
      <p:sp>
        <p:nvSpPr>
          <p:cNvPr id="7" name="圆角矩形标注 6"/>
          <p:cNvSpPr/>
          <p:nvPr/>
        </p:nvSpPr>
        <p:spPr>
          <a:xfrm>
            <a:off x="6469063" y="2233613"/>
            <a:ext cx="1446212" cy="844550"/>
          </a:xfrm>
          <a:prstGeom prst="wedgeRoundRectCallout">
            <a:avLst>
              <a:gd name="adj1" fmla="val -71244"/>
              <a:gd name="adj2" fmla="val -25264"/>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zh-CN" sz="2400" b="1" dirty="0">
                <a:solidFill>
                  <a:schemeClr val="tx1"/>
                </a:solidFill>
                <a:latin typeface="Times New Roman" panose="02020603050405020304" pitchFamily="18" charset="0"/>
              </a:rPr>
              <a:t>I did the washes.</a:t>
            </a:r>
            <a:endParaRPr lang="en-US" altLang="zh-CN" sz="2400" dirty="0">
              <a:solidFill>
                <a:schemeClr val="tx1"/>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组合 4"/>
          <p:cNvGrpSpPr/>
          <p:nvPr/>
        </p:nvGrpSpPr>
        <p:grpSpPr bwMode="auto">
          <a:xfrm>
            <a:off x="781050" y="684213"/>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5128"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3a</a:t>
              </a:r>
              <a:endParaRPr lang="zh-CN" altLang="en-US" sz="3200" b="1">
                <a:solidFill>
                  <a:srgbClr val="0000FF"/>
                </a:solidFill>
              </a:endParaRPr>
            </a:p>
          </p:txBody>
        </p:sp>
      </p:grpSp>
      <p:sp>
        <p:nvSpPr>
          <p:cNvPr id="2" name="矩形 1"/>
          <p:cNvSpPr/>
          <p:nvPr/>
        </p:nvSpPr>
        <p:spPr>
          <a:xfrm>
            <a:off x="1520824" y="744538"/>
            <a:ext cx="7329261" cy="523220"/>
          </a:xfrm>
          <a:prstGeom prst="rect">
            <a:avLst/>
          </a:prstGeom>
        </p:spPr>
        <p:txBody>
          <a:bodyPr wrap="square">
            <a:spAutoFit/>
          </a:bodyPr>
          <a:lstStyle/>
          <a:p>
            <a:pPr>
              <a:defRPr/>
            </a:pPr>
            <a:r>
              <a:rPr lang="en-US" altLang="zh-CN" sz="2800" b="1" dirty="0">
                <a:latin typeface="+mj-lt"/>
                <a:ea typeface="宋体" panose="02010600030101010101" pitchFamily="2" charset="-122"/>
              </a:rPr>
              <a:t>Read the story and answer the</a:t>
            </a:r>
            <a:r>
              <a:rPr lang="zh-CN" altLang="en-US" sz="2800" b="1" dirty="0">
                <a:latin typeface="+mj-lt"/>
                <a:ea typeface="宋体" panose="02010600030101010101" pitchFamily="2" charset="-122"/>
              </a:rPr>
              <a:t> </a:t>
            </a:r>
            <a:r>
              <a:rPr lang="en-US" altLang="zh-CN" sz="2800" b="1" dirty="0">
                <a:latin typeface="+mj-lt"/>
                <a:ea typeface="宋体" panose="02010600030101010101" pitchFamily="2" charset="-122"/>
              </a:rPr>
              <a:t>questions. </a:t>
            </a:r>
          </a:p>
        </p:txBody>
      </p:sp>
      <p:sp>
        <p:nvSpPr>
          <p:cNvPr id="6" name="Text Box 5"/>
          <p:cNvSpPr txBox="1">
            <a:spLocks noChangeArrowheads="1"/>
          </p:cNvSpPr>
          <p:nvPr/>
        </p:nvSpPr>
        <p:spPr bwMode="auto">
          <a:xfrm>
            <a:off x="781050" y="1474788"/>
            <a:ext cx="6985000" cy="1308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tabLst>
                <a:tab pos="711200" algn="l"/>
              </a:tabLst>
              <a:defRPr>
                <a:solidFill>
                  <a:schemeClr val="tx1"/>
                </a:solidFill>
                <a:latin typeface="Arial" panose="020B0604020202020204" pitchFamily="34" charset="0"/>
                <a:ea typeface="宋体" panose="02010600030101010101" pitchFamily="2" charset="-122"/>
              </a:defRPr>
            </a:lvl1pPr>
            <a:lvl2pPr marL="742950" indent="-285750" eaLnBrk="0" hangingPunct="0">
              <a:tabLst>
                <a:tab pos="711200" algn="l"/>
              </a:tabLst>
              <a:defRPr>
                <a:solidFill>
                  <a:schemeClr val="tx1"/>
                </a:solidFill>
                <a:latin typeface="Arial" panose="020B0604020202020204" pitchFamily="34" charset="0"/>
                <a:ea typeface="宋体" panose="02010600030101010101" pitchFamily="2" charset="-122"/>
              </a:defRPr>
            </a:lvl2pPr>
            <a:lvl3pPr marL="1143000" indent="-228600" eaLnBrk="0" hangingPunct="0">
              <a:tabLst>
                <a:tab pos="711200" algn="l"/>
              </a:tabLst>
              <a:defRPr>
                <a:solidFill>
                  <a:schemeClr val="tx1"/>
                </a:solidFill>
                <a:latin typeface="Arial" panose="020B0604020202020204" pitchFamily="34" charset="0"/>
                <a:ea typeface="宋体" panose="02010600030101010101" pitchFamily="2" charset="-122"/>
              </a:defRPr>
            </a:lvl3pPr>
            <a:lvl4pPr marL="1600200" indent="-228600" eaLnBrk="0" hangingPunct="0">
              <a:tabLst>
                <a:tab pos="711200" algn="l"/>
              </a:tabLst>
              <a:defRPr>
                <a:solidFill>
                  <a:schemeClr val="tx1"/>
                </a:solidFill>
                <a:latin typeface="Arial" panose="020B0604020202020204" pitchFamily="34" charset="0"/>
                <a:ea typeface="宋体" panose="02010600030101010101" pitchFamily="2" charset="-122"/>
              </a:defRPr>
            </a:lvl4pPr>
            <a:lvl5pPr marL="2057400" indent="-228600" eaLnBrk="0" hangingPunct="0">
              <a:tabLst>
                <a:tab pos="711200"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tabLst>
                <a:tab pos="711200"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tabLst>
                <a:tab pos="711200"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tabLst>
                <a:tab pos="711200"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tabLst>
                <a:tab pos="711200" algn="l"/>
              </a:tabLs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2800" b="1" dirty="0">
                <a:latin typeface="Times New Roman" panose="02020603050405020304" pitchFamily="18" charset="0"/>
              </a:rPr>
              <a:t>1. Why was Nancy’s mom angry with her?</a:t>
            </a:r>
          </a:p>
          <a:p>
            <a:pPr eaLnBrk="1" hangingPunct="1">
              <a:lnSpc>
                <a:spcPct val="150000"/>
              </a:lnSpc>
            </a:pPr>
            <a:endParaRPr lang="en-US" altLang="zh-CN" sz="2800" b="1" dirty="0">
              <a:latin typeface="Times New Roman" panose="02020603050405020304" pitchFamily="18" charset="0"/>
            </a:endParaRPr>
          </a:p>
        </p:txBody>
      </p:sp>
      <p:sp>
        <p:nvSpPr>
          <p:cNvPr id="7" name="Text Box 6"/>
          <p:cNvSpPr txBox="1">
            <a:spLocks noChangeArrowheads="1"/>
          </p:cNvSpPr>
          <p:nvPr/>
        </p:nvSpPr>
        <p:spPr bwMode="auto">
          <a:xfrm>
            <a:off x="1087438" y="2314575"/>
            <a:ext cx="7696200" cy="160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defRPr/>
            </a:pPr>
            <a:r>
              <a:rPr lang="en-US" altLang="zh-CN" sz="2600" b="1" dirty="0" smtClean="0">
                <a:solidFill>
                  <a:srgbClr val="FF0000"/>
                </a:solidFill>
                <a:latin typeface="+mj-lt"/>
                <a:cs typeface="Arial" panose="020B0604020202020204" pitchFamily="34" charset="0"/>
              </a:rPr>
              <a:t>Nancy wanted to watch TV first before taking the dog out for a walk. Nancy watched TV all the time instead of helping out around the house.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p:cTn id="12"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
          <p:cNvSpPr>
            <a:spLocks noChangeArrowheads="1"/>
          </p:cNvSpPr>
          <p:nvPr/>
        </p:nvSpPr>
        <p:spPr bwMode="auto">
          <a:xfrm>
            <a:off x="388938" y="611188"/>
            <a:ext cx="6570662"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800" b="1" dirty="0">
                <a:solidFill>
                  <a:srgbClr val="000000"/>
                </a:solidFill>
                <a:latin typeface="Times New Roman" panose="02020603050405020304" pitchFamily="18" charset="0"/>
              </a:rPr>
              <a:t>2. Did they solve the problem? How?</a:t>
            </a:r>
          </a:p>
        </p:txBody>
      </p:sp>
      <p:sp>
        <p:nvSpPr>
          <p:cNvPr id="5" name="矩形 4"/>
          <p:cNvSpPr>
            <a:spLocks noChangeArrowheads="1"/>
          </p:cNvSpPr>
          <p:nvPr/>
        </p:nvSpPr>
        <p:spPr bwMode="auto">
          <a:xfrm>
            <a:off x="760413" y="1252538"/>
            <a:ext cx="7696200" cy="300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4000"/>
              </a:lnSpc>
            </a:pPr>
            <a:r>
              <a:rPr lang="en-US" altLang="zh-CN" sz="2400" b="1" dirty="0">
                <a:solidFill>
                  <a:srgbClr val="FF0000"/>
                </a:solidFill>
                <a:latin typeface="Times New Roman" panose="02020603050405020304" pitchFamily="18" charset="0"/>
                <a:cs typeface="Arial" panose="020B0604020202020204" pitchFamily="34" charset="0"/>
              </a:rPr>
              <a:t>Yes, they did. Both Nancy and her mother did not do any housework for a week. The house got so messy that Nancy could not even find a clean dish or a clean shirt. She decided to do the housework to make the house clean and tidy again. She apologized to her mom and said that she finally understood they need to share the housework in order to have a clean and comfortable home.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8975" y="828221"/>
            <a:ext cx="7977188" cy="3477875"/>
          </a:xfrm>
          <a:prstGeom prst="rect">
            <a:avLst/>
          </a:prstGeom>
        </p:spPr>
        <p:txBody>
          <a:bodyPr>
            <a:spAutoFit/>
          </a:bodyPr>
          <a:lstStyle/>
          <a:p>
            <a:pPr>
              <a:defRPr/>
            </a:pPr>
            <a:r>
              <a:rPr lang="en-US" altLang="zh-CN" sz="2000" b="1" dirty="0">
                <a:latin typeface="+mj-lt"/>
                <a:ea typeface="宋体" panose="02010600030101010101" pitchFamily="2" charset="-122"/>
              </a:rPr>
              <a:t>Last month, our dog welcomed me </a:t>
            </a:r>
          </a:p>
          <a:p>
            <a:pPr>
              <a:defRPr/>
            </a:pPr>
            <a:r>
              <a:rPr lang="en-US" altLang="zh-CN" sz="2000" b="1" dirty="0">
                <a:latin typeface="+mj-lt"/>
                <a:ea typeface="宋体" panose="02010600030101010101" pitchFamily="2" charset="-122"/>
              </a:rPr>
              <a:t>when I came home from school. He</a:t>
            </a:r>
          </a:p>
          <a:p>
            <a:pPr>
              <a:defRPr/>
            </a:pPr>
            <a:r>
              <a:rPr lang="en-US" altLang="zh-CN" sz="2000" b="1" dirty="0">
                <a:latin typeface="+mj-lt"/>
                <a:ea typeface="宋体" panose="02010600030101010101" pitchFamily="2" charset="-122"/>
              </a:rPr>
              <a:t>wanted a walk, but I was too tired. </a:t>
            </a:r>
          </a:p>
          <a:p>
            <a:pPr>
              <a:defRPr/>
            </a:pPr>
            <a:r>
              <a:rPr lang="en-US" altLang="zh-CN" sz="2000" b="1" dirty="0">
                <a:latin typeface="+mj-lt"/>
                <a:ea typeface="宋体" panose="02010600030101010101" pitchFamily="2" charset="-122"/>
              </a:rPr>
              <a:t>I threw</a:t>
            </a:r>
            <a:r>
              <a:rPr lang="zh-CN" altLang="en-US" sz="2000" b="1" dirty="0">
                <a:latin typeface="+mj-lt"/>
                <a:ea typeface="宋体" panose="02010600030101010101" pitchFamily="2" charset="-122"/>
              </a:rPr>
              <a:t> </a:t>
            </a:r>
            <a:r>
              <a:rPr lang="en-US" altLang="zh-CN" sz="2000" b="1" dirty="0">
                <a:latin typeface="+mj-lt"/>
                <a:ea typeface="宋体" panose="02010600030101010101" pitchFamily="2" charset="-122"/>
              </a:rPr>
              <a:t>down my bag and went to </a:t>
            </a:r>
          </a:p>
          <a:p>
            <a:pPr>
              <a:defRPr/>
            </a:pPr>
            <a:r>
              <a:rPr lang="en-US" altLang="zh-CN" sz="2000" b="1" dirty="0">
                <a:latin typeface="+mj-lt"/>
                <a:ea typeface="宋体" panose="02010600030101010101" pitchFamily="2" charset="-122"/>
              </a:rPr>
              <a:t>the living room. </a:t>
            </a:r>
            <a:r>
              <a:rPr lang="en-US" altLang="zh-CN" sz="2000" b="1" dirty="0">
                <a:solidFill>
                  <a:srgbClr val="FF0000"/>
                </a:solidFill>
                <a:latin typeface="+mj-lt"/>
                <a:ea typeface="宋体" panose="02010600030101010101" pitchFamily="2" charset="-122"/>
              </a:rPr>
              <a:t>The minute </a:t>
            </a:r>
            <a:r>
              <a:rPr lang="en-US" altLang="zh-CN" sz="2000" b="1" dirty="0">
                <a:latin typeface="+mj-lt"/>
                <a:ea typeface="宋体" panose="02010600030101010101" pitchFamily="2" charset="-122"/>
              </a:rPr>
              <a:t>I sat </a:t>
            </a:r>
          </a:p>
          <a:p>
            <a:pPr>
              <a:defRPr/>
            </a:pPr>
            <a:r>
              <a:rPr lang="en-US" altLang="zh-CN" sz="2000" b="1" dirty="0">
                <a:latin typeface="+mj-lt"/>
                <a:ea typeface="宋体" panose="02010600030101010101" pitchFamily="2" charset="-122"/>
              </a:rPr>
              <a:t>down in front of the TV, my mom came over.</a:t>
            </a:r>
          </a:p>
          <a:p>
            <a:pPr>
              <a:defRPr/>
            </a:pPr>
            <a:r>
              <a:rPr lang="en-US" altLang="zh-CN" sz="2000" b="1" dirty="0">
                <a:latin typeface="+mj-lt"/>
                <a:ea typeface="宋体" panose="02010600030101010101" pitchFamily="2" charset="-122"/>
              </a:rPr>
              <a:t>“Could you please take the dog for a walk?” she asked.</a:t>
            </a:r>
          </a:p>
          <a:p>
            <a:pPr>
              <a:defRPr/>
            </a:pPr>
            <a:r>
              <a:rPr lang="en-US" altLang="zh-CN" sz="2000" b="1" dirty="0">
                <a:latin typeface="+mj-lt"/>
                <a:ea typeface="宋体" panose="02010600030101010101" pitchFamily="2" charset="-122"/>
              </a:rPr>
              <a:t>“Could I watch one show first?” I asked.</a:t>
            </a:r>
          </a:p>
          <a:p>
            <a:pPr>
              <a:defRPr/>
            </a:pPr>
            <a:r>
              <a:rPr lang="en-US" altLang="zh-CN" sz="2000" b="1" dirty="0">
                <a:latin typeface="+mj-lt"/>
                <a:ea typeface="宋体" panose="02010600030101010101" pitchFamily="2" charset="-122"/>
              </a:rPr>
              <a:t>“No!” she replied angrily. “You watch TV all the time and never help out around the house! I can’t work all day and do housework all evening.”</a:t>
            </a:r>
          </a:p>
        </p:txBody>
      </p:sp>
      <p:pic>
        <p:nvPicPr>
          <p:cNvPr id="7171" name="Picture 1" descr="E:\2017春下\上课课件\人八英\resource\u3\jpg\u3A_3a.jpg"/>
          <p:cNvPicPr>
            <a:picLocks noChangeAspect="1" noChangeArrowheads="1"/>
          </p:cNvPicPr>
          <p:nvPr/>
        </p:nvPicPr>
        <p:blipFill>
          <a:blip r:embed="rId2" cstate="email"/>
          <a:srcRect/>
          <a:stretch>
            <a:fillRect/>
          </a:stretch>
        </p:blipFill>
        <p:spPr bwMode="auto">
          <a:xfrm>
            <a:off x="5486400" y="501650"/>
            <a:ext cx="2882900" cy="188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55637" y="535532"/>
            <a:ext cx="7978775" cy="3816429"/>
          </a:xfrm>
          <a:prstGeom prst="rect">
            <a:avLst/>
          </a:prstGeom>
        </p:spPr>
        <p:txBody>
          <a:bodyPr>
            <a:spAutoFit/>
          </a:bodyPr>
          <a:lstStyle/>
          <a:p>
            <a:pPr>
              <a:defRPr/>
            </a:pPr>
            <a:r>
              <a:rPr lang="en-US" altLang="zh-CN" sz="2200" b="1" dirty="0">
                <a:latin typeface="+mj-lt"/>
                <a:ea typeface="宋体" panose="02010600030101010101" pitchFamily="2" charset="-122"/>
              </a:rPr>
              <a:t>“Well, I work all day at school, too! I’m just </a:t>
            </a:r>
            <a:r>
              <a:rPr lang="en-US" altLang="zh-CN" sz="2200" b="1" dirty="0">
                <a:solidFill>
                  <a:srgbClr val="FF0000"/>
                </a:solidFill>
                <a:latin typeface="+mj-lt"/>
                <a:ea typeface="宋体" panose="02010600030101010101" pitchFamily="2" charset="-122"/>
              </a:rPr>
              <a:t>as tired as </a:t>
            </a:r>
            <a:r>
              <a:rPr lang="en-US" altLang="zh-CN" sz="2200" b="1" dirty="0">
                <a:latin typeface="+mj-lt"/>
                <a:ea typeface="宋体" panose="02010600030101010101" pitchFamily="2" charset="-122"/>
              </a:rPr>
              <a:t>you are!” I shouted back.</a:t>
            </a:r>
          </a:p>
          <a:p>
            <a:pPr>
              <a:defRPr/>
            </a:pPr>
            <a:r>
              <a:rPr lang="en-US" altLang="zh-CN" sz="2200" b="1" dirty="0">
                <a:latin typeface="+mj-lt"/>
                <a:ea typeface="宋体" panose="02010600030101010101" pitchFamily="2" charset="-122"/>
              </a:rPr>
              <a:t>My mom did not say anything and walked away. For one week, she did not do any housework and </a:t>
            </a:r>
            <a:r>
              <a:rPr lang="en-US" altLang="zh-CN" sz="2200" b="1" dirty="0">
                <a:solidFill>
                  <a:srgbClr val="FF0000"/>
                </a:solidFill>
                <a:latin typeface="+mj-lt"/>
                <a:ea typeface="宋体" panose="02010600030101010101" pitchFamily="2" charset="-122"/>
              </a:rPr>
              <a:t>neither</a:t>
            </a:r>
            <a:r>
              <a:rPr lang="zh-CN" altLang="en-US" sz="2200" b="1" dirty="0">
                <a:solidFill>
                  <a:srgbClr val="FF0000"/>
                </a:solidFill>
                <a:latin typeface="+mj-lt"/>
                <a:ea typeface="宋体" panose="02010600030101010101" pitchFamily="2" charset="-122"/>
              </a:rPr>
              <a:t> </a:t>
            </a:r>
            <a:r>
              <a:rPr lang="en-US" altLang="zh-CN" sz="2200" b="1" dirty="0">
                <a:latin typeface="+mj-lt"/>
                <a:ea typeface="宋体" panose="02010600030101010101" pitchFamily="2" charset="-122"/>
              </a:rPr>
              <a:t>did I. Finally, I could not find a clean dish or a clean shirt.</a:t>
            </a:r>
          </a:p>
          <a:p>
            <a:pPr>
              <a:defRPr/>
            </a:pPr>
            <a:r>
              <a:rPr lang="en-US" altLang="zh-CN" sz="2200" b="1" dirty="0">
                <a:latin typeface="+mj-lt"/>
                <a:ea typeface="宋体" panose="02010600030101010101" pitchFamily="2" charset="-122"/>
              </a:rPr>
              <a:t>The next day, my mom came home from work to find the house clean and tidy.</a:t>
            </a:r>
          </a:p>
          <a:p>
            <a:pPr>
              <a:defRPr/>
            </a:pPr>
            <a:r>
              <a:rPr lang="en-US" altLang="zh-CN" sz="2200" b="1" dirty="0">
                <a:latin typeface="+mj-lt"/>
                <a:ea typeface="宋体" panose="02010600030101010101" pitchFamily="2" charset="-122"/>
              </a:rPr>
              <a:t>“What happened?” she asked in surprise.</a:t>
            </a:r>
          </a:p>
          <a:p>
            <a:pPr>
              <a:defRPr/>
            </a:pPr>
            <a:r>
              <a:rPr lang="en-US" altLang="zh-CN" sz="2200" b="1" dirty="0">
                <a:latin typeface="+mj-lt"/>
                <a:ea typeface="宋体" panose="02010600030101010101" pitchFamily="2" charset="-122"/>
              </a:rPr>
              <a:t>“I’m so sorry, Mom. I finally understand that we need to share the housework to have a clean and comfortable home,” I replied.</a:t>
            </a:r>
            <a:endParaRPr lang="zh-CN" altLang="en-US" sz="2200" b="1" dirty="0">
              <a:latin typeface="+mj-lt"/>
              <a:ea typeface="宋体" panose="02010600030101010101"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一级栏目"/>
          <p:cNvPicPr>
            <a:picLocks noChangeAspect="1" noChangeArrowheads="1"/>
          </p:cNvPicPr>
          <p:nvPr/>
        </p:nvPicPr>
        <p:blipFill>
          <a:blip r:embed="rId2" cstate="email"/>
          <a:srcRect/>
          <a:stretch>
            <a:fillRect/>
          </a:stretch>
        </p:blipFill>
        <p:spPr bwMode="auto">
          <a:xfrm>
            <a:off x="530225" y="128588"/>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87"/>
          <p:cNvSpPr>
            <a:spLocks noChangeArrowheads="1"/>
          </p:cNvSpPr>
          <p:nvPr/>
        </p:nvSpPr>
        <p:spPr bwMode="auto">
          <a:xfrm>
            <a:off x="1241425" y="331788"/>
            <a:ext cx="3403600"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Language points</a:t>
            </a:r>
          </a:p>
        </p:txBody>
      </p:sp>
      <p:sp>
        <p:nvSpPr>
          <p:cNvPr id="4" name="矩形 3"/>
          <p:cNvSpPr/>
          <p:nvPr/>
        </p:nvSpPr>
        <p:spPr>
          <a:xfrm>
            <a:off x="947738" y="979488"/>
            <a:ext cx="7902348" cy="954087"/>
          </a:xfrm>
          <a:prstGeom prst="rect">
            <a:avLst/>
          </a:prstGeom>
        </p:spPr>
        <p:txBody>
          <a:bodyPr wrap="square">
            <a:spAutoFit/>
          </a:bodyPr>
          <a:lstStyle/>
          <a:p>
            <a:pPr>
              <a:defRPr/>
            </a:pPr>
            <a:r>
              <a:rPr lang="en-US" altLang="zh-CN" sz="2800" b="1" dirty="0">
                <a:latin typeface="+mj-lt"/>
                <a:ea typeface="宋体" panose="02010600030101010101" pitchFamily="2" charset="-122"/>
              </a:rPr>
              <a:t>1.</a:t>
            </a:r>
            <a:r>
              <a:rPr lang="en-US" altLang="zh-CN" sz="2800" b="1" dirty="0">
                <a:solidFill>
                  <a:srgbClr val="FF0000"/>
                </a:solidFill>
                <a:latin typeface="+mj-lt"/>
                <a:ea typeface="宋体" panose="02010600030101010101" pitchFamily="2" charset="-122"/>
              </a:rPr>
              <a:t>The minute </a:t>
            </a:r>
            <a:r>
              <a:rPr lang="en-US" altLang="zh-CN" sz="2800" b="1" dirty="0">
                <a:latin typeface="+mj-lt"/>
                <a:ea typeface="宋体" panose="02010600030101010101" pitchFamily="2" charset="-122"/>
              </a:rPr>
              <a:t>I sat down in front of the TV, my </a:t>
            </a:r>
          </a:p>
          <a:p>
            <a:pPr>
              <a:defRPr/>
            </a:pPr>
            <a:r>
              <a:rPr lang="en-US" altLang="zh-CN" sz="2800" b="1" dirty="0">
                <a:latin typeface="+mj-lt"/>
                <a:ea typeface="宋体" panose="02010600030101010101" pitchFamily="2" charset="-122"/>
              </a:rPr>
              <a:t>   mom came over.</a:t>
            </a:r>
            <a:endParaRPr lang="zh-CN" altLang="en-US" sz="2800" b="1" dirty="0">
              <a:latin typeface="+mj-lt"/>
              <a:ea typeface="宋体" panose="02010600030101010101" pitchFamily="2" charset="-122"/>
            </a:endParaRPr>
          </a:p>
        </p:txBody>
      </p:sp>
      <p:sp>
        <p:nvSpPr>
          <p:cNvPr id="7" name="矩形 6"/>
          <p:cNvSpPr/>
          <p:nvPr/>
        </p:nvSpPr>
        <p:spPr>
          <a:xfrm>
            <a:off x="1112837" y="2148840"/>
            <a:ext cx="7064375" cy="954088"/>
          </a:xfrm>
          <a:prstGeom prst="rect">
            <a:avLst/>
          </a:prstGeom>
        </p:spPr>
        <p:txBody>
          <a:bodyPr>
            <a:spAutoFit/>
          </a:bodyPr>
          <a:lstStyle/>
          <a:p>
            <a:pPr>
              <a:defRPr/>
            </a:pPr>
            <a:r>
              <a:rPr lang="en-US" altLang="zh-CN" sz="2800" b="1" dirty="0">
                <a:latin typeface="+mj-lt"/>
                <a:ea typeface="+mj-ea"/>
              </a:rPr>
              <a:t>the minute</a:t>
            </a:r>
            <a:r>
              <a:rPr lang="zh-CN" altLang="en-US" sz="2400" b="1" dirty="0">
                <a:latin typeface="+mj-lt"/>
                <a:ea typeface="+mj-ea"/>
              </a:rPr>
              <a:t>在此引导时间状语从句，意为“一</a:t>
            </a:r>
            <a:r>
              <a:rPr lang="en-US" altLang="zh-CN" sz="2400" b="1" dirty="0">
                <a:latin typeface="+mj-ea"/>
                <a:ea typeface="+mj-ea"/>
              </a:rPr>
              <a:t>……</a:t>
            </a:r>
            <a:r>
              <a:rPr lang="zh-CN" altLang="en-US" sz="2400" b="1" dirty="0">
                <a:latin typeface="+mj-lt"/>
                <a:ea typeface="+mj-ea"/>
              </a:rPr>
              <a:t>就</a:t>
            </a:r>
            <a:r>
              <a:rPr lang="en-US" altLang="zh-CN" sz="2400" b="1" dirty="0">
                <a:latin typeface="+mj-ea"/>
                <a:ea typeface="+mj-ea"/>
              </a:rPr>
              <a:t>……</a:t>
            </a:r>
            <a:r>
              <a:rPr lang="en-US" altLang="zh-CN" sz="2400" b="1" dirty="0">
                <a:latin typeface="+mj-lt"/>
                <a:ea typeface="+mj-ea"/>
              </a:rPr>
              <a:t>”</a:t>
            </a:r>
            <a:r>
              <a:rPr lang="zh-CN" altLang="en-US" sz="2400" b="1" dirty="0">
                <a:latin typeface="+mj-lt"/>
                <a:ea typeface="+mj-ea"/>
              </a:rPr>
              <a:t>，相当于</a:t>
            </a:r>
            <a:r>
              <a:rPr lang="en-US" altLang="zh-CN" sz="2800" b="1" dirty="0">
                <a:latin typeface="+mj-lt"/>
                <a:ea typeface="+mj-ea"/>
              </a:rPr>
              <a:t>as soon as</a:t>
            </a:r>
            <a:r>
              <a:rPr lang="zh-CN" altLang="en-US" sz="2400" b="1" dirty="0">
                <a:latin typeface="+mj-lt"/>
                <a:ea typeface="+mj-ea"/>
              </a:rPr>
              <a:t>。</a:t>
            </a:r>
          </a:p>
        </p:txBody>
      </p:sp>
      <p:sp>
        <p:nvSpPr>
          <p:cNvPr id="8" name="矩形 7"/>
          <p:cNvSpPr/>
          <p:nvPr/>
        </p:nvSpPr>
        <p:spPr>
          <a:xfrm>
            <a:off x="1181100" y="3235325"/>
            <a:ext cx="5722938" cy="892175"/>
          </a:xfrm>
          <a:prstGeom prst="rect">
            <a:avLst/>
          </a:prstGeom>
        </p:spPr>
        <p:txBody>
          <a:bodyPr wrap="none">
            <a:spAutoFit/>
          </a:bodyPr>
          <a:lstStyle/>
          <a:p>
            <a:pPr>
              <a:defRPr/>
            </a:pPr>
            <a:r>
              <a:rPr lang="zh-CN" altLang="en-US" sz="2400" b="1" dirty="0">
                <a:latin typeface="+mj-lt"/>
                <a:ea typeface="+mj-ea"/>
              </a:rPr>
              <a:t>他一到那里，我就告诉他。</a:t>
            </a:r>
            <a:endParaRPr lang="en-US" altLang="zh-CN" sz="2400" b="1" dirty="0">
              <a:latin typeface="+mj-lt"/>
              <a:ea typeface="+mj-ea"/>
            </a:endParaRPr>
          </a:p>
          <a:p>
            <a:pPr>
              <a:defRPr/>
            </a:pPr>
            <a:r>
              <a:rPr lang="en-US" altLang="zh-CN" sz="2800" b="1" dirty="0">
                <a:latin typeface="+mj-lt"/>
                <a:ea typeface="+mj-ea"/>
              </a:rPr>
              <a:t>I’ll tell him the minute he gets there.</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randombar(horizontal)">
                                      <p:cBhvr>
                                        <p:cTn id="2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build="p"/>
    </p:bld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1904</Words>
  <Application>Microsoft Office PowerPoint</Application>
  <PresentationFormat>全屏显示(16:9)</PresentationFormat>
  <Paragraphs>206</Paragraphs>
  <Slides>30</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30</vt:i4>
      </vt:variant>
    </vt:vector>
  </HeadingPairs>
  <TitlesOfParts>
    <vt:vector size="37" baseType="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2016-01-14T07:05:00Z</dcterms:created>
  <dcterms:modified xsi:type="dcterms:W3CDTF">2023-01-16T15:29:02Z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83C70257F4374693AE8A2C9367163EA1</vt:lpwstr>
  </property>
  <property fmtid="{A09F084E-AD41-489F-8076-AA5BE3082BCA}" pid="100">
    <vt:ui4>5</vt:ui4>
  </property>
  <property fmtid="{64440492-4C8B-11D1-8B70-080036B11A03}" pid="11">
    <vt:lpwstr>www.2ppt.com-爱PPT提供资源下载</vt:lpwstr>
  </property>
</Properties>
</file>