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13"/>
  </p:notesMasterIdLst>
  <p:sldIdLst>
    <p:sldId id="278" r:id="rId3"/>
    <p:sldId id="257" r:id="rId4"/>
    <p:sldId id="267" r:id="rId5"/>
    <p:sldId id="268" r:id="rId6"/>
    <p:sldId id="274" r:id="rId7"/>
    <p:sldId id="275" r:id="rId8"/>
    <p:sldId id="269" r:id="rId9"/>
    <p:sldId id="272" r:id="rId10"/>
    <p:sldId id="273" r:id="rId11"/>
    <p:sldId id="27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0066"/>
    <a:srgbClr val="333399"/>
    <a:srgbClr val="336699"/>
    <a:srgbClr val="FF505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DF943-BC23-4FE7-BF3A-6D29DD00DB4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288B7-E63E-476A-BE57-CCD05FBDBE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288B7-E63E-476A-BE57-CCD05FBDBE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806C-510D-4BD6-A17B-4B97CBAB963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7EA11-817F-4FC6-A6AB-ADC62E89DF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0C17-D92C-4002-8C4D-E802770411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4421605"/>
            <a:ext cx="962526" cy="721895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4" y="1107281"/>
            <a:ext cx="6243637" cy="3395663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1606420"/>
            <a:ext cx="4930862" cy="1635740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DBDD-DE5F-47F8-962B-9EF3248BAE3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67A0-307E-4677-8718-7C9CCEA605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 advTm="10000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 advTm="10000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505" indent="-357505">
              <a:buSzPct val="100000"/>
              <a:buFont typeface="Wingdings" panose="05000000000000000000" pitchFamily="2" charset="2"/>
              <a:buChar char="±"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2BF-9C7B-4243-9D17-AB22F507523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776" y="2039231"/>
            <a:ext cx="6996110" cy="717845"/>
          </a:xfrm>
        </p:spPr>
        <p:txBody>
          <a:bodyPr anchor="b"/>
          <a:lstStyle>
            <a:lvl1pPr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776" y="2901416"/>
            <a:ext cx="6996110" cy="46369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DD58-0FF0-4A74-A614-C6D1F985798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5976-D550-418D-88B8-BA334A9B060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4D11-4331-4248-ADD6-BFCDBA492A1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8242-1190-4B96-84BD-53CA211227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D4BE-DF63-45E3-A6BB-ACAD7CC478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1091-D2D7-439D-B982-EEE65393BC1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E7AF-355F-4F19-9ADE-FF62841029A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49D697-8FBB-4427-8053-082CCAF18AE4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38263"/>
            <a:ext cx="80581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6" y="707231"/>
            <a:ext cx="8080375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5953"/>
            <a:ext cx="9163050" cy="78105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circl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8947" y="1203598"/>
            <a:ext cx="9144000" cy="192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0" kern="120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5050"/>
                </a:solidFill>
                <a:latin typeface="Adobe Caslon Pro Bold" pitchFamily="18" charset="0"/>
                <a:ea typeface="华文琥珀" panose="02010800040101010101" pitchFamily="2" charset="-122"/>
              </a:rPr>
              <a:t>Unit 2  Lesson 2</a:t>
            </a:r>
            <a:br>
              <a:rPr lang="en-US" b="1" dirty="0" smtClean="0">
                <a:solidFill>
                  <a:srgbClr val="FF5050"/>
                </a:solidFill>
                <a:latin typeface="Adobe Caslon Pro Bold" pitchFamily="18" charset="0"/>
                <a:ea typeface="华文琥珀" panose="02010800040101010101" pitchFamily="2" charset="-122"/>
              </a:rPr>
            </a:br>
            <a:r>
              <a:rPr lang="en-US" sz="6000" b="1" dirty="0" smtClean="0">
                <a:solidFill>
                  <a:srgbClr val="FF5050"/>
                </a:solidFill>
                <a:latin typeface="Adobe Caslon Pro Bold" pitchFamily="18" charset="0"/>
                <a:ea typeface="华文琥珀" panose="02010800040101010101" pitchFamily="2" charset="-122"/>
              </a:rPr>
              <a:t>She likes dancing.</a:t>
            </a:r>
            <a:endParaRPr lang="en-US" sz="6000" b="1" dirty="0">
              <a:solidFill>
                <a:srgbClr val="FF5050"/>
              </a:solidFill>
              <a:latin typeface="Adobe Caslon Pro Bold" pitchFamily="18" charset="0"/>
              <a:ea typeface="华文琥珀" panose="0201080004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/>
          </p:cNvSpPr>
          <p:nvPr/>
        </p:nvSpPr>
        <p:spPr bwMode="auto">
          <a:xfrm>
            <a:off x="1547664" y="1707654"/>
            <a:ext cx="5833392" cy="135016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9819"/>
              </a:avLst>
            </a:prstTxWarp>
          </a:bodyPr>
          <a:lstStyle/>
          <a:p>
            <a:pPr algn="ctr"/>
            <a:r>
              <a:rPr lang="en-US" altLang="zh-CN" sz="800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Thank you!</a:t>
            </a:r>
            <a:endParaRPr lang="zh-CN" altLang="en-US" sz="800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8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843558"/>
            <a:ext cx="8207375" cy="3294459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dirty="0">
                <a:ea typeface="黑体" panose="02010609060101010101" pitchFamily="49" charset="-122"/>
              </a:rPr>
              <a:t>Warm up(</a:t>
            </a:r>
            <a:r>
              <a:rPr lang="zh-CN" altLang="en-US" sz="3600" dirty="0">
                <a:ea typeface="黑体" panose="02010609060101010101" pitchFamily="49" charset="-122"/>
              </a:rPr>
              <a:t>热身</a:t>
            </a:r>
            <a:r>
              <a:rPr lang="en-US" sz="3600" dirty="0">
                <a:ea typeface="黑体" panose="02010609060101010101" pitchFamily="49" charset="-122"/>
              </a:rPr>
              <a:t>)</a:t>
            </a:r>
            <a:r>
              <a:rPr lang="en-US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en-US" sz="2000" i="1" dirty="0">
                <a:ea typeface="黑体" panose="02010609060101010101" pitchFamily="49" charset="-122"/>
              </a:rPr>
              <a:t>Good morning to you.</a:t>
            </a:r>
            <a:r>
              <a:rPr 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ea typeface="黑体" panose="02010609060101010101" pitchFamily="49" charset="-122"/>
              </a:rPr>
              <a:t>Revision(</a:t>
            </a:r>
            <a:r>
              <a:rPr lang="zh-CN" altLang="en-US" dirty="0">
                <a:ea typeface="黑体" panose="02010609060101010101" pitchFamily="49" charset="-122"/>
              </a:rPr>
              <a:t>复习</a:t>
            </a:r>
            <a:r>
              <a:rPr lang="en-US" dirty="0">
                <a:ea typeface="黑体" panose="02010609060101010101" pitchFamily="49" charset="-122"/>
              </a:rPr>
              <a:t>)</a:t>
            </a:r>
            <a:r>
              <a:rPr lang="en-US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:  </a:t>
            </a:r>
            <a:r>
              <a:rPr lang="en-US" sz="2000" dirty="0">
                <a:ea typeface="黑体" panose="02010609060101010101" pitchFamily="49" charset="-122"/>
              </a:rPr>
              <a:t>sing, draw, read, run, skip, make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黑体" panose="02010609060101010101" pitchFamily="49" charset="-122"/>
              </a:rPr>
              <a:t>                                        things (TPR</a:t>
            </a:r>
            <a:r>
              <a:rPr lang="en-US" sz="2000" dirty="0" smtClean="0"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黑体" panose="02010609060101010101" pitchFamily="49" charset="-122"/>
              </a:rPr>
              <a:t>                                </a:t>
            </a:r>
            <a:r>
              <a:rPr lang="en-US" sz="2000" dirty="0" smtClean="0">
                <a:ea typeface="黑体" panose="02010609060101010101" pitchFamily="49" charset="-122"/>
              </a:rPr>
              <a:t> </a:t>
            </a:r>
            <a:r>
              <a:rPr lang="en-US" sz="2000" dirty="0">
                <a:ea typeface="黑体" panose="02010609060101010101" pitchFamily="49" charset="-122"/>
              </a:rPr>
              <a:t>— Do you like…?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黑体" panose="02010609060101010101" pitchFamily="49" charset="-122"/>
              </a:rPr>
              <a:t>                                </a:t>
            </a:r>
            <a:r>
              <a:rPr lang="en-US" sz="2000" dirty="0" smtClean="0">
                <a:ea typeface="黑体" panose="02010609060101010101" pitchFamily="49" charset="-122"/>
              </a:rPr>
              <a:t> </a:t>
            </a:r>
            <a:r>
              <a:rPr lang="en-US" sz="2000" dirty="0">
                <a:ea typeface="黑体" panose="02010609060101010101" pitchFamily="49" charset="-122"/>
              </a:rPr>
              <a:t>— Yes, I do./ No, I don’t</a:t>
            </a:r>
            <a:r>
              <a:rPr lang="en-US" sz="2000" dirty="0" smtClean="0">
                <a:ea typeface="黑体" panose="02010609060101010101" pitchFamily="49" charset="-122"/>
              </a:rPr>
              <a:t>.</a:t>
            </a:r>
            <a:endParaRPr lang="en-US" sz="2000" dirty="0">
              <a:ea typeface="黑体" panose="02010609060101010101" pitchFamily="49" charset="-122"/>
            </a:endParaRPr>
          </a:p>
        </p:txBody>
      </p:sp>
      <p:pic>
        <p:nvPicPr>
          <p:cNvPr id="4099" name="Picture 3" descr="(6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16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Presentation(</a:t>
            </a:r>
            <a:r>
              <a:rPr lang="zh-CN" altLang="en-US" sz="3600" dirty="0"/>
              <a:t>呈现</a:t>
            </a:r>
            <a:r>
              <a:rPr lang="en-US" sz="3600" dirty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221581"/>
            <a:ext cx="8229600" cy="3373041"/>
          </a:xfrm>
        </p:spPr>
        <p:txBody>
          <a:bodyPr/>
          <a:lstStyle/>
          <a:p>
            <a:r>
              <a:rPr lang="en-US" sz="2400" dirty="0"/>
              <a:t>1)Vocabulary</a:t>
            </a:r>
          </a:p>
        </p:txBody>
      </p:sp>
      <p:pic>
        <p:nvPicPr>
          <p:cNvPr id="5124" name="Picture 4" descr="35639_172333083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9" y="1329929"/>
            <a:ext cx="4319587" cy="23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32139" y="3989785"/>
            <a:ext cx="452913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dance— dancing  </a:t>
            </a:r>
            <a:r>
              <a:rPr lang="zh-CN" altLang="en-US" sz="2400" dirty="0"/>
              <a:t>跳舞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med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24075" y="3651647"/>
            <a:ext cx="5564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i="1" dirty="0"/>
              <a:t>      </a:t>
            </a:r>
            <a:r>
              <a:rPr lang="en-US" sz="2400" i="1" dirty="0" err="1"/>
              <a:t>erhu</a:t>
            </a:r>
            <a:r>
              <a:rPr lang="en-US" sz="2400" dirty="0"/>
              <a:t>—play the </a:t>
            </a:r>
            <a:r>
              <a:rPr lang="en-US" sz="2400" i="1" dirty="0" err="1"/>
              <a:t>erhu</a:t>
            </a:r>
            <a:r>
              <a:rPr lang="en-US" sz="2400" i="1" dirty="0"/>
              <a:t>   </a:t>
            </a:r>
            <a:r>
              <a:rPr lang="zh-CN" altLang="en-US" sz="2400" dirty="0"/>
              <a:t>拉二胡</a:t>
            </a:r>
          </a:p>
        </p:txBody>
      </p:sp>
      <p:pic>
        <p:nvPicPr>
          <p:cNvPr id="6147" name="Picture 3" descr="20051109191710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573881"/>
            <a:ext cx="338455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392147_14341103280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6" y="303610"/>
            <a:ext cx="6264275" cy="323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771776" y="3920729"/>
            <a:ext cx="49768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piano— play the piano    </a:t>
            </a:r>
            <a:r>
              <a:rPr lang="zh-CN" altLang="en-US" sz="2400" dirty="0"/>
              <a:t>弹钢琴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411956"/>
            <a:ext cx="53340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92364" y="3665935"/>
            <a:ext cx="4169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drum— play the drums   </a:t>
            </a:r>
            <a:r>
              <a:rPr lang="zh-CN" altLang="en-US" sz="2400"/>
              <a:t>敲鼓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/>
              <a:t>2) Sentence structures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00151"/>
            <a:ext cx="7067550" cy="3394472"/>
          </a:xfrm>
        </p:spPr>
        <p:txBody>
          <a:bodyPr/>
          <a:lstStyle/>
          <a:p>
            <a:r>
              <a:rPr lang="en-US" sz="2000" dirty="0"/>
              <a:t>— Do you like playing the </a:t>
            </a:r>
            <a:r>
              <a:rPr lang="en-US" sz="2000" i="1" dirty="0" err="1"/>
              <a:t>erhu</a:t>
            </a:r>
            <a:r>
              <a:rPr lang="en-US" sz="2000" dirty="0"/>
              <a:t>/piano/drums? (T asks.)</a:t>
            </a:r>
          </a:p>
          <a:p>
            <a:r>
              <a:rPr lang="en-US" sz="2000" dirty="0"/>
              <a:t>— Yes, I do.(</a:t>
            </a:r>
            <a:r>
              <a:rPr lang="en-US" sz="2000" dirty="0" err="1"/>
              <a:t>Ss</a:t>
            </a:r>
            <a:r>
              <a:rPr lang="en-US" sz="2000" dirty="0"/>
              <a:t> answer.)</a:t>
            </a:r>
          </a:p>
          <a:p>
            <a:r>
              <a:rPr lang="en-US" dirty="0"/>
              <a:t>→</a:t>
            </a:r>
            <a:r>
              <a:rPr lang="en-US" sz="2000" dirty="0"/>
              <a:t>He/ She likes</a:t>
            </a:r>
            <a:r>
              <a:rPr lang="en-US" dirty="0"/>
              <a:t> </a:t>
            </a:r>
            <a:r>
              <a:rPr lang="en-US" sz="2000" dirty="0"/>
              <a:t>playing the </a:t>
            </a:r>
            <a:r>
              <a:rPr lang="en-US" sz="2000" i="1" dirty="0" err="1"/>
              <a:t>erhu</a:t>
            </a:r>
            <a:r>
              <a:rPr lang="en-US" sz="2000" dirty="0"/>
              <a:t>/piano/drums.</a:t>
            </a:r>
          </a:p>
          <a:p>
            <a:endParaRPr lang="en-US" sz="2000" dirty="0"/>
          </a:p>
          <a:p>
            <a:pPr>
              <a:buFontTx/>
              <a:buNone/>
            </a:pPr>
            <a:r>
              <a:rPr lang="en-US" dirty="0"/>
              <a:t>                </a:t>
            </a:r>
            <a:endParaRPr lang="en-US" sz="2000" dirty="0"/>
          </a:p>
        </p:txBody>
      </p:sp>
      <p:graphicFrame>
        <p:nvGraphicFramePr>
          <p:cNvPr id="9220" name="Group 4"/>
          <p:cNvGraphicFramePr>
            <a:graphicFrameLocks noGrp="1"/>
          </p:cNvGraphicFramePr>
          <p:nvPr>
            <p:ph sz="half" idx="2"/>
          </p:nvPr>
        </p:nvGraphicFramePr>
        <p:xfrm>
          <a:off x="2843214" y="3003947"/>
          <a:ext cx="4033837" cy="1001316"/>
        </p:xfrm>
        <a:graphic>
          <a:graphicData uri="http://schemas.openxmlformats.org/drawingml/2006/table">
            <a:tbl>
              <a:tblPr/>
              <a:tblGrid>
                <a:gridCol w="403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1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He/ She likes…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他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她喜欢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6" name="Rectangle 10"/>
          <p:cNvSpPr>
            <a:spLocks noChangeArrowheads="1"/>
          </p:cNvSpPr>
          <p:nvPr/>
        </p:nvSpPr>
        <p:spPr bwMode="auto">
          <a:xfrm rot="10800000" flipV="1">
            <a:off x="2339975" y="3172302"/>
            <a:ext cx="41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b="1"/>
              <a:t>→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357188"/>
            <a:ext cx="6284912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dirty="0"/>
              <a:t>Practice(</a:t>
            </a:r>
            <a:r>
              <a:rPr lang="zh-CN" altLang="en-US" sz="3600" dirty="0"/>
              <a:t>练习</a:t>
            </a:r>
            <a:r>
              <a:rPr lang="en-US" sz="3600" dirty="0"/>
              <a:t>)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US" sz="2400" dirty="0"/>
              <a:t>Pair work: Role play.</a:t>
            </a:r>
          </a:p>
          <a:p>
            <a:pPr>
              <a:buFont typeface="Arial" panose="020B0604020202020204" pitchFamily="34" charset="0"/>
              <a:buAutoNum type="arabicParenR"/>
            </a:pPr>
            <a:endParaRPr lang="en-US" sz="2400" dirty="0"/>
          </a:p>
          <a:p>
            <a:pPr>
              <a:buFont typeface="Arial" panose="020B0604020202020204" pitchFamily="34" charset="0"/>
              <a:buAutoNum type="arabicParenR"/>
            </a:pPr>
            <a:r>
              <a:rPr lang="en-US" sz="2400" dirty="0"/>
              <a:t>Describe different pictures using the new sentence “He/She likes…”.(</a:t>
            </a:r>
            <a:r>
              <a:rPr lang="zh-CN" altLang="en-US" sz="2400" dirty="0"/>
              <a:t>用新句型“</a:t>
            </a:r>
            <a:r>
              <a:rPr lang="en-US" sz="2400" dirty="0" err="1"/>
              <a:t>He/She</a:t>
            </a:r>
            <a:r>
              <a:rPr lang="en-US" sz="2400" dirty="0"/>
              <a:t> likes…”.</a:t>
            </a:r>
            <a:r>
              <a:rPr lang="zh-CN" altLang="en-US" sz="2400" dirty="0"/>
              <a:t>描述不同的图片。</a:t>
            </a:r>
            <a:r>
              <a:rPr lang="en-US" sz="2400" dirty="0"/>
              <a:t>)</a:t>
            </a:r>
          </a:p>
          <a:p>
            <a:pPr>
              <a:buFont typeface="Arial" panose="020B0604020202020204" pitchFamily="34" charset="0"/>
              <a:buAutoNum type="arabicParenR"/>
            </a:pPr>
            <a:endParaRPr lang="en-US" sz="2400" dirty="0"/>
          </a:p>
          <a:p>
            <a:pPr>
              <a:buFont typeface="Arial" panose="020B0604020202020204" pitchFamily="34" charset="0"/>
              <a:buAutoNum type="arabicParenR"/>
            </a:pPr>
            <a:r>
              <a:rPr lang="en-US" sz="2400" dirty="0"/>
              <a:t>“</a:t>
            </a:r>
            <a:r>
              <a:rPr lang="zh-CN" altLang="en-US" sz="2400" dirty="0"/>
              <a:t>记忆大比拼”</a:t>
            </a:r>
          </a:p>
          <a:p>
            <a:r>
              <a:rPr lang="zh-CN" altLang="en-US" sz="2400" dirty="0"/>
              <a:t>     </a:t>
            </a:r>
            <a:r>
              <a:rPr lang="en-US" sz="2400" dirty="0"/>
              <a:t>S1: Do you like…?</a:t>
            </a:r>
          </a:p>
          <a:p>
            <a:r>
              <a:rPr lang="en-US" sz="2400" dirty="0"/>
              <a:t>     S2, S3, S4, S5: I like…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Ss</a:t>
            </a:r>
            <a:r>
              <a:rPr lang="en-US" sz="2400" dirty="0"/>
              <a:t>: </a:t>
            </a:r>
            <a:r>
              <a:rPr lang="en-US" sz="2400" dirty="0" err="1"/>
              <a:t>He/She</a:t>
            </a:r>
            <a:r>
              <a:rPr lang="en-US" sz="2400" dirty="0"/>
              <a:t> likes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677988" y="3795713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zh-CN" altLang="en-US" sz="2800">
              <a:latin typeface="Verdana" panose="020B0604030504040204" pitchFamily="34" charset="0"/>
              <a:ea typeface="Dotum" pitchFamily="34" charset="-127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250032"/>
            <a:ext cx="874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ea typeface="黑体" panose="02010609060101010101" pitchFamily="49" charset="-122"/>
              </a:rPr>
              <a:t>Production (</a:t>
            </a:r>
            <a:r>
              <a:rPr lang="zh-CN" altLang="en-US" sz="3600" dirty="0">
                <a:ea typeface="黑体" panose="02010609060101010101" pitchFamily="49" charset="-122"/>
              </a:rPr>
              <a:t>运用</a:t>
            </a:r>
            <a:r>
              <a:rPr lang="en-US" sz="3600" dirty="0">
                <a:ea typeface="黑体" panose="02010609060101010101" pitchFamily="49" charset="-122"/>
              </a:rPr>
              <a:t>)</a:t>
            </a:r>
          </a:p>
          <a:p>
            <a:r>
              <a:rPr lang="en-US" sz="2400" dirty="0">
                <a:ea typeface="黑体" panose="02010609060101010101" pitchFamily="49" charset="-122"/>
              </a:rPr>
              <a:t>Interview (Use the structure: Do you like…? </a:t>
            </a:r>
            <a:r>
              <a:rPr lang="en-US" sz="2400" dirty="0" err="1">
                <a:ea typeface="黑体" panose="02010609060101010101" pitchFamily="49" charset="-122"/>
              </a:rPr>
              <a:t>He/She</a:t>
            </a:r>
            <a:r>
              <a:rPr lang="en-US" sz="2400" dirty="0">
                <a:ea typeface="黑体" panose="02010609060101010101" pitchFamily="49" charset="-122"/>
              </a:rPr>
              <a:t> likes</a:t>
            </a:r>
            <a:r>
              <a:rPr lang="en-US" sz="2400" dirty="0" smtClean="0">
                <a:ea typeface="黑体" panose="02010609060101010101" pitchFamily="49" charset="-122"/>
              </a:rPr>
              <a:t>…)</a:t>
            </a:r>
            <a:endParaRPr lang="en-US" sz="2400" dirty="0">
              <a:ea typeface="黑体" panose="02010609060101010101" pitchFamily="49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1050" y="100607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737394" y="1779662"/>
          <a:ext cx="8064500" cy="2220517"/>
        </p:xfrm>
        <a:graphic>
          <a:graphicData uri="http://schemas.openxmlformats.org/drawingml/2006/table">
            <a:tbl>
              <a:tblPr/>
              <a:tblGrid>
                <a:gridCol w="210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Running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Skipping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Dancing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Singing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411413" y="1221582"/>
            <a:ext cx="184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220</Words>
  <Application>Microsoft Office PowerPoint</Application>
  <PresentationFormat>全屏显示(16:9)</PresentationFormat>
  <Paragraphs>43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Adobe Caslon Pro Bold</vt:lpstr>
      <vt:lpstr>Dotum</vt:lpstr>
      <vt:lpstr>黑体</vt:lpstr>
      <vt:lpstr>华文琥珀</vt:lpstr>
      <vt:lpstr>宋体</vt:lpstr>
      <vt:lpstr>微软雅黑</vt:lpstr>
      <vt:lpstr>幼圆</vt:lpstr>
      <vt:lpstr>Arial</vt:lpstr>
      <vt:lpstr>Calibri</vt:lpstr>
      <vt:lpstr>Constantia</vt:lpstr>
      <vt:lpstr>Times New Roman</vt:lpstr>
      <vt:lpstr>Verdana</vt:lpstr>
      <vt:lpstr>Wingdings</vt:lpstr>
      <vt:lpstr>WWW.2PPT.COM
</vt:lpstr>
      <vt:lpstr>第一PPT模板网-WWW.1PPT.COM  </vt:lpstr>
      <vt:lpstr>PowerPoint 演示文稿</vt:lpstr>
      <vt:lpstr>PowerPoint 演示文稿</vt:lpstr>
      <vt:lpstr>Presentation(呈现)</vt:lpstr>
      <vt:lpstr>PowerPoint 演示文稿</vt:lpstr>
      <vt:lpstr>PowerPoint 演示文稿</vt:lpstr>
      <vt:lpstr>PowerPoint 演示文稿</vt:lpstr>
      <vt:lpstr>2) Sentence structures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2011-02-10T10:14:00Z</dcterms:created>
  <dcterms:modified xsi:type="dcterms:W3CDTF">2023-01-16T15:29:28Z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CF49E18374304B14AEB819A4CFE29014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