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84" r:id="rId3"/>
    <p:sldId id="519" r:id="rId5"/>
    <p:sldId id="520" r:id="rId6"/>
    <p:sldId id="487" r:id="rId7"/>
    <p:sldId id="488" r:id="rId8"/>
    <p:sldId id="489" r:id="rId9"/>
    <p:sldId id="490" r:id="rId10"/>
    <p:sldId id="491" r:id="rId11"/>
    <p:sldId id="521" r:id="rId12"/>
    <p:sldId id="494" r:id="rId13"/>
    <p:sldId id="522" r:id="rId14"/>
    <p:sldId id="523" r:id="rId15"/>
    <p:sldId id="497" r:id="rId16"/>
    <p:sldId id="498" r:id="rId17"/>
    <p:sldId id="500" r:id="rId18"/>
    <p:sldId id="501" r:id="rId19"/>
    <p:sldId id="502" r:id="rId20"/>
    <p:sldId id="504" r:id="rId21"/>
    <p:sldId id="506" r:id="rId22"/>
    <p:sldId id="516" r:id="rId23"/>
    <p:sldId id="517" r:id="rId24"/>
    <p:sldId id="518" r:id="rId25"/>
    <p:sldId id="524" r:id="rId26"/>
  </p:sldIdLst>
  <p:sldSz cx="9144000" cy="5143500" type="screen16x9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EDE"/>
    <a:srgbClr val="FEF46E"/>
    <a:srgbClr val="07C2F9"/>
    <a:srgbClr val="EA2D00"/>
    <a:srgbClr val="EF722A"/>
    <a:srgbClr val="7EE9D7"/>
    <a:srgbClr val="E7000C"/>
    <a:srgbClr val="FFEC5A"/>
    <a:srgbClr val="F4E096"/>
    <a:srgbClr val="FCD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1705" autoAdjust="0"/>
  </p:normalViewPr>
  <p:slideViewPr>
    <p:cSldViewPr>
      <p:cViewPr varScale="1">
        <p:scale>
          <a:sx n="141" d="100"/>
          <a:sy n="141" d="100"/>
        </p:scale>
        <p:origin x="74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76"/>
            <a:ext cx="9144000" cy="514214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32203" y="705080"/>
            <a:ext cx="8857562" cy="4274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050"/>
          <p:cNvSpPr>
            <a:spLocks noGrp="1"/>
          </p:cNvSpPr>
          <p:nvPr userDrawn="1"/>
        </p:nvSpPr>
        <p:spPr>
          <a:xfrm>
            <a:off x="647986" y="264218"/>
            <a:ext cx="2704814" cy="4127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1900" dirty="0">
                <a:solidFill>
                  <a:schemeClr val="bg1"/>
                </a:solidFill>
                <a:latin typeface="+mn-ea"/>
              </a:rPr>
              <a:t>青年文明号基本</a:t>
            </a:r>
            <a:r>
              <a:rPr lang="zh-CN" altLang="en-US" sz="1900" dirty="0" smtClean="0">
                <a:solidFill>
                  <a:schemeClr val="bg1"/>
                </a:solidFill>
                <a:latin typeface="+mn-ea"/>
              </a:rPr>
              <a:t>常识</a:t>
            </a:r>
            <a:endParaRPr lang="zh-CN" altLang="en-US" sz="19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237" y="177038"/>
            <a:ext cx="603556" cy="49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76"/>
            <a:ext cx="9144000" cy="514214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32203" y="705080"/>
            <a:ext cx="8857562" cy="4274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050"/>
          <p:cNvSpPr>
            <a:spLocks noGrp="1"/>
          </p:cNvSpPr>
          <p:nvPr userDrawn="1"/>
        </p:nvSpPr>
        <p:spPr>
          <a:xfrm>
            <a:off x="609600" y="264218"/>
            <a:ext cx="3810000" cy="42026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1900" dirty="0" smtClean="0">
                <a:solidFill>
                  <a:schemeClr val="bg1"/>
                </a:solidFill>
                <a:latin typeface="+mn-ea"/>
              </a:rPr>
              <a:t>青年文明号是长期的创建过程</a:t>
            </a:r>
            <a:endParaRPr lang="zh-CN" altLang="en-US" sz="19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237" y="177038"/>
            <a:ext cx="603556" cy="49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76"/>
            <a:ext cx="9144000" cy="514214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32203" y="705080"/>
            <a:ext cx="8857562" cy="4274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050"/>
          <p:cNvSpPr>
            <a:spLocks noGrp="1"/>
          </p:cNvSpPr>
          <p:nvPr userDrawn="1"/>
        </p:nvSpPr>
        <p:spPr>
          <a:xfrm>
            <a:off x="647986" y="264218"/>
            <a:ext cx="2647664" cy="43850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1900" dirty="0" smtClean="0">
                <a:solidFill>
                  <a:schemeClr val="bg1"/>
                </a:solidFill>
                <a:latin typeface="+mn-ea"/>
              </a:rPr>
              <a:t>青年文明号该怎么做</a:t>
            </a:r>
            <a:endParaRPr lang="zh-CN" altLang="en-US" sz="19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237" y="177038"/>
            <a:ext cx="603556" cy="49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76"/>
            <a:ext cx="9144000" cy="5142147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32203" y="705080"/>
            <a:ext cx="8857562" cy="4274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jpeg"/></Relationships>
</file>

<file path=ppt/slides/_rels/slide23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" y="590550"/>
            <a:ext cx="7250203" cy="3886200"/>
          </a:xfrm>
          <a:prstGeom prst="rect">
            <a:avLst/>
          </a:prstGeom>
        </p:spPr>
      </p:pic>
      <p:sp>
        <p:nvSpPr>
          <p:cNvPr id="23" name="标题 2049"/>
          <p:cNvSpPr>
            <a:spLocks noGrp="1"/>
          </p:cNvSpPr>
          <p:nvPr/>
        </p:nvSpPr>
        <p:spPr>
          <a:xfrm>
            <a:off x="1584421" y="1627793"/>
            <a:ext cx="6172200" cy="80794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07C2F9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青年</a:t>
            </a:r>
            <a:r>
              <a:rPr lang="zh-CN" altLang="en-US" sz="4800" dirty="0">
                <a:solidFill>
                  <a:schemeClr val="accent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文明</a:t>
            </a:r>
            <a:r>
              <a:rPr lang="zh-CN" altLang="en-US" sz="4800" dirty="0" smtClean="0">
                <a:solidFill>
                  <a:schemeClr val="accent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号</a:t>
            </a:r>
            <a:r>
              <a:rPr lang="zh-CN" altLang="en-US" sz="4800" dirty="0" smtClean="0">
                <a:solidFill>
                  <a:schemeClr val="tx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该</a:t>
            </a:r>
            <a:r>
              <a:rPr lang="zh-CN" altLang="en-US" sz="4800" dirty="0">
                <a:solidFill>
                  <a:schemeClr val="tx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做</a:t>
            </a:r>
            <a:r>
              <a:rPr lang="zh-CN" altLang="en-US" sz="4800" dirty="0" smtClean="0">
                <a:solidFill>
                  <a:schemeClr val="tx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什么</a:t>
            </a:r>
            <a:endParaRPr lang="zh-CN" altLang="en-US" sz="4800" dirty="0">
              <a:solidFill>
                <a:schemeClr val="tx1"/>
              </a:solidFill>
              <a:latin typeface="汉仪锐智W" panose="00020600040101010101" pitchFamily="18" charset="-122"/>
              <a:ea typeface="汉仪锐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62" b="33833"/>
          <a:stretch>
            <a:fillRect/>
          </a:stretch>
        </p:blipFill>
        <p:spPr>
          <a:xfrm>
            <a:off x="5334000" y="2990151"/>
            <a:ext cx="3886200" cy="217239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774724" y="2505075"/>
            <a:ext cx="3801184" cy="415738"/>
            <a:chOff x="2769945" y="2533650"/>
            <a:chExt cx="3801184" cy="415738"/>
          </a:xfrm>
        </p:grpSpPr>
        <p:sp>
          <p:nvSpPr>
            <p:cNvPr id="16" name="矩形 15"/>
            <p:cNvSpPr/>
            <p:nvPr/>
          </p:nvSpPr>
          <p:spPr>
            <a:xfrm>
              <a:off x="2904580" y="2644601"/>
              <a:ext cx="3666549" cy="304787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769945" y="2533650"/>
              <a:ext cx="3769659" cy="370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标题 2049"/>
          <p:cNvSpPr>
            <a:spLocks noGrp="1"/>
          </p:cNvSpPr>
          <p:nvPr/>
        </p:nvSpPr>
        <p:spPr>
          <a:xfrm>
            <a:off x="2796659" y="2525245"/>
            <a:ext cx="3747724" cy="300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100" spc="900" dirty="0">
                <a:solidFill>
                  <a:schemeClr val="bg1"/>
                </a:solidFill>
                <a:latin typeface="+mn-ea"/>
                <a:ea typeface="+mn-ea"/>
              </a:rPr>
              <a:t>主题班会</a:t>
            </a:r>
            <a:endParaRPr lang="zh-CN" altLang="en-US" sz="2100" spc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 rot="19911892">
            <a:off x="6977684" y="961955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ln w="63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？</a:t>
            </a:r>
            <a:endParaRPr lang="zh-CN" altLang="en-US" sz="6600" dirty="0">
              <a:ln w="6350">
                <a:solidFill>
                  <a:schemeClr val="tx1"/>
                </a:solidFill>
              </a:ln>
              <a:solidFill>
                <a:schemeClr val="accent1"/>
              </a:solidFill>
              <a:latin typeface="汉仪锐智W" panose="00020600040101010101" pitchFamily="18" charset="-122"/>
              <a:ea typeface="汉仪锐智W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8900" y="2999646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/>
              <a:t>what should the young civilization </a:t>
            </a:r>
            <a:r>
              <a:rPr lang="zh-CN" altLang="en-US" sz="1000" dirty="0"/>
              <a:t>what should the young civilization </a:t>
            </a:r>
            <a:endParaRPr lang="zh-CN" altLang="en-US" sz="1000" dirty="0"/>
          </a:p>
          <a:p>
            <a:pPr algn="ctr"/>
            <a:r>
              <a:rPr lang="zh-CN" altLang="en-US" sz="1000" dirty="0" smtClean="0"/>
              <a:t>civilization </a:t>
            </a:r>
            <a:r>
              <a:rPr lang="zh-CN" altLang="en-US" sz="1000" dirty="0"/>
              <a:t>what should the young civilization </a:t>
            </a:r>
            <a:endParaRPr lang="zh-CN" altLang="en-US" sz="1000" dirty="0"/>
          </a:p>
        </p:txBody>
      </p:sp>
      <p:sp>
        <p:nvSpPr>
          <p:cNvPr id="13" name="椭圆 12"/>
          <p:cNvSpPr/>
          <p:nvPr/>
        </p:nvSpPr>
        <p:spPr>
          <a:xfrm>
            <a:off x="5412911" y="704506"/>
            <a:ext cx="534087" cy="534087"/>
          </a:xfrm>
          <a:prstGeom prst="ellipse">
            <a:avLst/>
          </a:prstGeom>
          <a:solidFill>
            <a:srgbClr val="07C2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30485" y="760185"/>
            <a:ext cx="592365" cy="592365"/>
          </a:xfrm>
          <a:prstGeom prst="ellipse">
            <a:avLst/>
          </a:prstGeom>
          <a:solidFill>
            <a:srgbClr val="FEF46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3435" y="1225296"/>
            <a:ext cx="353191" cy="353191"/>
          </a:xfrm>
          <a:prstGeom prst="ellipse">
            <a:avLst/>
          </a:prstGeom>
          <a:solidFill>
            <a:srgbClr val="EF722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95800" y="1140819"/>
            <a:ext cx="471140" cy="471140"/>
          </a:xfrm>
          <a:prstGeom prst="ellipse">
            <a:avLst/>
          </a:prstGeom>
          <a:solidFill>
            <a:srgbClr val="EA2D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87784" y="3435429"/>
            <a:ext cx="2660030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latin typeface="+mn-ea"/>
              </a:rPr>
              <a:t>宣讲人：小Q办公   时间：</a:t>
            </a:r>
            <a:r>
              <a:rPr lang="en-US" altLang="zh-CN" sz="1100" dirty="0" smtClean="0">
                <a:latin typeface="+mn-ea"/>
              </a:rPr>
              <a:t>20XX.XX</a:t>
            </a:r>
            <a:endParaRPr lang="zh-CN" altLang="en-US" sz="1100" dirty="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9621" y="3518299"/>
            <a:ext cx="2318006" cy="683891"/>
            <a:chOff x="849621" y="3518299"/>
            <a:chExt cx="2318006" cy="683891"/>
          </a:xfrm>
        </p:grpSpPr>
        <p:sp>
          <p:nvSpPr>
            <p:cNvPr id="14" name="圆角矩形 13"/>
            <p:cNvSpPr/>
            <p:nvPr/>
          </p:nvSpPr>
          <p:spPr>
            <a:xfrm rot="19271797">
              <a:off x="849621" y="3822000"/>
              <a:ext cx="1861567" cy="20605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19271797">
              <a:off x="1516822" y="4115711"/>
              <a:ext cx="868699" cy="86479"/>
            </a:xfrm>
            <a:prstGeom prst="roundRect">
              <a:avLst>
                <a:gd name="adj" fmla="val 50000"/>
              </a:avLst>
            </a:prstGeom>
            <a:solidFill>
              <a:srgbClr val="FEF46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19271797">
              <a:off x="1097167" y="3539162"/>
              <a:ext cx="955452" cy="147219"/>
            </a:xfrm>
            <a:prstGeom prst="roundRect">
              <a:avLst>
                <a:gd name="adj" fmla="val 50000"/>
              </a:avLst>
            </a:prstGeom>
            <a:solidFill>
              <a:srgbClr val="96EE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19271797">
              <a:off x="2420309" y="3518299"/>
              <a:ext cx="747318" cy="11514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5cc1784e8d779490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873" y="5467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3" grpId="0"/>
      <p:bldP spid="45" grpId="0"/>
      <p:bldP spid="10" grpId="0"/>
      <p:bldP spid="11" grpId="0"/>
      <p:bldP spid="13" grpId="0" animBg="1"/>
      <p:bldP spid="21" grpId="0" animBg="1"/>
      <p:bldP spid="22" grpId="0" animBg="1"/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13314"/>
          <p:cNvSpPr>
            <a:spLocks noGrp="1"/>
          </p:cNvSpPr>
          <p:nvPr/>
        </p:nvSpPr>
        <p:spPr>
          <a:xfrm>
            <a:off x="896039" y="2097892"/>
            <a:ext cx="3557599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摘</a:t>
            </a:r>
            <a:r>
              <a:rPr lang="zh-CN" altLang="en-US" sz="24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牌的自然</a:t>
            </a:r>
            <a:r>
              <a:rPr lang="zh-CN" altLang="en-US" sz="2400" b="1" spc="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endParaRPr lang="en-US" altLang="zh-CN" sz="24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428750"/>
            <a:ext cx="7318574" cy="461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什么情况下予以摘牌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5842" y="2756555"/>
            <a:ext cx="2199033" cy="11106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矩形 39"/>
          <p:cNvSpPr/>
          <p:nvPr/>
        </p:nvSpPr>
        <p:spPr>
          <a:xfrm>
            <a:off x="3532133" y="2756555"/>
            <a:ext cx="2199033" cy="11106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矩形 40"/>
          <p:cNvSpPr/>
          <p:nvPr/>
        </p:nvSpPr>
        <p:spPr>
          <a:xfrm>
            <a:off x="6095384" y="2756555"/>
            <a:ext cx="2199033" cy="11106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1235701" y="2964587"/>
            <a:ext cx="1667177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集体中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周岁以下青年比例低于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6351" y="2964587"/>
            <a:ext cx="1660448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负责人中年龄均超过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周岁；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49402" y="2964587"/>
            <a:ext cx="1716271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集体成员中一次性变动比例高于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4" grpId="0" animBg="1"/>
      <p:bldP spid="40" grpId="0" animBg="1"/>
      <p:bldP spid="41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13314"/>
          <p:cNvSpPr>
            <a:spLocks noGrp="1"/>
          </p:cNvSpPr>
          <p:nvPr/>
        </p:nvSpPr>
        <p:spPr>
          <a:xfrm>
            <a:off x="896039" y="2097892"/>
            <a:ext cx="5123761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spc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摘牌的“犯错”条件（严重）</a:t>
            </a:r>
            <a:endParaRPr lang="zh-CN" altLang="en-US" sz="2400" b="1" spc="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428750"/>
            <a:ext cx="7318574" cy="461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什么情况下予以摘牌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5842" y="2756555"/>
            <a:ext cx="2199033" cy="11106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矩形 39"/>
          <p:cNvSpPr/>
          <p:nvPr/>
        </p:nvSpPr>
        <p:spPr>
          <a:xfrm>
            <a:off x="3532133" y="2756555"/>
            <a:ext cx="2199033" cy="11106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1" name="矩形 40"/>
          <p:cNvSpPr/>
          <p:nvPr/>
        </p:nvSpPr>
        <p:spPr>
          <a:xfrm>
            <a:off x="6095384" y="2756555"/>
            <a:ext cx="2199033" cy="111069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1275178" y="2952750"/>
            <a:ext cx="16671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350" dirty="0">
                <a:latin typeface="+mn-ea"/>
              </a:rPr>
              <a:t>集体中有违法、违纪现象发生；</a:t>
            </a:r>
            <a:endParaRPr lang="zh-CN" altLang="en-US" sz="1350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35827" y="2952750"/>
            <a:ext cx="16604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350" dirty="0">
                <a:latin typeface="+mn-ea"/>
              </a:rPr>
              <a:t>在日常工作中发生重大责任事故；</a:t>
            </a:r>
            <a:endParaRPr lang="zh-CN" altLang="en-US" sz="1350" dirty="0"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48400" y="2922969"/>
            <a:ext cx="200929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350" dirty="0">
                <a:latin typeface="+mn-ea"/>
              </a:rPr>
              <a:t>被新闻媒体点名曝光，群众反映强烈经查属实。</a:t>
            </a:r>
            <a:endParaRPr lang="zh-CN" altLang="en-US" sz="135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4" grpId="0" animBg="1"/>
      <p:bldP spid="40" grpId="0" animBg="1"/>
      <p:bldP spid="41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" y="590550"/>
            <a:ext cx="7250203" cy="3886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29" y="2495550"/>
            <a:ext cx="3518471" cy="2932938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412911" y="680038"/>
            <a:ext cx="534087" cy="534087"/>
          </a:xfrm>
          <a:prstGeom prst="ellipse">
            <a:avLst/>
          </a:prstGeom>
          <a:solidFill>
            <a:srgbClr val="07C2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30485" y="735717"/>
            <a:ext cx="592365" cy="592365"/>
          </a:xfrm>
          <a:prstGeom prst="ellipse">
            <a:avLst/>
          </a:prstGeom>
          <a:solidFill>
            <a:srgbClr val="FEF46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3435" y="1200828"/>
            <a:ext cx="353191" cy="353191"/>
          </a:xfrm>
          <a:prstGeom prst="ellipse">
            <a:avLst/>
          </a:prstGeom>
          <a:solidFill>
            <a:srgbClr val="EF722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95800" y="1116351"/>
            <a:ext cx="471140" cy="471140"/>
          </a:xfrm>
          <a:prstGeom prst="ellipse">
            <a:avLst/>
          </a:prstGeom>
          <a:solidFill>
            <a:srgbClr val="EA2D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49621" y="3518299"/>
            <a:ext cx="2318006" cy="683891"/>
            <a:chOff x="849621" y="3518299"/>
            <a:chExt cx="2318006" cy="683891"/>
          </a:xfrm>
        </p:grpSpPr>
        <p:sp>
          <p:nvSpPr>
            <p:cNvPr id="14" name="圆角矩形 13"/>
            <p:cNvSpPr/>
            <p:nvPr/>
          </p:nvSpPr>
          <p:spPr>
            <a:xfrm rot="19271797">
              <a:off x="849621" y="3822000"/>
              <a:ext cx="1861567" cy="20605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19271797">
              <a:off x="1516822" y="4115711"/>
              <a:ext cx="868699" cy="86479"/>
            </a:xfrm>
            <a:prstGeom prst="roundRect">
              <a:avLst>
                <a:gd name="adj" fmla="val 50000"/>
              </a:avLst>
            </a:prstGeom>
            <a:solidFill>
              <a:srgbClr val="FEF46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19271797">
              <a:off x="1097167" y="3539162"/>
              <a:ext cx="955452" cy="147219"/>
            </a:xfrm>
            <a:prstGeom prst="roundRect">
              <a:avLst>
                <a:gd name="adj" fmla="val 50000"/>
              </a:avLst>
            </a:prstGeom>
            <a:solidFill>
              <a:srgbClr val="96EE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19271797">
              <a:off x="2420309" y="3518299"/>
              <a:ext cx="747318" cy="11514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标题 2049"/>
          <p:cNvSpPr>
            <a:spLocks noGrp="1"/>
          </p:cNvSpPr>
          <p:nvPr/>
        </p:nvSpPr>
        <p:spPr>
          <a:xfrm>
            <a:off x="2440990" y="1733550"/>
            <a:ext cx="2020546" cy="564569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ea typeface="+mn-ea"/>
              </a:rPr>
              <a:t>第三部分</a:t>
            </a:r>
            <a:endParaRPr lang="zh-CN" altLang="en-US" sz="3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8" name="文本占位符 2050"/>
          <p:cNvSpPr>
            <a:spLocks noGrp="1"/>
          </p:cNvSpPr>
          <p:nvPr/>
        </p:nvSpPr>
        <p:spPr>
          <a:xfrm>
            <a:off x="2440990" y="2245362"/>
            <a:ext cx="4493210" cy="7073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  <a:latin typeface="+mn-ea"/>
              </a:rPr>
              <a:t>青年文明号该怎么做？</a:t>
            </a:r>
            <a:endParaRPr lang="zh-CN" altLang="en-US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38400" y="2812411"/>
            <a:ext cx="4495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 smtClean="0"/>
              <a:t>what should the young civilization </a:t>
            </a:r>
            <a:r>
              <a:rPr lang="zh-CN" altLang="en-US" sz="1050" dirty="0"/>
              <a:t>what should the young civilization </a:t>
            </a:r>
            <a:endParaRPr lang="zh-CN" altLang="en-US" sz="1050" dirty="0"/>
          </a:p>
          <a:p>
            <a:r>
              <a:rPr lang="zh-CN" altLang="en-US" sz="1050" dirty="0" smtClean="0"/>
              <a:t>civilization </a:t>
            </a:r>
            <a:r>
              <a:rPr lang="zh-CN" altLang="en-US" sz="1050" dirty="0"/>
              <a:t>what should the young civilization </a:t>
            </a:r>
            <a:endParaRPr lang="zh-CN" altLang="en-US" sz="10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33" grpId="0"/>
      <p:bldP spid="3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7410"/>
          <p:cNvSpPr>
            <a:spLocks noGrp="1"/>
          </p:cNvSpPr>
          <p:nvPr/>
        </p:nvSpPr>
        <p:spPr>
          <a:xfrm>
            <a:off x="1078277" y="3638550"/>
            <a:ext cx="8130209" cy="39991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None/>
            </a:pPr>
            <a:r>
              <a:rPr lang="zh-CN" altLang="en-US" sz="1200" dirty="0">
                <a:latin typeface="+mn-ea"/>
              </a:rPr>
              <a:t>注：如果参加省的答辩，青年文明号负责人，号长，副号长必须要参加省卫生厅的培训，有资格证书。</a:t>
            </a:r>
            <a:endParaRPr lang="zh-CN" altLang="en-US" sz="1200" dirty="0">
              <a:latin typeface="+mn-ea"/>
            </a:endParaRPr>
          </a:p>
          <a:p>
            <a:pPr>
              <a:lnSpc>
                <a:spcPct val="150000"/>
              </a:lnSpc>
              <a:buNone/>
            </a:pPr>
            <a:endParaRPr lang="zh-CN" altLang="en-US" sz="15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1057" y="1276350"/>
            <a:ext cx="6675143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第一步：设立科室的创建小组  </a:t>
            </a: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32874" y="2419350"/>
            <a:ext cx="830998" cy="8643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solidFill>
                  <a:schemeClr val="bg1"/>
                </a:solidFill>
                <a:latin typeface="+mn-ea"/>
              </a:rPr>
              <a:t>负责人</a:t>
            </a:r>
            <a:endParaRPr lang="zh-CN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67000" y="2444213"/>
            <a:ext cx="762810" cy="8643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+mn-ea"/>
              </a:rPr>
              <a:t>号 长</a:t>
            </a:r>
            <a:endParaRPr lang="zh-CN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92708" y="2441625"/>
            <a:ext cx="830998" cy="8643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solidFill>
                  <a:schemeClr val="bg1"/>
                </a:solidFill>
                <a:latin typeface="+mn-ea"/>
              </a:rPr>
              <a:t>副号长</a:t>
            </a:r>
            <a:endParaRPr lang="zh-CN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73860" y="2441625"/>
            <a:ext cx="774540" cy="8643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 smtClean="0">
                <a:solidFill>
                  <a:schemeClr val="bg1"/>
                </a:solidFill>
                <a:latin typeface="+mn-ea"/>
              </a:rPr>
              <a:t>秘 书</a:t>
            </a:r>
            <a:endParaRPr lang="zh-CN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47137" y="2433790"/>
            <a:ext cx="830998" cy="8643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50" b="1" dirty="0">
                <a:solidFill>
                  <a:schemeClr val="bg1"/>
                </a:solidFill>
                <a:latin typeface="+mn-ea"/>
              </a:rPr>
              <a:t>资料员</a:t>
            </a:r>
            <a:endParaRPr lang="zh-CN" altLang="en-US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8035" y="1774999"/>
            <a:ext cx="7313965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None/>
            </a:pPr>
            <a:r>
              <a:rPr lang="zh-CN" altLang="en-US" sz="1350" b="1" dirty="0">
                <a:latin typeface="+mn-ea"/>
              </a:rPr>
              <a:t>评选出青年文明号负责人，号长，副号长（可以</a:t>
            </a:r>
            <a:r>
              <a:rPr lang="en-US" altLang="zh-CN" sz="1350" b="1" dirty="0">
                <a:latin typeface="+mn-ea"/>
              </a:rPr>
              <a:t>2</a:t>
            </a:r>
            <a:r>
              <a:rPr lang="zh-CN" altLang="en-US" sz="1350" b="1" dirty="0">
                <a:latin typeface="+mn-ea"/>
              </a:rPr>
              <a:t>名），秘书、资料员等创号机构。</a:t>
            </a:r>
            <a:endParaRPr lang="zh-CN" altLang="en-US" sz="135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9" grpId="0" animBg="1"/>
      <p:bldP spid="25" grpId="0" animBg="1"/>
      <p:bldP spid="26" grpId="0" animBg="1"/>
      <p:bldP spid="27" grpId="0" animBg="1"/>
      <p:bldP spid="2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8434"/>
          <p:cNvSpPr>
            <a:spLocks noGrp="1"/>
          </p:cNvSpPr>
          <p:nvPr/>
        </p:nvSpPr>
        <p:spPr>
          <a:xfrm>
            <a:off x="993085" y="1439696"/>
            <a:ext cx="6934200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第二步：做好文字功夫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9285" y="2056558"/>
            <a:ext cx="7084115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根据科室特色，想出创建标志（含义）、口号、主题、目标和服务承诺。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67112" y="2760230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创建标志</a:t>
            </a:r>
            <a:endParaRPr lang="zh-CN" altLang="en-US" sz="1350" dirty="0"/>
          </a:p>
        </p:txBody>
      </p:sp>
      <p:sp>
        <p:nvSpPr>
          <p:cNvPr id="38" name="矩形 37"/>
          <p:cNvSpPr/>
          <p:nvPr/>
        </p:nvSpPr>
        <p:spPr>
          <a:xfrm>
            <a:off x="1510879" y="3652269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口号</a:t>
            </a:r>
            <a:endParaRPr lang="zh-CN" altLang="en-US" sz="1350" dirty="0"/>
          </a:p>
        </p:txBody>
      </p:sp>
      <p:sp>
        <p:nvSpPr>
          <p:cNvPr id="39" name="矩形 38"/>
          <p:cNvSpPr/>
          <p:nvPr/>
        </p:nvSpPr>
        <p:spPr>
          <a:xfrm>
            <a:off x="4026118" y="2718278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主题</a:t>
            </a:r>
            <a:endParaRPr lang="zh-CN" altLang="en-US" sz="1350" dirty="0"/>
          </a:p>
        </p:txBody>
      </p:sp>
      <p:sp>
        <p:nvSpPr>
          <p:cNvPr id="40" name="矩形 39"/>
          <p:cNvSpPr/>
          <p:nvPr/>
        </p:nvSpPr>
        <p:spPr>
          <a:xfrm>
            <a:off x="4026117" y="3714074"/>
            <a:ext cx="5309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目标</a:t>
            </a:r>
            <a:endParaRPr lang="zh-CN" altLang="en-US" sz="1350" dirty="0"/>
          </a:p>
        </p:txBody>
      </p:sp>
      <p:sp>
        <p:nvSpPr>
          <p:cNvPr id="42" name="矩形 41"/>
          <p:cNvSpPr/>
          <p:nvPr/>
        </p:nvSpPr>
        <p:spPr>
          <a:xfrm>
            <a:off x="6488357" y="2718033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/>
              <a:t>服务承诺</a:t>
            </a:r>
            <a:endParaRPr lang="zh-CN" altLang="en-US" sz="1350" dirty="0"/>
          </a:p>
        </p:txBody>
      </p:sp>
      <p:sp>
        <p:nvSpPr>
          <p:cNvPr id="18" name="矩形 17"/>
          <p:cNvSpPr/>
          <p:nvPr/>
        </p:nvSpPr>
        <p:spPr>
          <a:xfrm>
            <a:off x="1069285" y="2718034"/>
            <a:ext cx="143910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69285" y="3610072"/>
            <a:ext cx="143910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24218" y="2685241"/>
            <a:ext cx="143910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24218" y="3652270"/>
            <a:ext cx="143910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59581" y="2675836"/>
            <a:ext cx="143910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4" grpId="0"/>
      <p:bldP spid="38" grpId="0"/>
      <p:bldP spid="39" grpId="0"/>
      <p:bldP spid="40" grpId="0"/>
      <p:bldP spid="42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8434"/>
          <p:cNvSpPr>
            <a:spLocks noGrp="1"/>
          </p:cNvSpPr>
          <p:nvPr/>
        </p:nvSpPr>
        <p:spPr>
          <a:xfrm>
            <a:off x="1160694" y="1740638"/>
            <a:ext cx="2968855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什么是创建主题？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38914"/>
          <p:cNvSpPr>
            <a:spLocks noGrp="1"/>
          </p:cNvSpPr>
          <p:nvPr/>
        </p:nvSpPr>
        <p:spPr>
          <a:xfrm>
            <a:off x="1160694" y="2147734"/>
            <a:ext cx="3792306" cy="232901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创建主题是全年创建工作的主线，体现创建工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作的重点。主题活动是创建规划的载体，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把创建目标和计划融入主题活动，以主题活动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带动创建规划的实施。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59786"/>
            <a:ext cx="2721923" cy="2635964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313527" y="3148712"/>
            <a:ext cx="6267144" cy="3676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三是根据创建集体的工作重点或难点确定主题。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占位符 18434"/>
          <p:cNvSpPr>
            <a:spLocks noGrp="1"/>
          </p:cNvSpPr>
          <p:nvPr/>
        </p:nvSpPr>
        <p:spPr>
          <a:xfrm>
            <a:off x="1311534" y="1468462"/>
            <a:ext cx="2968855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如何制定创建主题？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4928" y="3790950"/>
            <a:ext cx="7491259" cy="31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主题应精练，一般只用一句话概括。每年可确定一个主题，也可以结合每个阶段的工作需要分别确定主题。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3527" y="2034790"/>
            <a:ext cx="626714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一是结合创建集体工作性质确定主题。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13527" y="2566839"/>
            <a:ext cx="6267144" cy="36760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二是根据当前大局中心工作确定主题。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3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8434"/>
          <p:cNvSpPr>
            <a:spLocks noGrp="1"/>
          </p:cNvSpPr>
          <p:nvPr/>
        </p:nvSpPr>
        <p:spPr>
          <a:xfrm>
            <a:off x="1422897" y="1468572"/>
            <a:ext cx="2600145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什么是创建口号？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43011"/>
          <p:cNvSpPr>
            <a:spLocks noGrp="1"/>
          </p:cNvSpPr>
          <p:nvPr/>
        </p:nvSpPr>
        <p:spPr>
          <a:xfrm>
            <a:off x="914400" y="1796230"/>
            <a:ext cx="3617140" cy="15375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   在实际操作中，创建口号与创建主题的概念是比较难分清楚的，我也没有查到任何资料解释或规范这个问题。我们可以这样理解，创建主题是活动的主线，创建口号是创建主题的外延，主要起到鼓舞士气、接受监督的作用。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13909"/>
            <a:ext cx="2902721" cy="2177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8434"/>
          <p:cNvSpPr>
            <a:spLocks noGrp="1"/>
          </p:cNvSpPr>
          <p:nvPr/>
        </p:nvSpPr>
        <p:spPr>
          <a:xfrm>
            <a:off x="1219687" y="1174603"/>
            <a:ext cx="6915278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什么是创建口号？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45058"/>
          <p:cNvSpPr>
            <a:spLocks noGrp="1"/>
          </p:cNvSpPr>
          <p:nvPr/>
        </p:nvSpPr>
        <p:spPr>
          <a:xfrm>
            <a:off x="1085235" y="1504950"/>
            <a:ext cx="7068165" cy="147852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制定创建口号要注意什么？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情况下创建主题可以随工作进行变换，但是创建口号我认为不宜太多的变动。因为“口号”可以理解成为创建科室的广告宣传词，如果变换太多，医务人员和群众都记不住，就失去品牌效应了。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buNone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18434"/>
          <p:cNvSpPr>
            <a:spLocks noGrp="1"/>
          </p:cNvSpPr>
          <p:nvPr/>
        </p:nvSpPr>
        <p:spPr>
          <a:xfrm>
            <a:off x="1184306" y="3179395"/>
            <a:ext cx="6950659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创建目标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46082"/>
          <p:cNvSpPr>
            <a:spLocks noGrp="1"/>
          </p:cNvSpPr>
          <p:nvPr/>
        </p:nvSpPr>
        <p:spPr>
          <a:xfrm>
            <a:off x="1066800" y="3488421"/>
            <a:ext cx="7239000" cy="114072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这个就相对容易理解一些，就是你做了这么多工作，为了一个什么目的，想到达到一个什么目标。 提炼目标的时候文字也要求简炼。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5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占位符 18434"/>
          <p:cNvSpPr>
            <a:spLocks noGrp="1"/>
          </p:cNvSpPr>
          <p:nvPr/>
        </p:nvSpPr>
        <p:spPr>
          <a:xfrm>
            <a:off x="1066800" y="1234901"/>
            <a:ext cx="7141174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第三步：根据主题开展活动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19458"/>
          <p:cNvSpPr>
            <a:spLocks noGrp="1"/>
          </p:cNvSpPr>
          <p:nvPr/>
        </p:nvSpPr>
        <p:spPr>
          <a:xfrm>
            <a:off x="1914525" y="1028700"/>
            <a:ext cx="5314950" cy="3086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125000"/>
              </a:lnSpc>
              <a:buNone/>
            </a:pPr>
            <a:endParaRPr lang="zh-CN" altLang="en-US" sz="210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b="1" dirty="0">
                <a:latin typeface="仿宋_GB2312" pitchFamily="49" charset="-122"/>
                <a:ea typeface="仿宋_GB2312" pitchFamily="49" charset="-122"/>
              </a:rPr>
              <a:t>    </a:t>
            </a:r>
            <a:endParaRPr lang="zh-CN" altLang="en-US" sz="24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9200" y="2118632"/>
            <a:ext cx="190365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、创号会议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9200" y="2665126"/>
            <a:ext cx="190365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、营造环境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19200" y="3169687"/>
            <a:ext cx="190365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、学习活动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19200" y="3728470"/>
            <a:ext cx="1903654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、技术活动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13462" y="2112037"/>
            <a:ext cx="1987538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、公益活动   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13462" y="2621552"/>
            <a:ext cx="1987538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、服务活动 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13462" y="3159587"/>
            <a:ext cx="1987538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、文体活动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13462" y="3718372"/>
            <a:ext cx="1987538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、“发明”活动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3466"/>
            <a:ext cx="2598097" cy="172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" y="590550"/>
            <a:ext cx="7250203" cy="3886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45"/>
          <a:stretch>
            <a:fillRect/>
          </a:stretch>
        </p:blipFill>
        <p:spPr>
          <a:xfrm>
            <a:off x="6058562" y="3009978"/>
            <a:ext cx="2458007" cy="215257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412911" y="680038"/>
            <a:ext cx="534087" cy="534087"/>
          </a:xfrm>
          <a:prstGeom prst="ellipse">
            <a:avLst/>
          </a:prstGeom>
          <a:solidFill>
            <a:srgbClr val="07C2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30485" y="735717"/>
            <a:ext cx="592365" cy="592365"/>
          </a:xfrm>
          <a:prstGeom prst="ellipse">
            <a:avLst/>
          </a:prstGeom>
          <a:solidFill>
            <a:srgbClr val="FEF46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3435" y="1200828"/>
            <a:ext cx="353191" cy="353191"/>
          </a:xfrm>
          <a:prstGeom prst="ellipse">
            <a:avLst/>
          </a:prstGeom>
          <a:solidFill>
            <a:srgbClr val="EF722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95800" y="1116351"/>
            <a:ext cx="471140" cy="471140"/>
          </a:xfrm>
          <a:prstGeom prst="ellipse">
            <a:avLst/>
          </a:prstGeom>
          <a:solidFill>
            <a:srgbClr val="EA2D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49621" y="3518299"/>
            <a:ext cx="2318006" cy="683891"/>
            <a:chOff x="849621" y="3518299"/>
            <a:chExt cx="2318006" cy="683891"/>
          </a:xfrm>
        </p:grpSpPr>
        <p:sp>
          <p:nvSpPr>
            <p:cNvPr id="14" name="圆角矩形 13"/>
            <p:cNvSpPr/>
            <p:nvPr/>
          </p:nvSpPr>
          <p:spPr>
            <a:xfrm rot="19271797">
              <a:off x="849621" y="3822000"/>
              <a:ext cx="1861567" cy="20605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19271797">
              <a:off x="1516822" y="4115711"/>
              <a:ext cx="868699" cy="86479"/>
            </a:xfrm>
            <a:prstGeom prst="roundRect">
              <a:avLst>
                <a:gd name="adj" fmla="val 50000"/>
              </a:avLst>
            </a:prstGeom>
            <a:solidFill>
              <a:srgbClr val="FEF46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19271797">
              <a:off x="1097167" y="3539162"/>
              <a:ext cx="955452" cy="147219"/>
            </a:xfrm>
            <a:prstGeom prst="roundRect">
              <a:avLst>
                <a:gd name="adj" fmla="val 50000"/>
              </a:avLst>
            </a:prstGeom>
            <a:solidFill>
              <a:srgbClr val="96EE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19271797">
              <a:off x="2420309" y="3518299"/>
              <a:ext cx="747318" cy="11514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标题 2049"/>
          <p:cNvSpPr>
            <a:spLocks noGrp="1"/>
          </p:cNvSpPr>
          <p:nvPr/>
        </p:nvSpPr>
        <p:spPr>
          <a:xfrm>
            <a:off x="2086163" y="1442718"/>
            <a:ext cx="845795" cy="1433832"/>
          </a:xfrm>
          <a:prstGeom prst="rect">
            <a:avLst/>
          </a:prstGeom>
          <a:noFill/>
          <a:ln w="9525">
            <a:noFill/>
          </a:ln>
        </p:spPr>
        <p:txBody>
          <a:bodyPr vert="eaVert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1"/>
                </a:solidFill>
                <a:latin typeface="+mn-ea"/>
                <a:ea typeface="+mn-ea"/>
              </a:rPr>
              <a:t>目录</a:t>
            </a:r>
            <a:endParaRPr lang="zh-CN" altLang="en-US" sz="40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8" name="文本占位符 2050"/>
          <p:cNvSpPr>
            <a:spLocks noGrp="1"/>
          </p:cNvSpPr>
          <p:nvPr/>
        </p:nvSpPr>
        <p:spPr>
          <a:xfrm>
            <a:off x="3530485" y="1667950"/>
            <a:ext cx="2922397" cy="30799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100" dirty="0">
                <a:solidFill>
                  <a:schemeClr val="tx2"/>
                </a:solidFill>
                <a:latin typeface="+mn-ea"/>
              </a:rPr>
              <a:t>青年文明号基本</a:t>
            </a:r>
            <a:r>
              <a:rPr lang="zh-CN" altLang="en-US" sz="2100" dirty="0" smtClean="0">
                <a:solidFill>
                  <a:schemeClr val="tx2"/>
                </a:solidFill>
                <a:latin typeface="+mn-ea"/>
              </a:rPr>
              <a:t>常识</a:t>
            </a:r>
            <a:endParaRPr lang="zh-CN" altLang="en-US" sz="2100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86100" y="1649716"/>
            <a:ext cx="419100" cy="461665"/>
            <a:chOff x="3657600" y="2195282"/>
            <a:chExt cx="419100" cy="461665"/>
          </a:xfrm>
        </p:grpSpPr>
        <p:sp>
          <p:nvSpPr>
            <p:cNvPr id="37" name="椭圆 36"/>
            <p:cNvSpPr/>
            <p:nvPr/>
          </p:nvSpPr>
          <p:spPr>
            <a:xfrm>
              <a:off x="3657600" y="2221049"/>
              <a:ext cx="419100" cy="41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gradFill>
                  <a:gsLst>
                    <a:gs pos="79000">
                      <a:srgbClr val="00ADF2"/>
                    </a:gs>
                    <a:gs pos="49000">
                      <a:srgbClr val="C90075"/>
                    </a:gs>
                    <a:gs pos="3000">
                      <a:srgbClr val="E8447D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00147" y="2195282"/>
              <a:ext cx="167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n-ea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9" name="文本占位符 2050"/>
          <p:cNvSpPr>
            <a:spLocks noGrp="1"/>
          </p:cNvSpPr>
          <p:nvPr/>
        </p:nvSpPr>
        <p:spPr>
          <a:xfrm>
            <a:off x="3522222" y="2523405"/>
            <a:ext cx="4326378" cy="30799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100" dirty="0">
                <a:solidFill>
                  <a:schemeClr val="tx2"/>
                </a:solidFill>
                <a:latin typeface="+mn-ea"/>
              </a:rPr>
              <a:t>青年文明号</a:t>
            </a:r>
            <a:r>
              <a:rPr lang="zh-CN" altLang="en-US" sz="2100" dirty="0" smtClean="0">
                <a:solidFill>
                  <a:schemeClr val="tx2"/>
                </a:solidFill>
                <a:latin typeface="+mn-ea"/>
              </a:rPr>
              <a:t>是长期</a:t>
            </a:r>
            <a:r>
              <a:rPr lang="zh-CN" altLang="en-US" sz="2100" dirty="0">
                <a:solidFill>
                  <a:schemeClr val="tx2"/>
                </a:solidFill>
                <a:latin typeface="+mn-ea"/>
              </a:rPr>
              <a:t>的创建过程</a:t>
            </a:r>
            <a:endParaRPr lang="zh-CN" altLang="en-US" sz="2100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086100" y="2489500"/>
            <a:ext cx="419100" cy="461665"/>
            <a:chOff x="3657600" y="2195282"/>
            <a:chExt cx="419100" cy="461665"/>
          </a:xfrm>
        </p:grpSpPr>
        <p:sp>
          <p:nvSpPr>
            <p:cNvPr id="41" name="椭圆 40"/>
            <p:cNvSpPr/>
            <p:nvPr/>
          </p:nvSpPr>
          <p:spPr>
            <a:xfrm>
              <a:off x="3657600" y="2221049"/>
              <a:ext cx="419100" cy="41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gradFill>
                  <a:gsLst>
                    <a:gs pos="79000">
                      <a:srgbClr val="00ADF2"/>
                    </a:gs>
                    <a:gs pos="49000">
                      <a:srgbClr val="C90075"/>
                    </a:gs>
                    <a:gs pos="3000">
                      <a:srgbClr val="E8447D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700147" y="2195282"/>
              <a:ext cx="167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3" name="文本占位符 2050"/>
          <p:cNvSpPr>
            <a:spLocks noGrp="1"/>
          </p:cNvSpPr>
          <p:nvPr/>
        </p:nvSpPr>
        <p:spPr>
          <a:xfrm>
            <a:off x="3505741" y="3347519"/>
            <a:ext cx="2922397" cy="30799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100" dirty="0">
                <a:solidFill>
                  <a:schemeClr val="tx2"/>
                </a:solidFill>
                <a:latin typeface="+mn-ea"/>
              </a:rPr>
              <a:t>青年文明号该怎么做</a:t>
            </a:r>
            <a:endParaRPr lang="zh-CN" altLang="en-US" sz="2100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086100" y="3329285"/>
            <a:ext cx="419100" cy="461665"/>
            <a:chOff x="3657600" y="2195282"/>
            <a:chExt cx="419100" cy="461665"/>
          </a:xfrm>
        </p:grpSpPr>
        <p:sp>
          <p:nvSpPr>
            <p:cNvPr id="46" name="椭圆 45"/>
            <p:cNvSpPr/>
            <p:nvPr/>
          </p:nvSpPr>
          <p:spPr>
            <a:xfrm>
              <a:off x="3657600" y="2221049"/>
              <a:ext cx="419100" cy="41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gradFill>
                  <a:gsLst>
                    <a:gs pos="79000">
                      <a:srgbClr val="00ADF2"/>
                    </a:gs>
                    <a:gs pos="49000">
                      <a:srgbClr val="C90075"/>
                    </a:gs>
                    <a:gs pos="3000">
                      <a:srgbClr val="E8447D"/>
                    </a:gs>
                  </a:gsLst>
                  <a:path path="circle">
                    <a:fillToRect l="100000" t="100000"/>
                  </a:path>
                </a:gradFill>
                <a:latin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700147" y="2195282"/>
              <a:ext cx="167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+mn-ea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33" grpId="0"/>
      <p:bldP spid="38" grpId="0"/>
      <p:bldP spid="39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20482"/>
          <p:cNvSpPr>
            <a:spLocks noGrp="1"/>
          </p:cNvSpPr>
          <p:nvPr/>
        </p:nvSpPr>
        <p:spPr>
          <a:xfrm>
            <a:off x="1017536" y="1366495"/>
            <a:ext cx="2750576" cy="3462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竞标答辩该准备些什么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占位符 30723"/>
          <p:cNvSpPr>
            <a:spLocks noGrp="1"/>
          </p:cNvSpPr>
          <p:nvPr/>
        </p:nvSpPr>
        <p:spPr>
          <a:xfrm>
            <a:off x="1164201" y="1870992"/>
            <a:ext cx="7211449" cy="5690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1350" dirty="0">
                <a:latin typeface="仿宋_GB2312" pitchFamily="49" charset="-122"/>
                <a:ea typeface="仿宋_GB2312" pitchFamily="49" charset="-122"/>
              </a:rPr>
              <a:t>省卫生厅每年都有一次竞标答辩，为了提高青年文明号的创建工作，医院每年都举行一</a:t>
            </a:r>
            <a:endParaRPr lang="en-US" altLang="zh-CN" sz="1350" dirty="0">
              <a:latin typeface="仿宋_GB2312" pitchFamily="49" charset="-122"/>
              <a:ea typeface="仿宋_GB2312" pitchFamily="49" charset="-122"/>
            </a:endParaRPr>
          </a:p>
          <a:p>
            <a:pPr>
              <a:buNone/>
            </a:pPr>
            <a:r>
              <a:rPr lang="zh-CN" altLang="en-US" sz="1350" dirty="0">
                <a:latin typeface="仿宋_GB2312" pitchFamily="49" charset="-122"/>
                <a:ea typeface="仿宋_GB2312" pitchFamily="49" charset="-122"/>
              </a:rPr>
              <a:t>次院内的竞标答辩。</a:t>
            </a:r>
            <a:endParaRPr lang="zh-CN" altLang="en-US" sz="135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82478"/>
            <a:ext cx="2228850" cy="148590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12" y="2678906"/>
            <a:ext cx="2192584" cy="149304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58" y="2678906"/>
            <a:ext cx="2038487" cy="148947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20482"/>
          <p:cNvSpPr>
            <a:spLocks noGrp="1"/>
          </p:cNvSpPr>
          <p:nvPr/>
        </p:nvSpPr>
        <p:spPr>
          <a:xfrm>
            <a:off x="838200" y="1352550"/>
            <a:ext cx="7536428" cy="4212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竞标答辩该准备些什么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1815" y="2034370"/>
            <a:ext cx="3340637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、青年文明号资料汇编（至少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本）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1817" y="2587459"/>
            <a:ext cx="3340637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、青年文明号工作总结（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3500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字左右）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1816" y="3130077"/>
            <a:ext cx="3340637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、青年文明号画册标书（至少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本）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1816" y="3672696"/>
            <a:ext cx="3340637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、青年文明号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标书（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分钟讲解）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29459" y="3641053"/>
            <a:ext cx="3745169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、青年文明号文字标书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29459" y="2803021"/>
            <a:ext cx="3745169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、青年文明号创建台帐资料（所有资料）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29459" y="2018548"/>
            <a:ext cx="3745169" cy="36728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、青年文明号画展（反映精神面貌和创建特色）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占位符 32771"/>
          <p:cNvSpPr>
            <a:spLocks noGrp="1"/>
          </p:cNvSpPr>
          <p:nvPr/>
        </p:nvSpPr>
        <p:spPr>
          <a:xfrm>
            <a:off x="457200" y="1752600"/>
            <a:ext cx="5029200" cy="1962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青年文明号是展示青年的舞台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青年文明号是青年成才的摇篮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青年文明号是青年一生的</a:t>
            </a:r>
            <a:r>
              <a:rPr lang="zh-CN" altLang="en-US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荣耀</a:t>
            </a:r>
            <a:endParaRPr lang="en-US" altLang="zh-CN" sz="1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76463"/>
            <a:ext cx="2711979" cy="186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" y="590550"/>
            <a:ext cx="7250203" cy="3886200"/>
          </a:xfrm>
          <a:prstGeom prst="rect">
            <a:avLst/>
          </a:prstGeom>
        </p:spPr>
      </p:pic>
      <p:sp>
        <p:nvSpPr>
          <p:cNvPr id="23" name="标题 2049"/>
          <p:cNvSpPr>
            <a:spLocks noGrp="1"/>
          </p:cNvSpPr>
          <p:nvPr/>
        </p:nvSpPr>
        <p:spPr>
          <a:xfrm>
            <a:off x="1600200" y="1653734"/>
            <a:ext cx="6172200" cy="80794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dirty="0">
                <a:solidFill>
                  <a:srgbClr val="07C2F9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青年</a:t>
            </a:r>
            <a:r>
              <a:rPr lang="zh-CN" altLang="en-US" sz="4800" dirty="0">
                <a:solidFill>
                  <a:schemeClr val="accent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文明</a:t>
            </a:r>
            <a:r>
              <a:rPr lang="zh-CN" altLang="en-US" sz="4800" dirty="0" smtClean="0">
                <a:solidFill>
                  <a:schemeClr val="accent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号</a:t>
            </a:r>
            <a:r>
              <a:rPr lang="zh-CN" altLang="en-US" sz="4800" dirty="0" smtClean="0">
                <a:solidFill>
                  <a:schemeClr val="tx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该</a:t>
            </a:r>
            <a:r>
              <a:rPr lang="zh-CN" altLang="en-US" sz="4800" dirty="0">
                <a:solidFill>
                  <a:schemeClr val="tx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做</a:t>
            </a:r>
            <a:r>
              <a:rPr lang="zh-CN" altLang="en-US" sz="4800" dirty="0" smtClean="0">
                <a:solidFill>
                  <a:schemeClr val="tx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什么</a:t>
            </a:r>
            <a:endParaRPr lang="zh-CN" altLang="en-US" sz="4800" dirty="0">
              <a:solidFill>
                <a:schemeClr val="tx1"/>
              </a:solidFill>
              <a:latin typeface="汉仪锐智W" panose="00020600040101010101" pitchFamily="18" charset="-122"/>
              <a:ea typeface="汉仪锐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62" b="33833"/>
          <a:stretch>
            <a:fillRect/>
          </a:stretch>
        </p:blipFill>
        <p:spPr>
          <a:xfrm>
            <a:off x="5334000" y="2990151"/>
            <a:ext cx="3886200" cy="217239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774724" y="2505075"/>
            <a:ext cx="3801184" cy="415738"/>
            <a:chOff x="2769945" y="2533650"/>
            <a:chExt cx="3801184" cy="415738"/>
          </a:xfrm>
        </p:grpSpPr>
        <p:sp>
          <p:nvSpPr>
            <p:cNvPr id="16" name="矩形 15"/>
            <p:cNvSpPr/>
            <p:nvPr/>
          </p:nvSpPr>
          <p:spPr>
            <a:xfrm>
              <a:off x="2904580" y="2644601"/>
              <a:ext cx="3666549" cy="304787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769945" y="2533650"/>
              <a:ext cx="3769659" cy="3709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标题 2049"/>
          <p:cNvSpPr>
            <a:spLocks noGrp="1"/>
          </p:cNvSpPr>
          <p:nvPr/>
        </p:nvSpPr>
        <p:spPr>
          <a:xfrm>
            <a:off x="2796659" y="2525245"/>
            <a:ext cx="3747724" cy="3009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100" spc="900" dirty="0" smtClean="0">
                <a:solidFill>
                  <a:schemeClr val="bg1"/>
                </a:solidFill>
                <a:latin typeface="+mn-ea"/>
                <a:ea typeface="+mn-ea"/>
              </a:rPr>
              <a:t>演示完毕感谢您观看</a:t>
            </a:r>
            <a:endParaRPr lang="zh-CN" altLang="en-US" sz="2100" spc="9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 rot="19911892">
            <a:off x="6952241" y="1002697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ln w="635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汉仪锐智W" panose="00020600040101010101" pitchFamily="18" charset="-122"/>
                <a:ea typeface="汉仪锐智W" panose="00020600040101010101" pitchFamily="18" charset="-122"/>
              </a:rPr>
              <a:t>？</a:t>
            </a:r>
            <a:endParaRPr lang="zh-CN" altLang="en-US" sz="6600" dirty="0">
              <a:ln w="6350">
                <a:solidFill>
                  <a:schemeClr val="tx1"/>
                </a:solidFill>
              </a:ln>
              <a:solidFill>
                <a:schemeClr val="accent1"/>
              </a:solidFill>
              <a:latin typeface="汉仪锐智W" panose="00020600040101010101" pitchFamily="18" charset="-122"/>
              <a:ea typeface="汉仪锐智W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8900" y="2999646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/>
              <a:t>what should the young civilization </a:t>
            </a:r>
            <a:r>
              <a:rPr lang="zh-CN" altLang="en-US" sz="1000" dirty="0"/>
              <a:t>what should the young civilization </a:t>
            </a:r>
            <a:endParaRPr lang="zh-CN" altLang="en-US" sz="1000" dirty="0"/>
          </a:p>
          <a:p>
            <a:pPr algn="ctr"/>
            <a:r>
              <a:rPr lang="zh-CN" altLang="en-US" sz="1000" dirty="0" smtClean="0"/>
              <a:t>civilization </a:t>
            </a:r>
            <a:r>
              <a:rPr lang="zh-CN" altLang="en-US" sz="1000" dirty="0"/>
              <a:t>what should the young civilization </a:t>
            </a:r>
            <a:endParaRPr lang="zh-CN" altLang="en-US" sz="1000" dirty="0"/>
          </a:p>
        </p:txBody>
      </p:sp>
      <p:sp>
        <p:nvSpPr>
          <p:cNvPr id="13" name="椭圆 12"/>
          <p:cNvSpPr/>
          <p:nvPr/>
        </p:nvSpPr>
        <p:spPr>
          <a:xfrm>
            <a:off x="5412911" y="704506"/>
            <a:ext cx="534087" cy="534087"/>
          </a:xfrm>
          <a:prstGeom prst="ellipse">
            <a:avLst/>
          </a:prstGeom>
          <a:solidFill>
            <a:srgbClr val="07C2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30485" y="760185"/>
            <a:ext cx="592365" cy="592365"/>
          </a:xfrm>
          <a:prstGeom prst="ellipse">
            <a:avLst/>
          </a:prstGeom>
          <a:solidFill>
            <a:srgbClr val="FEF46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3435" y="1225296"/>
            <a:ext cx="353191" cy="353191"/>
          </a:xfrm>
          <a:prstGeom prst="ellipse">
            <a:avLst/>
          </a:prstGeom>
          <a:solidFill>
            <a:srgbClr val="EF722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95800" y="1140819"/>
            <a:ext cx="471140" cy="471140"/>
          </a:xfrm>
          <a:prstGeom prst="ellipse">
            <a:avLst/>
          </a:prstGeom>
          <a:solidFill>
            <a:srgbClr val="EA2D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187784" y="3435429"/>
            <a:ext cx="2660030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>
                <a:latin typeface="+mn-ea"/>
              </a:rPr>
              <a:t>宣讲人：小Q办公   时间：</a:t>
            </a:r>
            <a:r>
              <a:rPr lang="en-US" altLang="zh-CN" sz="1100" dirty="0" smtClean="0">
                <a:latin typeface="+mn-ea"/>
              </a:rPr>
              <a:t>20XX.XX</a:t>
            </a:r>
            <a:endParaRPr lang="zh-CN" altLang="en-US" sz="1100" dirty="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9621" y="3518299"/>
            <a:ext cx="2318006" cy="683891"/>
            <a:chOff x="849621" y="3518299"/>
            <a:chExt cx="2318006" cy="683891"/>
          </a:xfrm>
        </p:grpSpPr>
        <p:sp>
          <p:nvSpPr>
            <p:cNvPr id="14" name="圆角矩形 13"/>
            <p:cNvSpPr/>
            <p:nvPr/>
          </p:nvSpPr>
          <p:spPr>
            <a:xfrm rot="19271797">
              <a:off x="849621" y="3822000"/>
              <a:ext cx="1861567" cy="20605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19271797">
              <a:off x="1516822" y="4115711"/>
              <a:ext cx="868699" cy="86479"/>
            </a:xfrm>
            <a:prstGeom prst="roundRect">
              <a:avLst>
                <a:gd name="adj" fmla="val 50000"/>
              </a:avLst>
            </a:prstGeom>
            <a:solidFill>
              <a:srgbClr val="FEF46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19271797">
              <a:off x="1097167" y="3539162"/>
              <a:ext cx="955452" cy="147219"/>
            </a:xfrm>
            <a:prstGeom prst="roundRect">
              <a:avLst>
                <a:gd name="adj" fmla="val 50000"/>
              </a:avLst>
            </a:prstGeom>
            <a:solidFill>
              <a:srgbClr val="96EE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19271797">
              <a:off x="2420309" y="3518299"/>
              <a:ext cx="747318" cy="11514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5" grpId="0"/>
      <p:bldP spid="10" grpId="0"/>
      <p:bldP spid="11" grpId="0"/>
      <p:bldP spid="13" grpId="0" animBg="1"/>
      <p:bldP spid="21" grpId="0" animBg="1"/>
      <p:bldP spid="22" grpId="0" animBg="1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" y="590550"/>
            <a:ext cx="7250203" cy="3886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29" y="2495550"/>
            <a:ext cx="3518471" cy="2932938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412911" y="680038"/>
            <a:ext cx="534087" cy="534087"/>
          </a:xfrm>
          <a:prstGeom prst="ellipse">
            <a:avLst/>
          </a:prstGeom>
          <a:solidFill>
            <a:srgbClr val="07C2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30485" y="735717"/>
            <a:ext cx="592365" cy="592365"/>
          </a:xfrm>
          <a:prstGeom prst="ellipse">
            <a:avLst/>
          </a:prstGeom>
          <a:solidFill>
            <a:srgbClr val="FEF46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3435" y="1200828"/>
            <a:ext cx="353191" cy="353191"/>
          </a:xfrm>
          <a:prstGeom prst="ellipse">
            <a:avLst/>
          </a:prstGeom>
          <a:solidFill>
            <a:srgbClr val="EF722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95800" y="1116351"/>
            <a:ext cx="471140" cy="471140"/>
          </a:xfrm>
          <a:prstGeom prst="ellipse">
            <a:avLst/>
          </a:prstGeom>
          <a:solidFill>
            <a:srgbClr val="EA2D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49621" y="3518299"/>
            <a:ext cx="2318006" cy="683891"/>
            <a:chOff x="849621" y="3518299"/>
            <a:chExt cx="2318006" cy="683891"/>
          </a:xfrm>
        </p:grpSpPr>
        <p:sp>
          <p:nvSpPr>
            <p:cNvPr id="14" name="圆角矩形 13"/>
            <p:cNvSpPr/>
            <p:nvPr/>
          </p:nvSpPr>
          <p:spPr>
            <a:xfrm rot="19271797">
              <a:off x="849621" y="3822000"/>
              <a:ext cx="1861567" cy="20605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19271797">
              <a:off x="1516822" y="4115711"/>
              <a:ext cx="868699" cy="86479"/>
            </a:xfrm>
            <a:prstGeom prst="roundRect">
              <a:avLst>
                <a:gd name="adj" fmla="val 50000"/>
              </a:avLst>
            </a:prstGeom>
            <a:solidFill>
              <a:srgbClr val="FEF46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19271797">
              <a:off x="1097167" y="3539162"/>
              <a:ext cx="955452" cy="147219"/>
            </a:xfrm>
            <a:prstGeom prst="roundRect">
              <a:avLst>
                <a:gd name="adj" fmla="val 50000"/>
              </a:avLst>
            </a:prstGeom>
            <a:solidFill>
              <a:srgbClr val="96EE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19271797">
              <a:off x="2420309" y="3518299"/>
              <a:ext cx="747318" cy="11514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标题 2049"/>
          <p:cNvSpPr>
            <a:spLocks noGrp="1"/>
          </p:cNvSpPr>
          <p:nvPr/>
        </p:nvSpPr>
        <p:spPr>
          <a:xfrm>
            <a:off x="2440990" y="1733550"/>
            <a:ext cx="2020546" cy="564569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ea typeface="+mn-ea"/>
              </a:rPr>
              <a:t>第一部分</a:t>
            </a:r>
            <a:endParaRPr lang="zh-CN" altLang="en-US" sz="3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8" name="文本占位符 2050"/>
          <p:cNvSpPr>
            <a:spLocks noGrp="1"/>
          </p:cNvSpPr>
          <p:nvPr/>
        </p:nvSpPr>
        <p:spPr>
          <a:xfrm>
            <a:off x="2440990" y="2215721"/>
            <a:ext cx="4950410" cy="7073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3600" dirty="0">
                <a:solidFill>
                  <a:schemeClr val="tx2"/>
                </a:solidFill>
                <a:latin typeface="+mn-ea"/>
              </a:rPr>
              <a:t>青年文明号基本</a:t>
            </a:r>
            <a:r>
              <a:rPr lang="zh-CN" altLang="en-US" sz="3600" dirty="0" smtClean="0">
                <a:solidFill>
                  <a:schemeClr val="tx2"/>
                </a:solidFill>
                <a:latin typeface="+mn-ea"/>
              </a:rPr>
              <a:t>常识</a:t>
            </a:r>
            <a:endParaRPr lang="zh-CN" altLang="en-US" sz="3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38400" y="2812411"/>
            <a:ext cx="4495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 smtClean="0"/>
              <a:t>what should the young civilization </a:t>
            </a:r>
            <a:r>
              <a:rPr lang="zh-CN" altLang="en-US" sz="1050" dirty="0"/>
              <a:t>what should the young civilization </a:t>
            </a:r>
            <a:endParaRPr lang="zh-CN" altLang="en-US" sz="1050" dirty="0"/>
          </a:p>
          <a:p>
            <a:r>
              <a:rPr lang="zh-CN" altLang="en-US" sz="1050" dirty="0" smtClean="0"/>
              <a:t>civilization </a:t>
            </a:r>
            <a:r>
              <a:rPr lang="zh-CN" altLang="en-US" sz="1050" dirty="0"/>
              <a:t>what should the young civilization </a:t>
            </a:r>
            <a:endParaRPr lang="zh-CN" altLang="en-US" sz="10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33" grpId="0"/>
      <p:bldP spid="3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占位符 1026"/>
          <p:cNvSpPr>
            <a:spLocks noGrp="1"/>
          </p:cNvSpPr>
          <p:nvPr/>
        </p:nvSpPr>
        <p:spPr>
          <a:xfrm>
            <a:off x="977762" y="1178616"/>
            <a:ext cx="7480438" cy="177413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什么是“青年文明号”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青年文明号是以青年为主体，在生产、经营、管理和服务中创建的体现高度职业文明，</a:t>
            </a:r>
            <a:endParaRPr lang="en-US" altLang="zh-CN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创造一流工作成绩的青年集体、青年岗位和青年工程。 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8" y="2990077"/>
            <a:ext cx="1772809" cy="118187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990077"/>
            <a:ext cx="1950294" cy="118187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289" y="2990077"/>
            <a:ext cx="1963283" cy="118187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7170"/>
          <p:cNvSpPr>
            <a:spLocks noGrp="1"/>
          </p:cNvSpPr>
          <p:nvPr/>
        </p:nvSpPr>
        <p:spPr>
          <a:xfrm>
            <a:off x="914400" y="1581150"/>
            <a:ext cx="3505200" cy="312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创建“青年文明号”的基本条件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2100" b="1" dirty="0">
                <a:solidFill>
                  <a:srgbClr val="1459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周岁以下的青年占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％以上，有一位主要负责人年龄不超过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岁的青年集体或青年集体创建的岗位和工程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33550"/>
            <a:ext cx="3324225" cy="221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8194"/>
          <p:cNvSpPr>
            <a:spLocks noGrp="1"/>
          </p:cNvSpPr>
          <p:nvPr/>
        </p:nvSpPr>
        <p:spPr>
          <a:xfrm>
            <a:off x="1066800" y="1168990"/>
            <a:ext cx="7315200" cy="1551929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创建“青年文明号”的基本条件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）该集体、岗位和承建工程的青年热爱本职工作，敬业意识强，职业道德良好，认真执行党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和国家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的政策，自觉遵守有关法规以及本单位的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各项规章制度</a:t>
            </a: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、操作规程和服务规范。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endParaRPr lang="zh-CN" altLang="en-US" sz="2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6082" y="3105150"/>
            <a:ext cx="1784766" cy="9809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热爱本职工作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28738" y="3105150"/>
            <a:ext cx="1514347" cy="9809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敬业意识强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16233" y="3105150"/>
            <a:ext cx="1784766" cy="9809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职业道德良好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9218"/>
          <p:cNvSpPr>
            <a:spLocks noGrp="1"/>
          </p:cNvSpPr>
          <p:nvPr/>
        </p:nvSpPr>
        <p:spPr>
          <a:xfrm>
            <a:off x="1143000" y="1123950"/>
            <a:ext cx="7535724" cy="15763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创建“青年文明号”的基本条件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）在生产、经营、管理、服务中讲文明、讲质量、讲效益、取得突出成绩。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）努力学习业务，钻研技术，掌握本职工作必需的知识和技能，有相当数量的青年成为本工作岗位能手。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1" y="2618914"/>
            <a:ext cx="1637084" cy="155262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21" y="2618914"/>
            <a:ext cx="1656203" cy="1681621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683" y="2618914"/>
            <a:ext cx="1629396" cy="1681620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270" y="2704213"/>
            <a:ext cx="1607330" cy="1596321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0242"/>
          <p:cNvSpPr>
            <a:spLocks noGrp="1"/>
          </p:cNvSpPr>
          <p:nvPr/>
        </p:nvSpPr>
        <p:spPr>
          <a:xfrm>
            <a:off x="838200" y="1927080"/>
            <a:ext cx="3744091" cy="140667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  <a:buNone/>
            </a:pPr>
            <a:r>
              <a:rPr lang="zh-CN" altLang="en-US" sz="1350" dirty="0">
                <a:latin typeface="+mn-ea"/>
              </a:rPr>
              <a:t>（</a:t>
            </a:r>
            <a:r>
              <a:rPr lang="en-US" altLang="zh-CN" sz="1350" dirty="0">
                <a:latin typeface="+mn-ea"/>
              </a:rPr>
              <a:t>5</a:t>
            </a:r>
            <a:r>
              <a:rPr lang="zh-CN" altLang="en-US" sz="1350" dirty="0">
                <a:latin typeface="+mn-ea"/>
              </a:rPr>
              <a:t>）青年集体、岗位和承建工程的团组织健全，活动正常，能紧密围绕本单位的中心开展工作，</a:t>
            </a:r>
            <a:r>
              <a:rPr lang="en-US" altLang="zh-CN" sz="1350" dirty="0">
                <a:latin typeface="+mn-ea"/>
              </a:rPr>
              <a:t>  </a:t>
            </a:r>
            <a:r>
              <a:rPr lang="zh-CN" altLang="en-US" sz="1350" dirty="0">
                <a:latin typeface="+mn-ea"/>
              </a:rPr>
              <a:t>发挥团员的模范带头作用，根据青年特点开展生动活泼、扎实有效的创建活动。 </a:t>
            </a:r>
            <a:endParaRPr lang="zh-CN" altLang="en-US" sz="135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6355" y="1589643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b="1" dirty="0">
                <a:latin typeface="+mn-ea"/>
              </a:rPr>
              <a:t>创建“青年文明号”的基本条件</a:t>
            </a:r>
            <a:endParaRPr lang="en-US" altLang="zh-CN" b="1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03" y="1598067"/>
            <a:ext cx="1565397" cy="104077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03" y="2906340"/>
            <a:ext cx="1565397" cy="103701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32918"/>
            <a:ext cx="1754491" cy="98679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06340"/>
            <a:ext cx="1754491" cy="1037010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75" y="590550"/>
            <a:ext cx="7250203" cy="3886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29" y="2495550"/>
            <a:ext cx="3518471" cy="2932938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412911" y="680038"/>
            <a:ext cx="534087" cy="534087"/>
          </a:xfrm>
          <a:prstGeom prst="ellipse">
            <a:avLst/>
          </a:prstGeom>
          <a:solidFill>
            <a:srgbClr val="07C2F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530485" y="735717"/>
            <a:ext cx="592365" cy="592365"/>
          </a:xfrm>
          <a:prstGeom prst="ellipse">
            <a:avLst/>
          </a:prstGeom>
          <a:solidFill>
            <a:srgbClr val="FEF46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903435" y="1200828"/>
            <a:ext cx="353191" cy="353191"/>
          </a:xfrm>
          <a:prstGeom prst="ellipse">
            <a:avLst/>
          </a:prstGeom>
          <a:solidFill>
            <a:srgbClr val="EF722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495800" y="1116351"/>
            <a:ext cx="471140" cy="471140"/>
          </a:xfrm>
          <a:prstGeom prst="ellipse">
            <a:avLst/>
          </a:prstGeom>
          <a:solidFill>
            <a:srgbClr val="EA2D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49621" y="3518299"/>
            <a:ext cx="2318006" cy="683891"/>
            <a:chOff x="849621" y="3518299"/>
            <a:chExt cx="2318006" cy="683891"/>
          </a:xfrm>
        </p:grpSpPr>
        <p:sp>
          <p:nvSpPr>
            <p:cNvPr id="14" name="圆角矩形 13"/>
            <p:cNvSpPr/>
            <p:nvPr/>
          </p:nvSpPr>
          <p:spPr>
            <a:xfrm rot="19271797">
              <a:off x="849621" y="3822000"/>
              <a:ext cx="1861567" cy="20605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19271797">
              <a:off x="1516822" y="4115711"/>
              <a:ext cx="868699" cy="86479"/>
            </a:xfrm>
            <a:prstGeom prst="roundRect">
              <a:avLst>
                <a:gd name="adj" fmla="val 50000"/>
              </a:avLst>
            </a:prstGeom>
            <a:solidFill>
              <a:srgbClr val="FEF46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 rot="19271797">
              <a:off x="1097167" y="3539162"/>
              <a:ext cx="955452" cy="147219"/>
            </a:xfrm>
            <a:prstGeom prst="roundRect">
              <a:avLst>
                <a:gd name="adj" fmla="val 50000"/>
              </a:avLst>
            </a:prstGeom>
            <a:solidFill>
              <a:srgbClr val="96EED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 rot="19271797">
              <a:off x="2420309" y="3518299"/>
              <a:ext cx="747318" cy="11514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标题 2049"/>
          <p:cNvSpPr>
            <a:spLocks noGrp="1"/>
          </p:cNvSpPr>
          <p:nvPr/>
        </p:nvSpPr>
        <p:spPr>
          <a:xfrm>
            <a:off x="2440990" y="1733550"/>
            <a:ext cx="2020546" cy="564569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chemeClr val="accent1"/>
                </a:solidFill>
                <a:latin typeface="+mn-ea"/>
                <a:ea typeface="+mn-ea"/>
              </a:rPr>
              <a:t>第二部分</a:t>
            </a:r>
            <a:endParaRPr lang="zh-CN" altLang="en-US" sz="3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8" name="文本占位符 2050"/>
          <p:cNvSpPr>
            <a:spLocks noGrp="1"/>
          </p:cNvSpPr>
          <p:nvPr/>
        </p:nvSpPr>
        <p:spPr>
          <a:xfrm>
            <a:off x="2440990" y="2245362"/>
            <a:ext cx="5255210" cy="7073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tx2"/>
                </a:solidFill>
                <a:latin typeface="+mn-ea"/>
              </a:rPr>
              <a:t>青年文明号是长期创建过程</a:t>
            </a:r>
            <a:endParaRPr lang="zh-CN" altLang="en-US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38400" y="2812411"/>
            <a:ext cx="44958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 smtClean="0"/>
              <a:t>what should the young civilization </a:t>
            </a:r>
            <a:r>
              <a:rPr lang="zh-CN" altLang="en-US" sz="1050" dirty="0"/>
              <a:t>what should the young civilization </a:t>
            </a:r>
            <a:endParaRPr lang="zh-CN" altLang="en-US" sz="1050" dirty="0"/>
          </a:p>
          <a:p>
            <a:r>
              <a:rPr lang="zh-CN" altLang="en-US" sz="1050" dirty="0" smtClean="0"/>
              <a:t>civilization </a:t>
            </a:r>
            <a:r>
              <a:rPr lang="zh-CN" altLang="en-US" sz="1050" dirty="0"/>
              <a:t>what should the young civilization </a:t>
            </a:r>
            <a:endParaRPr lang="zh-CN" altLang="en-US" sz="105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4" grpId="0" animBg="1"/>
      <p:bldP spid="33" grpId="0"/>
      <p:bldP spid="38" grpId="0"/>
      <p:bldP spid="29" grpId="0"/>
    </p:bldLst>
  </p:timing>
</p:sld>
</file>

<file path=ppt/tags/tag1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heme/theme1.xml><?xml version="1.0" encoding="utf-8"?>
<a:theme xmlns:a="http://schemas.openxmlformats.org/drawingml/2006/main" name="www.xqppt.com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A2D00"/>
      </a:accent1>
      <a:accent2>
        <a:srgbClr val="FF9933"/>
      </a:accent2>
      <a:accent3>
        <a:srgbClr val="EA2D00"/>
      </a:accent3>
      <a:accent4>
        <a:srgbClr val="FF9933"/>
      </a:accent4>
      <a:accent5>
        <a:srgbClr val="EA2D00"/>
      </a:accent5>
      <a:accent6>
        <a:srgbClr val="FF9933"/>
      </a:accent6>
      <a:hlink>
        <a:srgbClr val="EA2D00"/>
      </a:hlink>
      <a:folHlink>
        <a:srgbClr val="FF9933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2282</Words>
  <Application>WPS 演示</Application>
  <PresentationFormat>全屏显示(16:9)</PresentationFormat>
  <Paragraphs>221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汉仪锐智W</vt:lpstr>
      <vt:lpstr>微软雅黑</vt:lpstr>
      <vt:lpstr>Arial Unicode MS</vt:lpstr>
      <vt:lpstr>Arial Black</vt:lpstr>
      <vt:lpstr>Calibri</vt:lpstr>
      <vt:lpstr>仿宋_GB2312</vt:lpstr>
      <vt:lpstr>仿宋</vt:lpstr>
      <vt:lpstr>www.xqppt.com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2019-05-13T21:35:00Z</dcterms:created>
  <dcterms:modified xsi:type="dcterms:W3CDTF">2021-01-05T09:43:25Z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