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76" r:id="rId3"/>
    <p:sldId id="262" r:id="rId4"/>
    <p:sldId id="307" r:id="rId5"/>
    <p:sldId id="308" r:id="rId6"/>
    <p:sldId id="310" r:id="rId7"/>
    <p:sldId id="297" r:id="rId8"/>
    <p:sldId id="278" r:id="rId9"/>
    <p:sldId id="286" r:id="rId10"/>
    <p:sldId id="270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309" r:id="rId19"/>
    <p:sldId id="290" r:id="rId20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CC9999"/>
    <a:srgbClr val="679933"/>
    <a:srgbClr val="CC0000"/>
    <a:srgbClr val="00923F"/>
    <a:srgbClr val="202020"/>
    <a:srgbClr val="323232"/>
    <a:srgbClr val="CC3300"/>
    <a:srgbClr val="FF33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3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2770" y="1431824"/>
            <a:ext cx="6872756" cy="3865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35830" y="5512523"/>
            <a:ext cx="5886637" cy="451024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ags" Target="../tags/tag3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ags" Target="../tags/tag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28" Type="http://schemas.openxmlformats.org/officeDocument/2006/relationships/tags" Target="../tags/tag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ags" Target="../tags/tag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24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5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6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7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8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29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audio" Target="../media/audio1.wav"/><Relationship Id="rId7" Type="http://schemas.openxmlformats.org/officeDocument/2006/relationships/image" Target="../media/image7.wm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audio" Target="../media/audio4.wav"/><Relationship Id="rId9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audio" Target="../media/audio4.wav"/><Relationship Id="rId7" Type="http://schemas.openxmlformats.org/officeDocument/2006/relationships/image" Target="../media/image8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1654542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求一个数的几倍是多少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0" y="3244298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第</a:t>
            </a:r>
            <a:r>
              <a:rPr lang="en-US" altLang="zh-CN" sz="3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</a:t>
            </a:r>
            <a:r>
              <a:rPr lang="zh-CN" altLang="en-US" sz="3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课时</a:t>
            </a:r>
            <a:endParaRPr lang="zh-CN" altLang="en-US" sz="3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4690807" y="4394935"/>
            <a:ext cx="28103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</a:rPr>
              <a:t>苏教</a:t>
            </a:r>
            <a:r>
              <a:rPr lang="zh-CN" altLang="en-US" dirty="0" smtClean="0">
                <a:solidFill>
                  <a:schemeClr val="bg1"/>
                </a:solidFill>
              </a:rPr>
              <a:t>版  </a:t>
            </a:r>
            <a:r>
              <a:rPr lang="zh-CN" altLang="en-US" dirty="0">
                <a:solidFill>
                  <a:schemeClr val="bg1"/>
                </a:solidFill>
              </a:rPr>
              <a:t>数学  </a:t>
            </a:r>
            <a:r>
              <a:rPr lang="zh-CN" altLang="en-US" dirty="0" smtClean="0">
                <a:solidFill>
                  <a:schemeClr val="bg1"/>
                </a:solidFill>
              </a:rPr>
              <a:t>三年级  </a:t>
            </a:r>
            <a:r>
              <a:rPr lang="zh-CN" altLang="en-US" dirty="0">
                <a:solidFill>
                  <a:schemeClr val="bg1"/>
                </a:solidFill>
              </a:rPr>
              <a:t>上册</a:t>
            </a:r>
          </a:p>
        </p:txBody>
      </p:sp>
      <p:sp>
        <p:nvSpPr>
          <p:cNvPr id="5" name="矩形 4"/>
          <p:cNvSpPr/>
          <p:nvPr/>
        </p:nvSpPr>
        <p:spPr>
          <a:xfrm>
            <a:off x="0" y="5785237"/>
            <a:ext cx="12192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云形标注 3"/>
          <p:cNvSpPr/>
          <p:nvPr/>
        </p:nvSpPr>
        <p:spPr>
          <a:xfrm>
            <a:off x="1927637" y="1358868"/>
            <a:ext cx="4032250" cy="1871662"/>
          </a:xfrm>
          <a:prstGeom prst="cloudCallout">
            <a:avLst>
              <a:gd name="adj1" fmla="val -39807"/>
              <a:gd name="adj2" fmla="val 7296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3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云形标注 4"/>
          <p:cNvSpPr/>
          <p:nvPr/>
        </p:nvSpPr>
        <p:spPr>
          <a:xfrm>
            <a:off x="5750746" y="1994099"/>
            <a:ext cx="4032250" cy="1871662"/>
          </a:xfrm>
          <a:prstGeom prst="cloudCallout">
            <a:avLst>
              <a:gd name="adj1" fmla="val 52748"/>
              <a:gd name="adj2" fmla="val 8293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3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3071814" y="1738313"/>
            <a:ext cx="2376487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为什么柳树有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棵？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6169027" y="2391999"/>
            <a:ext cx="2592387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为什么用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乘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来计算？</a:t>
            </a: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1090345" y="5499132"/>
            <a:ext cx="991716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求一个数的几倍实际就是求</a:t>
            </a:r>
            <a:r>
              <a:rPr lang="zh-CN" altLang="en-US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几个几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，用</a:t>
            </a:r>
            <a:r>
              <a:rPr lang="zh-CN" altLang="en-US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乘法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计算。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10245"/>
          <p:cNvSpPr txBox="1">
            <a:spLocks noChangeArrowheads="1"/>
          </p:cNvSpPr>
          <p:nvPr/>
        </p:nvSpPr>
        <p:spPr bwMode="auto">
          <a:xfrm>
            <a:off x="751417" y="764887"/>
            <a:ext cx="594148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先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摆一摆，再填空。</a:t>
            </a:r>
            <a:r>
              <a:rPr lang="en-US" altLang="zh-CN" sz="3200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 </a:t>
            </a:r>
            <a:endParaRPr lang="zh-CN" altLang="en-US" sz="3200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" name="文本框 10245"/>
          <p:cNvSpPr txBox="1">
            <a:spLocks noChangeArrowheads="1"/>
          </p:cNvSpPr>
          <p:nvPr/>
        </p:nvSpPr>
        <p:spPr bwMode="auto">
          <a:xfrm>
            <a:off x="876300" y="2243667"/>
            <a:ext cx="10619317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（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1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）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摆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3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个    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， 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  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的个数是  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  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的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4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倍，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要 摆</a:t>
            </a:r>
            <a:r>
              <a:rPr lang="zh-CN" altLang="en-US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（   </a:t>
            </a:r>
            <a:r>
              <a:rPr lang="zh-CN" altLang="en-US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） 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个     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。</a:t>
            </a:r>
            <a:endParaRPr lang="zh-CN" altLang="en-US" sz="3200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等腰三角形 4"/>
          <p:cNvSpPr/>
          <p:nvPr/>
        </p:nvSpPr>
        <p:spPr>
          <a:xfrm>
            <a:off x="3761608" y="2308514"/>
            <a:ext cx="431800" cy="372533"/>
          </a:xfrm>
          <a:prstGeom prst="triangle">
            <a:avLst/>
          </a:prstGeom>
          <a:solidFill>
            <a:srgbClr val="FBCF53"/>
          </a:solidFill>
          <a:ln w="1270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3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等腰三角形 5"/>
          <p:cNvSpPr/>
          <p:nvPr/>
        </p:nvSpPr>
        <p:spPr>
          <a:xfrm>
            <a:off x="10504055" y="2321213"/>
            <a:ext cx="431800" cy="372533"/>
          </a:xfrm>
          <a:prstGeom prst="triangle">
            <a:avLst/>
          </a:prstGeom>
          <a:solidFill>
            <a:srgbClr val="FBCF53"/>
          </a:solidFill>
          <a:ln w="1270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3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7" name="组合 14"/>
          <p:cNvGrpSpPr/>
          <p:nvPr/>
        </p:nvGrpSpPr>
        <p:grpSpPr bwMode="auto">
          <a:xfrm>
            <a:off x="2004484" y="4616451"/>
            <a:ext cx="1631949" cy="372533"/>
            <a:chOff x="1502659" y="2742458"/>
            <a:chExt cx="1224136" cy="279342"/>
          </a:xfrm>
        </p:grpSpPr>
        <p:sp>
          <p:nvSpPr>
            <p:cNvPr id="12" name="等腰三角形 11"/>
            <p:cNvSpPr/>
            <p:nvPr/>
          </p:nvSpPr>
          <p:spPr>
            <a:xfrm>
              <a:off x="1502659" y="2742458"/>
              <a:ext cx="323896" cy="279342"/>
            </a:xfrm>
            <a:prstGeom prst="triangle">
              <a:avLst/>
            </a:prstGeom>
            <a:solidFill>
              <a:srgbClr val="FBCF53"/>
            </a:solidFill>
            <a:ln w="12700"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" name="等腰三角形 12"/>
            <p:cNvSpPr/>
            <p:nvPr/>
          </p:nvSpPr>
          <p:spPr>
            <a:xfrm>
              <a:off x="1951985" y="2742458"/>
              <a:ext cx="325484" cy="279342"/>
            </a:xfrm>
            <a:prstGeom prst="triangle">
              <a:avLst/>
            </a:prstGeom>
            <a:solidFill>
              <a:srgbClr val="FBCF53"/>
            </a:solidFill>
            <a:ln w="12700"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等腰三角形 13"/>
            <p:cNvSpPr/>
            <p:nvPr/>
          </p:nvSpPr>
          <p:spPr>
            <a:xfrm>
              <a:off x="2402899" y="2742458"/>
              <a:ext cx="323896" cy="279342"/>
            </a:xfrm>
            <a:prstGeom prst="triangle">
              <a:avLst/>
            </a:prstGeom>
            <a:solidFill>
              <a:srgbClr val="FBCF53"/>
            </a:solidFill>
            <a:ln w="12700"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8" name="组合 15"/>
          <p:cNvGrpSpPr/>
          <p:nvPr/>
        </p:nvGrpSpPr>
        <p:grpSpPr bwMode="auto">
          <a:xfrm>
            <a:off x="4347634" y="4616451"/>
            <a:ext cx="1631951" cy="372533"/>
            <a:chOff x="1502659" y="2742458"/>
            <a:chExt cx="1224136" cy="279342"/>
          </a:xfrm>
        </p:grpSpPr>
        <p:sp>
          <p:nvSpPr>
            <p:cNvPr id="17" name="等腰三角形 16"/>
            <p:cNvSpPr/>
            <p:nvPr/>
          </p:nvSpPr>
          <p:spPr>
            <a:xfrm>
              <a:off x="1502659" y="2742458"/>
              <a:ext cx="323896" cy="279342"/>
            </a:xfrm>
            <a:prstGeom prst="triangle">
              <a:avLst/>
            </a:prstGeom>
            <a:solidFill>
              <a:srgbClr val="FBCF53"/>
            </a:solidFill>
            <a:ln w="12700"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" name="等腰三角形 17"/>
            <p:cNvSpPr/>
            <p:nvPr/>
          </p:nvSpPr>
          <p:spPr>
            <a:xfrm>
              <a:off x="1951986" y="2742458"/>
              <a:ext cx="325483" cy="279342"/>
            </a:xfrm>
            <a:prstGeom prst="triangle">
              <a:avLst/>
            </a:prstGeom>
            <a:solidFill>
              <a:srgbClr val="FBCF53"/>
            </a:solidFill>
            <a:ln w="12700"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" name="等腰三角形 18"/>
            <p:cNvSpPr/>
            <p:nvPr/>
          </p:nvSpPr>
          <p:spPr>
            <a:xfrm>
              <a:off x="2402899" y="2742458"/>
              <a:ext cx="323896" cy="279342"/>
            </a:xfrm>
            <a:prstGeom prst="triangle">
              <a:avLst/>
            </a:prstGeom>
            <a:solidFill>
              <a:srgbClr val="FBCF53"/>
            </a:solidFill>
            <a:ln w="12700"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9" name="组合 19"/>
          <p:cNvGrpSpPr/>
          <p:nvPr/>
        </p:nvGrpSpPr>
        <p:grpSpPr bwMode="auto">
          <a:xfrm>
            <a:off x="6692901" y="4616451"/>
            <a:ext cx="1631951" cy="372533"/>
            <a:chOff x="1502659" y="2742458"/>
            <a:chExt cx="1224136" cy="279342"/>
          </a:xfrm>
        </p:grpSpPr>
        <p:sp>
          <p:nvSpPr>
            <p:cNvPr id="21" name="等腰三角形 20"/>
            <p:cNvSpPr/>
            <p:nvPr/>
          </p:nvSpPr>
          <p:spPr>
            <a:xfrm>
              <a:off x="1502659" y="2742458"/>
              <a:ext cx="323896" cy="279342"/>
            </a:xfrm>
            <a:prstGeom prst="triangle">
              <a:avLst/>
            </a:prstGeom>
            <a:solidFill>
              <a:srgbClr val="FBCF53"/>
            </a:solidFill>
            <a:ln w="12700"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2" name="等腰三角形 21"/>
            <p:cNvSpPr/>
            <p:nvPr/>
          </p:nvSpPr>
          <p:spPr>
            <a:xfrm>
              <a:off x="1951986" y="2742458"/>
              <a:ext cx="325483" cy="279342"/>
            </a:xfrm>
            <a:prstGeom prst="triangle">
              <a:avLst/>
            </a:prstGeom>
            <a:solidFill>
              <a:srgbClr val="FBCF53"/>
            </a:solidFill>
            <a:ln w="12700"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3" name="等腰三角形 22"/>
            <p:cNvSpPr/>
            <p:nvPr/>
          </p:nvSpPr>
          <p:spPr>
            <a:xfrm>
              <a:off x="2402899" y="2742458"/>
              <a:ext cx="323896" cy="279342"/>
            </a:xfrm>
            <a:prstGeom prst="triangle">
              <a:avLst/>
            </a:prstGeom>
            <a:solidFill>
              <a:srgbClr val="FBCF53"/>
            </a:solidFill>
            <a:ln w="12700"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0" name="组合 23"/>
          <p:cNvGrpSpPr/>
          <p:nvPr/>
        </p:nvGrpSpPr>
        <p:grpSpPr bwMode="auto">
          <a:xfrm>
            <a:off x="9036051" y="4616451"/>
            <a:ext cx="1631949" cy="372533"/>
            <a:chOff x="1502659" y="2742458"/>
            <a:chExt cx="1224136" cy="279342"/>
          </a:xfrm>
        </p:grpSpPr>
        <p:sp>
          <p:nvSpPr>
            <p:cNvPr id="25" name="等腰三角形 24"/>
            <p:cNvSpPr/>
            <p:nvPr/>
          </p:nvSpPr>
          <p:spPr>
            <a:xfrm>
              <a:off x="1502659" y="2742458"/>
              <a:ext cx="323896" cy="279342"/>
            </a:xfrm>
            <a:prstGeom prst="triangle">
              <a:avLst/>
            </a:prstGeom>
            <a:solidFill>
              <a:srgbClr val="FBCF53"/>
            </a:solidFill>
            <a:ln w="12700"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" name="等腰三角形 25"/>
            <p:cNvSpPr/>
            <p:nvPr/>
          </p:nvSpPr>
          <p:spPr>
            <a:xfrm>
              <a:off x="1951985" y="2742458"/>
              <a:ext cx="325484" cy="279342"/>
            </a:xfrm>
            <a:prstGeom prst="triangle">
              <a:avLst/>
            </a:prstGeom>
            <a:solidFill>
              <a:srgbClr val="FBCF53"/>
            </a:solidFill>
            <a:ln w="12700"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" name="等腰三角形 26"/>
            <p:cNvSpPr/>
            <p:nvPr/>
          </p:nvSpPr>
          <p:spPr>
            <a:xfrm>
              <a:off x="2402899" y="2742458"/>
              <a:ext cx="323896" cy="279342"/>
            </a:xfrm>
            <a:prstGeom prst="triangle">
              <a:avLst/>
            </a:prstGeom>
            <a:solidFill>
              <a:srgbClr val="FBCF53"/>
            </a:solidFill>
            <a:ln w="12700"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8" name="标题 3"/>
          <p:cNvSpPr>
            <a:spLocks noGrp="1" noChangeArrowheads="1"/>
          </p:cNvSpPr>
          <p:nvPr/>
        </p:nvSpPr>
        <p:spPr bwMode="auto">
          <a:xfrm>
            <a:off x="5704418" y="3079751"/>
            <a:ext cx="670983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＝   </a:t>
            </a:r>
            <a:endParaRPr lang="zh-CN" altLang="en-US" sz="32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4017434" y="3198285"/>
            <a:ext cx="529167" cy="52916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3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5234518" y="3198285"/>
            <a:ext cx="527049" cy="52916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3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6294967" y="3198285"/>
            <a:ext cx="527051" cy="52916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3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椭圆 31"/>
          <p:cNvSpPr/>
          <p:nvPr/>
        </p:nvSpPr>
        <p:spPr>
          <a:xfrm>
            <a:off x="4643967" y="3189818"/>
            <a:ext cx="529167" cy="527049"/>
          </a:xfrm>
          <a:prstGeom prst="ellipse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3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标题 3"/>
          <p:cNvSpPr>
            <a:spLocks noGrp="1" noChangeArrowheads="1"/>
          </p:cNvSpPr>
          <p:nvPr/>
        </p:nvSpPr>
        <p:spPr bwMode="auto">
          <a:xfrm>
            <a:off x="3894667" y="3092451"/>
            <a:ext cx="768351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3</a:t>
            </a:r>
            <a:endParaRPr lang="zh-CN" altLang="en-US" sz="32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4" name="标题 3"/>
          <p:cNvSpPr>
            <a:spLocks noGrp="1" noChangeArrowheads="1"/>
          </p:cNvSpPr>
          <p:nvPr/>
        </p:nvSpPr>
        <p:spPr bwMode="auto">
          <a:xfrm>
            <a:off x="5122334" y="3092451"/>
            <a:ext cx="768351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4</a:t>
            </a:r>
            <a:endParaRPr lang="zh-CN" altLang="en-US" sz="32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5" name="标题 3"/>
          <p:cNvSpPr>
            <a:spLocks noGrp="1" noChangeArrowheads="1"/>
          </p:cNvSpPr>
          <p:nvPr/>
        </p:nvSpPr>
        <p:spPr bwMode="auto">
          <a:xfrm>
            <a:off x="6167967" y="3092451"/>
            <a:ext cx="768351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12</a:t>
            </a:r>
            <a:endParaRPr lang="zh-CN" altLang="en-US" sz="32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6" name="标题 3"/>
          <p:cNvSpPr>
            <a:spLocks noGrp="1" noChangeArrowheads="1"/>
          </p:cNvSpPr>
          <p:nvPr/>
        </p:nvSpPr>
        <p:spPr bwMode="auto">
          <a:xfrm>
            <a:off x="4567767" y="3069167"/>
            <a:ext cx="670984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×</a:t>
            </a:r>
            <a:endParaRPr lang="zh-CN" altLang="en-US" sz="32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7" name="椭圆 36"/>
          <p:cNvSpPr/>
          <p:nvPr/>
        </p:nvSpPr>
        <p:spPr>
          <a:xfrm>
            <a:off x="3054350" y="2291580"/>
            <a:ext cx="431800" cy="431800"/>
          </a:xfrm>
          <a:prstGeom prst="ellipse">
            <a:avLst/>
          </a:prstGeom>
          <a:solidFill>
            <a:srgbClr val="AFFFFF"/>
          </a:solidFill>
          <a:ln w="95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3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椭圆 37"/>
          <p:cNvSpPr/>
          <p:nvPr/>
        </p:nvSpPr>
        <p:spPr>
          <a:xfrm>
            <a:off x="5982376" y="2335467"/>
            <a:ext cx="431800" cy="431800"/>
          </a:xfrm>
          <a:prstGeom prst="ellipse">
            <a:avLst/>
          </a:prstGeom>
          <a:solidFill>
            <a:srgbClr val="AFFFFF"/>
          </a:solidFill>
          <a:ln w="95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3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椭圆 38"/>
          <p:cNvSpPr/>
          <p:nvPr/>
        </p:nvSpPr>
        <p:spPr>
          <a:xfrm>
            <a:off x="2015067" y="3968751"/>
            <a:ext cx="431800" cy="431800"/>
          </a:xfrm>
          <a:prstGeom prst="ellipse">
            <a:avLst/>
          </a:prstGeom>
          <a:solidFill>
            <a:srgbClr val="AFFFFF"/>
          </a:solidFill>
          <a:ln w="95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3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椭圆 39"/>
          <p:cNvSpPr/>
          <p:nvPr/>
        </p:nvSpPr>
        <p:spPr>
          <a:xfrm>
            <a:off x="2616200" y="3968751"/>
            <a:ext cx="431800" cy="431800"/>
          </a:xfrm>
          <a:prstGeom prst="ellipse">
            <a:avLst/>
          </a:prstGeom>
          <a:solidFill>
            <a:srgbClr val="AFFFFF"/>
          </a:solidFill>
          <a:ln w="95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3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椭圆 40"/>
          <p:cNvSpPr/>
          <p:nvPr/>
        </p:nvSpPr>
        <p:spPr>
          <a:xfrm>
            <a:off x="3215217" y="3968751"/>
            <a:ext cx="431800" cy="431800"/>
          </a:xfrm>
          <a:prstGeom prst="ellipse">
            <a:avLst/>
          </a:prstGeom>
          <a:solidFill>
            <a:srgbClr val="AFFFFF"/>
          </a:solidFill>
          <a:ln w="95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3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标题 3"/>
          <p:cNvSpPr>
            <a:spLocks noGrp="1" noChangeArrowheads="1"/>
          </p:cNvSpPr>
          <p:nvPr/>
        </p:nvSpPr>
        <p:spPr bwMode="auto">
          <a:xfrm>
            <a:off x="8956195" y="2189417"/>
            <a:ext cx="768351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12</a:t>
            </a:r>
            <a:endParaRPr lang="zh-CN" altLang="en-US" sz="32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4" name="任意多边形 43"/>
          <p:cNvSpPr/>
          <p:nvPr/>
        </p:nvSpPr>
        <p:spPr>
          <a:xfrm>
            <a:off x="119641" y="712306"/>
            <a:ext cx="538386" cy="593398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smtClean="0"/>
              <a:t>1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 animBg="1"/>
      <p:bldP spid="28" grpId="0"/>
      <p:bldP spid="28" grpId="1"/>
      <p:bldP spid="29" grpId="0" animBg="1"/>
      <p:bldP spid="30" grpId="0" animBg="1"/>
      <p:bldP spid="31" grpId="0" animBg="1"/>
      <p:bldP spid="32" grpId="0" animBg="1"/>
      <p:bldP spid="33" grpId="0"/>
      <p:bldP spid="34" grpId="0"/>
      <p:bldP spid="35" grpId="0"/>
      <p:bldP spid="36" grpId="0"/>
      <p:bldP spid="37" grpId="0" animBg="1"/>
      <p:bldP spid="38" grpId="0" animBg="1"/>
      <p:bldP spid="39" grpId="0" animBg="1"/>
      <p:bldP spid="40" grpId="0" animBg="1"/>
      <p:bldP spid="41" grpId="0" animBg="1"/>
      <p:bldP spid="4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245"/>
          <p:cNvSpPr txBox="1">
            <a:spLocks noChangeArrowheads="1"/>
          </p:cNvSpPr>
          <p:nvPr/>
        </p:nvSpPr>
        <p:spPr bwMode="auto">
          <a:xfrm>
            <a:off x="876300" y="2243667"/>
            <a:ext cx="10619317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（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2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）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摆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5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个    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，  的个数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是    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的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2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倍，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要 摆</a:t>
            </a:r>
            <a:r>
              <a:rPr lang="zh-CN" altLang="en-US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（   </a:t>
            </a:r>
            <a:r>
              <a:rPr lang="zh-CN" altLang="en-US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）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个     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。</a:t>
            </a:r>
            <a:endParaRPr lang="zh-CN" altLang="en-US" sz="3200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49" name="标题 3"/>
          <p:cNvSpPr>
            <a:spLocks noGrp="1" noChangeArrowheads="1"/>
          </p:cNvSpPr>
          <p:nvPr/>
        </p:nvSpPr>
        <p:spPr bwMode="auto">
          <a:xfrm>
            <a:off x="5704418" y="3079751"/>
            <a:ext cx="670983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＝   </a:t>
            </a:r>
            <a:endParaRPr lang="zh-CN" altLang="en-US" sz="32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4017434" y="3198285"/>
            <a:ext cx="529167" cy="52916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5234518" y="3198285"/>
            <a:ext cx="527049" cy="52916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6294967" y="3198285"/>
            <a:ext cx="527051" cy="52916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椭圆 31"/>
          <p:cNvSpPr/>
          <p:nvPr/>
        </p:nvSpPr>
        <p:spPr>
          <a:xfrm>
            <a:off x="4643967" y="3189818"/>
            <a:ext cx="529167" cy="527049"/>
          </a:xfrm>
          <a:prstGeom prst="ellipse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标题 3"/>
          <p:cNvSpPr>
            <a:spLocks noGrp="1" noChangeArrowheads="1"/>
          </p:cNvSpPr>
          <p:nvPr/>
        </p:nvSpPr>
        <p:spPr bwMode="auto">
          <a:xfrm>
            <a:off x="3894667" y="3092451"/>
            <a:ext cx="768351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5</a:t>
            </a:r>
            <a:endParaRPr lang="zh-CN" altLang="en-US" sz="32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4" name="标题 3"/>
          <p:cNvSpPr>
            <a:spLocks noGrp="1" noChangeArrowheads="1"/>
          </p:cNvSpPr>
          <p:nvPr/>
        </p:nvSpPr>
        <p:spPr bwMode="auto">
          <a:xfrm>
            <a:off x="5122334" y="3092451"/>
            <a:ext cx="768351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2</a:t>
            </a:r>
            <a:endParaRPr lang="zh-CN" altLang="en-US" sz="32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5" name="标题 3"/>
          <p:cNvSpPr>
            <a:spLocks noGrp="1" noChangeArrowheads="1"/>
          </p:cNvSpPr>
          <p:nvPr/>
        </p:nvSpPr>
        <p:spPr bwMode="auto">
          <a:xfrm>
            <a:off x="6167967" y="3092451"/>
            <a:ext cx="768351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10</a:t>
            </a:r>
            <a:endParaRPr lang="zh-CN" altLang="en-US" sz="32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6" name="标题 3"/>
          <p:cNvSpPr>
            <a:spLocks noGrp="1" noChangeArrowheads="1"/>
          </p:cNvSpPr>
          <p:nvPr/>
        </p:nvSpPr>
        <p:spPr bwMode="auto">
          <a:xfrm>
            <a:off x="4567767" y="3069167"/>
            <a:ext cx="670984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×</a:t>
            </a:r>
            <a:endParaRPr lang="zh-CN" altLang="en-US" sz="32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3098519" y="2325931"/>
            <a:ext cx="374649" cy="374651"/>
          </a:xfrm>
          <a:prstGeom prst="rect">
            <a:avLst/>
          </a:prstGeom>
          <a:solidFill>
            <a:srgbClr val="EF9BAD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5880007" y="2339302"/>
            <a:ext cx="374649" cy="374651"/>
          </a:xfrm>
          <a:prstGeom prst="rect">
            <a:avLst/>
          </a:prstGeom>
          <a:solidFill>
            <a:srgbClr val="EF9BAD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椭圆 38"/>
          <p:cNvSpPr/>
          <p:nvPr/>
        </p:nvSpPr>
        <p:spPr>
          <a:xfrm>
            <a:off x="3690122" y="2329104"/>
            <a:ext cx="431800" cy="431800"/>
          </a:xfrm>
          <a:prstGeom prst="ellipse">
            <a:avLst/>
          </a:prstGeom>
          <a:solidFill>
            <a:srgbClr val="AFFFFF"/>
          </a:solidFill>
          <a:ln w="95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椭圆 39"/>
          <p:cNvSpPr/>
          <p:nvPr/>
        </p:nvSpPr>
        <p:spPr>
          <a:xfrm>
            <a:off x="10293355" y="2288214"/>
            <a:ext cx="431800" cy="431800"/>
          </a:xfrm>
          <a:prstGeom prst="ellipse">
            <a:avLst/>
          </a:prstGeom>
          <a:solidFill>
            <a:srgbClr val="AFFFFF"/>
          </a:solidFill>
          <a:ln w="95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标题 3"/>
          <p:cNvSpPr>
            <a:spLocks noGrp="1" noChangeArrowheads="1"/>
          </p:cNvSpPr>
          <p:nvPr/>
        </p:nvSpPr>
        <p:spPr bwMode="auto">
          <a:xfrm>
            <a:off x="8868843" y="2183054"/>
            <a:ext cx="768351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10</a:t>
            </a:r>
            <a:endParaRPr lang="zh-CN" altLang="en-US" sz="32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2076451" y="4089400"/>
            <a:ext cx="372533" cy="374651"/>
          </a:xfrm>
          <a:prstGeom prst="rect">
            <a:avLst/>
          </a:prstGeom>
          <a:solidFill>
            <a:srgbClr val="EF9BAD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2616200" y="4089400"/>
            <a:ext cx="374651" cy="374651"/>
          </a:xfrm>
          <a:prstGeom prst="rect">
            <a:avLst/>
          </a:prstGeom>
          <a:solidFill>
            <a:srgbClr val="EF9BAD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3215218" y="4089400"/>
            <a:ext cx="374649" cy="374651"/>
          </a:xfrm>
          <a:prstGeom prst="rect">
            <a:avLst/>
          </a:prstGeom>
          <a:solidFill>
            <a:srgbClr val="EF9BAD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3816352" y="4089400"/>
            <a:ext cx="374649" cy="374651"/>
          </a:xfrm>
          <a:prstGeom prst="rect">
            <a:avLst/>
          </a:prstGeom>
          <a:solidFill>
            <a:srgbClr val="EF9BAD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4415367" y="4089400"/>
            <a:ext cx="374651" cy="374651"/>
          </a:xfrm>
          <a:prstGeom prst="rect">
            <a:avLst/>
          </a:prstGeom>
          <a:solidFill>
            <a:srgbClr val="EF9BAD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" name="组合 51"/>
          <p:cNvGrpSpPr/>
          <p:nvPr/>
        </p:nvGrpSpPr>
        <p:grpSpPr bwMode="auto">
          <a:xfrm>
            <a:off x="2015068" y="4688417"/>
            <a:ext cx="2772833" cy="431800"/>
            <a:chOff x="1511660" y="3516855"/>
            <a:chExt cx="2079195" cy="324000"/>
          </a:xfrm>
        </p:grpSpPr>
        <p:sp>
          <p:nvSpPr>
            <p:cNvPr id="47" name="椭圆 46"/>
            <p:cNvSpPr/>
            <p:nvPr/>
          </p:nvSpPr>
          <p:spPr>
            <a:xfrm>
              <a:off x="1511660" y="3516855"/>
              <a:ext cx="323783" cy="324000"/>
            </a:xfrm>
            <a:prstGeom prst="ellipse">
              <a:avLst/>
            </a:prstGeom>
            <a:solidFill>
              <a:srgbClr val="AFFFFF"/>
            </a:solidFill>
            <a:ln w="952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8" name="椭圆 47"/>
            <p:cNvSpPr/>
            <p:nvPr/>
          </p:nvSpPr>
          <p:spPr>
            <a:xfrm>
              <a:off x="1949719" y="3516855"/>
              <a:ext cx="325371" cy="324000"/>
            </a:xfrm>
            <a:prstGeom prst="ellipse">
              <a:avLst/>
            </a:prstGeom>
            <a:solidFill>
              <a:srgbClr val="AFFFFF"/>
            </a:solidFill>
            <a:ln w="952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9" name="椭圆 48"/>
            <p:cNvSpPr/>
            <p:nvPr/>
          </p:nvSpPr>
          <p:spPr>
            <a:xfrm>
              <a:off x="2389366" y="3516855"/>
              <a:ext cx="323783" cy="324000"/>
            </a:xfrm>
            <a:prstGeom prst="ellipse">
              <a:avLst/>
            </a:prstGeom>
            <a:solidFill>
              <a:srgbClr val="AFFFFF"/>
            </a:solidFill>
            <a:ln w="952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0" name="椭圆 49"/>
            <p:cNvSpPr/>
            <p:nvPr/>
          </p:nvSpPr>
          <p:spPr>
            <a:xfrm>
              <a:off x="2827426" y="3516855"/>
              <a:ext cx="325370" cy="324000"/>
            </a:xfrm>
            <a:prstGeom prst="ellipse">
              <a:avLst/>
            </a:prstGeom>
            <a:solidFill>
              <a:srgbClr val="AFFFFF"/>
            </a:solidFill>
            <a:ln w="952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1" name="椭圆 50"/>
            <p:cNvSpPr/>
            <p:nvPr/>
          </p:nvSpPr>
          <p:spPr>
            <a:xfrm>
              <a:off x="3267072" y="3516855"/>
              <a:ext cx="323783" cy="324000"/>
            </a:xfrm>
            <a:prstGeom prst="ellipse">
              <a:avLst/>
            </a:prstGeom>
            <a:solidFill>
              <a:srgbClr val="AFFFFF"/>
            </a:solidFill>
            <a:ln w="952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" name="组合 52"/>
          <p:cNvGrpSpPr/>
          <p:nvPr/>
        </p:nvGrpSpPr>
        <p:grpSpPr bwMode="auto">
          <a:xfrm>
            <a:off x="5496985" y="4688417"/>
            <a:ext cx="2770716" cy="431800"/>
            <a:chOff x="1511660" y="3516855"/>
            <a:chExt cx="2079195" cy="324000"/>
          </a:xfrm>
        </p:grpSpPr>
        <p:sp>
          <p:nvSpPr>
            <p:cNvPr id="54" name="椭圆 53"/>
            <p:cNvSpPr/>
            <p:nvPr/>
          </p:nvSpPr>
          <p:spPr>
            <a:xfrm>
              <a:off x="1511660" y="3516855"/>
              <a:ext cx="324030" cy="324000"/>
            </a:xfrm>
            <a:prstGeom prst="ellipse">
              <a:avLst/>
            </a:prstGeom>
            <a:solidFill>
              <a:srgbClr val="AFFFFF"/>
            </a:solidFill>
            <a:ln w="952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5" name="椭圆 54"/>
            <p:cNvSpPr/>
            <p:nvPr/>
          </p:nvSpPr>
          <p:spPr>
            <a:xfrm>
              <a:off x="1950054" y="3516855"/>
              <a:ext cx="324030" cy="324000"/>
            </a:xfrm>
            <a:prstGeom prst="ellipse">
              <a:avLst/>
            </a:prstGeom>
            <a:solidFill>
              <a:srgbClr val="AFFFFF"/>
            </a:solidFill>
            <a:ln w="952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6" name="椭圆 55"/>
            <p:cNvSpPr/>
            <p:nvPr/>
          </p:nvSpPr>
          <p:spPr>
            <a:xfrm>
              <a:off x="2390036" y="3516855"/>
              <a:ext cx="322443" cy="324000"/>
            </a:xfrm>
            <a:prstGeom prst="ellipse">
              <a:avLst/>
            </a:prstGeom>
            <a:solidFill>
              <a:srgbClr val="AFFFFF"/>
            </a:solidFill>
            <a:ln w="952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7" name="椭圆 56"/>
            <p:cNvSpPr/>
            <p:nvPr/>
          </p:nvSpPr>
          <p:spPr>
            <a:xfrm>
              <a:off x="2828430" y="3516855"/>
              <a:ext cx="324030" cy="324000"/>
            </a:xfrm>
            <a:prstGeom prst="ellipse">
              <a:avLst/>
            </a:prstGeom>
            <a:solidFill>
              <a:srgbClr val="AFFFFF"/>
            </a:solidFill>
            <a:ln w="952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8" name="椭圆 57"/>
            <p:cNvSpPr/>
            <p:nvPr/>
          </p:nvSpPr>
          <p:spPr>
            <a:xfrm>
              <a:off x="3266825" y="3516855"/>
              <a:ext cx="324030" cy="324000"/>
            </a:xfrm>
            <a:prstGeom prst="ellipse">
              <a:avLst/>
            </a:prstGeom>
            <a:solidFill>
              <a:srgbClr val="AFFFFF"/>
            </a:solidFill>
            <a:ln w="952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53" name="文本框 10245"/>
          <p:cNvSpPr txBox="1">
            <a:spLocks noChangeArrowheads="1"/>
          </p:cNvSpPr>
          <p:nvPr/>
        </p:nvSpPr>
        <p:spPr bwMode="auto">
          <a:xfrm>
            <a:off x="751417" y="764887"/>
            <a:ext cx="594148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先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摆一摆，再填空。</a:t>
            </a:r>
            <a:r>
              <a:rPr lang="en-US" altLang="zh-CN" sz="3200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 </a:t>
            </a:r>
            <a:endParaRPr lang="zh-CN" altLang="en-US" sz="3200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9" name="任意多边形 58"/>
          <p:cNvSpPr/>
          <p:nvPr/>
        </p:nvSpPr>
        <p:spPr>
          <a:xfrm>
            <a:off x="119641" y="712306"/>
            <a:ext cx="538386" cy="593398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smtClean="0"/>
              <a:t>1</a:t>
            </a:r>
            <a:endParaRPr lang="zh-CN" altLang="en-US" sz="2800" b="1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0142590" y="4276725"/>
            <a:ext cx="1165129" cy="15029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3" grpId="0"/>
      <p:bldP spid="34" grpId="0"/>
      <p:bldP spid="35" grpId="0"/>
      <p:bldP spid="36" grpId="0"/>
      <p:bldP spid="37" grpId="0" animBg="1"/>
      <p:bldP spid="38" grpId="0" animBg="1"/>
      <p:bldP spid="39" grpId="0" animBg="1"/>
      <p:bldP spid="40" grpId="0" animBg="1"/>
      <p:bldP spid="41" grpId="0"/>
      <p:bldP spid="41" grpId="1"/>
      <p:bldP spid="42" grpId="0" animBg="1"/>
      <p:bldP spid="43" grpId="0" animBg="1"/>
      <p:bldP spid="44" grpId="0" animBg="1"/>
      <p:bldP spid="45" grpId="0" animBg="1"/>
      <p:bldP spid="4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245"/>
          <p:cNvSpPr txBox="1">
            <a:spLocks noChangeArrowheads="1"/>
          </p:cNvSpPr>
          <p:nvPr/>
        </p:nvSpPr>
        <p:spPr bwMode="auto">
          <a:xfrm>
            <a:off x="881112" y="732216"/>
            <a:ext cx="9647767" cy="1746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ts val="4265"/>
              </a:lnSpc>
            </a:pP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三年级展出同学们的一批美术作品，其中贝壳画有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30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件，树叶画的件数是贝壳画的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5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倍。树叶画有多少件？</a:t>
            </a:r>
            <a:r>
              <a:rPr lang="zh-CN" altLang="en-US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（先在下图中填出条件和问题，再列式解答）</a:t>
            </a:r>
          </a:p>
        </p:txBody>
      </p:sp>
      <p:sp>
        <p:nvSpPr>
          <p:cNvPr id="6" name="矩形 5"/>
          <p:cNvSpPr/>
          <p:nvPr/>
        </p:nvSpPr>
        <p:spPr>
          <a:xfrm>
            <a:off x="2664884" y="3477103"/>
            <a:ext cx="1439333" cy="287867"/>
          </a:xfrm>
          <a:prstGeom prst="rect">
            <a:avLst/>
          </a:prstGeom>
          <a:solidFill>
            <a:srgbClr val="FFFF66"/>
          </a:solidFill>
          <a:ln w="127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664884" y="3898321"/>
            <a:ext cx="1439333" cy="287867"/>
          </a:xfrm>
          <a:prstGeom prst="rect">
            <a:avLst/>
          </a:prstGeom>
          <a:solidFill>
            <a:srgbClr val="ABD27C"/>
          </a:solidFill>
          <a:ln w="12700">
            <a:solidFill>
              <a:srgbClr val="33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 dirty="0">
              <a:ln>
                <a:solidFill>
                  <a:srgbClr val="336600"/>
                </a:solidFill>
              </a:ln>
              <a:solidFill>
                <a:srgbClr val="ABD27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104218" y="3898321"/>
            <a:ext cx="1439333" cy="287867"/>
          </a:xfrm>
          <a:prstGeom prst="rect">
            <a:avLst/>
          </a:prstGeom>
          <a:solidFill>
            <a:srgbClr val="ABD27C"/>
          </a:solidFill>
          <a:ln w="12700">
            <a:solidFill>
              <a:srgbClr val="33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 dirty="0">
              <a:ln>
                <a:solidFill>
                  <a:srgbClr val="336600"/>
                </a:solidFill>
              </a:ln>
              <a:solidFill>
                <a:srgbClr val="ABD27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543552" y="3898321"/>
            <a:ext cx="1441449" cy="287867"/>
          </a:xfrm>
          <a:prstGeom prst="rect">
            <a:avLst/>
          </a:prstGeom>
          <a:solidFill>
            <a:srgbClr val="ABD27C"/>
          </a:solidFill>
          <a:ln w="12700">
            <a:solidFill>
              <a:srgbClr val="33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 dirty="0">
              <a:ln>
                <a:solidFill>
                  <a:srgbClr val="336600"/>
                </a:solidFill>
              </a:ln>
              <a:solidFill>
                <a:srgbClr val="ABD27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985000" y="3898321"/>
            <a:ext cx="1439333" cy="287867"/>
          </a:xfrm>
          <a:prstGeom prst="rect">
            <a:avLst/>
          </a:prstGeom>
          <a:solidFill>
            <a:srgbClr val="ABD27C"/>
          </a:solidFill>
          <a:ln w="12700">
            <a:solidFill>
              <a:srgbClr val="33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 dirty="0">
              <a:ln>
                <a:solidFill>
                  <a:srgbClr val="336600"/>
                </a:solidFill>
              </a:ln>
              <a:solidFill>
                <a:srgbClr val="ABD27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8424334" y="3898321"/>
            <a:ext cx="1439333" cy="287867"/>
          </a:xfrm>
          <a:prstGeom prst="rect">
            <a:avLst/>
          </a:prstGeom>
          <a:solidFill>
            <a:srgbClr val="ABD27C"/>
          </a:solidFill>
          <a:ln w="12700">
            <a:solidFill>
              <a:srgbClr val="33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 dirty="0">
              <a:ln>
                <a:solidFill>
                  <a:srgbClr val="336600"/>
                </a:solidFill>
              </a:ln>
              <a:solidFill>
                <a:srgbClr val="ABD27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44234" y="3117270"/>
            <a:ext cx="168910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6934" y="4078237"/>
            <a:ext cx="7440084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文本框 10245"/>
          <p:cNvSpPr txBox="1">
            <a:spLocks noChangeArrowheads="1"/>
          </p:cNvSpPr>
          <p:nvPr/>
        </p:nvSpPr>
        <p:spPr bwMode="auto">
          <a:xfrm>
            <a:off x="2569634" y="2816704"/>
            <a:ext cx="16806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 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件</a:t>
            </a:r>
          </a:p>
        </p:txBody>
      </p:sp>
      <p:sp>
        <p:nvSpPr>
          <p:cNvPr id="17" name="文本框 10245"/>
          <p:cNvSpPr txBox="1">
            <a:spLocks noChangeArrowheads="1"/>
          </p:cNvSpPr>
          <p:nvPr/>
        </p:nvSpPr>
        <p:spPr bwMode="auto">
          <a:xfrm>
            <a:off x="5412318" y="4531204"/>
            <a:ext cx="16785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   ）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件</a:t>
            </a:r>
          </a:p>
        </p:txBody>
      </p:sp>
      <p:sp>
        <p:nvSpPr>
          <p:cNvPr id="18" name="文本框 10245"/>
          <p:cNvSpPr txBox="1">
            <a:spLocks noChangeArrowheads="1"/>
          </p:cNvSpPr>
          <p:nvPr/>
        </p:nvSpPr>
        <p:spPr bwMode="auto">
          <a:xfrm>
            <a:off x="1056218" y="3356455"/>
            <a:ext cx="16785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  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画</a:t>
            </a:r>
          </a:p>
        </p:txBody>
      </p:sp>
      <p:sp>
        <p:nvSpPr>
          <p:cNvPr id="19" name="文本框 10245"/>
          <p:cNvSpPr txBox="1">
            <a:spLocks noChangeArrowheads="1"/>
          </p:cNvSpPr>
          <p:nvPr/>
        </p:nvSpPr>
        <p:spPr bwMode="auto">
          <a:xfrm>
            <a:off x="1056218" y="3796721"/>
            <a:ext cx="16785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  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画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文本框 10245"/>
          <p:cNvSpPr txBox="1">
            <a:spLocks noChangeArrowheads="1"/>
          </p:cNvSpPr>
          <p:nvPr/>
        </p:nvSpPr>
        <p:spPr bwMode="auto">
          <a:xfrm>
            <a:off x="1214967" y="3777671"/>
            <a:ext cx="1079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树叶</a:t>
            </a:r>
          </a:p>
        </p:txBody>
      </p:sp>
      <p:sp>
        <p:nvSpPr>
          <p:cNvPr id="21" name="文本框 10245"/>
          <p:cNvSpPr txBox="1">
            <a:spLocks noChangeArrowheads="1"/>
          </p:cNvSpPr>
          <p:nvPr/>
        </p:nvSpPr>
        <p:spPr bwMode="auto">
          <a:xfrm>
            <a:off x="1214967" y="3360688"/>
            <a:ext cx="1079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贝壳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文本框 10245"/>
          <p:cNvSpPr txBox="1">
            <a:spLocks noChangeArrowheads="1"/>
          </p:cNvSpPr>
          <p:nvPr/>
        </p:nvSpPr>
        <p:spPr bwMode="auto">
          <a:xfrm>
            <a:off x="2726652" y="2827288"/>
            <a:ext cx="108161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30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文本框 10245"/>
          <p:cNvSpPr txBox="1">
            <a:spLocks noChangeArrowheads="1"/>
          </p:cNvSpPr>
          <p:nvPr/>
        </p:nvSpPr>
        <p:spPr bwMode="auto">
          <a:xfrm>
            <a:off x="5920318" y="4505804"/>
            <a:ext cx="47836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标题 3"/>
          <p:cNvSpPr>
            <a:spLocks noGrp="1" noChangeArrowheads="1"/>
          </p:cNvSpPr>
          <p:nvPr/>
        </p:nvSpPr>
        <p:spPr bwMode="auto">
          <a:xfrm>
            <a:off x="2855385" y="4916438"/>
            <a:ext cx="3780367" cy="726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30×5 =150</a:t>
            </a:r>
            <a:r>
              <a:rPr lang="zh-CN" altLang="en-US" sz="32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（</a:t>
            </a:r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件</a:t>
            </a:r>
            <a:r>
              <a:rPr lang="zh-CN" altLang="en-US" sz="32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）</a:t>
            </a:r>
          </a:p>
        </p:txBody>
      </p:sp>
      <p:sp>
        <p:nvSpPr>
          <p:cNvPr id="31" name="文本框 10245"/>
          <p:cNvSpPr txBox="1">
            <a:spLocks noChangeArrowheads="1"/>
          </p:cNvSpPr>
          <p:nvPr/>
        </p:nvSpPr>
        <p:spPr bwMode="auto">
          <a:xfrm>
            <a:off x="2776298" y="5613551"/>
            <a:ext cx="407881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答：树叶画有</a:t>
            </a:r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150</a:t>
            </a:r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件。</a:t>
            </a:r>
            <a:endParaRPr lang="zh-CN" altLang="en-US" sz="3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任意多边形 26"/>
          <p:cNvSpPr/>
          <p:nvPr/>
        </p:nvSpPr>
        <p:spPr>
          <a:xfrm>
            <a:off x="119641" y="712306"/>
            <a:ext cx="538386" cy="593398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/>
              <a:t>2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6" grpId="0"/>
      <p:bldP spid="17" grpId="0"/>
      <p:bldP spid="18" grpId="0"/>
      <p:bldP spid="19" grpId="0"/>
      <p:bldP spid="20" grpId="0"/>
      <p:bldP spid="21" grpId="0"/>
      <p:bldP spid="23" grpId="0"/>
      <p:bldP spid="24" grpId="0"/>
      <p:bldP spid="26" grpId="0"/>
      <p:bldP spid="3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245"/>
          <p:cNvSpPr txBox="1">
            <a:spLocks noChangeArrowheads="1"/>
          </p:cNvSpPr>
          <p:nvPr/>
        </p:nvSpPr>
        <p:spPr bwMode="auto">
          <a:xfrm>
            <a:off x="658027" y="731118"/>
            <a:ext cx="10834318" cy="1195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ts val="4265"/>
              </a:lnSpc>
            </a:pP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梅花鹿一般能活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20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年，大象的平均寿命大约是梅花鹿的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4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倍。大象一般能活多少年？</a:t>
            </a:r>
            <a:endParaRPr lang="zh-CN" altLang="en-US" sz="32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" name="图片 4" descr="8-3-大象.png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61798" y="1604434"/>
            <a:ext cx="2186516" cy="1972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图片 5" descr="8-3-梅花鹿.pn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93865" y="2057400"/>
            <a:ext cx="1426633" cy="1551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标题 3"/>
          <p:cNvSpPr>
            <a:spLocks noGrp="1" noChangeArrowheads="1"/>
          </p:cNvSpPr>
          <p:nvPr/>
        </p:nvSpPr>
        <p:spPr bwMode="auto">
          <a:xfrm>
            <a:off x="3395134" y="4409215"/>
            <a:ext cx="3621617" cy="726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20×4 =80</a:t>
            </a:r>
            <a:r>
              <a:rPr lang="zh-CN" altLang="en-US" sz="32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（</a:t>
            </a:r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年</a:t>
            </a:r>
            <a:r>
              <a:rPr lang="zh-CN" altLang="en-US" sz="32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）</a:t>
            </a:r>
          </a:p>
        </p:txBody>
      </p:sp>
      <p:sp>
        <p:nvSpPr>
          <p:cNvPr id="9" name="文本框 10245"/>
          <p:cNvSpPr txBox="1">
            <a:spLocks noChangeArrowheads="1"/>
          </p:cNvSpPr>
          <p:nvPr/>
        </p:nvSpPr>
        <p:spPr bwMode="auto">
          <a:xfrm>
            <a:off x="2854220" y="5190265"/>
            <a:ext cx="4800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答：大象一般能活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80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年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。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任意多边形 10"/>
          <p:cNvSpPr/>
          <p:nvPr/>
        </p:nvSpPr>
        <p:spPr>
          <a:xfrm>
            <a:off x="119641" y="712306"/>
            <a:ext cx="538386" cy="593398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smtClean="0"/>
              <a:t>3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245"/>
          <p:cNvSpPr txBox="1">
            <a:spLocks noChangeArrowheads="1"/>
          </p:cNvSpPr>
          <p:nvPr/>
        </p:nvSpPr>
        <p:spPr bwMode="auto">
          <a:xfrm>
            <a:off x="891117" y="699685"/>
            <a:ext cx="8925983" cy="124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ts val="4535"/>
              </a:lnSpc>
            </a:pP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蝙蝠每分钟飞行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500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米，大雁每分钟飞行的路程是蝙蝠的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3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倍。大雁每分钟飞行多少米？</a:t>
            </a:r>
            <a:endParaRPr lang="zh-CN" altLang="en-US" sz="32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标题 3"/>
          <p:cNvSpPr>
            <a:spLocks noGrp="1" noChangeArrowheads="1"/>
          </p:cNvSpPr>
          <p:nvPr/>
        </p:nvSpPr>
        <p:spPr bwMode="auto">
          <a:xfrm>
            <a:off x="2584641" y="2815742"/>
            <a:ext cx="3780367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500×3 =1500</a:t>
            </a:r>
            <a:r>
              <a:rPr lang="zh-CN" altLang="en-US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（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米</a:t>
            </a:r>
            <a:r>
              <a:rPr lang="zh-CN" altLang="en-US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）</a:t>
            </a:r>
          </a:p>
        </p:txBody>
      </p:sp>
      <p:sp>
        <p:nvSpPr>
          <p:cNvPr id="9" name="文本框 10245"/>
          <p:cNvSpPr txBox="1">
            <a:spLocks noChangeArrowheads="1"/>
          </p:cNvSpPr>
          <p:nvPr/>
        </p:nvSpPr>
        <p:spPr bwMode="auto">
          <a:xfrm>
            <a:off x="1804745" y="3594675"/>
            <a:ext cx="588221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答：大雁每分钟飞行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1500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米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。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任意多边形 9"/>
          <p:cNvSpPr/>
          <p:nvPr/>
        </p:nvSpPr>
        <p:spPr>
          <a:xfrm>
            <a:off x="119641" y="712306"/>
            <a:ext cx="538386" cy="593398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smtClean="0"/>
              <a:t>4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23"/>
          <p:cNvGrpSpPr/>
          <p:nvPr/>
        </p:nvGrpSpPr>
        <p:grpSpPr bwMode="auto">
          <a:xfrm>
            <a:off x="1115485" y="1568451"/>
            <a:ext cx="10441516" cy="2040467"/>
            <a:chOff x="701570" y="1221600"/>
            <a:chExt cx="7830870" cy="2016000"/>
          </a:xfrm>
        </p:grpSpPr>
        <p:sp>
          <p:nvSpPr>
            <p:cNvPr id="7" name="圆角矩形 6"/>
            <p:cNvSpPr/>
            <p:nvPr/>
          </p:nvSpPr>
          <p:spPr>
            <a:xfrm>
              <a:off x="701570" y="1221600"/>
              <a:ext cx="7830870" cy="2016000"/>
            </a:xfrm>
            <a:prstGeom prst="roundRect">
              <a:avLst/>
            </a:prstGeom>
            <a:solidFill>
              <a:srgbClr val="D1E1B5"/>
            </a:solidFill>
            <a:ln w="19050">
              <a:solidFill>
                <a:srgbClr val="33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11" name="直接连接符 10"/>
            <p:cNvCxnSpPr/>
            <p:nvPr/>
          </p:nvCxnSpPr>
          <p:spPr>
            <a:xfrm>
              <a:off x="3312918" y="1221600"/>
              <a:ext cx="0" cy="2016000"/>
            </a:xfrm>
            <a:prstGeom prst="line">
              <a:avLst/>
            </a:prstGeom>
            <a:ln>
              <a:solidFill>
                <a:srgbClr val="33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>
              <a:off x="6011576" y="1221600"/>
              <a:ext cx="0" cy="2016000"/>
            </a:xfrm>
            <a:prstGeom prst="line">
              <a:avLst/>
            </a:prstGeom>
            <a:ln>
              <a:solidFill>
                <a:srgbClr val="33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4" name="图片 13" descr="8-5-打乒乓球.png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34584" y="2288117"/>
            <a:ext cx="2599267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图片 14" descr="8-5-拍球.pn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536767" y="2048933"/>
            <a:ext cx="958851" cy="118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AutoShape 12"/>
          <p:cNvSpPr>
            <a:spLocks noChangeArrowheads="1"/>
          </p:cNvSpPr>
          <p:nvPr/>
        </p:nvSpPr>
        <p:spPr bwMode="auto">
          <a:xfrm>
            <a:off x="5376333" y="1748367"/>
            <a:ext cx="2700867" cy="840317"/>
          </a:xfrm>
          <a:prstGeom prst="wedgeRoundRectCallout">
            <a:avLst>
              <a:gd name="adj1" fmla="val -44958"/>
              <a:gd name="adj2" fmla="val 64046"/>
              <a:gd name="adj3" fmla="val 16667"/>
            </a:avLst>
          </a:prstGeom>
          <a:solidFill>
            <a:srgbClr val="FDD3E2"/>
          </a:solidFill>
          <a:ln w="9525">
            <a:solidFill>
              <a:srgbClr val="CC0066"/>
            </a:solidFill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 sz="3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AutoShape 12"/>
          <p:cNvSpPr>
            <a:spLocks noChangeArrowheads="1"/>
          </p:cNvSpPr>
          <p:nvPr/>
        </p:nvSpPr>
        <p:spPr bwMode="auto">
          <a:xfrm>
            <a:off x="8316385" y="1748367"/>
            <a:ext cx="2400300" cy="899584"/>
          </a:xfrm>
          <a:prstGeom prst="wedgeRoundRectCallout">
            <a:avLst>
              <a:gd name="adj1" fmla="val 55662"/>
              <a:gd name="adj2" fmla="val 30588"/>
              <a:gd name="adj3" fmla="val 16667"/>
            </a:avLst>
          </a:prstGeom>
          <a:solidFill>
            <a:srgbClr val="FFFFCC"/>
          </a:solidFill>
          <a:ln w="9525">
            <a:solidFill>
              <a:srgbClr val="FF6600"/>
            </a:solidFill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 sz="3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AutoShape 12"/>
          <p:cNvSpPr>
            <a:spLocks noChangeArrowheads="1"/>
          </p:cNvSpPr>
          <p:nvPr/>
        </p:nvSpPr>
        <p:spPr bwMode="auto">
          <a:xfrm>
            <a:off x="1365827" y="1627312"/>
            <a:ext cx="3659721" cy="631172"/>
          </a:xfrm>
          <a:prstGeom prst="wedgeRoundRectCallout">
            <a:avLst>
              <a:gd name="adj1" fmla="val -4787"/>
              <a:gd name="adj2" fmla="val 77148"/>
              <a:gd name="adj3" fmla="val 16667"/>
            </a:avLst>
          </a:prstGeom>
          <a:solidFill>
            <a:srgbClr val="AFFFFF">
              <a:alpha val="94116"/>
            </a:srgbClr>
          </a:solidFill>
          <a:ln w="9525">
            <a:solidFill>
              <a:srgbClr val="2FD1D1"/>
            </a:solidFill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 sz="3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文本框 10245"/>
          <p:cNvSpPr txBox="1">
            <a:spLocks noChangeArrowheads="1"/>
          </p:cNvSpPr>
          <p:nvPr/>
        </p:nvSpPr>
        <p:spPr bwMode="auto">
          <a:xfrm>
            <a:off x="1377953" y="1583848"/>
            <a:ext cx="4008965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有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人在打乒乓球。</a:t>
            </a:r>
          </a:p>
        </p:txBody>
      </p:sp>
      <p:sp>
        <p:nvSpPr>
          <p:cNvPr id="21" name="文本框 10245"/>
          <p:cNvSpPr txBox="1">
            <a:spLocks noChangeArrowheads="1"/>
          </p:cNvSpPr>
          <p:nvPr/>
        </p:nvSpPr>
        <p:spPr bwMode="auto">
          <a:xfrm>
            <a:off x="5314952" y="1646767"/>
            <a:ext cx="3001433" cy="107721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跳绳的人数是打乒乓球的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倍。</a:t>
            </a:r>
          </a:p>
        </p:txBody>
      </p:sp>
      <p:sp>
        <p:nvSpPr>
          <p:cNvPr id="22" name="文本框 10245"/>
          <p:cNvSpPr txBox="1">
            <a:spLocks noChangeArrowheads="1"/>
          </p:cNvSpPr>
          <p:nvPr/>
        </p:nvSpPr>
        <p:spPr bwMode="auto">
          <a:xfrm>
            <a:off x="8257117" y="1676400"/>
            <a:ext cx="2639483" cy="107721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拍球的人数是跳绳的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倍。</a:t>
            </a:r>
          </a:p>
        </p:txBody>
      </p:sp>
      <p:pic>
        <p:nvPicPr>
          <p:cNvPr id="23" name="图片 22" descr="8-5-跳绳.png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E1EFE0"/>
              </a:clrFrom>
              <a:clrTo>
                <a:srgbClr val="E1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95285" y="1758951"/>
            <a:ext cx="791633" cy="1775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AutoShape 12"/>
          <p:cNvSpPr>
            <a:spLocks noChangeArrowheads="1"/>
          </p:cNvSpPr>
          <p:nvPr/>
        </p:nvSpPr>
        <p:spPr bwMode="auto">
          <a:xfrm>
            <a:off x="2135718" y="3833284"/>
            <a:ext cx="5335346" cy="480483"/>
          </a:xfrm>
          <a:prstGeom prst="wedgeRoundRectCallout">
            <a:avLst>
              <a:gd name="adj1" fmla="val -54324"/>
              <a:gd name="adj2" fmla="val 16009"/>
              <a:gd name="adj3" fmla="val 16667"/>
            </a:avLst>
          </a:prstGeom>
          <a:solidFill>
            <a:srgbClr val="EBCDFB"/>
          </a:solidFill>
          <a:ln w="9525">
            <a:solidFill>
              <a:srgbClr val="7030A0"/>
            </a:solidFill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 sz="3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文本框 10245"/>
          <p:cNvSpPr txBox="1">
            <a:spLocks noChangeArrowheads="1"/>
          </p:cNvSpPr>
          <p:nvPr/>
        </p:nvSpPr>
        <p:spPr bwMode="auto">
          <a:xfrm>
            <a:off x="2135717" y="3774017"/>
            <a:ext cx="6121399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跳绳的有多少人？拍球的呢？</a:t>
            </a:r>
          </a:p>
        </p:txBody>
      </p:sp>
      <p:sp>
        <p:nvSpPr>
          <p:cNvPr id="28" name="标题 3"/>
          <p:cNvSpPr>
            <a:spLocks noGrp="1" noChangeArrowheads="1"/>
          </p:cNvSpPr>
          <p:nvPr/>
        </p:nvSpPr>
        <p:spPr bwMode="auto">
          <a:xfrm>
            <a:off x="3035882" y="4830238"/>
            <a:ext cx="3299883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10×3 =30</a:t>
            </a:r>
            <a:r>
              <a:rPr lang="zh-CN" altLang="en-US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（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人</a:t>
            </a:r>
            <a:r>
              <a:rPr lang="zh-CN" altLang="en-US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）</a:t>
            </a:r>
          </a:p>
        </p:txBody>
      </p:sp>
      <p:sp>
        <p:nvSpPr>
          <p:cNvPr id="29" name="文本框 10245"/>
          <p:cNvSpPr txBox="1">
            <a:spLocks noChangeArrowheads="1"/>
          </p:cNvSpPr>
          <p:nvPr/>
        </p:nvSpPr>
        <p:spPr bwMode="auto">
          <a:xfrm>
            <a:off x="3338946" y="5490637"/>
            <a:ext cx="744008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答：跳绳的有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30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人，拍球的有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60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人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。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标题 3"/>
          <p:cNvSpPr>
            <a:spLocks noGrp="1" noChangeArrowheads="1"/>
          </p:cNvSpPr>
          <p:nvPr/>
        </p:nvSpPr>
        <p:spPr bwMode="auto">
          <a:xfrm>
            <a:off x="7055431" y="4830238"/>
            <a:ext cx="33020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30×2 =60</a:t>
            </a:r>
            <a:r>
              <a:rPr lang="zh-CN" altLang="en-US" sz="32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（</a:t>
            </a:r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人</a:t>
            </a:r>
            <a:r>
              <a:rPr lang="zh-CN" altLang="en-US" sz="32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）</a:t>
            </a:r>
          </a:p>
        </p:txBody>
      </p:sp>
      <p:sp>
        <p:nvSpPr>
          <p:cNvPr id="31" name="任意多边形 30"/>
          <p:cNvSpPr/>
          <p:nvPr/>
        </p:nvSpPr>
        <p:spPr>
          <a:xfrm>
            <a:off x="119641" y="712306"/>
            <a:ext cx="538386" cy="593398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smtClean="0"/>
              <a:t>5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/>
      <p:bldP spid="21" grpId="0"/>
      <p:bldP spid="22" grpId="0"/>
      <p:bldP spid="26" grpId="0" animBg="1"/>
      <p:bldP spid="27" grpId="0"/>
      <p:bldP spid="28" grpId="0"/>
      <p:bldP spid="29" grpId="0"/>
      <p:bldP spid="3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245"/>
          <p:cNvSpPr txBox="1">
            <a:spLocks noChangeArrowheads="1"/>
          </p:cNvSpPr>
          <p:nvPr/>
        </p:nvSpPr>
        <p:spPr bwMode="auto">
          <a:xfrm>
            <a:off x="772583" y="753870"/>
            <a:ext cx="9857317" cy="669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ts val="4535"/>
              </a:lnSpc>
            </a:pP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一棵树苗生长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7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周后，高度大约是原来的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3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倍。</a:t>
            </a:r>
            <a:endParaRPr lang="zh-CN" altLang="en-US" sz="32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标题 3"/>
          <p:cNvSpPr>
            <a:spLocks noGrp="1" noChangeArrowheads="1"/>
          </p:cNvSpPr>
          <p:nvPr/>
        </p:nvSpPr>
        <p:spPr bwMode="auto">
          <a:xfrm>
            <a:off x="5356324" y="4698427"/>
            <a:ext cx="3780367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40×3 =120</a:t>
            </a:r>
            <a:r>
              <a:rPr lang="zh-CN" altLang="en-US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（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厘米</a:t>
            </a:r>
            <a:r>
              <a:rPr lang="zh-CN" altLang="en-US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）</a:t>
            </a:r>
          </a:p>
        </p:txBody>
      </p:sp>
      <p:sp>
        <p:nvSpPr>
          <p:cNvPr id="6" name="文本框 10245"/>
          <p:cNvSpPr txBox="1">
            <a:spLocks noChangeArrowheads="1"/>
          </p:cNvSpPr>
          <p:nvPr/>
        </p:nvSpPr>
        <p:spPr bwMode="auto">
          <a:xfrm>
            <a:off x="4542749" y="5311105"/>
            <a:ext cx="588221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答：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7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周后树苗大约高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120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厘米。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5517565" y="2605035"/>
            <a:ext cx="3855027" cy="1318109"/>
          </a:xfrm>
          <a:prstGeom prst="wedgeRoundRectCallout">
            <a:avLst>
              <a:gd name="adj1" fmla="val 58306"/>
              <a:gd name="adj2" fmla="val 6602"/>
              <a:gd name="adj3" fmla="val 16667"/>
            </a:avLst>
          </a:prstGeom>
          <a:solidFill>
            <a:srgbClr val="FFFFCC"/>
          </a:solidFill>
          <a:ln w="9525">
            <a:solidFill>
              <a:srgbClr val="FF6600"/>
            </a:solidFill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 sz="3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10245"/>
          <p:cNvSpPr txBox="1">
            <a:spLocks noChangeArrowheads="1"/>
          </p:cNvSpPr>
          <p:nvPr/>
        </p:nvSpPr>
        <p:spPr bwMode="auto">
          <a:xfrm>
            <a:off x="5912419" y="2782646"/>
            <a:ext cx="3100723" cy="107721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7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周后树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苗大约高多少厘米？</a:t>
            </a:r>
          </a:p>
        </p:txBody>
      </p:sp>
      <p:pic>
        <p:nvPicPr>
          <p:cNvPr id="13" name="图片 12" descr="8-6-大树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96684" y="1809751"/>
            <a:ext cx="1411816" cy="3494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图片 13" descr="8-6-小树.p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4684" y="4125385"/>
            <a:ext cx="641349" cy="1178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87034" y="4104217"/>
            <a:ext cx="3937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58027" y="4508501"/>
            <a:ext cx="171687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40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</a:t>
            </a: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59100" y="4508500"/>
            <a:ext cx="7366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任意多边形 16"/>
          <p:cNvSpPr/>
          <p:nvPr/>
        </p:nvSpPr>
        <p:spPr>
          <a:xfrm>
            <a:off x="119641" y="712306"/>
            <a:ext cx="538386" cy="593398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smtClean="0"/>
              <a:t>6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 animBg="1"/>
      <p:bldP spid="9" grpId="0"/>
      <p:bldP spid="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301336" y="3541208"/>
            <a:ext cx="114092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）第二袋糖的数量是第一袋糖的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倍，第二袋糖有多少块？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18765" y="5044257"/>
            <a:ext cx="7353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）第三袋糖的块数是第一袋糖的几倍？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27809" y="779316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变式题：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864643" y="627030"/>
            <a:ext cx="5967413" cy="2285558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3347106" y="2543256"/>
            <a:ext cx="8483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块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5358143" y="2543256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？块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7440453" y="2543256"/>
            <a:ext cx="11015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35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块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4505324" y="4526105"/>
            <a:ext cx="26860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7×3=21</a:t>
            </a:r>
            <a:r>
              <a:rPr lang="zh-CN" altLang="en-US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（块）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505324" y="5809123"/>
            <a:ext cx="26860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35÷7=5</a:t>
            </a:r>
            <a:endParaRPr lang="zh-CN" altLang="en-US" sz="32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任意多边形 10"/>
          <p:cNvSpPr/>
          <p:nvPr/>
        </p:nvSpPr>
        <p:spPr>
          <a:xfrm>
            <a:off x="119641" y="712306"/>
            <a:ext cx="538386" cy="593398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smtClean="0"/>
              <a:t>7</a:t>
            </a:r>
            <a:endParaRPr lang="zh-CN" altLang="en-US" sz="28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210885" y="1209347"/>
            <a:ext cx="10410825" cy="5517942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038607" y="886181"/>
            <a:ext cx="4714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这节课你有什么收获？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712202" y="2877559"/>
            <a:ext cx="7408190" cy="1482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求一个数的几倍是多少，就是求几个几相加的和是多少，用</a:t>
            </a:r>
            <a:r>
              <a:rPr lang="zh-CN" altLang="en-US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乘法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计算。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1152525" y="1264920"/>
            <a:ext cx="9956800" cy="3784600"/>
          </a:xfrm>
          <a:prstGeom prst="round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1586576" y="1964174"/>
            <a:ext cx="93853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1.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理解并掌握求一个数的几倍是多少的方法，渗透数形结合思想。</a:t>
            </a:r>
            <a:endParaRPr lang="en-US" altLang="zh-CN" sz="2800" b="1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2.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在具体情境中，体会乘除法之间的关系，提高分析、推理等思维能力。</a:t>
            </a:r>
            <a:endParaRPr lang="en-US" altLang="zh-CN" sz="2800" b="1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3.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在自主探究、解决问题的过程中体验成功的快乐。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 descr="caomei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03389" y="2466541"/>
            <a:ext cx="936625" cy="81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4" descr="juzi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76414" y="1399741"/>
            <a:ext cx="936625" cy="76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 descr="juzi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35414" y="1421966"/>
            <a:ext cx="936625" cy="76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6" descr="caomei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4114" y="2476066"/>
            <a:ext cx="936625" cy="81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7" descr="caomei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51" y="2476066"/>
            <a:ext cx="936625" cy="81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8" descr="caomei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63976" y="2476066"/>
            <a:ext cx="936625" cy="81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9" descr="caomei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83114" y="2476066"/>
            <a:ext cx="936625" cy="81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1" name="Picture 10" descr="caomei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03839" y="2476066"/>
            <a:ext cx="936625" cy="81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2" name="Picture 11" descr="caomei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51539" y="2476066"/>
            <a:ext cx="936625" cy="81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3" name="Picture 12" descr="caomei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72264" y="2476066"/>
            <a:ext cx="936625" cy="81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4" name="Picture 13" descr="caomei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92989" y="2476066"/>
            <a:ext cx="936625" cy="81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5" name="Picture 14" descr="caomei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12126" y="2476066"/>
            <a:ext cx="936625" cy="81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6" name="Picture 15" descr="caomei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759826" y="2476066"/>
            <a:ext cx="936625" cy="81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7" name="Picture 16" descr="caomei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407526" y="2476066"/>
            <a:ext cx="936625" cy="81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10" name="Text Box 19"/>
          <p:cNvSpPr txBox="1">
            <a:spLocks noChangeArrowheads="1"/>
          </p:cNvSpPr>
          <p:nvPr/>
        </p:nvSpPr>
        <p:spPr bwMode="auto">
          <a:xfrm>
            <a:off x="1774826" y="4006416"/>
            <a:ext cx="894859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草莓的个数是桔子的（   ）倍，是（   ）个（   ）</a:t>
            </a:r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5861196" y="4035289"/>
            <a:ext cx="5762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</a:p>
        </p:txBody>
      </p:sp>
      <p:pic>
        <p:nvPicPr>
          <p:cNvPr id="7199" name="Picture 31" descr="juzi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89" y="1414029"/>
            <a:ext cx="93662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05" name="Picture 37" descr="juzi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95551" y="1414029"/>
            <a:ext cx="93662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33" name="Arc 41"/>
          <p:cNvSpPr/>
          <p:nvPr/>
        </p:nvSpPr>
        <p:spPr bwMode="auto">
          <a:xfrm rot="7721788">
            <a:off x="2477295" y="2368911"/>
            <a:ext cx="1368425" cy="1620837"/>
          </a:xfrm>
          <a:custGeom>
            <a:avLst/>
            <a:gdLst>
              <a:gd name="G0" fmla="+- 824 0 0"/>
              <a:gd name="G1" fmla="+- 21600 0 0"/>
              <a:gd name="G2" fmla="+- 21600 0 0"/>
              <a:gd name="T0" fmla="*/ 0 w 22424"/>
              <a:gd name="T1" fmla="*/ 16 h 27332"/>
              <a:gd name="T2" fmla="*/ 21650 w 22424"/>
              <a:gd name="T3" fmla="*/ 27332 h 27332"/>
              <a:gd name="T4" fmla="*/ 824 w 22424"/>
              <a:gd name="T5" fmla="*/ 21600 h 27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424" h="27332" fill="none" extrusionOk="0">
                <a:moveTo>
                  <a:pt x="-1" y="15"/>
                </a:moveTo>
                <a:cubicBezTo>
                  <a:pt x="274" y="5"/>
                  <a:pt x="549" y="0"/>
                  <a:pt x="824" y="0"/>
                </a:cubicBezTo>
                <a:cubicBezTo>
                  <a:pt x="12753" y="0"/>
                  <a:pt x="22424" y="9670"/>
                  <a:pt x="22424" y="21600"/>
                </a:cubicBezTo>
                <a:cubicBezTo>
                  <a:pt x="22424" y="23536"/>
                  <a:pt x="22163" y="25464"/>
                  <a:pt x="21649" y="27331"/>
                </a:cubicBezTo>
              </a:path>
              <a:path w="22424" h="27332" stroke="0" extrusionOk="0">
                <a:moveTo>
                  <a:pt x="-1" y="15"/>
                </a:moveTo>
                <a:cubicBezTo>
                  <a:pt x="274" y="5"/>
                  <a:pt x="549" y="0"/>
                  <a:pt x="824" y="0"/>
                </a:cubicBezTo>
                <a:cubicBezTo>
                  <a:pt x="12753" y="0"/>
                  <a:pt x="22424" y="9670"/>
                  <a:pt x="22424" y="21600"/>
                </a:cubicBezTo>
                <a:cubicBezTo>
                  <a:pt x="22424" y="23536"/>
                  <a:pt x="22163" y="25464"/>
                  <a:pt x="21649" y="27331"/>
                </a:cubicBezTo>
                <a:lnTo>
                  <a:pt x="824" y="21600"/>
                </a:lnTo>
                <a:close/>
              </a:path>
            </a:pathLst>
          </a:custGeom>
          <a:noFill/>
          <a:ln w="38100">
            <a:solidFill>
              <a:srgbClr val="00008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3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34" name="Arc 42"/>
          <p:cNvSpPr/>
          <p:nvPr/>
        </p:nvSpPr>
        <p:spPr bwMode="auto">
          <a:xfrm rot="7721788">
            <a:off x="5358607" y="2368910"/>
            <a:ext cx="1368425" cy="1620838"/>
          </a:xfrm>
          <a:custGeom>
            <a:avLst/>
            <a:gdLst>
              <a:gd name="G0" fmla="+- 824 0 0"/>
              <a:gd name="G1" fmla="+- 21600 0 0"/>
              <a:gd name="G2" fmla="+- 21600 0 0"/>
              <a:gd name="T0" fmla="*/ 0 w 22424"/>
              <a:gd name="T1" fmla="*/ 16 h 27332"/>
              <a:gd name="T2" fmla="*/ 21650 w 22424"/>
              <a:gd name="T3" fmla="*/ 27332 h 27332"/>
              <a:gd name="T4" fmla="*/ 824 w 22424"/>
              <a:gd name="T5" fmla="*/ 21600 h 27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424" h="27332" fill="none" extrusionOk="0">
                <a:moveTo>
                  <a:pt x="-1" y="15"/>
                </a:moveTo>
                <a:cubicBezTo>
                  <a:pt x="274" y="5"/>
                  <a:pt x="549" y="0"/>
                  <a:pt x="824" y="0"/>
                </a:cubicBezTo>
                <a:cubicBezTo>
                  <a:pt x="12753" y="0"/>
                  <a:pt x="22424" y="9670"/>
                  <a:pt x="22424" y="21600"/>
                </a:cubicBezTo>
                <a:cubicBezTo>
                  <a:pt x="22424" y="23536"/>
                  <a:pt x="22163" y="25464"/>
                  <a:pt x="21649" y="27331"/>
                </a:cubicBezTo>
              </a:path>
              <a:path w="22424" h="27332" stroke="0" extrusionOk="0">
                <a:moveTo>
                  <a:pt x="-1" y="15"/>
                </a:moveTo>
                <a:cubicBezTo>
                  <a:pt x="274" y="5"/>
                  <a:pt x="549" y="0"/>
                  <a:pt x="824" y="0"/>
                </a:cubicBezTo>
                <a:cubicBezTo>
                  <a:pt x="12753" y="0"/>
                  <a:pt x="22424" y="9670"/>
                  <a:pt x="22424" y="21600"/>
                </a:cubicBezTo>
                <a:cubicBezTo>
                  <a:pt x="22424" y="23536"/>
                  <a:pt x="22163" y="25464"/>
                  <a:pt x="21649" y="27331"/>
                </a:cubicBezTo>
                <a:lnTo>
                  <a:pt x="824" y="21600"/>
                </a:lnTo>
                <a:close/>
              </a:path>
            </a:pathLst>
          </a:custGeom>
          <a:noFill/>
          <a:ln w="38100">
            <a:solidFill>
              <a:srgbClr val="00008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3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35" name="Arc 43"/>
          <p:cNvSpPr/>
          <p:nvPr/>
        </p:nvSpPr>
        <p:spPr bwMode="auto">
          <a:xfrm rot="7721788">
            <a:off x="8166895" y="2389548"/>
            <a:ext cx="1368425" cy="1620837"/>
          </a:xfrm>
          <a:custGeom>
            <a:avLst/>
            <a:gdLst>
              <a:gd name="G0" fmla="+- 824 0 0"/>
              <a:gd name="G1" fmla="+- 21600 0 0"/>
              <a:gd name="G2" fmla="+- 21600 0 0"/>
              <a:gd name="T0" fmla="*/ 0 w 22424"/>
              <a:gd name="T1" fmla="*/ 16 h 27332"/>
              <a:gd name="T2" fmla="*/ 21650 w 22424"/>
              <a:gd name="T3" fmla="*/ 27332 h 27332"/>
              <a:gd name="T4" fmla="*/ 824 w 22424"/>
              <a:gd name="T5" fmla="*/ 21600 h 27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424" h="27332" fill="none" extrusionOk="0">
                <a:moveTo>
                  <a:pt x="-1" y="15"/>
                </a:moveTo>
                <a:cubicBezTo>
                  <a:pt x="274" y="5"/>
                  <a:pt x="549" y="0"/>
                  <a:pt x="824" y="0"/>
                </a:cubicBezTo>
                <a:cubicBezTo>
                  <a:pt x="12753" y="0"/>
                  <a:pt x="22424" y="9670"/>
                  <a:pt x="22424" y="21600"/>
                </a:cubicBezTo>
                <a:cubicBezTo>
                  <a:pt x="22424" y="23536"/>
                  <a:pt x="22163" y="25464"/>
                  <a:pt x="21649" y="27331"/>
                </a:cubicBezTo>
              </a:path>
              <a:path w="22424" h="27332" stroke="0" extrusionOk="0">
                <a:moveTo>
                  <a:pt x="-1" y="15"/>
                </a:moveTo>
                <a:cubicBezTo>
                  <a:pt x="274" y="5"/>
                  <a:pt x="549" y="0"/>
                  <a:pt x="824" y="0"/>
                </a:cubicBezTo>
                <a:cubicBezTo>
                  <a:pt x="12753" y="0"/>
                  <a:pt x="22424" y="9670"/>
                  <a:pt x="22424" y="21600"/>
                </a:cubicBezTo>
                <a:cubicBezTo>
                  <a:pt x="22424" y="23536"/>
                  <a:pt x="22163" y="25464"/>
                  <a:pt x="21649" y="27331"/>
                </a:cubicBezTo>
                <a:lnTo>
                  <a:pt x="824" y="21600"/>
                </a:lnTo>
                <a:close/>
              </a:path>
            </a:pathLst>
          </a:custGeom>
          <a:noFill/>
          <a:ln w="38100">
            <a:solidFill>
              <a:srgbClr val="00008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3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Text Box 21"/>
          <p:cNvSpPr txBox="1">
            <a:spLocks noChangeArrowheads="1"/>
          </p:cNvSpPr>
          <p:nvPr/>
        </p:nvSpPr>
        <p:spPr bwMode="auto">
          <a:xfrm>
            <a:off x="8292306" y="4015436"/>
            <a:ext cx="5762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</a:p>
        </p:txBody>
      </p:sp>
      <p:sp>
        <p:nvSpPr>
          <p:cNvPr id="29" name="Text Box 21"/>
          <p:cNvSpPr txBox="1">
            <a:spLocks noChangeArrowheads="1"/>
          </p:cNvSpPr>
          <p:nvPr/>
        </p:nvSpPr>
        <p:spPr bwMode="auto">
          <a:xfrm>
            <a:off x="9884498" y="4001012"/>
            <a:ext cx="5762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2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2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2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9" grpId="0"/>
      <p:bldP spid="28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 descr="caomei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03389" y="2393799"/>
            <a:ext cx="936625" cy="81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4" descr="juzi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76414" y="1326999"/>
            <a:ext cx="936625" cy="76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 descr="juzi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35414" y="1349224"/>
            <a:ext cx="936625" cy="76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6" descr="caomei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4114" y="2403324"/>
            <a:ext cx="936625" cy="81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7" descr="caomei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51" y="2403324"/>
            <a:ext cx="936625" cy="81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8" descr="caomei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63976" y="2403324"/>
            <a:ext cx="936625" cy="81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9" descr="caomei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83114" y="2403324"/>
            <a:ext cx="936625" cy="81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5" name="Picture 10" descr="caomei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03839" y="2403324"/>
            <a:ext cx="936625" cy="81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6" name="Picture 11" descr="caomei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51539" y="2403324"/>
            <a:ext cx="936625" cy="81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7" name="Picture 12" descr="caomei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72264" y="2403324"/>
            <a:ext cx="936625" cy="81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8" name="Picture 13" descr="caomei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92989" y="2403324"/>
            <a:ext cx="936625" cy="81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9" name="Picture 14" descr="caomei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12126" y="2403324"/>
            <a:ext cx="936625" cy="81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0" name="Picture 15" descr="caomei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759826" y="2403324"/>
            <a:ext cx="936625" cy="81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1" name="Picture 16" descr="caomei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407526" y="2403324"/>
            <a:ext cx="936625" cy="81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34" name="Text Box 19"/>
          <p:cNvSpPr txBox="1">
            <a:spLocks noChangeArrowheads="1"/>
          </p:cNvSpPr>
          <p:nvPr/>
        </p:nvSpPr>
        <p:spPr bwMode="auto">
          <a:xfrm>
            <a:off x="1774826" y="3933674"/>
            <a:ext cx="989416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草莓的个数是桔子的（   ）倍，是（    ）个（    ）</a:t>
            </a:r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5929314" y="3952330"/>
            <a:ext cx="62229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</a:p>
        </p:txBody>
      </p:sp>
      <p:pic>
        <p:nvPicPr>
          <p:cNvPr id="7199" name="Picture 31" descr="juzi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89" y="1341287"/>
            <a:ext cx="93662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05" name="Picture 37" descr="juzi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95551" y="1341287"/>
            <a:ext cx="93662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53" name="Arc 37"/>
          <p:cNvSpPr/>
          <p:nvPr/>
        </p:nvSpPr>
        <p:spPr bwMode="auto">
          <a:xfrm rot="6790239">
            <a:off x="2329657" y="2083443"/>
            <a:ext cx="1317625" cy="1417638"/>
          </a:xfrm>
          <a:custGeom>
            <a:avLst/>
            <a:gdLst>
              <a:gd name="G0" fmla="+- 0 0 0"/>
              <a:gd name="G1" fmla="+- 18178 0 0"/>
              <a:gd name="G2" fmla="+- 21600 0 0"/>
              <a:gd name="T0" fmla="*/ 11667 w 21600"/>
              <a:gd name="T1" fmla="*/ 0 h 23910"/>
              <a:gd name="T2" fmla="*/ 20826 w 21600"/>
              <a:gd name="T3" fmla="*/ 23910 h 23910"/>
              <a:gd name="T4" fmla="*/ 0 w 21600"/>
              <a:gd name="T5" fmla="*/ 18178 h 239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3910" fill="none" extrusionOk="0">
                <a:moveTo>
                  <a:pt x="11667" y="-1"/>
                </a:moveTo>
                <a:cubicBezTo>
                  <a:pt x="17857" y="3972"/>
                  <a:pt x="21600" y="10822"/>
                  <a:pt x="21600" y="18178"/>
                </a:cubicBezTo>
                <a:cubicBezTo>
                  <a:pt x="21600" y="20114"/>
                  <a:pt x="21339" y="22042"/>
                  <a:pt x="20825" y="23909"/>
                </a:cubicBezTo>
              </a:path>
              <a:path w="21600" h="23910" stroke="0" extrusionOk="0">
                <a:moveTo>
                  <a:pt x="11667" y="-1"/>
                </a:moveTo>
                <a:cubicBezTo>
                  <a:pt x="17857" y="3972"/>
                  <a:pt x="21600" y="10822"/>
                  <a:pt x="21600" y="18178"/>
                </a:cubicBezTo>
                <a:cubicBezTo>
                  <a:pt x="21600" y="20114"/>
                  <a:pt x="21339" y="22042"/>
                  <a:pt x="20825" y="23909"/>
                </a:cubicBezTo>
                <a:lnTo>
                  <a:pt x="0" y="18178"/>
                </a:lnTo>
                <a:close/>
              </a:path>
            </a:pathLst>
          </a:custGeom>
          <a:noFill/>
          <a:ln w="38100">
            <a:solidFill>
              <a:srgbClr val="00008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32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54" name="Arc 38"/>
          <p:cNvSpPr/>
          <p:nvPr/>
        </p:nvSpPr>
        <p:spPr bwMode="auto">
          <a:xfrm rot="6790239">
            <a:off x="4490245" y="2156469"/>
            <a:ext cx="1317625" cy="1417637"/>
          </a:xfrm>
          <a:custGeom>
            <a:avLst/>
            <a:gdLst>
              <a:gd name="G0" fmla="+- 0 0 0"/>
              <a:gd name="G1" fmla="+- 18178 0 0"/>
              <a:gd name="G2" fmla="+- 21600 0 0"/>
              <a:gd name="T0" fmla="*/ 11667 w 21600"/>
              <a:gd name="T1" fmla="*/ 0 h 23910"/>
              <a:gd name="T2" fmla="*/ 20826 w 21600"/>
              <a:gd name="T3" fmla="*/ 23910 h 23910"/>
              <a:gd name="T4" fmla="*/ 0 w 21600"/>
              <a:gd name="T5" fmla="*/ 18178 h 239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3910" fill="none" extrusionOk="0">
                <a:moveTo>
                  <a:pt x="11667" y="-1"/>
                </a:moveTo>
                <a:cubicBezTo>
                  <a:pt x="17857" y="3972"/>
                  <a:pt x="21600" y="10822"/>
                  <a:pt x="21600" y="18178"/>
                </a:cubicBezTo>
                <a:cubicBezTo>
                  <a:pt x="21600" y="20114"/>
                  <a:pt x="21339" y="22042"/>
                  <a:pt x="20825" y="23909"/>
                </a:cubicBezTo>
              </a:path>
              <a:path w="21600" h="23910" stroke="0" extrusionOk="0">
                <a:moveTo>
                  <a:pt x="11667" y="-1"/>
                </a:moveTo>
                <a:cubicBezTo>
                  <a:pt x="17857" y="3972"/>
                  <a:pt x="21600" y="10822"/>
                  <a:pt x="21600" y="18178"/>
                </a:cubicBezTo>
                <a:cubicBezTo>
                  <a:pt x="21600" y="20114"/>
                  <a:pt x="21339" y="22042"/>
                  <a:pt x="20825" y="23909"/>
                </a:cubicBezTo>
                <a:lnTo>
                  <a:pt x="0" y="18178"/>
                </a:lnTo>
                <a:close/>
              </a:path>
            </a:pathLst>
          </a:custGeom>
          <a:noFill/>
          <a:ln w="38100">
            <a:solidFill>
              <a:srgbClr val="00008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32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55" name="Arc 39"/>
          <p:cNvSpPr/>
          <p:nvPr/>
        </p:nvSpPr>
        <p:spPr bwMode="auto">
          <a:xfrm rot="6790239">
            <a:off x="6506370" y="2156469"/>
            <a:ext cx="1317625" cy="1417637"/>
          </a:xfrm>
          <a:custGeom>
            <a:avLst/>
            <a:gdLst>
              <a:gd name="G0" fmla="+- 0 0 0"/>
              <a:gd name="G1" fmla="+- 18178 0 0"/>
              <a:gd name="G2" fmla="+- 21600 0 0"/>
              <a:gd name="T0" fmla="*/ 11667 w 21600"/>
              <a:gd name="T1" fmla="*/ 0 h 23910"/>
              <a:gd name="T2" fmla="*/ 20826 w 21600"/>
              <a:gd name="T3" fmla="*/ 23910 h 23910"/>
              <a:gd name="T4" fmla="*/ 0 w 21600"/>
              <a:gd name="T5" fmla="*/ 18178 h 239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3910" fill="none" extrusionOk="0">
                <a:moveTo>
                  <a:pt x="11667" y="-1"/>
                </a:moveTo>
                <a:cubicBezTo>
                  <a:pt x="17857" y="3972"/>
                  <a:pt x="21600" y="10822"/>
                  <a:pt x="21600" y="18178"/>
                </a:cubicBezTo>
                <a:cubicBezTo>
                  <a:pt x="21600" y="20114"/>
                  <a:pt x="21339" y="22042"/>
                  <a:pt x="20825" y="23909"/>
                </a:cubicBezTo>
              </a:path>
              <a:path w="21600" h="23910" stroke="0" extrusionOk="0">
                <a:moveTo>
                  <a:pt x="11667" y="-1"/>
                </a:moveTo>
                <a:cubicBezTo>
                  <a:pt x="17857" y="3972"/>
                  <a:pt x="21600" y="10822"/>
                  <a:pt x="21600" y="18178"/>
                </a:cubicBezTo>
                <a:cubicBezTo>
                  <a:pt x="21600" y="20114"/>
                  <a:pt x="21339" y="22042"/>
                  <a:pt x="20825" y="23909"/>
                </a:cubicBezTo>
                <a:lnTo>
                  <a:pt x="0" y="18178"/>
                </a:lnTo>
                <a:close/>
              </a:path>
            </a:pathLst>
          </a:custGeom>
          <a:noFill/>
          <a:ln w="38100">
            <a:solidFill>
              <a:srgbClr val="00008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32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56" name="Arc 40"/>
          <p:cNvSpPr/>
          <p:nvPr/>
        </p:nvSpPr>
        <p:spPr bwMode="auto">
          <a:xfrm rot="6790239">
            <a:off x="8666957" y="2156468"/>
            <a:ext cx="1317625" cy="1417638"/>
          </a:xfrm>
          <a:custGeom>
            <a:avLst/>
            <a:gdLst>
              <a:gd name="G0" fmla="+- 0 0 0"/>
              <a:gd name="G1" fmla="+- 18178 0 0"/>
              <a:gd name="G2" fmla="+- 21600 0 0"/>
              <a:gd name="T0" fmla="*/ 11667 w 21600"/>
              <a:gd name="T1" fmla="*/ 0 h 23910"/>
              <a:gd name="T2" fmla="*/ 20826 w 21600"/>
              <a:gd name="T3" fmla="*/ 23910 h 23910"/>
              <a:gd name="T4" fmla="*/ 0 w 21600"/>
              <a:gd name="T5" fmla="*/ 18178 h 239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3910" fill="none" extrusionOk="0">
                <a:moveTo>
                  <a:pt x="11667" y="-1"/>
                </a:moveTo>
                <a:cubicBezTo>
                  <a:pt x="17857" y="3972"/>
                  <a:pt x="21600" y="10822"/>
                  <a:pt x="21600" y="18178"/>
                </a:cubicBezTo>
                <a:cubicBezTo>
                  <a:pt x="21600" y="20114"/>
                  <a:pt x="21339" y="22042"/>
                  <a:pt x="20825" y="23909"/>
                </a:cubicBezTo>
              </a:path>
              <a:path w="21600" h="23910" stroke="0" extrusionOk="0">
                <a:moveTo>
                  <a:pt x="11667" y="-1"/>
                </a:moveTo>
                <a:cubicBezTo>
                  <a:pt x="17857" y="3972"/>
                  <a:pt x="21600" y="10822"/>
                  <a:pt x="21600" y="18178"/>
                </a:cubicBezTo>
                <a:cubicBezTo>
                  <a:pt x="21600" y="20114"/>
                  <a:pt x="21339" y="22042"/>
                  <a:pt x="20825" y="23909"/>
                </a:cubicBezTo>
                <a:lnTo>
                  <a:pt x="0" y="18178"/>
                </a:lnTo>
                <a:close/>
              </a:path>
            </a:pathLst>
          </a:custGeom>
          <a:noFill/>
          <a:ln w="38100">
            <a:solidFill>
              <a:srgbClr val="00008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32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Text Box 21"/>
          <p:cNvSpPr txBox="1">
            <a:spLocks noChangeArrowheads="1"/>
          </p:cNvSpPr>
          <p:nvPr/>
        </p:nvSpPr>
        <p:spPr bwMode="auto">
          <a:xfrm>
            <a:off x="8329614" y="3943199"/>
            <a:ext cx="5762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</a:p>
        </p:txBody>
      </p:sp>
      <p:sp>
        <p:nvSpPr>
          <p:cNvPr id="33" name="Text Box 21"/>
          <p:cNvSpPr txBox="1">
            <a:spLocks noChangeArrowheads="1"/>
          </p:cNvSpPr>
          <p:nvPr/>
        </p:nvSpPr>
        <p:spPr bwMode="auto">
          <a:xfrm>
            <a:off x="10056019" y="4002507"/>
            <a:ext cx="5762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2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2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2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2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4" grpId="0"/>
      <p:bldP spid="32" grpId="0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 descr="caomei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03389" y="2518495"/>
            <a:ext cx="936625" cy="81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4" descr="juzi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76414" y="1451695"/>
            <a:ext cx="936625" cy="76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6" descr="caomei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4114" y="2528020"/>
            <a:ext cx="936625" cy="81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7" descr="caomei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51" y="2528020"/>
            <a:ext cx="936625" cy="81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8" descr="caomei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63976" y="2528020"/>
            <a:ext cx="936625" cy="81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9" descr="caomei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83114" y="2528020"/>
            <a:ext cx="936625" cy="81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9" name="Picture 10" descr="caomei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03839" y="2528020"/>
            <a:ext cx="936625" cy="81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0" name="Picture 11" descr="caomei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51539" y="2528020"/>
            <a:ext cx="936625" cy="81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1" name="Picture 12" descr="caomei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72264" y="2528020"/>
            <a:ext cx="936625" cy="81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2" name="Picture 13" descr="caomei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92989" y="2528020"/>
            <a:ext cx="936625" cy="81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3" name="Picture 14" descr="caomei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12126" y="2528020"/>
            <a:ext cx="936625" cy="81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4" name="Picture 15" descr="caomei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759826" y="2528020"/>
            <a:ext cx="936625" cy="81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5" name="Picture 16" descr="caomei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407526" y="2528020"/>
            <a:ext cx="936625" cy="81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8" name="Text Box 19"/>
          <p:cNvSpPr txBox="1">
            <a:spLocks noChangeArrowheads="1"/>
          </p:cNvSpPr>
          <p:nvPr/>
        </p:nvSpPr>
        <p:spPr bwMode="auto">
          <a:xfrm>
            <a:off x="1774826" y="4058370"/>
            <a:ext cx="1034097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草莓的个数是桔子的（   ）倍，是（    ）个（    ）。</a:t>
            </a:r>
          </a:p>
        </p:txBody>
      </p:sp>
      <p:sp>
        <p:nvSpPr>
          <p:cNvPr id="7200" name="Text Box 32"/>
          <p:cNvSpPr txBox="1">
            <a:spLocks noChangeArrowheads="1"/>
          </p:cNvSpPr>
          <p:nvPr/>
        </p:nvSpPr>
        <p:spPr bwMode="auto">
          <a:xfrm>
            <a:off x="5895833" y="4032988"/>
            <a:ext cx="57626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</a:p>
        </p:txBody>
      </p:sp>
      <p:pic>
        <p:nvPicPr>
          <p:cNvPr id="7205" name="Picture 37" descr="juzi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95551" y="1465983"/>
            <a:ext cx="93662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 descr="juzi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6276" y="1465983"/>
            <a:ext cx="93662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Arc 37"/>
          <p:cNvSpPr/>
          <p:nvPr/>
        </p:nvSpPr>
        <p:spPr bwMode="auto">
          <a:xfrm rot="6790239">
            <a:off x="2207773" y="2626551"/>
            <a:ext cx="805306" cy="814483"/>
          </a:xfrm>
          <a:custGeom>
            <a:avLst/>
            <a:gdLst>
              <a:gd name="G0" fmla="+- 0 0 0"/>
              <a:gd name="G1" fmla="+- 18178 0 0"/>
              <a:gd name="G2" fmla="+- 21600 0 0"/>
              <a:gd name="T0" fmla="*/ 11667 w 21600"/>
              <a:gd name="T1" fmla="*/ 0 h 23910"/>
              <a:gd name="T2" fmla="*/ 20826 w 21600"/>
              <a:gd name="T3" fmla="*/ 23910 h 23910"/>
              <a:gd name="T4" fmla="*/ 0 w 21600"/>
              <a:gd name="T5" fmla="*/ 18178 h 239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3910" fill="none" extrusionOk="0">
                <a:moveTo>
                  <a:pt x="11667" y="-1"/>
                </a:moveTo>
                <a:cubicBezTo>
                  <a:pt x="17857" y="3972"/>
                  <a:pt x="21600" y="10822"/>
                  <a:pt x="21600" y="18178"/>
                </a:cubicBezTo>
                <a:cubicBezTo>
                  <a:pt x="21600" y="20114"/>
                  <a:pt x="21339" y="22042"/>
                  <a:pt x="20825" y="23909"/>
                </a:cubicBezTo>
              </a:path>
              <a:path w="21600" h="23910" stroke="0" extrusionOk="0">
                <a:moveTo>
                  <a:pt x="11667" y="-1"/>
                </a:moveTo>
                <a:cubicBezTo>
                  <a:pt x="17857" y="3972"/>
                  <a:pt x="21600" y="10822"/>
                  <a:pt x="21600" y="18178"/>
                </a:cubicBezTo>
                <a:cubicBezTo>
                  <a:pt x="21600" y="20114"/>
                  <a:pt x="21339" y="22042"/>
                  <a:pt x="20825" y="23909"/>
                </a:cubicBezTo>
                <a:lnTo>
                  <a:pt x="0" y="18178"/>
                </a:lnTo>
                <a:close/>
              </a:path>
            </a:pathLst>
          </a:custGeom>
          <a:noFill/>
          <a:ln w="38100">
            <a:solidFill>
              <a:srgbClr val="00008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32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Arc 37"/>
          <p:cNvSpPr/>
          <p:nvPr/>
        </p:nvSpPr>
        <p:spPr bwMode="auto">
          <a:xfrm rot="6790239">
            <a:off x="3583123" y="2641664"/>
            <a:ext cx="805306" cy="814483"/>
          </a:xfrm>
          <a:custGeom>
            <a:avLst/>
            <a:gdLst>
              <a:gd name="G0" fmla="+- 0 0 0"/>
              <a:gd name="G1" fmla="+- 18178 0 0"/>
              <a:gd name="G2" fmla="+- 21600 0 0"/>
              <a:gd name="T0" fmla="*/ 11667 w 21600"/>
              <a:gd name="T1" fmla="*/ 0 h 23910"/>
              <a:gd name="T2" fmla="*/ 20826 w 21600"/>
              <a:gd name="T3" fmla="*/ 23910 h 23910"/>
              <a:gd name="T4" fmla="*/ 0 w 21600"/>
              <a:gd name="T5" fmla="*/ 18178 h 239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3910" fill="none" extrusionOk="0">
                <a:moveTo>
                  <a:pt x="11667" y="-1"/>
                </a:moveTo>
                <a:cubicBezTo>
                  <a:pt x="17857" y="3972"/>
                  <a:pt x="21600" y="10822"/>
                  <a:pt x="21600" y="18178"/>
                </a:cubicBezTo>
                <a:cubicBezTo>
                  <a:pt x="21600" y="20114"/>
                  <a:pt x="21339" y="22042"/>
                  <a:pt x="20825" y="23909"/>
                </a:cubicBezTo>
              </a:path>
              <a:path w="21600" h="23910" stroke="0" extrusionOk="0">
                <a:moveTo>
                  <a:pt x="11667" y="-1"/>
                </a:moveTo>
                <a:cubicBezTo>
                  <a:pt x="17857" y="3972"/>
                  <a:pt x="21600" y="10822"/>
                  <a:pt x="21600" y="18178"/>
                </a:cubicBezTo>
                <a:cubicBezTo>
                  <a:pt x="21600" y="20114"/>
                  <a:pt x="21339" y="22042"/>
                  <a:pt x="20825" y="23909"/>
                </a:cubicBezTo>
                <a:lnTo>
                  <a:pt x="0" y="18178"/>
                </a:lnTo>
                <a:close/>
              </a:path>
            </a:pathLst>
          </a:custGeom>
          <a:noFill/>
          <a:ln w="38100">
            <a:solidFill>
              <a:srgbClr val="00008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32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Arc 37"/>
          <p:cNvSpPr/>
          <p:nvPr/>
        </p:nvSpPr>
        <p:spPr bwMode="auto">
          <a:xfrm rot="6790239">
            <a:off x="5044061" y="2694812"/>
            <a:ext cx="805306" cy="814483"/>
          </a:xfrm>
          <a:custGeom>
            <a:avLst/>
            <a:gdLst>
              <a:gd name="G0" fmla="+- 0 0 0"/>
              <a:gd name="G1" fmla="+- 18178 0 0"/>
              <a:gd name="G2" fmla="+- 21600 0 0"/>
              <a:gd name="T0" fmla="*/ 11667 w 21600"/>
              <a:gd name="T1" fmla="*/ 0 h 23910"/>
              <a:gd name="T2" fmla="*/ 20826 w 21600"/>
              <a:gd name="T3" fmla="*/ 23910 h 23910"/>
              <a:gd name="T4" fmla="*/ 0 w 21600"/>
              <a:gd name="T5" fmla="*/ 18178 h 239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3910" fill="none" extrusionOk="0">
                <a:moveTo>
                  <a:pt x="11667" y="-1"/>
                </a:moveTo>
                <a:cubicBezTo>
                  <a:pt x="17857" y="3972"/>
                  <a:pt x="21600" y="10822"/>
                  <a:pt x="21600" y="18178"/>
                </a:cubicBezTo>
                <a:cubicBezTo>
                  <a:pt x="21600" y="20114"/>
                  <a:pt x="21339" y="22042"/>
                  <a:pt x="20825" y="23909"/>
                </a:cubicBezTo>
              </a:path>
              <a:path w="21600" h="23910" stroke="0" extrusionOk="0">
                <a:moveTo>
                  <a:pt x="11667" y="-1"/>
                </a:moveTo>
                <a:cubicBezTo>
                  <a:pt x="17857" y="3972"/>
                  <a:pt x="21600" y="10822"/>
                  <a:pt x="21600" y="18178"/>
                </a:cubicBezTo>
                <a:cubicBezTo>
                  <a:pt x="21600" y="20114"/>
                  <a:pt x="21339" y="22042"/>
                  <a:pt x="20825" y="23909"/>
                </a:cubicBezTo>
                <a:lnTo>
                  <a:pt x="0" y="18178"/>
                </a:lnTo>
                <a:close/>
              </a:path>
            </a:pathLst>
          </a:custGeom>
          <a:noFill/>
          <a:ln w="38100">
            <a:solidFill>
              <a:srgbClr val="00008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32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Arc 37"/>
          <p:cNvSpPr/>
          <p:nvPr/>
        </p:nvSpPr>
        <p:spPr bwMode="auto">
          <a:xfrm rot="6790239">
            <a:off x="6341047" y="2694811"/>
            <a:ext cx="805306" cy="814483"/>
          </a:xfrm>
          <a:custGeom>
            <a:avLst/>
            <a:gdLst>
              <a:gd name="G0" fmla="+- 0 0 0"/>
              <a:gd name="G1" fmla="+- 18178 0 0"/>
              <a:gd name="G2" fmla="+- 21600 0 0"/>
              <a:gd name="T0" fmla="*/ 11667 w 21600"/>
              <a:gd name="T1" fmla="*/ 0 h 23910"/>
              <a:gd name="T2" fmla="*/ 20826 w 21600"/>
              <a:gd name="T3" fmla="*/ 23910 h 23910"/>
              <a:gd name="T4" fmla="*/ 0 w 21600"/>
              <a:gd name="T5" fmla="*/ 18178 h 239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3910" fill="none" extrusionOk="0">
                <a:moveTo>
                  <a:pt x="11667" y="-1"/>
                </a:moveTo>
                <a:cubicBezTo>
                  <a:pt x="17857" y="3972"/>
                  <a:pt x="21600" y="10822"/>
                  <a:pt x="21600" y="18178"/>
                </a:cubicBezTo>
                <a:cubicBezTo>
                  <a:pt x="21600" y="20114"/>
                  <a:pt x="21339" y="22042"/>
                  <a:pt x="20825" y="23909"/>
                </a:cubicBezTo>
              </a:path>
              <a:path w="21600" h="23910" stroke="0" extrusionOk="0">
                <a:moveTo>
                  <a:pt x="11667" y="-1"/>
                </a:moveTo>
                <a:cubicBezTo>
                  <a:pt x="17857" y="3972"/>
                  <a:pt x="21600" y="10822"/>
                  <a:pt x="21600" y="18178"/>
                </a:cubicBezTo>
                <a:cubicBezTo>
                  <a:pt x="21600" y="20114"/>
                  <a:pt x="21339" y="22042"/>
                  <a:pt x="20825" y="23909"/>
                </a:cubicBezTo>
                <a:lnTo>
                  <a:pt x="0" y="18178"/>
                </a:lnTo>
                <a:close/>
              </a:path>
            </a:pathLst>
          </a:custGeom>
          <a:noFill/>
          <a:ln w="38100">
            <a:solidFill>
              <a:srgbClr val="00008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32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Arc 37"/>
          <p:cNvSpPr/>
          <p:nvPr/>
        </p:nvSpPr>
        <p:spPr bwMode="auto">
          <a:xfrm rot="6790239">
            <a:off x="7836907" y="2726108"/>
            <a:ext cx="805306" cy="814483"/>
          </a:xfrm>
          <a:custGeom>
            <a:avLst/>
            <a:gdLst>
              <a:gd name="G0" fmla="+- 0 0 0"/>
              <a:gd name="G1" fmla="+- 18178 0 0"/>
              <a:gd name="G2" fmla="+- 21600 0 0"/>
              <a:gd name="T0" fmla="*/ 11667 w 21600"/>
              <a:gd name="T1" fmla="*/ 0 h 23910"/>
              <a:gd name="T2" fmla="*/ 20826 w 21600"/>
              <a:gd name="T3" fmla="*/ 23910 h 23910"/>
              <a:gd name="T4" fmla="*/ 0 w 21600"/>
              <a:gd name="T5" fmla="*/ 18178 h 239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3910" fill="none" extrusionOk="0">
                <a:moveTo>
                  <a:pt x="11667" y="-1"/>
                </a:moveTo>
                <a:cubicBezTo>
                  <a:pt x="17857" y="3972"/>
                  <a:pt x="21600" y="10822"/>
                  <a:pt x="21600" y="18178"/>
                </a:cubicBezTo>
                <a:cubicBezTo>
                  <a:pt x="21600" y="20114"/>
                  <a:pt x="21339" y="22042"/>
                  <a:pt x="20825" y="23909"/>
                </a:cubicBezTo>
              </a:path>
              <a:path w="21600" h="23910" stroke="0" extrusionOk="0">
                <a:moveTo>
                  <a:pt x="11667" y="-1"/>
                </a:moveTo>
                <a:cubicBezTo>
                  <a:pt x="17857" y="3972"/>
                  <a:pt x="21600" y="10822"/>
                  <a:pt x="21600" y="18178"/>
                </a:cubicBezTo>
                <a:cubicBezTo>
                  <a:pt x="21600" y="20114"/>
                  <a:pt x="21339" y="22042"/>
                  <a:pt x="20825" y="23909"/>
                </a:cubicBezTo>
                <a:lnTo>
                  <a:pt x="0" y="18178"/>
                </a:lnTo>
                <a:close/>
              </a:path>
            </a:pathLst>
          </a:custGeom>
          <a:noFill/>
          <a:ln w="38100">
            <a:solidFill>
              <a:srgbClr val="00008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32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Arc 37"/>
          <p:cNvSpPr/>
          <p:nvPr/>
        </p:nvSpPr>
        <p:spPr bwMode="auto">
          <a:xfrm rot="6790239">
            <a:off x="9262334" y="2694810"/>
            <a:ext cx="805306" cy="814483"/>
          </a:xfrm>
          <a:custGeom>
            <a:avLst/>
            <a:gdLst>
              <a:gd name="G0" fmla="+- 0 0 0"/>
              <a:gd name="G1" fmla="+- 18178 0 0"/>
              <a:gd name="G2" fmla="+- 21600 0 0"/>
              <a:gd name="T0" fmla="*/ 11667 w 21600"/>
              <a:gd name="T1" fmla="*/ 0 h 23910"/>
              <a:gd name="T2" fmla="*/ 20826 w 21600"/>
              <a:gd name="T3" fmla="*/ 23910 h 23910"/>
              <a:gd name="T4" fmla="*/ 0 w 21600"/>
              <a:gd name="T5" fmla="*/ 18178 h 239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3910" fill="none" extrusionOk="0">
                <a:moveTo>
                  <a:pt x="11667" y="-1"/>
                </a:moveTo>
                <a:cubicBezTo>
                  <a:pt x="17857" y="3972"/>
                  <a:pt x="21600" y="10822"/>
                  <a:pt x="21600" y="18178"/>
                </a:cubicBezTo>
                <a:cubicBezTo>
                  <a:pt x="21600" y="20114"/>
                  <a:pt x="21339" y="22042"/>
                  <a:pt x="20825" y="23909"/>
                </a:cubicBezTo>
              </a:path>
              <a:path w="21600" h="23910" stroke="0" extrusionOk="0">
                <a:moveTo>
                  <a:pt x="11667" y="-1"/>
                </a:moveTo>
                <a:cubicBezTo>
                  <a:pt x="17857" y="3972"/>
                  <a:pt x="21600" y="10822"/>
                  <a:pt x="21600" y="18178"/>
                </a:cubicBezTo>
                <a:cubicBezTo>
                  <a:pt x="21600" y="20114"/>
                  <a:pt x="21339" y="22042"/>
                  <a:pt x="20825" y="23909"/>
                </a:cubicBezTo>
                <a:lnTo>
                  <a:pt x="0" y="18178"/>
                </a:lnTo>
                <a:close/>
              </a:path>
            </a:pathLst>
          </a:custGeom>
          <a:noFill/>
          <a:ln w="38100">
            <a:solidFill>
              <a:srgbClr val="00008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32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Text Box 21"/>
          <p:cNvSpPr txBox="1">
            <a:spLocks noChangeArrowheads="1"/>
          </p:cNvSpPr>
          <p:nvPr/>
        </p:nvSpPr>
        <p:spPr bwMode="auto">
          <a:xfrm>
            <a:off x="8329614" y="4121192"/>
            <a:ext cx="5762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</a:p>
        </p:txBody>
      </p:sp>
      <p:sp>
        <p:nvSpPr>
          <p:cNvPr id="36" name="Text Box 21"/>
          <p:cNvSpPr txBox="1">
            <a:spLocks noChangeArrowheads="1"/>
          </p:cNvSpPr>
          <p:nvPr/>
        </p:nvSpPr>
        <p:spPr bwMode="auto">
          <a:xfrm>
            <a:off x="10056019" y="4121193"/>
            <a:ext cx="5762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00" grpId="0"/>
      <p:bldP spid="35" grpId="0"/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等腰三角形 1"/>
          <p:cNvSpPr/>
          <p:nvPr/>
        </p:nvSpPr>
        <p:spPr>
          <a:xfrm>
            <a:off x="1085851" y="1552574"/>
            <a:ext cx="571500" cy="67627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等腰三角形 2"/>
          <p:cNvSpPr/>
          <p:nvPr/>
        </p:nvSpPr>
        <p:spPr>
          <a:xfrm>
            <a:off x="1838326" y="1552574"/>
            <a:ext cx="571500" cy="67627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等腰三角形 3"/>
          <p:cNvSpPr/>
          <p:nvPr/>
        </p:nvSpPr>
        <p:spPr>
          <a:xfrm>
            <a:off x="2590801" y="1552574"/>
            <a:ext cx="571500" cy="67627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等腰三角形 4"/>
          <p:cNvSpPr/>
          <p:nvPr/>
        </p:nvSpPr>
        <p:spPr>
          <a:xfrm>
            <a:off x="3810001" y="1552574"/>
            <a:ext cx="571500" cy="67627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等腰三角形 5"/>
          <p:cNvSpPr/>
          <p:nvPr/>
        </p:nvSpPr>
        <p:spPr>
          <a:xfrm>
            <a:off x="4562476" y="1552574"/>
            <a:ext cx="571500" cy="67627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等腰三角形 6"/>
          <p:cNvSpPr/>
          <p:nvPr/>
        </p:nvSpPr>
        <p:spPr>
          <a:xfrm>
            <a:off x="5314951" y="1552574"/>
            <a:ext cx="571500" cy="67627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等腰三角形 7"/>
          <p:cNvSpPr/>
          <p:nvPr/>
        </p:nvSpPr>
        <p:spPr>
          <a:xfrm>
            <a:off x="6534151" y="1552574"/>
            <a:ext cx="571500" cy="67627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等腰三角形 8"/>
          <p:cNvSpPr/>
          <p:nvPr/>
        </p:nvSpPr>
        <p:spPr>
          <a:xfrm>
            <a:off x="7286626" y="1552574"/>
            <a:ext cx="571500" cy="67627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等腰三角形 9"/>
          <p:cNvSpPr/>
          <p:nvPr/>
        </p:nvSpPr>
        <p:spPr>
          <a:xfrm>
            <a:off x="8039101" y="1552574"/>
            <a:ext cx="571500" cy="67627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等腰三角形 10"/>
          <p:cNvSpPr/>
          <p:nvPr/>
        </p:nvSpPr>
        <p:spPr>
          <a:xfrm>
            <a:off x="9220199" y="1552574"/>
            <a:ext cx="571500" cy="67627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等腰三角形 11"/>
          <p:cNvSpPr/>
          <p:nvPr/>
        </p:nvSpPr>
        <p:spPr>
          <a:xfrm>
            <a:off x="9972674" y="1552574"/>
            <a:ext cx="571500" cy="67627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等腰三角形 12"/>
          <p:cNvSpPr/>
          <p:nvPr/>
        </p:nvSpPr>
        <p:spPr>
          <a:xfrm>
            <a:off x="10725149" y="1552574"/>
            <a:ext cx="571500" cy="67627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162301" y="2905780"/>
            <a:ext cx="4876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        ）个（        ）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924792" y="3844321"/>
            <a:ext cx="87145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乘法算式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  <a:sym typeface="Wingdings" panose="05000000000000000000" pitchFamily="2" charset="2"/>
              </a:rPr>
              <a:t>：（       ）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  <a:sym typeface="Wingdings" panose="05000000000000000000" pitchFamily="2" charset="2"/>
              </a:rPr>
              <a:t>×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  <a:sym typeface="Wingdings" panose="05000000000000000000" pitchFamily="2" charset="2"/>
              </a:rPr>
              <a:t>（       ）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  <a:sym typeface="Wingdings" panose="05000000000000000000" pitchFamily="2" charset="2"/>
              </a:rPr>
              <a:t>=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  <a:sym typeface="Wingdings" panose="05000000000000000000" pitchFamily="2" charset="2"/>
              </a:rPr>
              <a:t>（       ）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3943561" y="2960308"/>
            <a:ext cx="4379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32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6140373" y="2905780"/>
            <a:ext cx="4379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32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653376" y="3898849"/>
            <a:ext cx="4379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32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 flipH="1">
            <a:off x="5766956" y="3848100"/>
            <a:ext cx="1052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32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7452882" y="3861324"/>
            <a:ext cx="6912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endParaRPr lang="zh-CN" altLang="en-US" sz="32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例4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44336" y="721502"/>
            <a:ext cx="8419331" cy="3302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7355418" y="2283885"/>
            <a:ext cx="2341033" cy="899583"/>
          </a:xfrm>
          <a:prstGeom prst="wedgeRoundRectCallout">
            <a:avLst>
              <a:gd name="adj1" fmla="val -66046"/>
              <a:gd name="adj2" fmla="val -34671"/>
              <a:gd name="adj3" fmla="val 16667"/>
            </a:avLst>
          </a:prstGeom>
          <a:solidFill>
            <a:srgbClr val="FDD3E2"/>
          </a:solidFill>
          <a:ln w="9525">
            <a:solidFill>
              <a:srgbClr val="CC0066"/>
            </a:solidFill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AutoShape 12"/>
          <p:cNvSpPr>
            <a:spLocks noChangeArrowheads="1"/>
          </p:cNvSpPr>
          <p:nvPr/>
        </p:nvSpPr>
        <p:spPr bwMode="auto">
          <a:xfrm>
            <a:off x="2256368" y="3009901"/>
            <a:ext cx="1919817" cy="599017"/>
          </a:xfrm>
          <a:prstGeom prst="wedgeRoundRectCallout">
            <a:avLst>
              <a:gd name="adj1" fmla="val 63245"/>
              <a:gd name="adj2" fmla="val -59241"/>
              <a:gd name="adj3" fmla="val 16667"/>
            </a:avLst>
          </a:prstGeom>
          <a:solidFill>
            <a:srgbClr val="FFFFCC"/>
          </a:solidFill>
          <a:ln w="9525">
            <a:solidFill>
              <a:srgbClr val="FF6600"/>
            </a:solidFill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AutoShape 12"/>
          <p:cNvSpPr>
            <a:spLocks noChangeArrowheads="1"/>
          </p:cNvSpPr>
          <p:nvPr/>
        </p:nvSpPr>
        <p:spPr bwMode="auto">
          <a:xfrm>
            <a:off x="7097184" y="4273551"/>
            <a:ext cx="2520949" cy="478367"/>
          </a:xfrm>
          <a:prstGeom prst="wedgeRoundRectCallout">
            <a:avLst>
              <a:gd name="adj1" fmla="val 58306"/>
              <a:gd name="adj2" fmla="val 6602"/>
              <a:gd name="adj3" fmla="val 16667"/>
            </a:avLst>
          </a:prstGeom>
          <a:solidFill>
            <a:srgbClr val="AFFFFF">
              <a:alpha val="94116"/>
            </a:srgbClr>
          </a:solidFill>
          <a:ln w="9525">
            <a:solidFill>
              <a:srgbClr val="2FD1D1"/>
            </a:solidFill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10245"/>
          <p:cNvSpPr txBox="1">
            <a:spLocks noChangeArrowheads="1"/>
          </p:cNvSpPr>
          <p:nvPr/>
        </p:nvSpPr>
        <p:spPr bwMode="auto">
          <a:xfrm>
            <a:off x="2194985" y="3009900"/>
            <a:ext cx="2281767" cy="543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杨树有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棵。</a:t>
            </a:r>
          </a:p>
        </p:txBody>
      </p:sp>
      <p:sp>
        <p:nvSpPr>
          <p:cNvPr id="12" name="文本框 10245"/>
          <p:cNvSpPr txBox="1">
            <a:spLocks noChangeArrowheads="1"/>
          </p:cNvSpPr>
          <p:nvPr/>
        </p:nvSpPr>
        <p:spPr bwMode="auto">
          <a:xfrm>
            <a:off x="7296151" y="2222500"/>
            <a:ext cx="2580216" cy="95410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柳树的棵数是杨树的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倍。</a:t>
            </a:r>
          </a:p>
        </p:txBody>
      </p:sp>
      <p:sp>
        <p:nvSpPr>
          <p:cNvPr id="13" name="文本框 10245"/>
          <p:cNvSpPr txBox="1">
            <a:spLocks noChangeArrowheads="1"/>
          </p:cNvSpPr>
          <p:nvPr/>
        </p:nvSpPr>
        <p:spPr bwMode="auto">
          <a:xfrm>
            <a:off x="7033685" y="4210051"/>
            <a:ext cx="2823633" cy="54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柳树有多少棵？</a:t>
            </a:r>
          </a:p>
        </p:txBody>
      </p:sp>
      <p:sp>
        <p:nvSpPr>
          <p:cNvPr id="14" name="文本框 10245"/>
          <p:cNvSpPr txBox="1">
            <a:spLocks noChangeArrowheads="1"/>
          </p:cNvSpPr>
          <p:nvPr/>
        </p:nvSpPr>
        <p:spPr bwMode="auto">
          <a:xfrm>
            <a:off x="1955801" y="4929717"/>
            <a:ext cx="666115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先说说你是怎样想的，再列式解答。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 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/>
      <p:bldP spid="12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8" name="AutoShape 8"/>
          <p:cNvSpPr>
            <a:spLocks noChangeArrowheads="1"/>
          </p:cNvSpPr>
          <p:nvPr/>
        </p:nvSpPr>
        <p:spPr bwMode="auto">
          <a:xfrm>
            <a:off x="5088732" y="3679684"/>
            <a:ext cx="5040312" cy="1130298"/>
          </a:xfrm>
          <a:prstGeom prst="wedgeEllipseCallout">
            <a:avLst>
              <a:gd name="adj1" fmla="val 43384"/>
              <a:gd name="adj2" fmla="val 67481"/>
            </a:avLst>
          </a:prstGeom>
          <a:solidFill>
            <a:srgbClr val="CC9999"/>
          </a:solidFill>
          <a:ln w="9525">
            <a:solidFill>
              <a:srgbClr val="FFFF00"/>
            </a:solidFill>
            <a:miter lim="800000"/>
          </a:ln>
          <a:effectLst/>
        </p:spPr>
        <p:txBody>
          <a:bodyPr/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柳树的棵数是杨树的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倍，柳树有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棵。</a:t>
            </a:r>
          </a:p>
        </p:txBody>
      </p:sp>
      <p:sp>
        <p:nvSpPr>
          <p:cNvPr id="25614" name="AutoShape 14"/>
          <p:cNvSpPr>
            <a:spLocks noChangeArrowheads="1"/>
          </p:cNvSpPr>
          <p:nvPr/>
        </p:nvSpPr>
        <p:spPr bwMode="auto">
          <a:xfrm>
            <a:off x="3648076" y="5049696"/>
            <a:ext cx="504825" cy="503238"/>
          </a:xfrm>
          <a:prstGeom prst="flowChartProcess">
            <a:avLst/>
          </a:prstGeom>
          <a:noFill/>
          <a:ln w="25400">
            <a:solidFill>
              <a:srgbClr val="FF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615" name="AutoShape 15"/>
          <p:cNvSpPr>
            <a:spLocks noChangeArrowheads="1"/>
          </p:cNvSpPr>
          <p:nvPr/>
        </p:nvSpPr>
        <p:spPr bwMode="auto">
          <a:xfrm>
            <a:off x="4440238" y="5049696"/>
            <a:ext cx="431800" cy="431800"/>
          </a:xfrm>
          <a:prstGeom prst="flowChartConnector">
            <a:avLst/>
          </a:prstGeom>
          <a:noFill/>
          <a:ln w="2540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5664201" y="5046521"/>
            <a:ext cx="5048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</a:p>
        </p:txBody>
      </p:sp>
      <p:sp>
        <p:nvSpPr>
          <p:cNvPr id="25617" name="AutoShape 17"/>
          <p:cNvSpPr>
            <a:spLocks noChangeArrowheads="1"/>
          </p:cNvSpPr>
          <p:nvPr/>
        </p:nvSpPr>
        <p:spPr bwMode="auto">
          <a:xfrm>
            <a:off x="5089526" y="5049696"/>
            <a:ext cx="504825" cy="503238"/>
          </a:xfrm>
          <a:prstGeom prst="flowChartProcess">
            <a:avLst/>
          </a:prstGeom>
          <a:noFill/>
          <a:ln w="25400">
            <a:solidFill>
              <a:srgbClr val="FF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618" name="AutoShape 18"/>
          <p:cNvSpPr>
            <a:spLocks noChangeArrowheads="1"/>
          </p:cNvSpPr>
          <p:nvPr/>
        </p:nvSpPr>
        <p:spPr bwMode="auto">
          <a:xfrm>
            <a:off x="6240464" y="5049696"/>
            <a:ext cx="504825" cy="503238"/>
          </a:xfrm>
          <a:prstGeom prst="flowChartProcess">
            <a:avLst/>
          </a:prstGeom>
          <a:noFill/>
          <a:ln w="25400">
            <a:solidFill>
              <a:srgbClr val="FF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619" name="Text Box 19"/>
          <p:cNvSpPr txBox="1">
            <a:spLocks noChangeArrowheads="1"/>
          </p:cNvSpPr>
          <p:nvPr/>
        </p:nvSpPr>
        <p:spPr bwMode="auto">
          <a:xfrm>
            <a:off x="7032626" y="5046521"/>
            <a:ext cx="11525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        )</a:t>
            </a:r>
          </a:p>
        </p:txBody>
      </p:sp>
      <p:pic>
        <p:nvPicPr>
          <p:cNvPr id="25620" name="Picture 20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719513" y="5046522"/>
            <a:ext cx="323850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5621" name="Picture 21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440238" y="5046522"/>
            <a:ext cx="431800" cy="42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5622" name="Picture 22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159375" y="5046522"/>
            <a:ext cx="323850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5623" name="Picture 23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6240464" y="5046522"/>
            <a:ext cx="504825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5624" name="AutoShape 24"/>
          <p:cNvSpPr>
            <a:spLocks noChangeArrowheads="1"/>
          </p:cNvSpPr>
          <p:nvPr/>
        </p:nvSpPr>
        <p:spPr bwMode="auto">
          <a:xfrm>
            <a:off x="3469482" y="5862498"/>
            <a:ext cx="4785518" cy="720725"/>
          </a:xfrm>
          <a:prstGeom prst="wedgeEllipseCallout">
            <a:avLst>
              <a:gd name="adj1" fmla="val -55912"/>
              <a:gd name="adj2" fmla="val -25551"/>
            </a:avLst>
          </a:prstGeom>
          <a:solidFill>
            <a:srgbClr val="FFCC66"/>
          </a:solidFill>
          <a:ln w="9525">
            <a:solidFill>
              <a:srgbClr val="00CCFF"/>
            </a:solidFill>
            <a:miter lim="800000"/>
          </a:ln>
          <a:effectLst/>
        </p:spPr>
        <p:txBody>
          <a:bodyPr/>
          <a:lstStyle/>
          <a:p>
            <a:pPr algn="ctr"/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答：柳树有      棵。</a:t>
            </a:r>
          </a:p>
        </p:txBody>
      </p:sp>
      <p:sp>
        <p:nvSpPr>
          <p:cNvPr id="25625" name="AutoShape 25"/>
          <p:cNvSpPr>
            <a:spLocks noChangeArrowheads="1"/>
          </p:cNvSpPr>
          <p:nvPr/>
        </p:nvSpPr>
        <p:spPr bwMode="auto">
          <a:xfrm>
            <a:off x="6239669" y="5983147"/>
            <a:ext cx="433388" cy="434974"/>
          </a:xfrm>
          <a:prstGeom prst="flowChartProcess">
            <a:avLst/>
          </a:prstGeom>
          <a:noFill/>
          <a:ln w="25400">
            <a:solidFill>
              <a:srgbClr val="FF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5626" name="Picture 26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6240464" y="5983146"/>
            <a:ext cx="433388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5627" name="Text Box 27"/>
          <p:cNvSpPr txBox="1">
            <a:spLocks noChangeArrowheads="1"/>
          </p:cNvSpPr>
          <p:nvPr/>
        </p:nvSpPr>
        <p:spPr bwMode="auto">
          <a:xfrm>
            <a:off x="7362826" y="5058212"/>
            <a:ext cx="6477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棵</a:t>
            </a:r>
          </a:p>
        </p:txBody>
      </p:sp>
      <p:sp>
        <p:nvSpPr>
          <p:cNvPr id="25628" name="AutoShape 28"/>
          <p:cNvSpPr>
            <a:spLocks noChangeArrowheads="1"/>
          </p:cNvSpPr>
          <p:nvPr/>
        </p:nvSpPr>
        <p:spPr bwMode="auto">
          <a:xfrm>
            <a:off x="4298950" y="1872390"/>
            <a:ext cx="69850" cy="647700"/>
          </a:xfrm>
          <a:prstGeom prst="can">
            <a:avLst>
              <a:gd name="adj" fmla="val 17601"/>
            </a:avLst>
          </a:prstGeom>
          <a:solidFill>
            <a:srgbClr val="008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629" name="Text Box 29"/>
          <p:cNvSpPr txBox="1">
            <a:spLocks noChangeArrowheads="1"/>
          </p:cNvSpPr>
          <p:nvPr/>
        </p:nvSpPr>
        <p:spPr bwMode="auto">
          <a:xfrm flipH="1">
            <a:off x="3073401" y="1800954"/>
            <a:ext cx="12239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杨树</a:t>
            </a:r>
          </a:p>
        </p:txBody>
      </p:sp>
      <p:sp>
        <p:nvSpPr>
          <p:cNvPr id="25630" name="AutoShape 30"/>
          <p:cNvSpPr>
            <a:spLocks noChangeArrowheads="1"/>
          </p:cNvSpPr>
          <p:nvPr/>
        </p:nvSpPr>
        <p:spPr bwMode="auto">
          <a:xfrm>
            <a:off x="4513263" y="1872390"/>
            <a:ext cx="69850" cy="647700"/>
          </a:xfrm>
          <a:prstGeom prst="can">
            <a:avLst>
              <a:gd name="adj" fmla="val 17601"/>
            </a:avLst>
          </a:prstGeom>
          <a:solidFill>
            <a:srgbClr val="008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631" name="AutoShape 31"/>
          <p:cNvSpPr>
            <a:spLocks noChangeArrowheads="1"/>
          </p:cNvSpPr>
          <p:nvPr/>
        </p:nvSpPr>
        <p:spPr bwMode="auto">
          <a:xfrm>
            <a:off x="4729163" y="1872390"/>
            <a:ext cx="69850" cy="647700"/>
          </a:xfrm>
          <a:prstGeom prst="can">
            <a:avLst>
              <a:gd name="adj" fmla="val 17601"/>
            </a:avLst>
          </a:prstGeom>
          <a:solidFill>
            <a:srgbClr val="008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632" name="AutoShape 32"/>
          <p:cNvSpPr>
            <a:spLocks noChangeArrowheads="1"/>
          </p:cNvSpPr>
          <p:nvPr/>
        </p:nvSpPr>
        <p:spPr bwMode="auto">
          <a:xfrm>
            <a:off x="4945064" y="1872390"/>
            <a:ext cx="71437" cy="647700"/>
          </a:xfrm>
          <a:prstGeom prst="can">
            <a:avLst>
              <a:gd name="adj" fmla="val 17210"/>
            </a:avLst>
          </a:prstGeom>
          <a:solidFill>
            <a:srgbClr val="008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633" name="AutoShape 33"/>
          <p:cNvSpPr>
            <a:spLocks noChangeArrowheads="1"/>
          </p:cNvSpPr>
          <p:nvPr/>
        </p:nvSpPr>
        <p:spPr bwMode="auto">
          <a:xfrm>
            <a:off x="5162550" y="1872390"/>
            <a:ext cx="69850" cy="647700"/>
          </a:xfrm>
          <a:prstGeom prst="can">
            <a:avLst>
              <a:gd name="adj" fmla="val 17601"/>
            </a:avLst>
          </a:prstGeom>
          <a:solidFill>
            <a:srgbClr val="008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634" name="Text Box 34"/>
          <p:cNvSpPr txBox="1">
            <a:spLocks noChangeArrowheads="1"/>
          </p:cNvSpPr>
          <p:nvPr/>
        </p:nvSpPr>
        <p:spPr bwMode="auto">
          <a:xfrm flipH="1">
            <a:off x="3073401" y="2804254"/>
            <a:ext cx="114141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柳树</a:t>
            </a:r>
          </a:p>
        </p:txBody>
      </p:sp>
      <p:sp>
        <p:nvSpPr>
          <p:cNvPr id="25635" name="AutoShape 35"/>
          <p:cNvSpPr>
            <a:spLocks noChangeArrowheads="1"/>
          </p:cNvSpPr>
          <p:nvPr/>
        </p:nvSpPr>
        <p:spPr bwMode="auto">
          <a:xfrm>
            <a:off x="4298950" y="2734403"/>
            <a:ext cx="69850" cy="647700"/>
          </a:xfrm>
          <a:prstGeom prst="can">
            <a:avLst>
              <a:gd name="adj" fmla="val 17601"/>
            </a:avLst>
          </a:prstGeom>
          <a:solidFill>
            <a:srgbClr val="008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636" name="AutoShape 36"/>
          <p:cNvSpPr>
            <a:spLocks noChangeArrowheads="1"/>
          </p:cNvSpPr>
          <p:nvPr/>
        </p:nvSpPr>
        <p:spPr bwMode="auto">
          <a:xfrm>
            <a:off x="4514850" y="2734403"/>
            <a:ext cx="69850" cy="647700"/>
          </a:xfrm>
          <a:prstGeom prst="can">
            <a:avLst>
              <a:gd name="adj" fmla="val 17601"/>
            </a:avLst>
          </a:prstGeom>
          <a:solidFill>
            <a:srgbClr val="008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637" name="AutoShape 37"/>
          <p:cNvSpPr>
            <a:spLocks noChangeArrowheads="1"/>
          </p:cNvSpPr>
          <p:nvPr/>
        </p:nvSpPr>
        <p:spPr bwMode="auto">
          <a:xfrm>
            <a:off x="4730750" y="2734403"/>
            <a:ext cx="69850" cy="647700"/>
          </a:xfrm>
          <a:prstGeom prst="can">
            <a:avLst>
              <a:gd name="adj" fmla="val 17601"/>
            </a:avLst>
          </a:prstGeom>
          <a:solidFill>
            <a:srgbClr val="008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638" name="AutoShape 38"/>
          <p:cNvSpPr>
            <a:spLocks noChangeArrowheads="1"/>
          </p:cNvSpPr>
          <p:nvPr/>
        </p:nvSpPr>
        <p:spPr bwMode="auto">
          <a:xfrm>
            <a:off x="4948238" y="2734403"/>
            <a:ext cx="69850" cy="647700"/>
          </a:xfrm>
          <a:prstGeom prst="can">
            <a:avLst>
              <a:gd name="adj" fmla="val 17601"/>
            </a:avLst>
          </a:prstGeom>
          <a:solidFill>
            <a:srgbClr val="008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639" name="AutoShape 39"/>
          <p:cNvSpPr>
            <a:spLocks noChangeArrowheads="1"/>
          </p:cNvSpPr>
          <p:nvPr/>
        </p:nvSpPr>
        <p:spPr bwMode="auto">
          <a:xfrm>
            <a:off x="5162550" y="2732815"/>
            <a:ext cx="69850" cy="647700"/>
          </a:xfrm>
          <a:prstGeom prst="can">
            <a:avLst>
              <a:gd name="adj" fmla="val 17601"/>
            </a:avLst>
          </a:prstGeom>
          <a:solidFill>
            <a:srgbClr val="008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640" name="AutoShape 40"/>
          <p:cNvSpPr>
            <a:spLocks noChangeArrowheads="1"/>
          </p:cNvSpPr>
          <p:nvPr/>
        </p:nvSpPr>
        <p:spPr bwMode="auto">
          <a:xfrm>
            <a:off x="6099175" y="2734403"/>
            <a:ext cx="69850" cy="647700"/>
          </a:xfrm>
          <a:prstGeom prst="can">
            <a:avLst>
              <a:gd name="adj" fmla="val 17601"/>
            </a:avLst>
          </a:prstGeom>
          <a:solidFill>
            <a:srgbClr val="008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641" name="AutoShape 41"/>
          <p:cNvSpPr>
            <a:spLocks noChangeArrowheads="1"/>
          </p:cNvSpPr>
          <p:nvPr/>
        </p:nvSpPr>
        <p:spPr bwMode="auto">
          <a:xfrm>
            <a:off x="6315075" y="2734403"/>
            <a:ext cx="69850" cy="647700"/>
          </a:xfrm>
          <a:prstGeom prst="can">
            <a:avLst>
              <a:gd name="adj" fmla="val 17601"/>
            </a:avLst>
          </a:prstGeom>
          <a:solidFill>
            <a:srgbClr val="008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642" name="AutoShape 42"/>
          <p:cNvSpPr>
            <a:spLocks noChangeArrowheads="1"/>
          </p:cNvSpPr>
          <p:nvPr/>
        </p:nvSpPr>
        <p:spPr bwMode="auto">
          <a:xfrm>
            <a:off x="6530975" y="2734403"/>
            <a:ext cx="69850" cy="647700"/>
          </a:xfrm>
          <a:prstGeom prst="can">
            <a:avLst>
              <a:gd name="adj" fmla="val 17601"/>
            </a:avLst>
          </a:prstGeom>
          <a:solidFill>
            <a:srgbClr val="008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643" name="AutoShape 43"/>
          <p:cNvSpPr>
            <a:spLocks noChangeArrowheads="1"/>
          </p:cNvSpPr>
          <p:nvPr/>
        </p:nvSpPr>
        <p:spPr bwMode="auto">
          <a:xfrm>
            <a:off x="6748463" y="2734403"/>
            <a:ext cx="69850" cy="647700"/>
          </a:xfrm>
          <a:prstGeom prst="can">
            <a:avLst>
              <a:gd name="adj" fmla="val 17601"/>
            </a:avLst>
          </a:prstGeom>
          <a:solidFill>
            <a:srgbClr val="008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644" name="AutoShape 44"/>
          <p:cNvSpPr>
            <a:spLocks noChangeArrowheads="1"/>
          </p:cNvSpPr>
          <p:nvPr/>
        </p:nvSpPr>
        <p:spPr bwMode="auto">
          <a:xfrm>
            <a:off x="6964363" y="2734403"/>
            <a:ext cx="69850" cy="647700"/>
          </a:xfrm>
          <a:prstGeom prst="can">
            <a:avLst>
              <a:gd name="adj" fmla="val 17601"/>
            </a:avLst>
          </a:prstGeom>
          <a:solidFill>
            <a:srgbClr val="008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645" name="AutoShape 45"/>
          <p:cNvSpPr>
            <a:spLocks noChangeArrowheads="1"/>
          </p:cNvSpPr>
          <p:nvPr/>
        </p:nvSpPr>
        <p:spPr bwMode="auto">
          <a:xfrm>
            <a:off x="7969250" y="2734403"/>
            <a:ext cx="69850" cy="647700"/>
          </a:xfrm>
          <a:prstGeom prst="can">
            <a:avLst>
              <a:gd name="adj" fmla="val 17601"/>
            </a:avLst>
          </a:prstGeom>
          <a:solidFill>
            <a:srgbClr val="008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646" name="AutoShape 46"/>
          <p:cNvSpPr>
            <a:spLocks noChangeArrowheads="1"/>
          </p:cNvSpPr>
          <p:nvPr/>
        </p:nvSpPr>
        <p:spPr bwMode="auto">
          <a:xfrm>
            <a:off x="8185150" y="2734403"/>
            <a:ext cx="69850" cy="647700"/>
          </a:xfrm>
          <a:prstGeom prst="can">
            <a:avLst>
              <a:gd name="adj" fmla="val 17601"/>
            </a:avLst>
          </a:prstGeom>
          <a:solidFill>
            <a:srgbClr val="008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647" name="AutoShape 47"/>
          <p:cNvSpPr>
            <a:spLocks noChangeArrowheads="1"/>
          </p:cNvSpPr>
          <p:nvPr/>
        </p:nvSpPr>
        <p:spPr bwMode="auto">
          <a:xfrm>
            <a:off x="8401050" y="2734403"/>
            <a:ext cx="69850" cy="647700"/>
          </a:xfrm>
          <a:prstGeom prst="can">
            <a:avLst>
              <a:gd name="adj" fmla="val 17601"/>
            </a:avLst>
          </a:prstGeom>
          <a:solidFill>
            <a:srgbClr val="008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648" name="AutoShape 48"/>
          <p:cNvSpPr>
            <a:spLocks noChangeArrowheads="1"/>
          </p:cNvSpPr>
          <p:nvPr/>
        </p:nvSpPr>
        <p:spPr bwMode="auto">
          <a:xfrm>
            <a:off x="8618538" y="2734403"/>
            <a:ext cx="69850" cy="647700"/>
          </a:xfrm>
          <a:prstGeom prst="can">
            <a:avLst>
              <a:gd name="adj" fmla="val 17601"/>
            </a:avLst>
          </a:prstGeom>
          <a:solidFill>
            <a:srgbClr val="008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649" name="AutoShape 49"/>
          <p:cNvSpPr>
            <a:spLocks noChangeArrowheads="1"/>
          </p:cNvSpPr>
          <p:nvPr/>
        </p:nvSpPr>
        <p:spPr bwMode="auto">
          <a:xfrm>
            <a:off x="8834438" y="2734403"/>
            <a:ext cx="69850" cy="647700"/>
          </a:xfrm>
          <a:prstGeom prst="can">
            <a:avLst>
              <a:gd name="adj" fmla="val 17601"/>
            </a:avLst>
          </a:prstGeom>
          <a:solidFill>
            <a:srgbClr val="008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651" name="AutoShape 51"/>
          <p:cNvSpPr>
            <a:spLocks noChangeArrowheads="1"/>
          </p:cNvSpPr>
          <p:nvPr/>
        </p:nvSpPr>
        <p:spPr bwMode="auto">
          <a:xfrm>
            <a:off x="3648076" y="582472"/>
            <a:ext cx="4608513" cy="792163"/>
          </a:xfrm>
          <a:prstGeom prst="cloudCallout">
            <a:avLst>
              <a:gd name="adj1" fmla="val -68083"/>
              <a:gd name="adj2" fmla="val -500"/>
            </a:avLst>
          </a:prstGeom>
          <a:gradFill rotWithShape="1">
            <a:gsLst>
              <a:gs pos="0">
                <a:srgbClr val="FFCC99">
                  <a:gamma/>
                  <a:tint val="6275"/>
                  <a:invGamma/>
                </a:srgbClr>
              </a:gs>
              <a:gs pos="100000">
                <a:srgbClr val="FFCC99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FFCC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用小棒摆一摆</a:t>
            </a:r>
          </a:p>
          <a:p>
            <a:pPr algn="ctr"/>
            <a:endParaRPr lang="en-US" altLang="zh-CN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00"/>
                            </p:stCondLst>
                            <p:childTnLst>
                              <p:par>
                                <p:cTn id="7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5" dur="10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2" dur="500"/>
                                        <p:tgtEl>
                                          <p:spTgt spid="25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5" dur="500"/>
                                        <p:tgtEl>
                                          <p:spTgt spid="25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8" dur="500"/>
                                        <p:tgtEl>
                                          <p:spTgt spid="25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1" dur="500"/>
                                        <p:tgtEl>
                                          <p:spTgt spid="25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56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"/>
                            </p:stCondLst>
                            <p:childTnLst>
                              <p:par>
                                <p:cTn id="121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2" dur="2000" fill="hold"/>
                                        <p:tgtEl>
                                          <p:spTgt spid="256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5" dur="500"/>
                                        <p:tgtEl>
                                          <p:spTgt spid="256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8" dur="500"/>
                                        <p:tgtEl>
                                          <p:spTgt spid="25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5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5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256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8" grpId="0" animBg="1"/>
      <p:bldP spid="25616" grpId="0"/>
      <p:bldP spid="25619" grpId="0"/>
      <p:bldP spid="25624" grpId="0" animBg="1"/>
      <p:bldP spid="25627" grpId="0"/>
      <p:bldP spid="25627" grpId="1"/>
      <p:bldP spid="25629" grpId="0"/>
      <p:bldP spid="256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AutoShape 4"/>
          <p:cNvSpPr>
            <a:spLocks noChangeArrowheads="1"/>
          </p:cNvSpPr>
          <p:nvPr/>
        </p:nvSpPr>
        <p:spPr bwMode="auto">
          <a:xfrm>
            <a:off x="4759036" y="3604558"/>
            <a:ext cx="5091546" cy="1201461"/>
          </a:xfrm>
          <a:prstGeom prst="wedgeEllipseCallout">
            <a:avLst>
              <a:gd name="adj1" fmla="val 43384"/>
              <a:gd name="adj2" fmla="val 67481"/>
            </a:avLst>
          </a:prstGeom>
          <a:solidFill>
            <a:srgbClr val="CC9999"/>
          </a:solidFill>
          <a:ln w="9525">
            <a:solidFill>
              <a:srgbClr val="FFFF00"/>
            </a:solidFill>
            <a:miter lim="800000"/>
          </a:ln>
          <a:effectLst/>
        </p:spPr>
        <p:txBody>
          <a:bodyPr/>
          <a:lstStyle/>
          <a:p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柳树的棵数是杨树的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倍，柳树有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个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棵。</a:t>
            </a:r>
          </a:p>
        </p:txBody>
      </p:sp>
      <p:sp>
        <p:nvSpPr>
          <p:cNvPr id="34822" name="AutoShape 6"/>
          <p:cNvSpPr>
            <a:spLocks noChangeArrowheads="1"/>
          </p:cNvSpPr>
          <p:nvPr/>
        </p:nvSpPr>
        <p:spPr bwMode="auto">
          <a:xfrm>
            <a:off x="3648076" y="4956177"/>
            <a:ext cx="504825" cy="503238"/>
          </a:xfrm>
          <a:prstGeom prst="flowChartProcess">
            <a:avLst/>
          </a:prstGeom>
          <a:noFill/>
          <a:ln w="25400">
            <a:solidFill>
              <a:srgbClr val="FF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823" name="AutoShape 7"/>
          <p:cNvSpPr>
            <a:spLocks noChangeArrowheads="1"/>
          </p:cNvSpPr>
          <p:nvPr/>
        </p:nvSpPr>
        <p:spPr bwMode="auto">
          <a:xfrm>
            <a:off x="4440238" y="4956177"/>
            <a:ext cx="431800" cy="431800"/>
          </a:xfrm>
          <a:prstGeom prst="flowChartConnector">
            <a:avLst/>
          </a:prstGeom>
          <a:noFill/>
          <a:ln w="2540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5664201" y="4953002"/>
            <a:ext cx="5048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</a:p>
        </p:txBody>
      </p:sp>
      <p:sp>
        <p:nvSpPr>
          <p:cNvPr id="34825" name="AutoShape 9"/>
          <p:cNvSpPr>
            <a:spLocks noChangeArrowheads="1"/>
          </p:cNvSpPr>
          <p:nvPr/>
        </p:nvSpPr>
        <p:spPr bwMode="auto">
          <a:xfrm>
            <a:off x="5089526" y="4956177"/>
            <a:ext cx="504825" cy="503238"/>
          </a:xfrm>
          <a:prstGeom prst="flowChartProcess">
            <a:avLst/>
          </a:prstGeom>
          <a:noFill/>
          <a:ln w="25400">
            <a:solidFill>
              <a:srgbClr val="FF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826" name="AutoShape 10"/>
          <p:cNvSpPr>
            <a:spLocks noChangeArrowheads="1"/>
          </p:cNvSpPr>
          <p:nvPr/>
        </p:nvSpPr>
        <p:spPr bwMode="auto">
          <a:xfrm>
            <a:off x="6240464" y="4956177"/>
            <a:ext cx="504825" cy="503238"/>
          </a:xfrm>
          <a:prstGeom prst="flowChartProcess">
            <a:avLst/>
          </a:prstGeom>
          <a:noFill/>
          <a:ln w="25400">
            <a:solidFill>
              <a:srgbClr val="FF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7032626" y="4953002"/>
            <a:ext cx="11525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        )</a:t>
            </a:r>
          </a:p>
        </p:txBody>
      </p:sp>
      <p:pic>
        <p:nvPicPr>
          <p:cNvPr id="34828" name="Picture 1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719513" y="4953003"/>
            <a:ext cx="323850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4829" name="Picture 1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440238" y="4953003"/>
            <a:ext cx="431800" cy="42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4830" name="Picture 14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159375" y="4953003"/>
            <a:ext cx="323850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4831" name="Picture 15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240464" y="4953003"/>
            <a:ext cx="504825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4832" name="AutoShape 16"/>
          <p:cNvSpPr>
            <a:spLocks noChangeArrowheads="1"/>
          </p:cNvSpPr>
          <p:nvPr/>
        </p:nvSpPr>
        <p:spPr bwMode="auto">
          <a:xfrm>
            <a:off x="3502026" y="5744371"/>
            <a:ext cx="3168650" cy="720725"/>
          </a:xfrm>
          <a:prstGeom prst="wedgeEllipseCallout">
            <a:avLst>
              <a:gd name="adj1" fmla="val -55912"/>
              <a:gd name="adj2" fmla="val -25551"/>
            </a:avLst>
          </a:prstGeom>
          <a:solidFill>
            <a:srgbClr val="FFCC66"/>
          </a:solidFill>
          <a:ln w="9525">
            <a:solidFill>
              <a:srgbClr val="00CCFF"/>
            </a:solidFill>
            <a:miter lim="800000"/>
          </a:ln>
          <a:effectLst/>
        </p:spPr>
        <p:txBody>
          <a:bodyPr/>
          <a:lstStyle/>
          <a:p>
            <a:pPr algn="ctr"/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柳树有      棵。</a:t>
            </a:r>
          </a:p>
        </p:txBody>
      </p:sp>
      <p:sp>
        <p:nvSpPr>
          <p:cNvPr id="34833" name="AutoShape 17"/>
          <p:cNvSpPr>
            <a:spLocks noChangeArrowheads="1"/>
          </p:cNvSpPr>
          <p:nvPr/>
        </p:nvSpPr>
        <p:spPr bwMode="auto">
          <a:xfrm>
            <a:off x="5016500" y="5889628"/>
            <a:ext cx="431800" cy="430213"/>
          </a:xfrm>
          <a:prstGeom prst="flowChartProcess">
            <a:avLst/>
          </a:prstGeom>
          <a:noFill/>
          <a:ln w="25400">
            <a:solidFill>
              <a:srgbClr val="FF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4834" name="Picture 18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5016500" y="5889628"/>
            <a:ext cx="433388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4835" name="Text Box 19"/>
          <p:cNvSpPr txBox="1">
            <a:spLocks noChangeArrowheads="1"/>
          </p:cNvSpPr>
          <p:nvPr/>
        </p:nvSpPr>
        <p:spPr bwMode="auto">
          <a:xfrm>
            <a:off x="7352435" y="4923129"/>
            <a:ext cx="6477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棵</a:t>
            </a:r>
          </a:p>
        </p:txBody>
      </p:sp>
      <p:sp>
        <p:nvSpPr>
          <p:cNvPr id="34837" name="Text Box 21"/>
          <p:cNvSpPr txBox="1">
            <a:spLocks noChangeArrowheads="1"/>
          </p:cNvSpPr>
          <p:nvPr/>
        </p:nvSpPr>
        <p:spPr bwMode="auto">
          <a:xfrm flipH="1">
            <a:off x="3073401" y="1565277"/>
            <a:ext cx="12239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杨树</a:t>
            </a:r>
          </a:p>
        </p:txBody>
      </p:sp>
      <p:sp>
        <p:nvSpPr>
          <p:cNvPr id="34842" name="Text Box 26"/>
          <p:cNvSpPr txBox="1">
            <a:spLocks noChangeArrowheads="1"/>
          </p:cNvSpPr>
          <p:nvPr/>
        </p:nvSpPr>
        <p:spPr bwMode="auto">
          <a:xfrm flipH="1">
            <a:off x="3073401" y="2357441"/>
            <a:ext cx="114141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柳树</a:t>
            </a:r>
          </a:p>
        </p:txBody>
      </p:sp>
      <p:sp>
        <p:nvSpPr>
          <p:cNvPr id="34858" name="AutoShape 42"/>
          <p:cNvSpPr>
            <a:spLocks noChangeArrowheads="1"/>
          </p:cNvSpPr>
          <p:nvPr/>
        </p:nvSpPr>
        <p:spPr bwMode="auto">
          <a:xfrm>
            <a:off x="3648076" y="520126"/>
            <a:ext cx="1946275" cy="792163"/>
          </a:xfrm>
          <a:prstGeom prst="cloudCallout">
            <a:avLst>
              <a:gd name="adj1" fmla="val -68083"/>
              <a:gd name="adj2" fmla="val -500"/>
            </a:avLst>
          </a:prstGeom>
          <a:gradFill rotWithShape="1">
            <a:gsLst>
              <a:gs pos="0">
                <a:srgbClr val="FFCC99">
                  <a:gamma/>
                  <a:tint val="6275"/>
                  <a:invGamma/>
                </a:srgbClr>
              </a:gs>
              <a:gs pos="100000">
                <a:srgbClr val="FFCC99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FFCC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画一画</a:t>
            </a:r>
          </a:p>
          <a:p>
            <a:pPr algn="ctr"/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859" name="AutoShape 43"/>
          <p:cNvSpPr>
            <a:spLocks noChangeArrowheads="1"/>
          </p:cNvSpPr>
          <p:nvPr/>
        </p:nvSpPr>
        <p:spPr bwMode="auto">
          <a:xfrm>
            <a:off x="4295776" y="1708152"/>
            <a:ext cx="288925" cy="287338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860" name="AutoShape 44"/>
          <p:cNvSpPr>
            <a:spLocks noChangeArrowheads="1"/>
          </p:cNvSpPr>
          <p:nvPr/>
        </p:nvSpPr>
        <p:spPr bwMode="auto">
          <a:xfrm>
            <a:off x="4584701" y="1708152"/>
            <a:ext cx="288925" cy="287338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861" name="AutoShape 45"/>
          <p:cNvSpPr>
            <a:spLocks noChangeArrowheads="1"/>
          </p:cNvSpPr>
          <p:nvPr/>
        </p:nvSpPr>
        <p:spPr bwMode="auto">
          <a:xfrm>
            <a:off x="4872039" y="1708152"/>
            <a:ext cx="288925" cy="287338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862" name="AutoShape 46"/>
          <p:cNvSpPr>
            <a:spLocks noChangeArrowheads="1"/>
          </p:cNvSpPr>
          <p:nvPr/>
        </p:nvSpPr>
        <p:spPr bwMode="auto">
          <a:xfrm>
            <a:off x="5160964" y="1708152"/>
            <a:ext cx="288925" cy="287338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863" name="AutoShape 47"/>
          <p:cNvSpPr>
            <a:spLocks noChangeArrowheads="1"/>
          </p:cNvSpPr>
          <p:nvPr/>
        </p:nvSpPr>
        <p:spPr bwMode="auto">
          <a:xfrm>
            <a:off x="5448301" y="1708152"/>
            <a:ext cx="288925" cy="287338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874" name="Oval 58"/>
          <p:cNvSpPr>
            <a:spLocks noChangeArrowheads="1"/>
          </p:cNvSpPr>
          <p:nvPr/>
        </p:nvSpPr>
        <p:spPr bwMode="auto">
          <a:xfrm>
            <a:off x="4295775" y="2505077"/>
            <a:ext cx="287338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875" name="Oval 59"/>
          <p:cNvSpPr>
            <a:spLocks noChangeArrowheads="1"/>
          </p:cNvSpPr>
          <p:nvPr/>
        </p:nvSpPr>
        <p:spPr bwMode="auto">
          <a:xfrm>
            <a:off x="4583114" y="2505077"/>
            <a:ext cx="287337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876" name="Oval 60"/>
          <p:cNvSpPr>
            <a:spLocks noChangeArrowheads="1"/>
          </p:cNvSpPr>
          <p:nvPr/>
        </p:nvSpPr>
        <p:spPr bwMode="auto">
          <a:xfrm>
            <a:off x="4872039" y="2505077"/>
            <a:ext cx="287337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877" name="Oval 61"/>
          <p:cNvSpPr>
            <a:spLocks noChangeArrowheads="1"/>
          </p:cNvSpPr>
          <p:nvPr/>
        </p:nvSpPr>
        <p:spPr bwMode="auto">
          <a:xfrm>
            <a:off x="5159375" y="2505077"/>
            <a:ext cx="287338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878" name="Oval 62"/>
          <p:cNvSpPr>
            <a:spLocks noChangeArrowheads="1"/>
          </p:cNvSpPr>
          <p:nvPr/>
        </p:nvSpPr>
        <p:spPr bwMode="auto">
          <a:xfrm>
            <a:off x="5448300" y="2505077"/>
            <a:ext cx="287338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879" name="Oval 63"/>
          <p:cNvSpPr>
            <a:spLocks noChangeArrowheads="1"/>
          </p:cNvSpPr>
          <p:nvPr/>
        </p:nvSpPr>
        <p:spPr bwMode="auto">
          <a:xfrm>
            <a:off x="6096000" y="2505077"/>
            <a:ext cx="287338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880" name="Oval 64"/>
          <p:cNvSpPr>
            <a:spLocks noChangeArrowheads="1"/>
          </p:cNvSpPr>
          <p:nvPr/>
        </p:nvSpPr>
        <p:spPr bwMode="auto">
          <a:xfrm>
            <a:off x="6383339" y="2505077"/>
            <a:ext cx="287337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881" name="Oval 65"/>
          <p:cNvSpPr>
            <a:spLocks noChangeArrowheads="1"/>
          </p:cNvSpPr>
          <p:nvPr/>
        </p:nvSpPr>
        <p:spPr bwMode="auto">
          <a:xfrm>
            <a:off x="6672264" y="2505077"/>
            <a:ext cx="287337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882" name="Oval 66"/>
          <p:cNvSpPr>
            <a:spLocks noChangeArrowheads="1"/>
          </p:cNvSpPr>
          <p:nvPr/>
        </p:nvSpPr>
        <p:spPr bwMode="auto">
          <a:xfrm>
            <a:off x="6959600" y="2505077"/>
            <a:ext cx="287338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883" name="Oval 67"/>
          <p:cNvSpPr>
            <a:spLocks noChangeArrowheads="1"/>
          </p:cNvSpPr>
          <p:nvPr/>
        </p:nvSpPr>
        <p:spPr bwMode="auto">
          <a:xfrm>
            <a:off x="7248525" y="2505077"/>
            <a:ext cx="287338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884" name="Oval 68"/>
          <p:cNvSpPr>
            <a:spLocks noChangeArrowheads="1"/>
          </p:cNvSpPr>
          <p:nvPr/>
        </p:nvSpPr>
        <p:spPr bwMode="auto">
          <a:xfrm>
            <a:off x="7896225" y="2505077"/>
            <a:ext cx="287338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885" name="Oval 69"/>
          <p:cNvSpPr>
            <a:spLocks noChangeArrowheads="1"/>
          </p:cNvSpPr>
          <p:nvPr/>
        </p:nvSpPr>
        <p:spPr bwMode="auto">
          <a:xfrm>
            <a:off x="8183564" y="2505077"/>
            <a:ext cx="287337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886" name="Oval 70"/>
          <p:cNvSpPr>
            <a:spLocks noChangeArrowheads="1"/>
          </p:cNvSpPr>
          <p:nvPr/>
        </p:nvSpPr>
        <p:spPr bwMode="auto">
          <a:xfrm>
            <a:off x="8472489" y="2505077"/>
            <a:ext cx="287337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887" name="Oval 71"/>
          <p:cNvSpPr>
            <a:spLocks noChangeArrowheads="1"/>
          </p:cNvSpPr>
          <p:nvPr/>
        </p:nvSpPr>
        <p:spPr bwMode="auto">
          <a:xfrm>
            <a:off x="8759825" y="2505077"/>
            <a:ext cx="287338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888" name="Oval 72"/>
          <p:cNvSpPr>
            <a:spLocks noChangeArrowheads="1"/>
          </p:cNvSpPr>
          <p:nvPr/>
        </p:nvSpPr>
        <p:spPr bwMode="auto">
          <a:xfrm>
            <a:off x="9048750" y="2505077"/>
            <a:ext cx="287338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4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4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4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4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4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4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4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4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4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4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4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4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4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4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4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4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4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4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34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34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8" dur="5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1" dur="5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4" dur="500"/>
                                        <p:tgtEl>
                                          <p:spTgt spid="34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7" dur="500"/>
                                        <p:tgtEl>
                                          <p:spTgt spid="34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348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000"/>
                            </p:stCondLst>
                            <p:childTnLst>
                              <p:par>
                                <p:cTn id="127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8" dur="2000" fill="hold"/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1" dur="500"/>
                                        <p:tgtEl>
                                          <p:spTgt spid="348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4" dur="500"/>
                                        <p:tgtEl>
                                          <p:spTgt spid="34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48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48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348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animBg="1"/>
      <p:bldP spid="34824" grpId="0"/>
      <p:bldP spid="34827" grpId="0"/>
      <p:bldP spid="34832" grpId="0" animBg="1"/>
      <p:bldP spid="34835" grpId="0"/>
      <p:bldP spid="34835" grpId="1"/>
      <p:bldP spid="34837" grpId="0"/>
      <p:bldP spid="3484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699</Words>
  <Application>Microsoft Office PowerPoint</Application>
  <PresentationFormat>宽屏</PresentationFormat>
  <Paragraphs>112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6" baseType="lpstr">
      <vt:lpstr>楷体</vt:lpstr>
      <vt:lpstr>宋体</vt:lpstr>
      <vt:lpstr>微软雅黑</vt:lpstr>
      <vt:lpstr>Arial</vt:lpstr>
      <vt:lpstr>Calibri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2017-08-03T09:01:00Z</dcterms:created>
  <dcterms:modified xsi:type="dcterms:W3CDTF">2023-01-16T15:29:35Z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F22459FD0F2F46A1836B7D8893354970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