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media1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4" r:id="rId4"/>
    <p:sldMasterId id="2147483668" r:id="rId5"/>
    <p:sldMasterId id="2147483672" r:id="rId6"/>
    <p:sldMasterId id="2147483676" r:id="rId7"/>
    <p:sldMasterId id="2147483680" r:id="rId8"/>
    <p:sldMasterId id="2147483684" r:id="rId9"/>
    <p:sldMasterId id="2147483688" r:id="rId10"/>
    <p:sldMasterId id="2147483692" r:id="rId11"/>
  </p:sldMasterIdLst>
  <p:notesMasterIdLst>
    <p:notesMasterId r:id="rId13"/>
  </p:notesMasterIdLst>
  <p:handoutMasterIdLst>
    <p:handoutMasterId r:id="rId37"/>
  </p:handoutMasterIdLst>
  <p:sldIdLst>
    <p:sldId id="470" r:id="rId12"/>
    <p:sldId id="353" r:id="rId14"/>
    <p:sldId id="471" r:id="rId15"/>
    <p:sldId id="352" r:id="rId16"/>
    <p:sldId id="497" r:id="rId17"/>
    <p:sldId id="498" r:id="rId18"/>
    <p:sldId id="491" r:id="rId19"/>
    <p:sldId id="494" r:id="rId20"/>
    <p:sldId id="499" r:id="rId21"/>
    <p:sldId id="492" r:id="rId22"/>
    <p:sldId id="495" r:id="rId23"/>
    <p:sldId id="500" r:id="rId24"/>
    <p:sldId id="501" r:id="rId25"/>
    <p:sldId id="502" r:id="rId26"/>
    <p:sldId id="503" r:id="rId27"/>
    <p:sldId id="504" r:id="rId28"/>
    <p:sldId id="505" r:id="rId29"/>
    <p:sldId id="506" r:id="rId30"/>
    <p:sldId id="507" r:id="rId31"/>
    <p:sldId id="508" r:id="rId32"/>
    <p:sldId id="509" r:id="rId33"/>
    <p:sldId id="493" r:id="rId34"/>
    <p:sldId id="496" r:id="rId35"/>
    <p:sldId id="297" r:id="rId36"/>
  </p:sldIdLst>
  <p:sldSz cx="12190095" cy="6859270"/>
  <p:notesSz cx="6858000" cy="9144000"/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5A57"/>
    <a:srgbClr val="E32B2E"/>
    <a:srgbClr val="3296A8"/>
    <a:srgbClr val="6D8AAB"/>
    <a:srgbClr val="31709C"/>
    <a:srgbClr val="7697B3"/>
    <a:srgbClr val="6FA094"/>
    <a:srgbClr val="94BCB4"/>
    <a:srgbClr val="59503C"/>
    <a:srgbClr val="1FB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7778" autoAdjust="0"/>
  </p:normalViewPr>
  <p:slideViewPr>
    <p:cSldViewPr snapToGrid="0" showGuides="1">
      <p:cViewPr>
        <p:scale>
          <a:sx n="66" d="100"/>
          <a:sy n="66" d="100"/>
        </p:scale>
        <p:origin x="-1286" y="-499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1" Type="http://schemas.openxmlformats.org/officeDocument/2006/relationships/tags" Target="tags/tag1.xml"/><Relationship Id="rId40" Type="http://schemas.openxmlformats.org/officeDocument/2006/relationships/tableStyles" Target="tableStyles.xml"/><Relationship Id="rId4" Type="http://schemas.openxmlformats.org/officeDocument/2006/relationships/slideMaster" Target="slideMasters/slideMaster3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handoutMaster" Target="handoutMasters/handoutMaster1.xml"/><Relationship Id="rId36" Type="http://schemas.openxmlformats.org/officeDocument/2006/relationships/slide" Target="slides/slide24.xml"/><Relationship Id="rId35" Type="http://schemas.openxmlformats.org/officeDocument/2006/relationships/slide" Target="slides/slide23.xml"/><Relationship Id="rId34" Type="http://schemas.openxmlformats.org/officeDocument/2006/relationships/slide" Target="slides/slide22.xml"/><Relationship Id="rId33" Type="http://schemas.openxmlformats.org/officeDocument/2006/relationships/slide" Target="slides/slide21.xml"/><Relationship Id="rId32" Type="http://schemas.openxmlformats.org/officeDocument/2006/relationships/slide" Target="slides/slide20.xml"/><Relationship Id="rId31" Type="http://schemas.openxmlformats.org/officeDocument/2006/relationships/slide" Target="slides/slide19.xml"/><Relationship Id="rId30" Type="http://schemas.openxmlformats.org/officeDocument/2006/relationships/slide" Target="slides/slide18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0" Type="http://schemas.openxmlformats.org/officeDocument/2006/relationships/slide" Target="slides/slide8.xml"/><Relationship Id="rId2" Type="http://schemas.openxmlformats.org/officeDocument/2006/relationships/theme" Target="theme/theme1.xml"/><Relationship Id="rId19" Type="http://schemas.openxmlformats.org/officeDocument/2006/relationships/slide" Target="slides/slide7.xml"/><Relationship Id="rId18" Type="http://schemas.openxmlformats.org/officeDocument/2006/relationships/slide" Target="slides/slide6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'1.0' encoding='UTF-8' standalone='yes'?>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'1.0' encoding='UTF-8' standalone='yes'?>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'1.0' encoding='UTF-8' standalone='yes'?>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'1.0' encoding='UTF-8' standalone='yes'?>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'1.0' encoding='UTF-8' standalone='yes'?>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'1.0' encoding='UTF-8' standalone='yes'?>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'1.0' encoding='UTF-8' standalone='yes'?>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'1.0' encoding='UTF-8' standalone='yes'?>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'1.0' encoding='UTF-8' standalone='yes'?>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'1.0' encoding='UTF-8' standalone='yes'?>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'1.0' encoding='UTF-8' standalone='yes'?>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'1.0' encoding='UTF-8' standalone='yes'?>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800" indent="0">
              <a:buNone/>
              <a:defRPr sz="2700"/>
            </a:lvl4pPr>
            <a:lvl5pPr marL="2438400" indent="0">
              <a:buNone/>
              <a:defRPr sz="2700"/>
            </a:lvl5pPr>
            <a:lvl6pPr marL="3048000" indent="0">
              <a:buNone/>
              <a:defRPr sz="2700"/>
            </a:lvl6pPr>
            <a:lvl7pPr marL="3657600" indent="0">
              <a:buNone/>
              <a:defRPr sz="2700"/>
            </a:lvl7pPr>
            <a:lvl8pPr marL="4267200" indent="0">
              <a:buNone/>
              <a:defRPr sz="2700"/>
            </a:lvl8pPr>
            <a:lvl9pPr marL="487680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5" Type="http://schemas.openxmlformats.org/officeDocument/2006/relationships/theme" Target="../theme/theme10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2.xml.rels><?xml version='1.0' encoding='UTF-8' standalone='yes'?>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'1.0' encoding='UTF-8' standalone='yes'?>
<Relationships xmlns="http://schemas.openxmlformats.org/package/2006/relationships"><Relationship Id="rId6" Type="http://schemas.openxmlformats.org/officeDocument/2006/relationships/theme" Target="../theme/theme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4.xml.rels><?xml version='1.0' encoding='UTF-8' standalone='yes'?>
<Relationships xmlns="http://schemas.openxmlformats.org/package/2006/relationships"><Relationship Id="rId6" Type="http://schemas.openxmlformats.org/officeDocument/2006/relationships/theme" Target="../theme/theme4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5.xml.rels><?xml version='1.0' encoding='UTF-8' standalone='yes'?>
<Relationships xmlns="http://schemas.openxmlformats.org/package/2006/relationships"><Relationship Id="rId6" Type="http://schemas.openxmlformats.org/officeDocument/2006/relationships/theme" Target="../theme/theme5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_rels/slideMaster6.xml.rels><?xml version='1.0' encoding='UTF-8' standalone='yes'?>
<Relationships xmlns="http://schemas.openxmlformats.org/package/2006/relationships"><Relationship Id="rId6" Type="http://schemas.openxmlformats.org/officeDocument/2006/relationships/theme" Target="../theme/theme6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7.xml.rels><?xml version='1.0' encoding='UTF-8' standalone='yes'?>
<Relationships xmlns="http://schemas.openxmlformats.org/package/2006/relationships"><Relationship Id="rId6" Type="http://schemas.openxmlformats.org/officeDocument/2006/relationships/theme" Target="../theme/theme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_rels/slideMaster8.xml.rels><?xml version='1.0' encoding='UTF-8' standalone='yes'?>
<Relationships xmlns="http://schemas.openxmlformats.org/package/2006/relationships"><Relationship Id="rId6" Type="http://schemas.openxmlformats.org/officeDocument/2006/relationships/theme" Target="../theme/theme8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/Relationships>
</file>

<file path=ppt/slideMasters/_rels/slideMaster9.xml.rels><?xml version='1.0' encoding='UTF-8' standalone='yes'?>
<Relationships xmlns="http://schemas.openxmlformats.org/package/2006/relationships"><Relationship Id="rId6" Type="http://schemas.openxmlformats.org/officeDocument/2006/relationships/theme" Target="../theme/theme9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43.xml"/><Relationship Id="rId6" Type="http://schemas.openxmlformats.org/officeDocument/2006/relationships/image" Target="../media/image9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10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6.jpeg"/></Relationships>
</file>

<file path=ppt/slides/_rels/slide11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/Relationships>
</file>

<file path=ppt/slides/_rels/slide12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/Relationships>
</file>

<file path=ppt/slides/_rels/slide13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/Relationships>
</file>

<file path=ppt/slides/_rels/slide14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11.png"/></Relationships>
</file>

<file path=ppt/slides/_rels/slide15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3.xml"/></Relationships>
</file>

<file path=ppt/slides/_rels/slide16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3.xml"/></Relationships>
</file>

<file path=ppt/slides/_rels/slide17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3.xml"/></Relationships>
</file>

<file path=ppt/slides/_rels/slide18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3.xml"/></Relationships>
</file>

<file path=ppt/slides/_rels/slide19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3.xml"/></Relationships>
</file>

<file path=ppt/slides/_rels/slide2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6.jpeg"/></Relationships>
</file>

<file path=ppt/slides/_rels/slide20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3.xml"/></Relationships>
</file>

<file path=ppt/slides/_rels/slide21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3.xml"/></Relationships>
</file>

<file path=ppt/slides/_rels/slide22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6.jpeg"/></Relationships>
</file>

<file path=ppt/slides/_rels/slide23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3.xml"/></Relationships>
</file>

<file path=ppt/slides/_rels/slide24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43.xml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3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6.jpeg"/></Relationships>
</file>

<file path=ppt/slides/_rels/slide4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6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7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6.jpeg"/></Relationships>
</file>

<file path=ppt/slides/_rels/slide8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_rels/slide9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户外&#10;&#10;已生成极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5" name="_14"/>
          <p:cNvSpPr txBox="1">
            <a:spLocks noChangeArrowheads="1"/>
          </p:cNvSpPr>
          <p:nvPr/>
        </p:nvSpPr>
        <p:spPr bwMode="auto">
          <a:xfrm>
            <a:off x="6131251" y="1168681"/>
            <a:ext cx="1176990" cy="180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11500" b="1" spc="600" dirty="0">
                <a:solidFill>
                  <a:srgbClr val="615A5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背</a:t>
            </a:r>
            <a:endParaRPr lang="zh-CN" sz="11500" b="1" spc="600" dirty="0">
              <a:solidFill>
                <a:srgbClr val="615A57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_14"/>
          <p:cNvSpPr txBox="1">
            <a:spLocks noChangeArrowheads="1"/>
          </p:cNvSpPr>
          <p:nvPr/>
        </p:nvSpPr>
        <p:spPr bwMode="auto">
          <a:xfrm>
            <a:off x="6865711" y="2680733"/>
            <a:ext cx="1373798" cy="180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11500" b="1" spc="600" dirty="0">
                <a:solidFill>
                  <a:srgbClr val="615A5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影</a:t>
            </a:r>
            <a:endParaRPr lang="zh-CN" sz="11500" b="1" spc="600" dirty="0">
              <a:solidFill>
                <a:srgbClr val="615A57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31251" y="3049543"/>
            <a:ext cx="589287" cy="1556698"/>
          </a:xfrm>
          <a:prstGeom prst="rect">
            <a:avLst/>
          </a:prstGeom>
          <a:solidFill>
            <a:srgbClr val="E32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朱自清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147"/>
          <a:stretch>
            <a:fillRect/>
          </a:stretch>
        </p:blipFill>
        <p:spPr>
          <a:xfrm>
            <a:off x="4544378" y="833797"/>
            <a:ext cx="1754846" cy="4881959"/>
          </a:xfrm>
          <a:prstGeom prst="rect">
            <a:avLst/>
          </a:prstGeom>
        </p:spPr>
      </p:pic>
      <p:pic>
        <p:nvPicPr>
          <p:cNvPr id="10" name="0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2717" y="-1431306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1000">
        <p14:warp dir="in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已生成极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2" name="矩形: 圆角 11"/>
          <p:cNvSpPr/>
          <p:nvPr/>
        </p:nvSpPr>
        <p:spPr>
          <a:xfrm>
            <a:off x="3918576" y="1730638"/>
            <a:ext cx="1131074" cy="3115888"/>
          </a:xfrm>
          <a:prstGeom prst="roundRect">
            <a:avLst>
              <a:gd name="adj" fmla="val 0"/>
            </a:avLst>
          </a:prstGeom>
          <a:noFill/>
          <a:ln>
            <a:solidFill>
              <a:srgbClr val="615A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smtClean="0">
                <a:solidFill>
                  <a:srgbClr val="615A5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第三节</a:t>
            </a:r>
            <a:endParaRPr lang="zh-CN" altLang="en-US" sz="4400" b="1" dirty="0">
              <a:solidFill>
                <a:srgbClr val="615A57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256246" y="2790113"/>
            <a:ext cx="3750080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600" b="1" smtClean="0">
                <a:solidFill>
                  <a:srgbClr val="615A5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 文 赏 析</a:t>
            </a:r>
            <a:endParaRPr lang="zh-CN" altLang="en-US" sz="4600" b="1" dirty="0">
              <a:solidFill>
                <a:srgbClr val="615A57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5244573" y="3577057"/>
            <a:ext cx="357020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>
              <a:defRPr/>
            </a:pPr>
            <a:r>
              <a:rPr lang="zh-CN" altLang="en-US" sz="1200" noProof="1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Arial" panose="020B0604020202020204" pitchFamily="34" charset="0"/>
              </a:rPr>
              <a:t>添加相关标题文字添加相关标题文字相关标题文字</a:t>
            </a:r>
            <a:endParaRPr lang="en-US" altLang="zh-CN" sz="1200" noProof="1">
              <a:solidFill>
                <a:schemeClr val="bg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0946" y="344584"/>
            <a:ext cx="11129468" cy="738860"/>
            <a:chOff x="1060946" y="557944"/>
            <a:chExt cx="11129468" cy="738860"/>
          </a:xfrm>
        </p:grpSpPr>
        <p:sp>
          <p:nvSpPr>
            <p:cNvPr id="11" name="矩形 10"/>
            <p:cNvSpPr/>
            <p:nvPr/>
          </p:nvSpPr>
          <p:spPr>
            <a:xfrm flipV="1">
              <a:off x="4136572" y="994691"/>
              <a:ext cx="8053842" cy="45719"/>
            </a:xfrm>
            <a:prstGeom prst="rect">
              <a:avLst/>
            </a:prstGeom>
            <a:solidFill>
              <a:srgbClr val="615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1060946" y="557944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b="1" smtClean="0">
                  <a:solidFill>
                    <a:srgbClr val="615A57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课文赏析</a:t>
              </a:r>
              <a:endParaRPr lang="zh-CN" altLang="en-US" sz="3200" b="1" dirty="0">
                <a:solidFill>
                  <a:srgbClr val="615A57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1083504" y="1065972"/>
              <a:ext cx="3255323" cy="230832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500" dirty="0">
                  <a:solidFill>
                    <a:schemeClr val="bg1">
                      <a:lumMod val="6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500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12758" y="1552086"/>
            <a:ext cx="11566484" cy="4770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2500" dirty="0">
                <a:solidFill>
                  <a:srgbClr val="615A57"/>
                </a:solidFill>
                <a:latin typeface="新蒂下午茶体" panose="03000600000000000000" pitchFamily="66" charset="-128"/>
                <a:ea typeface="新蒂下午茶体" panose="03000600000000000000" pitchFamily="66" charset="-128"/>
                <a:cs typeface="新蒂下午茶体" panose="03000600000000000000" pitchFamily="66" charset="-128"/>
              </a:rPr>
              <a:t>请找出父亲送儿子上车站的过程说的四句话，并体会它所含的意思。</a:t>
            </a:r>
            <a:endParaRPr lang="zh-CN" altLang="en-US" sz="2500" dirty="0">
              <a:solidFill>
                <a:srgbClr val="615A57"/>
              </a:solidFill>
              <a:latin typeface="新蒂下午茶体" panose="03000600000000000000" pitchFamily="66" charset="-128"/>
              <a:ea typeface="新蒂下午茶体" panose="03000600000000000000" pitchFamily="66" charset="-128"/>
              <a:cs typeface="新蒂下午茶体" panose="03000600000000000000" pitchFamily="66" charset="-128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081070" y="2476009"/>
            <a:ext cx="9039515" cy="2724571"/>
            <a:chOff x="1144581" y="2756237"/>
            <a:chExt cx="9039515" cy="2724571"/>
          </a:xfrm>
        </p:grpSpPr>
        <p:sp>
          <p:nvSpPr>
            <p:cNvPr id="9" name="Rectangle 2"/>
            <p:cNvSpPr txBox="1">
              <a:spLocks noRot="1" noChangeArrowheads="1"/>
            </p:cNvSpPr>
            <p:nvPr/>
          </p:nvSpPr>
          <p:spPr>
            <a:xfrm>
              <a:off x="1537592" y="2756237"/>
              <a:ext cx="8646504" cy="2724571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2800" dirty="0">
                  <a:solidFill>
                    <a:srgbClr val="615A57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不要紧，他们去不好！</a:t>
              </a:r>
              <a:endParaRPr lang="zh-CN" altLang="en-US" sz="2800" dirty="0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800" dirty="0">
                  <a:solidFill>
                    <a:srgbClr val="615A57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我买几个橘子去。你就在此地，不要走动。</a:t>
              </a:r>
              <a:endParaRPr lang="zh-CN" altLang="en-US" sz="2800" dirty="0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800" dirty="0">
                  <a:solidFill>
                    <a:srgbClr val="615A57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我走了，到那边来信！</a:t>
              </a:r>
              <a:endParaRPr lang="zh-CN" altLang="en-US" sz="2800" dirty="0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800" dirty="0">
                  <a:solidFill>
                    <a:srgbClr val="615A57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进去吧，里边没人。</a:t>
              </a:r>
              <a:endParaRPr lang="zh-CN" altLang="en-US" sz="2800" dirty="0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144581" y="2950237"/>
              <a:ext cx="393011" cy="2324138"/>
              <a:chOff x="969482" y="3535552"/>
              <a:chExt cx="393011" cy="2324138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969483" y="3535552"/>
                <a:ext cx="393009" cy="393009"/>
              </a:xfrm>
              <a:prstGeom prst="ellipse">
                <a:avLst/>
              </a:prstGeom>
              <a:solidFill>
                <a:srgbClr val="615A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 dirty="0">
                    <a:latin typeface="新蒂下午茶体" panose="03000600000000000000" pitchFamily="66" charset="-128"/>
                    <a:ea typeface="新蒂下午茶体" panose="03000600000000000000" pitchFamily="66" charset="-128"/>
                    <a:cs typeface="新蒂下午茶体" panose="03000600000000000000" pitchFamily="66" charset="-128"/>
                  </a:rPr>
                  <a:t>1</a:t>
                </a:r>
                <a:endParaRPr lang="zh-CN" altLang="en-US" sz="2000" b="1" dirty="0">
                  <a:latin typeface="新蒂下午茶体" panose="03000600000000000000" pitchFamily="66" charset="-128"/>
                  <a:ea typeface="新蒂下午茶体" panose="03000600000000000000" pitchFamily="66" charset="-128"/>
                  <a:cs typeface="新蒂下午茶体" panose="03000600000000000000" pitchFamily="66" charset="-128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969484" y="4193194"/>
                <a:ext cx="393009" cy="393009"/>
              </a:xfrm>
              <a:prstGeom prst="ellipse">
                <a:avLst/>
              </a:prstGeom>
              <a:solidFill>
                <a:srgbClr val="615A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 dirty="0">
                    <a:latin typeface="新蒂下午茶体" panose="03000600000000000000" pitchFamily="66" charset="-128"/>
                    <a:ea typeface="新蒂下午茶体" panose="03000600000000000000" pitchFamily="66" charset="-128"/>
                    <a:cs typeface="新蒂下午茶体" panose="03000600000000000000" pitchFamily="66" charset="-128"/>
                  </a:rPr>
                  <a:t>2</a:t>
                </a:r>
                <a:endParaRPr lang="zh-CN" altLang="en-US" sz="2000" b="1" dirty="0">
                  <a:latin typeface="新蒂下午茶体" panose="03000600000000000000" pitchFamily="66" charset="-128"/>
                  <a:ea typeface="新蒂下午茶体" panose="03000600000000000000" pitchFamily="66" charset="-128"/>
                  <a:cs typeface="新蒂下午茶体" panose="03000600000000000000" pitchFamily="66" charset="-128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969483" y="4834901"/>
                <a:ext cx="393009" cy="393009"/>
              </a:xfrm>
              <a:prstGeom prst="ellipse">
                <a:avLst/>
              </a:prstGeom>
              <a:solidFill>
                <a:srgbClr val="615A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 dirty="0">
                    <a:latin typeface="新蒂下午茶体" panose="03000600000000000000" pitchFamily="66" charset="-128"/>
                    <a:ea typeface="新蒂下午茶体" panose="03000600000000000000" pitchFamily="66" charset="-128"/>
                    <a:cs typeface="新蒂下午茶体" panose="03000600000000000000" pitchFamily="66" charset="-128"/>
                  </a:rPr>
                  <a:t>3</a:t>
                </a:r>
                <a:endParaRPr lang="zh-CN" altLang="en-US" sz="2000" b="1" dirty="0">
                  <a:latin typeface="新蒂下午茶体" panose="03000600000000000000" pitchFamily="66" charset="-128"/>
                  <a:ea typeface="新蒂下午茶体" panose="03000600000000000000" pitchFamily="66" charset="-128"/>
                  <a:cs typeface="新蒂下午茶体" panose="03000600000000000000" pitchFamily="66" charset="-128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969482" y="5466681"/>
                <a:ext cx="393009" cy="393009"/>
              </a:xfrm>
              <a:prstGeom prst="ellipse">
                <a:avLst/>
              </a:prstGeom>
              <a:solidFill>
                <a:srgbClr val="615A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 dirty="0">
                    <a:latin typeface="新蒂下午茶体" panose="03000600000000000000" pitchFamily="66" charset="-128"/>
                    <a:ea typeface="新蒂下午茶体" panose="03000600000000000000" pitchFamily="66" charset="-128"/>
                    <a:cs typeface="新蒂下午茶体" panose="03000600000000000000" pitchFamily="66" charset="-128"/>
                  </a:rPr>
                  <a:t>4</a:t>
                </a:r>
                <a:endParaRPr lang="zh-CN" altLang="en-US" sz="2000" b="1" dirty="0">
                  <a:latin typeface="新蒂下午茶体" panose="03000600000000000000" pitchFamily="66" charset="-128"/>
                  <a:ea typeface="新蒂下午茶体" panose="03000600000000000000" pitchFamily="66" charset="-128"/>
                  <a:cs typeface="新蒂下午茶体" panose="03000600000000000000" pitchFamily="66" charset="-128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2399011" y="5470627"/>
            <a:ext cx="5909625" cy="11137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这四句话都很简短，意思也很平常。这样简短平常的话是否缺乏感情？</a:t>
            </a:r>
            <a:endParaRPr lang="zh-CN" altLang="en-US" sz="2400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0946" y="344584"/>
            <a:ext cx="11129468" cy="738860"/>
            <a:chOff x="1060946" y="557944"/>
            <a:chExt cx="11129468" cy="738860"/>
          </a:xfrm>
        </p:grpSpPr>
        <p:sp>
          <p:nvSpPr>
            <p:cNvPr id="11" name="矩形 10"/>
            <p:cNvSpPr/>
            <p:nvPr/>
          </p:nvSpPr>
          <p:spPr>
            <a:xfrm flipV="1">
              <a:off x="4136572" y="994691"/>
              <a:ext cx="8053842" cy="45719"/>
            </a:xfrm>
            <a:prstGeom prst="rect">
              <a:avLst/>
            </a:prstGeom>
            <a:solidFill>
              <a:srgbClr val="615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1060946" y="557944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b="1" smtClean="0">
                  <a:solidFill>
                    <a:srgbClr val="615A57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课文赏析</a:t>
              </a:r>
              <a:endParaRPr lang="zh-CN" altLang="en-US" sz="3200" b="1" dirty="0">
                <a:solidFill>
                  <a:srgbClr val="615A57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1083504" y="1065972"/>
              <a:ext cx="3255323" cy="230832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500" dirty="0">
                  <a:solidFill>
                    <a:schemeClr val="bg1">
                      <a:lumMod val="6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500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5406756" y="3182794"/>
            <a:ext cx="59096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送你一句名言：真理是朴素的。</a:t>
            </a:r>
            <a:endParaRPr lang="zh-CN" altLang="en-US" sz="2400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85187" y="4183953"/>
            <a:ext cx="8818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smtClean="0">
                <a:solidFill>
                  <a:srgbClr val="615A57"/>
                </a:solidFill>
                <a:latin typeface="新蒂下午茶体" panose="03000600000000000000" pitchFamily="66" charset="-128"/>
                <a:ea typeface="新蒂下午茶体" panose="03000600000000000000" pitchFamily="66" charset="-128"/>
                <a:cs typeface="新蒂下午茶体" panose="03000600000000000000" pitchFamily="66" charset="-128"/>
              </a:rPr>
              <a:t>这句</a:t>
            </a:r>
            <a:r>
              <a:rPr lang="zh-CN" altLang="en-US" sz="3600" dirty="0">
                <a:solidFill>
                  <a:srgbClr val="615A57"/>
                </a:solidFill>
                <a:latin typeface="新蒂下午茶体" panose="03000600000000000000" pitchFamily="66" charset="-128"/>
                <a:ea typeface="新蒂下午茶体" panose="03000600000000000000" pitchFamily="66" charset="-128"/>
                <a:cs typeface="新蒂下午茶体" panose="03000600000000000000" pitchFamily="66" charset="-128"/>
              </a:rPr>
              <a:t>朴实而简洁的话包含着父亲怎样的深情？请具体说明。</a:t>
            </a:r>
            <a:endParaRPr lang="zh-CN" altLang="en-US" sz="3600" dirty="0">
              <a:solidFill>
                <a:srgbClr val="615A57"/>
              </a:solidFill>
              <a:latin typeface="新蒂下午茶体" panose="03000600000000000000" pitchFamily="66" charset="-128"/>
              <a:ea typeface="新蒂下午茶体" panose="03000600000000000000" pitchFamily="66" charset="-128"/>
              <a:cs typeface="新蒂下午茶体" panose="03000600000000000000" pitchFamily="66" charset="-128"/>
            </a:endParaRPr>
          </a:p>
        </p:txBody>
      </p:sp>
      <p:sp>
        <p:nvSpPr>
          <p:cNvPr id="10" name="Rectangle 2"/>
          <p:cNvSpPr txBox="1">
            <a:spLocks noRot="1" noChangeArrowheads="1"/>
          </p:cNvSpPr>
          <p:nvPr/>
        </p:nvSpPr>
        <p:spPr>
          <a:xfrm>
            <a:off x="1083504" y="2296348"/>
            <a:ext cx="8646504" cy="27245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不是，朴素的言语中往往含有深挚的爱；平淡的话语里往往有不平静的心情。</a:t>
            </a:r>
            <a:endParaRPr lang="zh-CN" altLang="en-US" sz="2800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0946" y="344584"/>
            <a:ext cx="11129468" cy="738860"/>
            <a:chOff x="1060946" y="557944"/>
            <a:chExt cx="11129468" cy="738860"/>
          </a:xfrm>
        </p:grpSpPr>
        <p:sp>
          <p:nvSpPr>
            <p:cNvPr id="11" name="矩形 10"/>
            <p:cNvSpPr/>
            <p:nvPr/>
          </p:nvSpPr>
          <p:spPr>
            <a:xfrm flipV="1">
              <a:off x="4136572" y="994691"/>
              <a:ext cx="8053842" cy="45719"/>
            </a:xfrm>
            <a:prstGeom prst="rect">
              <a:avLst/>
            </a:prstGeom>
            <a:solidFill>
              <a:srgbClr val="615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1060946" y="557944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b="1" smtClean="0">
                  <a:solidFill>
                    <a:srgbClr val="615A57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课文赏析</a:t>
              </a:r>
              <a:endParaRPr lang="zh-CN" altLang="en-US" sz="3200" b="1" dirty="0">
                <a:solidFill>
                  <a:srgbClr val="615A57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1083504" y="1065972"/>
              <a:ext cx="3255323" cy="230832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500" dirty="0">
                  <a:solidFill>
                    <a:schemeClr val="bg1">
                      <a:lumMod val="6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500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4316269" y="1966746"/>
            <a:ext cx="3656979" cy="72626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不要紧，他们去不好！</a:t>
            </a:r>
            <a:endParaRPr lang="zh-CN" altLang="en-US" sz="2800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2800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07386" y="2787998"/>
            <a:ext cx="9416376" cy="1930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父亲当时急于谋事，在生存的巨大压力之下，忧心如焚，但是儿子在他心目中高于一切，惟恐儿子路上有什么闪失，所以最后决定还是由自己亲自送。</a:t>
            </a:r>
            <a:endParaRPr lang="zh-CN" altLang="en-US" sz="2800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0946" y="344584"/>
            <a:ext cx="11129468" cy="738860"/>
            <a:chOff x="1060946" y="557944"/>
            <a:chExt cx="11129468" cy="738860"/>
          </a:xfrm>
        </p:grpSpPr>
        <p:sp>
          <p:nvSpPr>
            <p:cNvPr id="11" name="矩形 10"/>
            <p:cNvSpPr/>
            <p:nvPr/>
          </p:nvSpPr>
          <p:spPr>
            <a:xfrm flipV="1">
              <a:off x="4136572" y="994691"/>
              <a:ext cx="8053842" cy="45719"/>
            </a:xfrm>
            <a:prstGeom prst="rect">
              <a:avLst/>
            </a:prstGeom>
            <a:solidFill>
              <a:srgbClr val="615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1060946" y="557944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b="1" smtClean="0">
                  <a:solidFill>
                    <a:srgbClr val="615A57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课文赏析</a:t>
              </a:r>
              <a:endParaRPr lang="zh-CN" altLang="en-US" sz="3200" b="1" dirty="0">
                <a:solidFill>
                  <a:srgbClr val="615A57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1083504" y="1065972"/>
              <a:ext cx="3255323" cy="230832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500" dirty="0">
                  <a:solidFill>
                    <a:schemeClr val="bg1">
                      <a:lumMod val="6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500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2639483" y="2526657"/>
            <a:ext cx="7600248" cy="3276047"/>
          </a:xfrm>
          <a:prstGeom prst="rect">
            <a:avLst/>
          </a:prstGeom>
          <a:blipFill>
            <a:blip r:embed="rId1">
              <a:alphaModFix amt="45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5A57"/>
              </a:solidFill>
            </a:endParaRPr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2780055" y="1872786"/>
            <a:ext cx="6867727" cy="72626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我买几个橘子去。你就在此地，不要走动。</a:t>
            </a:r>
            <a:endParaRPr lang="zh-CN" altLang="en-US" sz="2800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05731" y="2823820"/>
            <a:ext cx="94163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父亲已经把儿子送上车，已经关照得无微不至，儿子也劝父亲可以走了，而父亲还觉得没有尽够心意，看见站上有卖橘子的，便要去给儿子买橘子。过铁道不容易，自己受点累，能让儿子受用，他是心甘情愿的。他还生怕儿子跟着出来，忘了行李。父亲的关怀真是无微不至。</a:t>
            </a:r>
            <a:endParaRPr lang="zh-CN" altLang="en-US" sz="2800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0946" y="344584"/>
            <a:ext cx="11129468" cy="738860"/>
            <a:chOff x="1060946" y="557944"/>
            <a:chExt cx="11129468" cy="738860"/>
          </a:xfrm>
        </p:grpSpPr>
        <p:sp>
          <p:nvSpPr>
            <p:cNvPr id="11" name="矩形 10"/>
            <p:cNvSpPr/>
            <p:nvPr/>
          </p:nvSpPr>
          <p:spPr>
            <a:xfrm flipV="1">
              <a:off x="4136572" y="994691"/>
              <a:ext cx="8053842" cy="45719"/>
            </a:xfrm>
            <a:prstGeom prst="rect">
              <a:avLst/>
            </a:prstGeom>
            <a:solidFill>
              <a:srgbClr val="615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1060946" y="557944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b="1" smtClean="0">
                  <a:solidFill>
                    <a:srgbClr val="615A57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课文赏析</a:t>
              </a:r>
              <a:endParaRPr lang="zh-CN" altLang="en-US" sz="3200" b="1" dirty="0">
                <a:solidFill>
                  <a:srgbClr val="615A57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1083504" y="1065972"/>
              <a:ext cx="3255323" cy="230832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500" dirty="0">
                  <a:solidFill>
                    <a:schemeClr val="bg1">
                      <a:lumMod val="6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500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138019" y="2509664"/>
            <a:ext cx="6206247" cy="2127303"/>
            <a:chOff x="432473" y="2477374"/>
            <a:chExt cx="6206247" cy="2127303"/>
          </a:xfrm>
        </p:grpSpPr>
        <p:sp>
          <p:nvSpPr>
            <p:cNvPr id="7" name="Rectangle 2"/>
            <p:cNvSpPr txBox="1">
              <a:spLocks noRot="1" noChangeArrowheads="1"/>
            </p:cNvSpPr>
            <p:nvPr/>
          </p:nvSpPr>
          <p:spPr>
            <a:xfrm>
              <a:off x="1378841" y="2477374"/>
              <a:ext cx="4155766" cy="726265"/>
            </a:xfrm>
            <a:prstGeom prst="rect">
              <a:avLst/>
            </a:prstGeom>
            <a:noFill/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CN" altLang="en-US" sz="2800" dirty="0">
                  <a:solidFill>
                    <a:srgbClr val="615A57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我走了，到那边来信</a:t>
              </a:r>
              <a:r>
                <a:rPr lang="en-US" altLang="zh-CN" sz="2800" dirty="0">
                  <a:solidFill>
                    <a:srgbClr val="615A57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!</a:t>
              </a:r>
              <a:endParaRPr lang="zh-CN" altLang="en-US" sz="2800" dirty="0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432473" y="3320671"/>
              <a:ext cx="6206247" cy="12840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800" dirty="0">
                  <a:solidFill>
                    <a:srgbClr val="615A57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惦念路途平安，要等到儿子回到北京来信报平安，才能放心。</a:t>
              </a:r>
              <a:endParaRPr lang="zh-CN" altLang="en-US" sz="2800" dirty="0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0946" y="344584"/>
            <a:ext cx="11129468" cy="738860"/>
            <a:chOff x="1060946" y="557944"/>
            <a:chExt cx="11129468" cy="738860"/>
          </a:xfrm>
        </p:grpSpPr>
        <p:sp>
          <p:nvSpPr>
            <p:cNvPr id="11" name="矩形 10"/>
            <p:cNvSpPr/>
            <p:nvPr/>
          </p:nvSpPr>
          <p:spPr>
            <a:xfrm flipV="1">
              <a:off x="4136572" y="994691"/>
              <a:ext cx="8053842" cy="45719"/>
            </a:xfrm>
            <a:prstGeom prst="rect">
              <a:avLst/>
            </a:prstGeom>
            <a:solidFill>
              <a:srgbClr val="615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1060946" y="557944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b="1" smtClean="0">
                  <a:solidFill>
                    <a:srgbClr val="615A57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课文赏析</a:t>
              </a:r>
              <a:endParaRPr lang="zh-CN" altLang="en-US" sz="3200" b="1" dirty="0">
                <a:solidFill>
                  <a:srgbClr val="615A57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1083504" y="1065972"/>
              <a:ext cx="3255323" cy="230832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500" dirty="0">
                  <a:solidFill>
                    <a:schemeClr val="bg1">
                      <a:lumMod val="6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500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139936" y="2320441"/>
            <a:ext cx="7947497" cy="2829508"/>
            <a:chOff x="4596912" y="3800625"/>
            <a:chExt cx="7947497" cy="2829508"/>
          </a:xfrm>
        </p:grpSpPr>
        <p:sp>
          <p:nvSpPr>
            <p:cNvPr id="7" name="Rectangle 2"/>
            <p:cNvSpPr txBox="1">
              <a:spLocks noRot="1" noChangeArrowheads="1"/>
            </p:cNvSpPr>
            <p:nvPr/>
          </p:nvSpPr>
          <p:spPr>
            <a:xfrm>
              <a:off x="6567221" y="3800625"/>
              <a:ext cx="3744098" cy="726265"/>
            </a:xfrm>
            <a:prstGeom prst="rect">
              <a:avLst/>
            </a:prstGeom>
            <a:noFill/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CN" altLang="en-US" sz="2800" dirty="0">
                  <a:solidFill>
                    <a:srgbClr val="615A57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进去吧，里边没人。</a:t>
              </a:r>
              <a:endParaRPr lang="zh-CN" altLang="en-US" sz="2800" dirty="0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4596912" y="4699796"/>
              <a:ext cx="7947497" cy="19303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800" dirty="0">
                  <a:solidFill>
                    <a:srgbClr val="615A57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走了几步就回头，可见心里还是惦记着儿子，依依不舍。又想到儿子所带的行李，叫儿子小心，什么都为儿子着想。</a:t>
              </a:r>
              <a:endParaRPr lang="zh-CN" altLang="en-US" sz="2800" dirty="0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0946" y="344584"/>
            <a:ext cx="11129468" cy="738860"/>
            <a:chOff x="1060946" y="557944"/>
            <a:chExt cx="11129468" cy="738860"/>
          </a:xfrm>
        </p:grpSpPr>
        <p:sp>
          <p:nvSpPr>
            <p:cNvPr id="11" name="矩形 10"/>
            <p:cNvSpPr/>
            <p:nvPr/>
          </p:nvSpPr>
          <p:spPr>
            <a:xfrm flipV="1">
              <a:off x="4136572" y="994691"/>
              <a:ext cx="8053842" cy="45719"/>
            </a:xfrm>
            <a:prstGeom prst="rect">
              <a:avLst/>
            </a:prstGeom>
            <a:solidFill>
              <a:srgbClr val="615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1060946" y="557944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b="1" smtClean="0">
                  <a:solidFill>
                    <a:srgbClr val="615A57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课文赏析</a:t>
              </a:r>
              <a:endParaRPr lang="zh-CN" altLang="en-US" sz="3200" b="1" dirty="0">
                <a:solidFill>
                  <a:srgbClr val="615A57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1083504" y="1065972"/>
              <a:ext cx="3255323" cy="230832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500" dirty="0">
                  <a:solidFill>
                    <a:schemeClr val="bg1">
                      <a:lumMod val="6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500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44072" y="1917131"/>
            <a:ext cx="6985000" cy="115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500" dirty="0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两年前作者奔丧完毕，父子在浦口火车站依依惜别的情景．</a:t>
            </a:r>
            <a:endParaRPr lang="zh-CN" altLang="en-US" sz="2500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768881" y="1422649"/>
            <a:ext cx="7274161" cy="4770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500" dirty="0">
                <a:solidFill>
                  <a:srgbClr val="615A57"/>
                </a:solidFill>
                <a:latin typeface="新蒂下午茶体" panose="03000600000000000000" pitchFamily="66" charset="-128"/>
                <a:ea typeface="新蒂下午茶体" panose="03000600000000000000" pitchFamily="66" charset="-128"/>
                <a:cs typeface="新蒂下午茶体" panose="03000600000000000000" pitchFamily="66" charset="-128"/>
              </a:rPr>
              <a:t>这篇文章记叙的主要事件是什么？</a:t>
            </a:r>
            <a:endParaRPr lang="zh-CN" altLang="en-US" sz="2500" dirty="0">
              <a:solidFill>
                <a:srgbClr val="615A57"/>
              </a:solidFill>
              <a:latin typeface="新蒂下午茶体" panose="03000600000000000000" pitchFamily="66" charset="-128"/>
              <a:ea typeface="新蒂下午茶体" panose="03000600000000000000" pitchFamily="66" charset="-128"/>
              <a:cs typeface="新蒂下午茶体" panose="03000600000000000000" pitchFamily="66" charset="-128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53143" y="3430588"/>
            <a:ext cx="10130971" cy="0"/>
          </a:xfrm>
          <a:prstGeom prst="line">
            <a:avLst/>
          </a:prstGeom>
          <a:ln>
            <a:solidFill>
              <a:srgbClr val="615A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057463" y="4939602"/>
            <a:ext cx="6985000" cy="943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开篇点题，这一句表达对父亲的思念，为全文定下感情基调，又提示全文内容核心，突出背影，使读者产生悬念。</a:t>
            </a:r>
            <a:endParaRPr lang="zh-CN" altLang="en-US" sz="2000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2178546" y="4503241"/>
            <a:ext cx="6391072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15A57"/>
                </a:solidFill>
                <a:effectLst/>
                <a:uLnTx/>
                <a:uFillTx/>
                <a:latin typeface="新蒂下午茶体" panose="03000600000000000000" pitchFamily="66" charset="-128"/>
                <a:ea typeface="新蒂下午茶体" panose="03000600000000000000" pitchFamily="66" charset="-128"/>
                <a:cs typeface="新蒂下午茶体" panose="03000600000000000000" pitchFamily="66" charset="-128"/>
              </a:rPr>
              <a:t>这篇文章</a:t>
            </a:r>
            <a:r>
              <a:rPr lang="zh-CN" altLang="en-US" sz="2000" dirty="0">
                <a:solidFill>
                  <a:srgbClr val="615A57"/>
                </a:solidFill>
                <a:latin typeface="新蒂下午茶体" panose="03000600000000000000" pitchFamily="66" charset="-128"/>
                <a:ea typeface="新蒂下午茶体" panose="03000600000000000000" pitchFamily="66" charset="-128"/>
                <a:cs typeface="新蒂下午茶体" panose="03000600000000000000" pitchFamily="66" charset="-128"/>
              </a:rPr>
              <a:t>第一段有什么作用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15A57"/>
                </a:solidFill>
                <a:effectLst/>
                <a:uLnTx/>
                <a:uFillTx/>
                <a:latin typeface="新蒂下午茶体" panose="03000600000000000000" pitchFamily="66" charset="-128"/>
                <a:ea typeface="新蒂下午茶体" panose="03000600000000000000" pitchFamily="66" charset="-128"/>
                <a:cs typeface="新蒂下午茶体" panose="03000600000000000000" pitchFamily="66" charset="-128"/>
              </a:rPr>
              <a:t>？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615A57"/>
              </a:solidFill>
              <a:effectLst/>
              <a:uLnTx/>
              <a:uFillTx/>
              <a:latin typeface="新蒂下午茶体" panose="03000600000000000000" pitchFamily="66" charset="-128"/>
              <a:ea typeface="新蒂下午茶体" panose="03000600000000000000" pitchFamily="66" charset="-128"/>
              <a:cs typeface="新蒂下午茶体" panose="03000600000000000000" pitchFamily="66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7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0946" y="344584"/>
            <a:ext cx="11129468" cy="738860"/>
            <a:chOff x="1060946" y="557944"/>
            <a:chExt cx="11129468" cy="738860"/>
          </a:xfrm>
        </p:grpSpPr>
        <p:sp>
          <p:nvSpPr>
            <p:cNvPr id="11" name="矩形 10"/>
            <p:cNvSpPr/>
            <p:nvPr/>
          </p:nvSpPr>
          <p:spPr>
            <a:xfrm flipV="1">
              <a:off x="4136572" y="994691"/>
              <a:ext cx="8053842" cy="45719"/>
            </a:xfrm>
            <a:prstGeom prst="rect">
              <a:avLst/>
            </a:prstGeom>
            <a:solidFill>
              <a:srgbClr val="615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1060946" y="557944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b="1" smtClean="0">
                  <a:solidFill>
                    <a:srgbClr val="615A57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课文赏析</a:t>
              </a:r>
              <a:endParaRPr lang="zh-CN" altLang="en-US" sz="3200" b="1" dirty="0">
                <a:solidFill>
                  <a:srgbClr val="615A57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1083504" y="1065972"/>
              <a:ext cx="3255323" cy="230832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500" dirty="0">
                  <a:solidFill>
                    <a:schemeClr val="bg1">
                      <a:lumMod val="6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500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024414" y="2427713"/>
            <a:ext cx="2299662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四写流泪</a:t>
            </a:r>
            <a:endParaRPr lang="zh-CN" altLang="en-US" sz="3200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030126" y="1472679"/>
            <a:ext cx="643096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4000" dirty="0">
                <a:solidFill>
                  <a:srgbClr val="615A57"/>
                </a:solidFill>
                <a:latin typeface="新蒂下午茶体" panose="03000600000000000000" pitchFamily="66" charset="-128"/>
                <a:ea typeface="新蒂下午茶体" panose="03000600000000000000" pitchFamily="66" charset="-128"/>
                <a:cs typeface="新蒂下午茶体" panose="03000600000000000000" pitchFamily="66" charset="-128"/>
              </a:rPr>
              <a:t>《</a:t>
            </a:r>
            <a:r>
              <a:rPr lang="zh-CN" altLang="en-US" sz="4000" dirty="0">
                <a:solidFill>
                  <a:srgbClr val="615A57"/>
                </a:solidFill>
                <a:latin typeface="新蒂下午茶体" panose="03000600000000000000" pitchFamily="66" charset="-128"/>
                <a:ea typeface="新蒂下午茶体" panose="03000600000000000000" pitchFamily="66" charset="-128"/>
                <a:cs typeface="新蒂下午茶体" panose="03000600000000000000" pitchFamily="66" charset="-128"/>
              </a:rPr>
              <a:t>背影</a:t>
            </a:r>
            <a:r>
              <a:rPr lang="en-US" altLang="zh-CN" sz="4000" dirty="0">
                <a:solidFill>
                  <a:srgbClr val="615A57"/>
                </a:solidFill>
                <a:latin typeface="新蒂下午茶体" panose="03000600000000000000" pitchFamily="66" charset="-128"/>
                <a:ea typeface="新蒂下午茶体" panose="03000600000000000000" pitchFamily="66" charset="-128"/>
                <a:cs typeface="新蒂下午茶体" panose="03000600000000000000" pitchFamily="66" charset="-128"/>
              </a:rPr>
              <a:t>》</a:t>
            </a:r>
            <a:r>
              <a:rPr lang="zh-CN" altLang="en-US" sz="4000" dirty="0">
                <a:solidFill>
                  <a:srgbClr val="615A57"/>
                </a:solidFill>
                <a:latin typeface="新蒂下午茶体" panose="03000600000000000000" pitchFamily="66" charset="-128"/>
                <a:ea typeface="新蒂下午茶体" panose="03000600000000000000" pitchFamily="66" charset="-128"/>
                <a:cs typeface="新蒂下午茶体" panose="03000600000000000000" pitchFamily="66" charset="-128"/>
              </a:rPr>
              <a:t>中作者流了几次泪？</a:t>
            </a:r>
            <a:endParaRPr lang="zh-CN" altLang="en-US" sz="4000" dirty="0">
              <a:solidFill>
                <a:srgbClr val="615A57"/>
              </a:solidFill>
              <a:latin typeface="新蒂下午茶体" panose="03000600000000000000" pitchFamily="66" charset="-128"/>
              <a:ea typeface="新蒂下午茶体" panose="03000600000000000000" pitchFamily="66" charset="-128"/>
              <a:cs typeface="新蒂下午茶体" panose="03000600000000000000" pitchFamily="66" charset="-128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7324076" y="5768820"/>
            <a:ext cx="281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——辛酸的泪</a:t>
            </a:r>
            <a:endParaRPr lang="zh-CN" altLang="en-US" sz="280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3554776" y="5726796"/>
            <a:ext cx="434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再现背影,泪光莹莹</a:t>
            </a:r>
            <a:endParaRPr lang="zh-CN" altLang="en-US" sz="2800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554776" y="3457573"/>
            <a:ext cx="464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见父亲,睹家境,想祖母</a:t>
            </a:r>
            <a:endParaRPr lang="zh-CN" altLang="en-US" sz="2800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7324076" y="3464273"/>
            <a:ext cx="23391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——难过的泪</a:t>
            </a:r>
            <a:endParaRPr lang="zh-CN" altLang="en-US" sz="2800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3525209" y="4213981"/>
            <a:ext cx="35958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望父亲买橘,父子离别</a:t>
            </a:r>
            <a:endParaRPr lang="zh-CN" altLang="en-US" sz="2800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7290723" y="4232455"/>
            <a:ext cx="23391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——感激的泪</a:t>
            </a:r>
            <a:endParaRPr lang="zh-CN" altLang="en-US" sz="2800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3525209" y="4970389"/>
            <a:ext cx="34163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背影远去，依依惜别</a:t>
            </a:r>
            <a:endParaRPr lang="zh-CN" altLang="en-US" sz="2800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7290723" y="5000637"/>
            <a:ext cx="23391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——惜别的泪</a:t>
            </a:r>
            <a:endParaRPr lang="zh-CN" altLang="en-US" sz="2800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0946" y="344584"/>
            <a:ext cx="11129468" cy="738860"/>
            <a:chOff x="1060946" y="557944"/>
            <a:chExt cx="11129468" cy="738860"/>
          </a:xfrm>
        </p:grpSpPr>
        <p:sp>
          <p:nvSpPr>
            <p:cNvPr id="11" name="矩形 10"/>
            <p:cNvSpPr/>
            <p:nvPr/>
          </p:nvSpPr>
          <p:spPr>
            <a:xfrm flipV="1">
              <a:off x="4136572" y="994691"/>
              <a:ext cx="8053842" cy="45719"/>
            </a:xfrm>
            <a:prstGeom prst="rect">
              <a:avLst/>
            </a:prstGeom>
            <a:solidFill>
              <a:srgbClr val="615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1060946" y="557944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b="1" smtClean="0">
                  <a:solidFill>
                    <a:srgbClr val="615A57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课文赏析</a:t>
              </a:r>
              <a:endParaRPr lang="zh-CN" altLang="en-US" sz="3200" b="1" dirty="0">
                <a:solidFill>
                  <a:srgbClr val="615A57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1083504" y="1065972"/>
              <a:ext cx="3255323" cy="230832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500" dirty="0">
                  <a:solidFill>
                    <a:schemeClr val="bg1">
                      <a:lumMod val="6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500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478319" y="3430588"/>
            <a:ext cx="6795213" cy="302236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1066800" indent="-609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524000" indent="-609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981200" indent="-609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438400" indent="-609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lvl="2" algn="ctr">
              <a:lnSpc>
                <a:spcPct val="85000"/>
              </a:lnSpc>
            </a:pPr>
            <a:r>
              <a:rPr lang="zh-CN" altLang="en-US" sz="3200" dirty="0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怀念父亲   惦记背影</a:t>
            </a:r>
            <a:endParaRPr lang="zh-CN" altLang="en-US" sz="3200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2" algn="ctr">
              <a:lnSpc>
                <a:spcPct val="85000"/>
              </a:lnSpc>
            </a:pPr>
            <a:endParaRPr lang="zh-CN" altLang="en-US" sz="3200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85000"/>
              </a:lnSpc>
            </a:pPr>
            <a:r>
              <a:rPr lang="zh-CN" altLang="en-US" sz="3200" dirty="0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望父买橘   刻画背影</a:t>
            </a:r>
            <a:endParaRPr lang="zh-CN" altLang="en-US" sz="3200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85000"/>
              </a:lnSpc>
            </a:pPr>
            <a:endParaRPr lang="zh-CN" altLang="en-US" sz="3200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85000"/>
              </a:lnSpc>
            </a:pPr>
            <a:r>
              <a:rPr lang="zh-CN" altLang="en-US" sz="3200" dirty="0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父子分手   惜别背影</a:t>
            </a:r>
            <a:endParaRPr lang="zh-CN" altLang="en-US" sz="3200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85000"/>
              </a:lnSpc>
            </a:pPr>
            <a:endParaRPr lang="zh-CN" altLang="en-US" sz="3200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85000"/>
              </a:lnSpc>
            </a:pPr>
            <a:r>
              <a:rPr lang="zh-CN" altLang="en-US" sz="3200" dirty="0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别后思念   再现背影</a:t>
            </a:r>
            <a:endParaRPr lang="zh-CN" altLang="en-US" sz="3200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182929" y="2492843"/>
            <a:ext cx="1826141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四写背影</a:t>
            </a:r>
            <a:endParaRPr lang="zh-CN" altLang="en-US" sz="3200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3631742" y="1598391"/>
            <a:ext cx="5797982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4000" dirty="0">
                <a:solidFill>
                  <a:srgbClr val="615A57"/>
                </a:solidFill>
                <a:latin typeface="新蒂下午茶体" panose="03000600000000000000" pitchFamily="66" charset="-128"/>
                <a:ea typeface="新蒂下午茶体" panose="03000600000000000000" pitchFamily="66" charset="-128"/>
                <a:cs typeface="新蒂下午茶体" panose="03000600000000000000" pitchFamily="66" charset="-128"/>
              </a:rPr>
              <a:t>全文共写到父亲几次背影？</a:t>
            </a:r>
            <a:endParaRPr lang="zh-CN" altLang="en-US" sz="4000" dirty="0">
              <a:solidFill>
                <a:srgbClr val="615A57"/>
              </a:solidFill>
              <a:latin typeface="新蒂下午茶体" panose="03000600000000000000" pitchFamily="66" charset="-128"/>
              <a:ea typeface="新蒂下午茶体" panose="03000600000000000000" pitchFamily="66" charset="-128"/>
              <a:cs typeface="新蒂下午茶体" panose="03000600000000000000" pitchFamily="66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图片包含 户外&#10;&#10;已生成极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317889" y="1609885"/>
            <a:ext cx="3974881" cy="3213647"/>
            <a:chOff x="4877372" y="1691784"/>
            <a:chExt cx="4726327" cy="3498672"/>
          </a:xfrm>
        </p:grpSpPr>
        <p:grpSp>
          <p:nvGrpSpPr>
            <p:cNvPr id="4" name="组合 3"/>
            <p:cNvGrpSpPr/>
            <p:nvPr/>
          </p:nvGrpSpPr>
          <p:grpSpPr>
            <a:xfrm>
              <a:off x="4877372" y="1691784"/>
              <a:ext cx="4726327" cy="732230"/>
              <a:chOff x="1491415" y="2368883"/>
              <a:chExt cx="4726327" cy="732230"/>
            </a:xfrm>
          </p:grpSpPr>
          <p:sp>
            <p:nvSpPr>
              <p:cNvPr id="18" name="_14"/>
              <p:cNvSpPr txBox="1">
                <a:spLocks noChangeArrowheads="1"/>
              </p:cNvSpPr>
              <p:nvPr/>
            </p:nvSpPr>
            <p:spPr bwMode="auto">
              <a:xfrm>
                <a:off x="1491415" y="2368883"/>
                <a:ext cx="1123680" cy="732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algn="l" rtl="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algn="l" rtl="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algn="l" rtl="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/>
                <a:r>
                  <a:rPr lang="en-US" altLang="zh-CN" sz="3200" b="1" spc="600" dirty="0">
                    <a:solidFill>
                      <a:srgbClr val="615A57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01</a:t>
                </a:r>
                <a:endParaRPr lang="zh-CN" altLang="zh-CN" sz="3200" b="1" spc="600" dirty="0">
                  <a:solidFill>
                    <a:srgbClr val="615A57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 bwMode="auto">
              <a:xfrm>
                <a:off x="2691515" y="2447672"/>
                <a:ext cx="3526227" cy="5496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 smtClean="0">
                    <a:solidFill>
                      <a:srgbClr val="615A57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课 文 导 读</a:t>
                </a:r>
                <a:endParaRPr lang="zh-CN" altLang="en-US" sz="2400" b="1" dirty="0">
                  <a:solidFill>
                    <a:srgbClr val="615A57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4877372" y="2612912"/>
              <a:ext cx="4370854" cy="732230"/>
              <a:chOff x="1491415" y="2368883"/>
              <a:chExt cx="4370854" cy="732230"/>
            </a:xfrm>
          </p:grpSpPr>
          <p:sp>
            <p:nvSpPr>
              <p:cNvPr id="16" name="_14"/>
              <p:cNvSpPr txBox="1">
                <a:spLocks noChangeArrowheads="1"/>
              </p:cNvSpPr>
              <p:nvPr/>
            </p:nvSpPr>
            <p:spPr bwMode="auto">
              <a:xfrm>
                <a:off x="1491415" y="2368883"/>
                <a:ext cx="1123680" cy="732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algn="l" rtl="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algn="l" rtl="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algn="l" rtl="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/>
                <a:r>
                  <a:rPr lang="en-US" altLang="zh-CN" sz="3200" b="1" spc="600" dirty="0">
                    <a:solidFill>
                      <a:srgbClr val="615A57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02</a:t>
                </a:r>
                <a:endParaRPr lang="zh-CN" altLang="zh-CN" sz="3200" b="1" spc="600" dirty="0">
                  <a:solidFill>
                    <a:srgbClr val="615A57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 bwMode="auto">
              <a:xfrm>
                <a:off x="2691515" y="2447672"/>
                <a:ext cx="3170754" cy="5496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 smtClean="0">
                    <a:solidFill>
                      <a:srgbClr val="615A57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识 字 识 词</a:t>
                </a:r>
                <a:endParaRPr lang="zh-CN" altLang="en-US" sz="2400" b="1" dirty="0">
                  <a:solidFill>
                    <a:srgbClr val="615A57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4877372" y="3534041"/>
              <a:ext cx="4370854" cy="732230"/>
              <a:chOff x="1491415" y="2368884"/>
              <a:chExt cx="4370854" cy="732230"/>
            </a:xfrm>
          </p:grpSpPr>
          <p:sp>
            <p:nvSpPr>
              <p:cNvPr id="14" name="_14"/>
              <p:cNvSpPr txBox="1">
                <a:spLocks noChangeArrowheads="1"/>
              </p:cNvSpPr>
              <p:nvPr/>
            </p:nvSpPr>
            <p:spPr bwMode="auto">
              <a:xfrm>
                <a:off x="1491415" y="2368884"/>
                <a:ext cx="1123680" cy="732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algn="l" rtl="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algn="l" rtl="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algn="l" rtl="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/>
                <a:r>
                  <a:rPr lang="en-US" altLang="zh-CN" sz="3200" b="1" spc="600" dirty="0">
                    <a:solidFill>
                      <a:srgbClr val="615A57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03</a:t>
                </a:r>
                <a:endParaRPr lang="zh-CN" altLang="zh-CN" sz="3200" b="1" spc="600" dirty="0">
                  <a:solidFill>
                    <a:srgbClr val="615A57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 bwMode="auto">
              <a:xfrm>
                <a:off x="2691515" y="2447672"/>
                <a:ext cx="3170754" cy="5496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 smtClean="0">
                    <a:solidFill>
                      <a:srgbClr val="615A57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课 文 赏 析</a:t>
                </a:r>
                <a:endParaRPr lang="zh-CN" altLang="en-US" sz="2400" b="1" dirty="0">
                  <a:solidFill>
                    <a:srgbClr val="615A57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4877372" y="4455168"/>
              <a:ext cx="4181578" cy="732230"/>
              <a:chOff x="1491415" y="2368883"/>
              <a:chExt cx="4181578" cy="732230"/>
            </a:xfrm>
          </p:grpSpPr>
          <p:sp>
            <p:nvSpPr>
              <p:cNvPr id="12" name="_14"/>
              <p:cNvSpPr txBox="1">
                <a:spLocks noChangeArrowheads="1"/>
              </p:cNvSpPr>
              <p:nvPr/>
            </p:nvSpPr>
            <p:spPr bwMode="auto">
              <a:xfrm>
                <a:off x="1491415" y="2368883"/>
                <a:ext cx="1123680" cy="732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algn="l" rtl="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algn="l" rtl="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algn="l" rtl="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/>
                <a:r>
                  <a:rPr lang="en-US" altLang="zh-CN" sz="3200" b="1" spc="600" dirty="0">
                    <a:solidFill>
                      <a:srgbClr val="615A57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04</a:t>
                </a:r>
                <a:endParaRPr lang="zh-CN" altLang="zh-CN" sz="3200" b="1" spc="600" dirty="0">
                  <a:solidFill>
                    <a:srgbClr val="615A57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 bwMode="auto">
              <a:xfrm>
                <a:off x="2691515" y="2447672"/>
                <a:ext cx="2981478" cy="5496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 smtClean="0">
                    <a:solidFill>
                      <a:srgbClr val="615A57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知 识 拓 展</a:t>
                </a:r>
                <a:endParaRPr lang="zh-CN" altLang="en-US" sz="2400" b="1" dirty="0">
                  <a:solidFill>
                    <a:srgbClr val="615A57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8" name="矩形 7"/>
            <p:cNvSpPr/>
            <p:nvPr/>
          </p:nvSpPr>
          <p:spPr>
            <a:xfrm rot="16200000" flipH="1">
              <a:off x="6830379" y="672556"/>
              <a:ext cx="45719" cy="3476622"/>
            </a:xfrm>
            <a:prstGeom prst="rect">
              <a:avLst/>
            </a:prstGeom>
            <a:solidFill>
              <a:srgbClr val="615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rgbClr val="547D8E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 rot="16200000" flipH="1">
              <a:off x="6830377" y="1583341"/>
              <a:ext cx="45719" cy="3476622"/>
            </a:xfrm>
            <a:prstGeom prst="rect">
              <a:avLst/>
            </a:prstGeom>
            <a:solidFill>
              <a:srgbClr val="615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>
                <a:solidFill>
                  <a:srgbClr val="547D8E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rot="16200000" flipH="1">
              <a:off x="6830378" y="2506397"/>
              <a:ext cx="45719" cy="3476622"/>
            </a:xfrm>
            <a:prstGeom prst="rect">
              <a:avLst/>
            </a:prstGeom>
            <a:solidFill>
              <a:srgbClr val="615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rgbClr val="547D8E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 rot="16200000" flipH="1">
              <a:off x="6830378" y="3429286"/>
              <a:ext cx="45719" cy="3476622"/>
            </a:xfrm>
            <a:prstGeom prst="rect">
              <a:avLst/>
            </a:prstGeom>
            <a:solidFill>
              <a:srgbClr val="615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>
                <a:solidFill>
                  <a:srgbClr val="547D8E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0" name="矩形: 圆角 19"/>
          <p:cNvSpPr/>
          <p:nvPr/>
        </p:nvSpPr>
        <p:spPr>
          <a:xfrm>
            <a:off x="4013826" y="1730638"/>
            <a:ext cx="1131074" cy="3115888"/>
          </a:xfrm>
          <a:prstGeom prst="roundRect">
            <a:avLst>
              <a:gd name="adj" fmla="val 0"/>
            </a:avLst>
          </a:prstGeom>
          <a:noFill/>
          <a:ln>
            <a:solidFill>
              <a:srgbClr val="615A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>
                <a:solidFill>
                  <a:srgbClr val="615A5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主目录</a:t>
            </a:r>
            <a:endParaRPr lang="zh-CN" altLang="en-US" sz="4400" b="1" dirty="0">
              <a:solidFill>
                <a:srgbClr val="615A57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16" presetClass="entr" presetSubtype="2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11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3" presetID="2" presetClass="entr" presetSubtype="2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16" presetClass="entr" presetSubtype="2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11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0946" y="344584"/>
            <a:ext cx="11129468" cy="738860"/>
            <a:chOff x="1060946" y="557944"/>
            <a:chExt cx="11129468" cy="738860"/>
          </a:xfrm>
        </p:grpSpPr>
        <p:sp>
          <p:nvSpPr>
            <p:cNvPr id="11" name="矩形 10"/>
            <p:cNvSpPr/>
            <p:nvPr/>
          </p:nvSpPr>
          <p:spPr>
            <a:xfrm flipV="1">
              <a:off x="4136572" y="994691"/>
              <a:ext cx="8053842" cy="45719"/>
            </a:xfrm>
            <a:prstGeom prst="rect">
              <a:avLst/>
            </a:prstGeom>
            <a:solidFill>
              <a:srgbClr val="615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1060946" y="557944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b="1" smtClean="0">
                  <a:solidFill>
                    <a:srgbClr val="615A57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课文赏析</a:t>
              </a:r>
              <a:endParaRPr lang="zh-CN" altLang="en-US" sz="3200" b="1" dirty="0">
                <a:solidFill>
                  <a:srgbClr val="615A57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1083504" y="1065972"/>
              <a:ext cx="3255323" cy="230832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500" dirty="0">
                  <a:solidFill>
                    <a:schemeClr val="bg1">
                      <a:lumMod val="6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500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090562" y="1594248"/>
            <a:ext cx="8010876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4000" dirty="0">
                <a:solidFill>
                  <a:srgbClr val="615A57"/>
                </a:solidFill>
                <a:latin typeface="新蒂下午茶体" panose="03000600000000000000" pitchFamily="66" charset="-128"/>
                <a:ea typeface="新蒂下午茶体" panose="03000600000000000000" pitchFamily="66" charset="-128"/>
                <a:cs typeface="新蒂下午茶体" panose="03000600000000000000" pitchFamily="66" charset="-128"/>
              </a:rPr>
              <a:t>作者是怎样描写刻画第二次背影的？</a:t>
            </a:r>
            <a:endParaRPr lang="zh-CN" altLang="en-US" sz="4000" dirty="0">
              <a:solidFill>
                <a:srgbClr val="615A57"/>
              </a:solidFill>
              <a:latin typeface="新蒂下午茶体" panose="03000600000000000000" pitchFamily="66" charset="-128"/>
              <a:ea typeface="新蒂下午茶体" panose="03000600000000000000" pitchFamily="66" charset="-128"/>
              <a:cs typeface="新蒂下午茶体" panose="03000600000000000000" pitchFamily="66" charset="-128"/>
            </a:endParaRPr>
          </a:p>
        </p:txBody>
      </p:sp>
      <p:sp>
        <p:nvSpPr>
          <p:cNvPr id="14" name="Rectangle 2"/>
          <p:cNvSpPr txBox="1">
            <a:spLocks noRot="1" noChangeArrowheads="1"/>
          </p:cNvSpPr>
          <p:nvPr/>
        </p:nvSpPr>
        <p:spPr>
          <a:xfrm>
            <a:off x="3767977" y="2388518"/>
            <a:ext cx="4395516" cy="5095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肖像描写：衣着描写</a:t>
            </a:r>
            <a:endParaRPr lang="zh-CN" altLang="en-US" sz="3600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712223" y="3430588"/>
            <a:ext cx="92412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找出对父亲的衣着描写，突出了什么颜色？为什么突出这种颜色？</a:t>
            </a:r>
            <a:endParaRPr lang="zh-CN" altLang="en-US" sz="2400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211574" y="4089621"/>
            <a:ext cx="85279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“戴着黑布小帽，穿着黑布大马褂，深青布棉袍”</a:t>
            </a:r>
            <a:endParaRPr lang="zh-CN" altLang="en-US" sz="2800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突出黑色</a:t>
            </a:r>
            <a:endParaRPr lang="zh-CN" altLang="en-US" sz="2800" b="1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穿黑色衣服与他家中死了亲人有关，黑色给人以压抑沉重的感觉，这是一个</a:t>
            </a:r>
            <a:r>
              <a:rPr lang="zh-CN" altLang="en-US" sz="2800" b="1" dirty="0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沉重的背影</a:t>
            </a:r>
            <a:r>
              <a:rPr lang="zh-CN" altLang="en-US" sz="2800" dirty="0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！</a:t>
            </a:r>
            <a:endParaRPr lang="zh-CN" altLang="en-US" sz="2800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8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0946" y="344584"/>
            <a:ext cx="11129468" cy="738860"/>
            <a:chOff x="1060946" y="557944"/>
            <a:chExt cx="11129468" cy="738860"/>
          </a:xfrm>
        </p:grpSpPr>
        <p:sp>
          <p:nvSpPr>
            <p:cNvPr id="11" name="矩形 10"/>
            <p:cNvSpPr/>
            <p:nvPr/>
          </p:nvSpPr>
          <p:spPr>
            <a:xfrm flipV="1">
              <a:off x="4136572" y="994691"/>
              <a:ext cx="8053842" cy="45719"/>
            </a:xfrm>
            <a:prstGeom prst="rect">
              <a:avLst/>
            </a:prstGeom>
            <a:solidFill>
              <a:srgbClr val="615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1060946" y="557944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b="1" smtClean="0">
                  <a:solidFill>
                    <a:srgbClr val="615A57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课文赏析</a:t>
              </a:r>
              <a:endParaRPr lang="zh-CN" altLang="en-US" sz="3200" b="1" dirty="0">
                <a:solidFill>
                  <a:srgbClr val="615A57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1083504" y="1065972"/>
              <a:ext cx="3255323" cy="230832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500" dirty="0">
                  <a:solidFill>
                    <a:schemeClr val="bg1">
                      <a:lumMod val="6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500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2959340" y="5111972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蹒跚</a:t>
            </a:r>
            <a:r>
              <a:rPr lang="zh-CN" altLang="en-US" sz="3200" dirty="0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：走路缓慢摇摆的样子。</a:t>
            </a:r>
            <a:endParaRPr lang="zh-CN" altLang="en-US" sz="3200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Rectangle 2"/>
          <p:cNvSpPr txBox="1">
            <a:spLocks noRot="1" noChangeArrowheads="1"/>
          </p:cNvSpPr>
          <p:nvPr/>
        </p:nvSpPr>
        <p:spPr>
          <a:xfrm>
            <a:off x="3159324" y="1665660"/>
            <a:ext cx="6078402" cy="5095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动作描写：父亲走路的姿势</a:t>
            </a:r>
            <a:endParaRPr lang="zh-CN" altLang="en-US" sz="3600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159324" y="2631735"/>
            <a:ext cx="62354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作者用了一个什么词描写父亲走路的姿势？这个词是什么意思？作者为什么用这个词？</a:t>
            </a:r>
            <a:endParaRPr lang="zh-CN" altLang="en-US" sz="2400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959340" y="3854137"/>
            <a:ext cx="7460296" cy="1113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走路蹒跚的父亲要经过铁道，一不小心就会磕着碰着，一定是令人十分担心的！这是一个蹒跚的背影！</a:t>
            </a:r>
            <a:endParaRPr lang="zh-CN" altLang="en-US" sz="2400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5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已生成极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2" name="矩形: 圆角 11"/>
          <p:cNvSpPr/>
          <p:nvPr/>
        </p:nvSpPr>
        <p:spPr>
          <a:xfrm>
            <a:off x="3918576" y="1730638"/>
            <a:ext cx="1131074" cy="3115888"/>
          </a:xfrm>
          <a:prstGeom prst="roundRect">
            <a:avLst>
              <a:gd name="adj" fmla="val 0"/>
            </a:avLst>
          </a:prstGeom>
          <a:noFill/>
          <a:ln>
            <a:solidFill>
              <a:srgbClr val="615A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smtClean="0">
                <a:solidFill>
                  <a:srgbClr val="615A5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第四节</a:t>
            </a:r>
            <a:endParaRPr lang="zh-CN" altLang="en-US" sz="4400" b="1" dirty="0">
              <a:solidFill>
                <a:srgbClr val="615A57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256246" y="2790113"/>
            <a:ext cx="3750080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600" b="1" smtClean="0">
                <a:solidFill>
                  <a:srgbClr val="615A5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 识 拓 展</a:t>
            </a:r>
            <a:endParaRPr lang="zh-CN" altLang="en-US" sz="4600" b="1" dirty="0">
              <a:solidFill>
                <a:srgbClr val="615A57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5244573" y="3577057"/>
            <a:ext cx="357020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>
              <a:defRPr/>
            </a:pPr>
            <a:r>
              <a:rPr lang="zh-CN" altLang="en-US" sz="1200" noProof="1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Arial" panose="020B0604020202020204" pitchFamily="34" charset="0"/>
              </a:rPr>
              <a:t>添加相关标题文字添加相关标题文字相关标题文字</a:t>
            </a:r>
            <a:endParaRPr lang="en-US" altLang="zh-CN" sz="1200" noProof="1">
              <a:solidFill>
                <a:schemeClr val="bg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0946" y="344584"/>
            <a:ext cx="11129468" cy="738860"/>
            <a:chOff x="1060946" y="557944"/>
            <a:chExt cx="11129468" cy="738860"/>
          </a:xfrm>
        </p:grpSpPr>
        <p:sp>
          <p:nvSpPr>
            <p:cNvPr id="11" name="矩形 10"/>
            <p:cNvSpPr/>
            <p:nvPr/>
          </p:nvSpPr>
          <p:spPr>
            <a:xfrm flipV="1">
              <a:off x="4136572" y="994691"/>
              <a:ext cx="8053842" cy="45719"/>
            </a:xfrm>
            <a:prstGeom prst="rect">
              <a:avLst/>
            </a:prstGeom>
            <a:solidFill>
              <a:srgbClr val="615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1060946" y="557944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b="1" smtClean="0">
                  <a:solidFill>
                    <a:srgbClr val="615A57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知识拓展</a:t>
              </a:r>
              <a:endParaRPr lang="zh-CN" altLang="en-US" sz="3200" b="1" dirty="0">
                <a:solidFill>
                  <a:srgbClr val="615A57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1083504" y="1065972"/>
              <a:ext cx="3255323" cy="230832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500" dirty="0">
                  <a:solidFill>
                    <a:schemeClr val="bg1">
                      <a:lumMod val="6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500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556818" y="2036829"/>
            <a:ext cx="955904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青春年少，我们也曾对挚爱我们的父母任性过也有误解过他们的爱心，请以  “ </a:t>
            </a:r>
            <a:r>
              <a:rPr lang="zh-CN" altLang="en-US" sz="4000" u="sng" dirty="0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</a:t>
            </a:r>
            <a:r>
              <a:rPr lang="zh-CN" altLang="en-US" sz="3600" dirty="0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我想对您说”  </a:t>
            </a:r>
            <a:endParaRPr lang="en-US" altLang="zh-CN" sz="3600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为开头给你的亲人写一篇日记。 </a:t>
            </a:r>
            <a:endParaRPr lang="zh-CN" altLang="en-US" sz="3600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已生成极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3" name="_14"/>
          <p:cNvSpPr txBox="1">
            <a:spLocks noChangeArrowheads="1"/>
          </p:cNvSpPr>
          <p:nvPr/>
        </p:nvSpPr>
        <p:spPr bwMode="auto">
          <a:xfrm>
            <a:off x="6131251" y="1168681"/>
            <a:ext cx="1176990" cy="180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11500" b="1" spc="600" dirty="0">
                <a:solidFill>
                  <a:srgbClr val="615A5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下</a:t>
            </a:r>
            <a:endParaRPr lang="zh-CN" sz="11500" b="1" spc="600" dirty="0">
              <a:solidFill>
                <a:srgbClr val="615A57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_14"/>
          <p:cNvSpPr txBox="1">
            <a:spLocks noChangeArrowheads="1"/>
          </p:cNvSpPr>
          <p:nvPr/>
        </p:nvSpPr>
        <p:spPr bwMode="auto">
          <a:xfrm>
            <a:off x="6865711" y="2680733"/>
            <a:ext cx="1373798" cy="180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11500" b="1" spc="600" dirty="0">
                <a:solidFill>
                  <a:srgbClr val="615A5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</a:t>
            </a:r>
            <a:endParaRPr lang="zh-CN" sz="11500" b="1" spc="600" dirty="0">
              <a:solidFill>
                <a:srgbClr val="615A57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131251" y="3049543"/>
            <a:ext cx="589287" cy="1556698"/>
          </a:xfrm>
          <a:prstGeom prst="rect">
            <a:avLst/>
          </a:prstGeom>
          <a:solidFill>
            <a:srgbClr val="E32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朱自清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147"/>
          <a:stretch>
            <a:fillRect/>
          </a:stretch>
        </p:blipFill>
        <p:spPr>
          <a:xfrm>
            <a:off x="4544378" y="833797"/>
            <a:ext cx="1754846" cy="48819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1000">
        <p14:warp dir="in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已生成极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2" name="矩形: 圆角 11"/>
          <p:cNvSpPr/>
          <p:nvPr/>
        </p:nvSpPr>
        <p:spPr>
          <a:xfrm>
            <a:off x="3918576" y="1730638"/>
            <a:ext cx="1131074" cy="3115888"/>
          </a:xfrm>
          <a:prstGeom prst="roundRect">
            <a:avLst>
              <a:gd name="adj" fmla="val 0"/>
            </a:avLst>
          </a:prstGeom>
          <a:noFill/>
          <a:ln>
            <a:solidFill>
              <a:srgbClr val="615A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>
                <a:solidFill>
                  <a:srgbClr val="615A5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第一节</a:t>
            </a:r>
            <a:endParaRPr lang="zh-CN" altLang="en-US" sz="4400" b="1" dirty="0">
              <a:solidFill>
                <a:srgbClr val="615A57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256246" y="2790113"/>
            <a:ext cx="3750080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600" b="1" smtClean="0">
                <a:solidFill>
                  <a:srgbClr val="615A5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 文 导 读</a:t>
            </a:r>
            <a:endParaRPr lang="zh-CN" altLang="en-US" sz="4600" b="1" dirty="0">
              <a:solidFill>
                <a:srgbClr val="615A57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5244573" y="3577057"/>
            <a:ext cx="357020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>
              <a:defRPr/>
            </a:pPr>
            <a:r>
              <a:rPr lang="zh-CN" altLang="en-US" sz="1200" noProof="1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Arial" panose="020B0604020202020204" pitchFamily="34" charset="0"/>
              </a:rPr>
              <a:t>添加相关标题文字添加相关标题文字相关标题文字</a:t>
            </a:r>
            <a:endParaRPr lang="en-US" altLang="zh-CN" sz="1200" noProof="1">
              <a:solidFill>
                <a:schemeClr val="bg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0946" y="344584"/>
            <a:ext cx="11129468" cy="738860"/>
            <a:chOff x="1060946" y="557944"/>
            <a:chExt cx="11129468" cy="738860"/>
          </a:xfrm>
        </p:grpSpPr>
        <p:sp>
          <p:nvSpPr>
            <p:cNvPr id="11" name="矩形 10"/>
            <p:cNvSpPr/>
            <p:nvPr/>
          </p:nvSpPr>
          <p:spPr>
            <a:xfrm flipV="1">
              <a:off x="4136572" y="994691"/>
              <a:ext cx="8053842" cy="45719"/>
            </a:xfrm>
            <a:prstGeom prst="rect">
              <a:avLst/>
            </a:prstGeom>
            <a:solidFill>
              <a:srgbClr val="615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1060946" y="557944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b="1" smtClean="0">
                  <a:solidFill>
                    <a:srgbClr val="615A57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课文导读</a:t>
              </a:r>
              <a:endParaRPr lang="zh-CN" altLang="en-US" sz="3200" b="1" dirty="0">
                <a:solidFill>
                  <a:srgbClr val="615A57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1083504" y="1065972"/>
              <a:ext cx="3255323" cy="230832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500" dirty="0">
                  <a:solidFill>
                    <a:schemeClr val="bg1">
                      <a:lumMod val="6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500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6" name="Picture 3" descr="2222"/>
          <p:cNvPicPr>
            <a:picLocks noChangeAspect="1" noChangeArrowheads="1"/>
          </p:cNvPicPr>
          <p:nvPr/>
        </p:nvPicPr>
        <p:blipFill>
          <a:blip r:embed="rId1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1027" y="1948364"/>
            <a:ext cx="30289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899990" y="1263797"/>
            <a:ext cx="6306638" cy="510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朱自清(1898－1948),字佩弦，江苏省</a:t>
            </a:r>
            <a:endParaRPr lang="zh-CN" altLang="en-US" sz="2800" b="1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扬州市人,散文家、诗人、学者、民主战士。 名篇有《绿》《春》《背影》《荷塘月色》《桨声灯影里的秦淮河》，收在《朱自清全集》里。</a:t>
            </a:r>
            <a:endParaRPr lang="zh-CN" altLang="en-US" sz="2400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背影》是记实散文，写于1925年。作者曾说：“我写《背影》，就因为文中所引的父亲的来信那句话。当时读了父亲的信，真是泪如泉涌。我父亲待我的许多好处，特别是《背影》里所叙述的那一回，想起来跟眼前一般无二。我这篇文只是写实，……”</a:t>
            </a:r>
            <a:endParaRPr lang="zh-CN" altLang="en-US" sz="2400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4117" y="2743220"/>
            <a:ext cx="569387" cy="13747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500" smtClean="0">
                <a:solidFill>
                  <a:srgbClr val="615A57"/>
                </a:solidFill>
              </a:rPr>
              <a:t>作者简介</a:t>
            </a:r>
            <a:endParaRPr lang="zh-CN" altLang="en-US" sz="2500">
              <a:solidFill>
                <a:srgbClr val="615A5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0946" y="344584"/>
            <a:ext cx="11129468" cy="738860"/>
            <a:chOff x="1060946" y="557944"/>
            <a:chExt cx="11129468" cy="738860"/>
          </a:xfrm>
        </p:grpSpPr>
        <p:sp>
          <p:nvSpPr>
            <p:cNvPr id="11" name="矩形 10"/>
            <p:cNvSpPr/>
            <p:nvPr/>
          </p:nvSpPr>
          <p:spPr>
            <a:xfrm flipV="1">
              <a:off x="4136572" y="994691"/>
              <a:ext cx="8053842" cy="45719"/>
            </a:xfrm>
            <a:prstGeom prst="rect">
              <a:avLst/>
            </a:prstGeom>
            <a:solidFill>
              <a:srgbClr val="615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1060946" y="557944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b="1" smtClean="0">
                  <a:solidFill>
                    <a:srgbClr val="615A57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课文导读</a:t>
              </a:r>
              <a:endParaRPr lang="zh-CN" altLang="en-US" sz="3200" b="1" dirty="0">
                <a:solidFill>
                  <a:srgbClr val="615A57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1083504" y="1065972"/>
              <a:ext cx="3255323" cy="230832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500" dirty="0">
                  <a:solidFill>
                    <a:schemeClr val="bg1">
                      <a:lumMod val="6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500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318067" y="1770434"/>
            <a:ext cx="959123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《背影》</a:t>
            </a:r>
            <a:r>
              <a:rPr lang="zh-CN" altLang="en-US" sz="2800" dirty="0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写于1925年10月，当时作者在清华大学任教。1917年冬，作者祖母去世，父亲朱鸿钧原任徐州烟酒公卖局局长，被解职。文中的“祸不单行”正是指这两件事。作者当时在北大哲学系读书，得知祖母去世，从北京赶到徐州与父亲一道回扬州奔丧。丧事完毕，父亲到南京找工作，作者回北京念书，父子在浦口车站惜别。</a:t>
            </a:r>
            <a:endParaRPr lang="zh-CN" altLang="en-US" sz="2800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4117" y="2743220"/>
            <a:ext cx="569387" cy="13747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500">
                <a:solidFill>
                  <a:srgbClr val="615A57"/>
                </a:solidFill>
              </a:rPr>
              <a:t>写</a:t>
            </a:r>
            <a:r>
              <a:rPr lang="zh-CN" altLang="en-US" sz="2500" smtClean="0">
                <a:solidFill>
                  <a:srgbClr val="615A57"/>
                </a:solidFill>
              </a:rPr>
              <a:t>作背景</a:t>
            </a:r>
            <a:endParaRPr lang="zh-CN" altLang="en-US" sz="2500">
              <a:solidFill>
                <a:srgbClr val="615A5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0946" y="344584"/>
            <a:ext cx="11129468" cy="738860"/>
            <a:chOff x="1060946" y="557944"/>
            <a:chExt cx="11129468" cy="738860"/>
          </a:xfrm>
        </p:grpSpPr>
        <p:sp>
          <p:nvSpPr>
            <p:cNvPr id="11" name="矩形 10"/>
            <p:cNvSpPr/>
            <p:nvPr/>
          </p:nvSpPr>
          <p:spPr>
            <a:xfrm flipV="1">
              <a:off x="4136572" y="994691"/>
              <a:ext cx="8053842" cy="45719"/>
            </a:xfrm>
            <a:prstGeom prst="rect">
              <a:avLst/>
            </a:prstGeom>
            <a:solidFill>
              <a:srgbClr val="615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1060946" y="557944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b="1" smtClean="0">
                  <a:solidFill>
                    <a:srgbClr val="615A57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课文导读</a:t>
              </a:r>
              <a:endParaRPr lang="zh-CN" altLang="en-US" sz="3200" b="1" dirty="0">
                <a:solidFill>
                  <a:srgbClr val="615A57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1083504" y="1065972"/>
              <a:ext cx="3255323" cy="230832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500" dirty="0">
                  <a:solidFill>
                    <a:schemeClr val="bg1">
                      <a:lumMod val="6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500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745929" y="2603756"/>
            <a:ext cx="10835127" cy="34178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lang="zh-CN" altLang="en-US" sz="3000" dirty="0">
                <a:solidFill>
                  <a:srgbClr val="615A57"/>
                </a:solidFill>
                <a:latin typeface="新蒂下午茶体" panose="03000600000000000000" pitchFamily="66" charset="-128"/>
                <a:ea typeface="新蒂下午茶体" panose="03000600000000000000" pitchFamily="66" charset="-128"/>
                <a:cs typeface="新蒂下午茶体" panose="03000600000000000000" pitchFamily="66" charset="-128"/>
              </a:rPr>
              <a:t>听课文录音 。</a:t>
            </a:r>
            <a:endParaRPr lang="en-US" altLang="zh-CN" sz="3000" dirty="0">
              <a:solidFill>
                <a:srgbClr val="615A57"/>
              </a:solidFill>
              <a:latin typeface="新蒂下午茶体" panose="03000600000000000000" pitchFamily="66" charset="-128"/>
              <a:ea typeface="新蒂下午茶体" panose="03000600000000000000" pitchFamily="66" charset="-128"/>
              <a:cs typeface="新蒂下午茶体" panose="03000600000000000000" pitchFamily="66" charset="-128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3000" dirty="0">
                <a:solidFill>
                  <a:srgbClr val="615A57"/>
                </a:solidFill>
                <a:latin typeface="新蒂下午茶体" panose="03000600000000000000" pitchFamily="66" charset="-128"/>
                <a:ea typeface="新蒂下午茶体" panose="03000600000000000000" pitchFamily="66" charset="-128"/>
                <a:cs typeface="新蒂下午茶体" panose="03000600000000000000" pitchFamily="66" charset="-128"/>
              </a:rPr>
              <a:t>用自己喜欢的方式有感情地朗读课文。</a:t>
            </a:r>
            <a:endParaRPr lang="zh-CN" altLang="en-US" sz="3000" dirty="0">
              <a:solidFill>
                <a:srgbClr val="615A57"/>
              </a:solidFill>
              <a:latin typeface="新蒂下午茶体" panose="03000600000000000000" pitchFamily="66" charset="-128"/>
              <a:ea typeface="新蒂下午茶体" panose="03000600000000000000" pitchFamily="66" charset="-128"/>
              <a:cs typeface="新蒂下午茶体" panose="03000600000000000000" pitchFamily="66" charset="-128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4117" y="2743220"/>
            <a:ext cx="569387" cy="13747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500" smtClean="0">
                <a:solidFill>
                  <a:srgbClr val="615A57"/>
                </a:solidFill>
              </a:rPr>
              <a:t>细节重点</a:t>
            </a:r>
            <a:endParaRPr lang="zh-CN" altLang="en-US" sz="2500">
              <a:solidFill>
                <a:srgbClr val="615A5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已生成极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2" name="矩形: 圆角 11"/>
          <p:cNvSpPr/>
          <p:nvPr/>
        </p:nvSpPr>
        <p:spPr>
          <a:xfrm>
            <a:off x="3918576" y="1730638"/>
            <a:ext cx="1131074" cy="3115888"/>
          </a:xfrm>
          <a:prstGeom prst="roundRect">
            <a:avLst>
              <a:gd name="adj" fmla="val 0"/>
            </a:avLst>
          </a:prstGeom>
          <a:noFill/>
          <a:ln>
            <a:solidFill>
              <a:srgbClr val="615A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smtClean="0">
                <a:solidFill>
                  <a:srgbClr val="615A5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第二节</a:t>
            </a:r>
            <a:endParaRPr lang="zh-CN" altLang="en-US" sz="4400" b="1" dirty="0">
              <a:solidFill>
                <a:srgbClr val="615A57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256246" y="2790113"/>
            <a:ext cx="3750080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600" b="1" smtClean="0">
                <a:solidFill>
                  <a:srgbClr val="615A5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识 字 识 词</a:t>
            </a:r>
            <a:endParaRPr lang="zh-CN" altLang="en-US" sz="4600" b="1" dirty="0">
              <a:solidFill>
                <a:srgbClr val="615A57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5244573" y="3577057"/>
            <a:ext cx="357020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>
              <a:defRPr/>
            </a:pPr>
            <a:r>
              <a:rPr lang="zh-CN" altLang="en-US" sz="1200" noProof="1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Arial" panose="020B0604020202020204" pitchFamily="34" charset="0"/>
              </a:rPr>
              <a:t>添加相关标题文字添加相关标题文字相关标题文字</a:t>
            </a:r>
            <a:endParaRPr lang="en-US" altLang="zh-CN" sz="1200" noProof="1">
              <a:solidFill>
                <a:schemeClr val="bg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0946" y="344584"/>
            <a:ext cx="11129468" cy="738860"/>
            <a:chOff x="1060946" y="557944"/>
            <a:chExt cx="11129468" cy="738860"/>
          </a:xfrm>
        </p:grpSpPr>
        <p:sp>
          <p:nvSpPr>
            <p:cNvPr id="11" name="矩形 10"/>
            <p:cNvSpPr/>
            <p:nvPr/>
          </p:nvSpPr>
          <p:spPr>
            <a:xfrm flipV="1">
              <a:off x="4136572" y="994691"/>
              <a:ext cx="8053842" cy="45719"/>
            </a:xfrm>
            <a:prstGeom prst="rect">
              <a:avLst/>
            </a:prstGeom>
            <a:solidFill>
              <a:srgbClr val="615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1060946" y="557944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b="1" smtClean="0">
                  <a:solidFill>
                    <a:srgbClr val="615A57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识字识词</a:t>
              </a:r>
              <a:endParaRPr lang="zh-CN" altLang="en-US" sz="3200" b="1" dirty="0">
                <a:solidFill>
                  <a:srgbClr val="615A57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1083504" y="1065972"/>
              <a:ext cx="3255323" cy="230832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500" dirty="0">
                  <a:solidFill>
                    <a:schemeClr val="bg1">
                      <a:lumMod val="6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500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1648113" y="2114146"/>
            <a:ext cx="9801207" cy="34812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zh-CN" altLang="en-US" sz="4000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5400" dirty="0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交 卸     奔 丧     踌 躇     </a:t>
            </a:r>
            <a:endParaRPr lang="en-US" altLang="zh-CN" sz="5400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zh-CN" sz="5400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5400" dirty="0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迂 腐     蹒 跚     颓 唐</a:t>
            </a:r>
            <a:endParaRPr lang="zh-CN" altLang="en-US" sz="5400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2797208" y="1857752"/>
            <a:ext cx="12105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4000" dirty="0" err="1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xiè</a:t>
            </a:r>
            <a:endParaRPr lang="zh-CN" altLang="en-US" sz="4000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5983005" y="1857752"/>
            <a:ext cx="146706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4000" dirty="0" err="1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sāng</a:t>
            </a:r>
            <a:endParaRPr lang="zh-CN" altLang="en-US" sz="4000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8146191" y="1857752"/>
            <a:ext cx="28392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4000" dirty="0" err="1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chóu</a:t>
            </a:r>
            <a:r>
              <a:rPr lang="en-US" altLang="zh-CN" sz="1800" dirty="0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4000" dirty="0" err="1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chú</a:t>
            </a:r>
            <a:endParaRPr lang="zh-CN" altLang="en-US" sz="4000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1875053" y="3667792"/>
            <a:ext cx="954107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 err="1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yū</a:t>
            </a:r>
            <a:endParaRPr lang="en-US" altLang="zh-CN" sz="4000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1800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4880116" y="3593024"/>
            <a:ext cx="30059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4000" dirty="0" err="1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pán</a:t>
            </a:r>
            <a:r>
              <a:rPr lang="en-US" altLang="zh-CN" sz="4000" dirty="0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sz="4000" dirty="0" err="1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shān</a:t>
            </a:r>
            <a:endParaRPr lang="zh-CN" altLang="en-US" sz="4000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8573220" y="3539379"/>
            <a:ext cx="1210588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 err="1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tuí</a:t>
            </a:r>
            <a:endParaRPr lang="en-US" altLang="zh-CN" sz="4000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1800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0946" y="344584"/>
            <a:ext cx="11129468" cy="738860"/>
            <a:chOff x="1060946" y="557944"/>
            <a:chExt cx="11129468" cy="738860"/>
          </a:xfrm>
        </p:grpSpPr>
        <p:sp>
          <p:nvSpPr>
            <p:cNvPr id="11" name="矩形 10"/>
            <p:cNvSpPr/>
            <p:nvPr/>
          </p:nvSpPr>
          <p:spPr>
            <a:xfrm flipV="1">
              <a:off x="4136572" y="994691"/>
              <a:ext cx="8053842" cy="45719"/>
            </a:xfrm>
            <a:prstGeom prst="rect">
              <a:avLst/>
            </a:prstGeom>
            <a:solidFill>
              <a:srgbClr val="615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1060946" y="557944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b="1" smtClean="0">
                  <a:solidFill>
                    <a:srgbClr val="615A57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识字识词</a:t>
              </a:r>
              <a:endParaRPr lang="zh-CN" altLang="en-US" sz="3200" b="1" dirty="0">
                <a:solidFill>
                  <a:srgbClr val="615A57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1083504" y="1065972"/>
              <a:ext cx="3255323" cy="230832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500" dirty="0">
                  <a:solidFill>
                    <a:schemeClr val="bg1">
                      <a:lumMod val="6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500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2002075" y="2113181"/>
            <a:ext cx="8648037" cy="3429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615A57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>
              <a:buNone/>
            </a:pPr>
            <a:r>
              <a:rPr lang="zh-CN" altLang="en-US" sz="5400" dirty="0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琐 屑    晶 莹    差 使</a:t>
            </a:r>
            <a:endParaRPr lang="en-US" altLang="zh-CN" sz="5400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>
              <a:buNone/>
            </a:pPr>
            <a:endParaRPr lang="en-US" altLang="zh-CN" sz="5400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>
              <a:buNone/>
            </a:pPr>
            <a:r>
              <a:rPr lang="zh-CN" altLang="en-US" sz="5400" dirty="0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狼 藉    簌 簌    擦 拭</a:t>
            </a:r>
            <a:endParaRPr lang="zh-CN" altLang="en-US" sz="5400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1762862" y="1946887"/>
            <a:ext cx="274947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dirty="0" err="1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suǒ</a:t>
            </a:r>
            <a:r>
              <a:rPr lang="en-US" altLang="zh-CN" sz="4000" dirty="0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sz="4000" dirty="0" err="1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xiè</a:t>
            </a:r>
            <a:endParaRPr lang="zh-CN" altLang="en-US" sz="4000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5903674" y="1987010"/>
            <a:ext cx="146706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dirty="0" err="1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yíng</a:t>
            </a:r>
            <a:endParaRPr lang="zh-CN" altLang="en-US" sz="4000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8028549" y="1987010"/>
            <a:ext cx="146706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dirty="0" err="1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chāi</a:t>
            </a:r>
            <a:endParaRPr lang="zh-CN" altLang="en-US" sz="4000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3137597" y="3744687"/>
            <a:ext cx="95410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dirty="0" err="1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jí</a:t>
            </a:r>
            <a:endParaRPr lang="zh-CN" altLang="en-US" sz="4000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5159578" y="3744687"/>
            <a:ext cx="95410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dirty="0" err="1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sù</a:t>
            </a:r>
            <a:endParaRPr lang="zh-CN" altLang="en-US" sz="4000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9114190" y="3744687"/>
            <a:ext cx="12105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dirty="0" err="1">
                <a:solidFill>
                  <a:srgbClr val="615A5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shì</a:t>
            </a:r>
            <a:endParaRPr lang="zh-CN" altLang="en-US" sz="4000" dirty="0">
              <a:solidFill>
                <a:srgbClr val="615A57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4" grpId="0"/>
      <p:bldP spid="15" grpId="0"/>
      <p:bldP spid="16" grpId="0"/>
    </p:bldLst>
  </p:timing>
</p:sld>
</file>

<file path=ppt/tags/tag1.xml><?xml version="1.0" encoding="utf-8"?>
<p:tagLst xmlns:p="http://schemas.openxmlformats.org/presentationml/2006/main">
  <p:tag name="ISPRING_ULTRA_SCORM_TRACKING_SLIDES" val="1"/>
  <p:tag name="GENSWF_OUTPUT_FILE_NAME" val="33"/>
  <p:tag name="ISPRING_PRESENTATION_TITLE" val="八年级语文课件范本PPT-背影"/>
</p:tagLst>
</file>

<file path=ppt/theme/theme1.xml><?xml version="1.0" encoding="utf-8"?>
<a:theme xmlns:a="http://schemas.openxmlformats.org/drawingml/2006/main" name="www.xq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2240</Words>
  <Application>WPS 演示</Application>
  <PresentationFormat>自定义</PresentationFormat>
  <Paragraphs>272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24</vt:i4>
      </vt:variant>
    </vt:vector>
  </HeadingPairs>
  <TitlesOfParts>
    <vt:vector size="54" baseType="lpstr">
      <vt:lpstr>Arial</vt:lpstr>
      <vt:lpstr>宋体</vt:lpstr>
      <vt:lpstr>Wingdings</vt:lpstr>
      <vt:lpstr>Calibri</vt:lpstr>
      <vt:lpstr>Impact</vt:lpstr>
      <vt:lpstr>Signika</vt:lpstr>
      <vt:lpstr>Segoe Print</vt:lpstr>
      <vt:lpstr>Open Sans Extrabold</vt:lpstr>
      <vt:lpstr>LiHei Pro</vt:lpstr>
      <vt:lpstr>迷你简汉真广标</vt:lpstr>
      <vt:lpstr>ITC Avant Garde Std Bk</vt:lpstr>
      <vt:lpstr>微软雅黑</vt:lpstr>
      <vt:lpstr>黑体</vt:lpstr>
      <vt:lpstr>楷体</vt:lpstr>
      <vt:lpstr>Times New Roman</vt:lpstr>
      <vt:lpstr>新蒂下午茶体</vt:lpstr>
      <vt:lpstr>MS Mincho</vt:lpstr>
      <vt:lpstr>Arial Unicode MS</vt:lpstr>
      <vt:lpstr>等线</vt:lpstr>
      <vt:lpstr>等线 Light</vt:lpstr>
      <vt:lpstr>www.xqppt.com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1</cp:revision>
  <dcterms:created xsi:type="dcterms:W3CDTF">2021-01-05T03:32:43Z</dcterms:created>
  <dcterms:modified xsi:type="dcterms:W3CDTF">2021-01-05T03:32:44Z</dcterms:modified>
  <cp:category/>
  <dc:description/>
  <cp:contentStatus/>
  <dc:identifier/>
  <cp:keywords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