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361" r:id="rId3"/>
    <p:sldId id="587" r:id="rId5"/>
    <p:sldId id="588" r:id="rId6"/>
    <p:sldId id="567" r:id="rId7"/>
    <p:sldId id="568" r:id="rId8"/>
    <p:sldId id="569" r:id="rId9"/>
    <p:sldId id="570" r:id="rId10"/>
    <p:sldId id="589" r:id="rId11"/>
    <p:sldId id="572" r:id="rId12"/>
    <p:sldId id="573" r:id="rId13"/>
    <p:sldId id="574" r:id="rId14"/>
    <p:sldId id="575" r:id="rId15"/>
    <p:sldId id="590" r:id="rId16"/>
    <p:sldId id="578" r:id="rId17"/>
    <p:sldId id="579" r:id="rId18"/>
    <p:sldId id="580" r:id="rId19"/>
    <p:sldId id="581" r:id="rId20"/>
    <p:sldId id="591" r:id="rId21"/>
    <p:sldId id="583" r:id="rId22"/>
    <p:sldId id="584" r:id="rId23"/>
    <p:sldId id="585" r:id="rId24"/>
    <p:sldId id="586" r:id="rId25"/>
    <p:sldId id="592" r:id="rId26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DFF"/>
    <a:srgbClr val="CFF5FE"/>
    <a:srgbClr val="7C572A"/>
    <a:srgbClr val="9ED033"/>
    <a:srgbClr val="E1F6FE"/>
    <a:srgbClr val="D7F3FE"/>
    <a:srgbClr val="C7B198"/>
    <a:srgbClr val="596E79"/>
    <a:srgbClr val="FF6141"/>
    <a:srgbClr val="23C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1" autoAdjust="0"/>
    <p:restoredTop sz="94700" autoAdjust="0"/>
  </p:normalViewPr>
  <p:slideViewPr>
    <p:cSldViewPr>
      <p:cViewPr>
        <p:scale>
          <a:sx n="78" d="100"/>
          <a:sy n="78" d="100"/>
        </p:scale>
        <p:origin x="1854" y="1200"/>
      </p:cViewPr>
      <p:guideLst>
        <p:guide orient="horz" pos="1611"/>
        <p:guide pos="2880"/>
      </p:guideLst>
    </p:cSldViewPr>
  </p:slideViewPr>
  <p:outlineViewPr>
    <p:cViewPr>
      <p:scale>
        <a:sx n="33" d="100"/>
        <a:sy n="33" d="100"/>
      </p:scale>
      <p:origin x="0" y="-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10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8E7F-387B-4495-9B47-891BFBCF55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53"/>
            <a:ext cx="9144000" cy="5142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989" r="8333" b="15917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28600" y="285750"/>
            <a:ext cx="1576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 读 后 感 篇</a:t>
            </a:r>
            <a:endParaRPr lang="zh-CN" altLang="en-US" sz="2100" dirty="0" smtClean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989" r="8333" b="15917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28600" y="285750"/>
            <a:ext cx="1576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 课 文 分 析</a:t>
            </a:r>
            <a:endParaRPr lang="zh-CN" altLang="en-US" sz="2100" dirty="0" smtClean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989" r="8333" b="15917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28600" y="285750"/>
            <a:ext cx="1576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 字 词 学 习</a:t>
            </a:r>
            <a:endParaRPr lang="zh-CN" altLang="en-US" sz="2100" dirty="0" smtClean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989" r="8333" b="15917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28600" y="285750"/>
            <a:ext cx="1576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 课 后 延 伸</a:t>
            </a:r>
            <a:endParaRPr lang="zh-CN" altLang="en-US" sz="2100" dirty="0" smtClean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989" r="8333" b="15917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'1.0' encoding='UTF-8' standalone='yes'?>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站酷小薇LOGO体" panose="02010600010101010101" pitchFamily="50" charset="-122"/>
              </a:defRPr>
            </a:lvl1pPr>
          </a:lstStyle>
          <a:p>
            <a:fld id="{0CEB1B6A-AEF1-4ACD-BD61-958570690F5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站酷小薇LOGO体" panose="0201060001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站酷小薇LOGO体" panose="02010600010101010101" pitchFamily="50" charset="-122"/>
              </a:defRPr>
            </a:lvl1pPr>
          </a:lstStyle>
          <a:p>
            <a:fld id="{BB6CB991-6BD3-42F2-8A94-1903E942543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站酷小薇LOGO体" panose="02010600010101010101" pitchFamily="5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站酷小薇LOGO体" panose="02010600010101010101" pitchFamily="5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站酷小薇LOGO体" panose="02010600010101010101" pitchFamily="5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站酷小薇LOGO体" panose="02010600010101010101" pitchFamily="5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站酷小薇LOGO体" panose="02010600010101010101" pitchFamily="5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站酷小薇LOGO体" panose="02010600010101010101" pitchFamily="5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5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microsoft.com/office/2007/relationships/hdphoto" Target="../media/image11.wdp"/><Relationship Id="rId1" Type="http://schemas.openxmlformats.org/officeDocument/2006/relationships/image" Target="../media/image4.png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16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18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9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2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0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4.png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_rels/slide23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280"/>
          <a:stretch>
            <a:fillRect/>
          </a:stretch>
        </p:blipFill>
        <p:spPr>
          <a:xfrm flipH="1">
            <a:off x="88732" y="2656986"/>
            <a:ext cx="2502632" cy="16581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6924">
            <a:off x="4043424" y="941761"/>
            <a:ext cx="595636" cy="587674"/>
          </a:xfrm>
          <a:prstGeom prst="rect">
            <a:avLst/>
          </a:prstGeom>
        </p:spPr>
      </p:pic>
      <p:pic>
        <p:nvPicPr>
          <p:cNvPr id="10" name="pd-5b7683f20848315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9831" y="5467350"/>
            <a:ext cx="609600" cy="6096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8200" y="1809750"/>
            <a:ext cx="4304396" cy="322829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309889" y="987233"/>
            <a:ext cx="28007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spc="600" dirty="0" smtClean="0">
                <a:solidFill>
                  <a:schemeClr val="accent1"/>
                </a:solidFill>
                <a:latin typeface="迷你简习字" panose="020B0602010101010101" pitchFamily="33" charset="-122"/>
                <a:ea typeface="迷你简习字" panose="020B0602010101010101" pitchFamily="33" charset="-122"/>
                <a:cs typeface="+mn-ea"/>
                <a:sym typeface="+mn-lt"/>
              </a:rPr>
              <a:t>风</a:t>
            </a:r>
            <a:r>
              <a:rPr lang="zh-CN" altLang="en-US" sz="9600" spc="600" dirty="0" smtClean="0">
                <a:solidFill>
                  <a:schemeClr val="accent2"/>
                </a:solidFill>
                <a:latin typeface="迷你简习字" panose="020B0602010101010101" pitchFamily="33" charset="-122"/>
                <a:ea typeface="迷你简习字" panose="020B0602010101010101" pitchFamily="33" charset="-122"/>
                <a:cs typeface="+mn-ea"/>
                <a:sym typeface="+mn-lt"/>
              </a:rPr>
              <a:t>筝</a:t>
            </a:r>
            <a:endParaRPr lang="zh-CN" altLang="en-US" sz="9600" spc="600" dirty="0">
              <a:solidFill>
                <a:schemeClr val="accent2"/>
              </a:solidFill>
              <a:latin typeface="迷你简习字" panose="020B0602010101010101" pitchFamily="33" charset="-122"/>
              <a:ea typeface="迷你简习字" panose="020B0602010101010101" pitchFamily="33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16248" y="2466524"/>
            <a:ext cx="4191000" cy="4298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spc="600" dirty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人教</a:t>
            </a:r>
            <a:r>
              <a:rPr lang="zh-CN" altLang="en-US" sz="1100" spc="600" dirty="0" smtClean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版</a:t>
            </a:r>
            <a:r>
              <a:rPr lang="zh-CN" altLang="en-US" sz="1100" spc="600" dirty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语文三年级</a:t>
            </a:r>
            <a:r>
              <a:rPr lang="zh-CN" altLang="en-US" sz="1100" spc="600" dirty="0" smtClean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上册</a:t>
            </a:r>
            <a:endParaRPr lang="zh-CN" altLang="en-US" sz="1100" spc="600" dirty="0" smtClean="0">
              <a:solidFill>
                <a:schemeClr val="bg1"/>
              </a:solidFill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  <a:p>
            <a:pPr algn="ctr"/>
            <a:r>
              <a:rPr lang="zh-CN" altLang="en-US" sz="1100" spc="600" dirty="0" smtClean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教学课件</a:t>
            </a:r>
            <a:endParaRPr lang="zh-CN" altLang="en-US" sz="1100" spc="600" dirty="0">
              <a:solidFill>
                <a:schemeClr val="bg1"/>
              </a:solidFill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64" y="3455282"/>
            <a:ext cx="1269731" cy="12193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913763" y="1282328"/>
            <a:ext cx="3436620" cy="3138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6600" dirty="0" smtClean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课</a:t>
            </a:r>
            <a:r>
              <a:rPr lang="zh-CN" altLang="en-US" sz="6600" dirty="0" smtClean="0">
                <a:solidFill>
                  <a:schemeClr val="accent2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件</a:t>
            </a:r>
            <a:endParaRPr lang="zh-CN" altLang="en-US" sz="6600" dirty="0" smtClean="0">
              <a:solidFill>
                <a:schemeClr val="accent2"/>
              </a:solidFill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  <a:p>
            <a:pPr algn="l"/>
            <a:endParaRPr lang="zh-CN" altLang="en-US" sz="6600" dirty="0">
              <a:solidFill>
                <a:schemeClr val="accent2"/>
              </a:solidFill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  <a:p>
            <a:pPr algn="l"/>
            <a:r>
              <a:rPr lang="zh-CN" altLang="en-US" sz="6600" b="1" spc="6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小Q办公</a:t>
            </a:r>
            <a:endParaRPr lang="zh-CN" altLang="en-US" sz="6600" b="1" spc="600" dirty="0" smtClean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200" y="2768347"/>
            <a:ext cx="4616648" cy="8411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200" dirty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童年的时候，我们这些孩子，最大的快乐就是做风筝，放风筝</a:t>
            </a:r>
            <a:r>
              <a:rPr lang="zh-CN" altLang="en-US" sz="1200" dirty="0" smtClean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。在</a:t>
            </a:r>
            <a:r>
              <a:rPr lang="zh-CN" altLang="en-US" sz="1200" dirty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苇塘里拔几根细苇，再找来几张纸，我们便做起风筝来。做一个蝴蝶样的</a:t>
            </a:r>
            <a:r>
              <a:rPr lang="zh-CN" altLang="en-US" sz="1200" dirty="0" smtClean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吧</a:t>
            </a:r>
            <a:endParaRPr lang="zh-CN" altLang="en-US" sz="1200" dirty="0">
              <a:solidFill>
                <a:schemeClr val="accent1"/>
              </a:solidFill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3" t="20178" r="20589" b="-1045"/>
          <a:stretch>
            <a:fillRect/>
          </a:stretch>
        </p:blipFill>
        <p:spPr>
          <a:xfrm>
            <a:off x="6499133" y="-7822"/>
            <a:ext cx="2644867" cy="2684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/>
      <p:bldP spid="21" grpId="0" bldLvl="0" animBg="1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87286" y="1569574"/>
            <a:ext cx="3750128" cy="48474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b="1" dirty="0">
                <a:solidFill>
                  <a:schemeClr val="bg1"/>
                </a:solidFill>
                <a:latin typeface="+mn-lt"/>
                <a:ea typeface="站酷小薇LOGO体" panose="02010600010101010101" pitchFamily="50" charset="-122"/>
                <a:cs typeface="+mn-ea"/>
                <a:sym typeface="+mn-lt"/>
              </a:rPr>
              <a:t>体会孩子们心情的变化</a:t>
            </a:r>
            <a:endParaRPr lang="zh-CN" altLang="en-US" sz="2700" b="1" dirty="0">
              <a:solidFill>
                <a:schemeClr val="bg1"/>
              </a:solidFill>
              <a:latin typeface="+mn-lt"/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656986" y="2212522"/>
            <a:ext cx="1627730" cy="195942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做风筝时：</a:t>
            </a:r>
            <a:endParaRPr lang="zh-CN" altLang="en-US" sz="21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buFontTx/>
              <a:buNone/>
            </a:pP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放风筝时：</a:t>
            </a:r>
            <a:endParaRPr lang="zh-CN" altLang="en-US" sz="21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buFontTx/>
              <a:buNone/>
            </a:pP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线断以后：</a:t>
            </a:r>
            <a:endParaRPr lang="zh-CN" altLang="en-US" sz="21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buFontTx/>
              <a:buNone/>
            </a:pP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找风筝时：</a:t>
            </a:r>
            <a:endParaRPr lang="zh-CN" altLang="en-US" sz="21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26229" y="2203914"/>
            <a:ext cx="3429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心中充满了憧憬和希望    快活 </a:t>
            </a:r>
            <a:endParaRPr lang="zh-CN" altLang="en-US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6229" y="2600187"/>
            <a:ext cx="46223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我们快活地喊叫着，在田野里拼命地奔跑。</a:t>
            </a:r>
            <a:endParaRPr lang="zh-CN" altLang="en-US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26229" y="2986383"/>
            <a:ext cx="24416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大惊失色，千呼万唤 </a:t>
            </a:r>
            <a:endParaRPr lang="zh-CN" altLang="en-US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226229" y="3370092"/>
            <a:ext cx="2505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我们都哭了  垂头丧气</a:t>
            </a:r>
            <a:endParaRPr lang="zh-CN" altLang="en-US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428750"/>
            <a:ext cx="2526544" cy="3573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14:prism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1600" y="1047750"/>
            <a:ext cx="6755606" cy="233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lang="zh-CN" altLang="en-US" sz="32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补充资料</a:t>
            </a:r>
            <a:r>
              <a:rPr lang="zh-CN" altLang="en-US" sz="16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    </a:t>
            </a:r>
            <a:endParaRPr lang="zh-CN" altLang="en-US" sz="1600" b="1" dirty="0" smtClean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ctr" eaLnBrk="0" hangingPunct="0">
              <a:lnSpc>
                <a:spcPct val="140000"/>
              </a:lnSpc>
            </a:pPr>
            <a:r>
              <a:rPr lang="zh-CN" altLang="en-US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在中国，风筝已经有两千多年的历史了。最初的风筝是用木头做</a:t>
            </a:r>
            <a:r>
              <a:rPr lang="zh-CN" altLang="en-US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的，叫木鸢</a:t>
            </a:r>
            <a:r>
              <a:rPr lang="en-US" altLang="zh-CN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[</a:t>
            </a:r>
            <a:r>
              <a:rPr lang="en-US" altLang="zh-CN" b="1" dirty="0" err="1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yuān</a:t>
            </a:r>
            <a:r>
              <a:rPr lang="en-US" altLang="zh-CN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]</a:t>
            </a:r>
            <a:r>
              <a:rPr lang="en-US" altLang="zh-CN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</a:t>
            </a:r>
            <a:r>
              <a:rPr lang="zh-CN" altLang="en-US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，后来改用纸做，叫纸鸢  </a:t>
            </a:r>
            <a:r>
              <a:rPr lang="zh-CN" altLang="en-US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</a:t>
            </a:r>
            <a:r>
              <a:rPr lang="zh-CN" altLang="en-US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。在纸鸢上装上</a:t>
            </a:r>
            <a:r>
              <a:rPr lang="zh-CN" altLang="en-US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竹哨</a:t>
            </a:r>
            <a:r>
              <a:rPr lang="zh-CN" altLang="en-US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，风吹竹哨，便发出像古筝一样的声音，因此叫“风筝”。</a:t>
            </a:r>
            <a:r>
              <a:rPr lang="zh-CN" altLang="en-US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</a:t>
            </a:r>
            <a:endParaRPr lang="zh-CN" altLang="en-US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24818"/>
            <a:ext cx="2952073" cy="2086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14:prism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47800" y="1428750"/>
            <a:ext cx="6178663" cy="144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21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山东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潍</a:t>
            </a:r>
            <a:r>
              <a:rPr lang="en-US" altLang="zh-CN" sz="2100" b="1" dirty="0" err="1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wéi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坊</a:t>
            </a:r>
            <a:r>
              <a:rPr lang="en-US" altLang="zh-CN" sz="2100" b="1" dirty="0" err="1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fāng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是著名的风筝之都，从</a:t>
            </a:r>
            <a:r>
              <a:rPr lang="en-US" altLang="zh-CN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1984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年开始，那里每年都要举办一次国际风筝节。世界最大的风筝博物馆也在潍坊</a:t>
            </a:r>
            <a:r>
              <a:rPr lang="zh-CN" altLang="en-US" sz="135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。</a:t>
            </a:r>
            <a:r>
              <a:rPr lang="zh-CN" altLang="en-US" sz="135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</a:t>
            </a:r>
            <a:endParaRPr lang="zh-CN" altLang="en-US" sz="135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63" y="2419350"/>
            <a:ext cx="3314507" cy="234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14:prism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662367"/>
            <a:ext cx="4151488" cy="29667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28750"/>
            <a:ext cx="1676400" cy="1653989"/>
          </a:xfrm>
          <a:prstGeom prst="rect">
            <a:avLst/>
          </a:prstGeom>
        </p:spPr>
      </p:pic>
      <p:sp>
        <p:nvSpPr>
          <p:cNvPr id="9" name="MH_Text_1"/>
          <p:cNvSpPr/>
          <p:nvPr>
            <p:custDataLst>
              <p:tags r:id="rId3"/>
            </p:custDataLst>
          </p:nvPr>
        </p:nvSpPr>
        <p:spPr>
          <a:xfrm>
            <a:off x="3124200" y="1703228"/>
            <a:ext cx="2133600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4000" b="1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rPr>
              <a:t>第三节</a:t>
            </a:r>
            <a:endParaRPr lang="zh-CN" altLang="en-US" sz="4000" b="1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  <a:sym typeface="Arial" panose="020B0604020202020204" pitchFamily="34" charset="0"/>
            </a:endParaRPr>
          </a:p>
        </p:txBody>
      </p:sp>
      <p:sp>
        <p:nvSpPr>
          <p:cNvPr id="11" name="Rectangle 49"/>
          <p:cNvSpPr/>
          <p:nvPr/>
        </p:nvSpPr>
        <p:spPr>
          <a:xfrm>
            <a:off x="2743200" y="2090181"/>
            <a:ext cx="3505200" cy="992559"/>
          </a:xfrm>
          <a:prstGeom prst="rect">
            <a:avLst/>
          </a:prstGeom>
          <a:effectLst/>
        </p:spPr>
        <p:txBody>
          <a:bodyPr wrap="square" lIns="68559" tIns="34280" rIns="68559" bIns="34280">
            <a:spAutoFit/>
          </a:bodyPr>
          <a:lstStyle/>
          <a:p>
            <a:pPr marL="0" lvl="1"/>
            <a:r>
              <a:rPr lang="zh-CN" altLang="en-US" sz="6000" dirty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 </a:t>
            </a:r>
            <a:r>
              <a:rPr lang="zh-CN" altLang="en-US" sz="6000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字词学习</a:t>
            </a:r>
            <a:endParaRPr lang="zh-CN" altLang="en-US" sz="6000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doors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376737" y="1101329"/>
            <a:ext cx="8679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xiē</a:t>
            </a:r>
            <a:endParaRPr lang="en-US" altLang="zh-CN" sz="36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405743" y="2853758"/>
            <a:ext cx="86796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mò</a:t>
            </a:r>
            <a:endParaRPr lang="en-US" altLang="zh-CN" sz="30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4295265" y="2853758"/>
            <a:ext cx="11346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fáng</a:t>
            </a:r>
            <a:endParaRPr lang="en-US" altLang="zh-CN" sz="3000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888831" y="1047750"/>
            <a:ext cx="13501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sàng</a:t>
            </a:r>
            <a:endParaRPr lang="en-US" altLang="zh-CN" sz="3600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378869" y="1101329"/>
            <a:ext cx="8679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yī</a:t>
            </a:r>
            <a:endParaRPr lang="en-US" altLang="zh-CN" sz="3600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2378869" y="1857375"/>
            <a:ext cx="873919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135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依</a:t>
            </a:r>
            <a:endParaRPr lang="zh-CN" altLang="en-US" sz="135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4321969" y="1912144"/>
            <a:ext cx="8096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135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歇</a:t>
            </a:r>
            <a:endParaRPr lang="zh-CN" altLang="en-US" sz="135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6212681" y="1803797"/>
            <a:ext cx="8096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135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丧</a:t>
            </a:r>
            <a:endParaRPr lang="zh-CN" altLang="en-US" sz="135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12" name="WordArt 25"/>
          <p:cNvSpPr>
            <a:spLocks noChangeArrowheads="1" noChangeShapeType="1" noTextEdit="1"/>
          </p:cNvSpPr>
          <p:nvPr/>
        </p:nvSpPr>
        <p:spPr bwMode="auto">
          <a:xfrm>
            <a:off x="2243818" y="3446690"/>
            <a:ext cx="917972" cy="8643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135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磨</a:t>
            </a:r>
            <a:endParaRPr lang="zh-CN" altLang="en-US" sz="135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13" name="WordArt 26"/>
          <p:cNvSpPr>
            <a:spLocks noChangeArrowheads="1" noChangeShapeType="1" noTextEdit="1"/>
          </p:cNvSpPr>
          <p:nvPr/>
        </p:nvSpPr>
        <p:spPr bwMode="auto">
          <a:xfrm>
            <a:off x="4241687" y="3501459"/>
            <a:ext cx="873919" cy="8643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135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坊</a:t>
            </a:r>
            <a:endParaRPr lang="zh-CN" altLang="en-US" sz="135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37" y="2495381"/>
            <a:ext cx="2905919" cy="2905919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 bwMode="auto">
          <a:xfrm>
            <a:off x="4680347" y="1752107"/>
            <a:ext cx="2863453" cy="1264444"/>
            <a:chOff x="657" y="1298"/>
            <a:chExt cx="2405" cy="1062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657" y="1570"/>
              <a:ext cx="817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300" dirty="0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磨</a:t>
              </a:r>
              <a:endParaRPr lang="zh-CN" altLang="en-US" sz="33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10" y="1298"/>
              <a:ext cx="1452" cy="1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000" dirty="0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（磨刀）</a:t>
              </a:r>
              <a:endParaRPr lang="zh-CN" altLang="en-US" sz="30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3000" dirty="0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（磨坊）</a:t>
              </a:r>
              <a:endParaRPr lang="zh-CN" altLang="en-US" sz="30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247" y="1344"/>
              <a:ext cx="635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700" dirty="0" err="1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mó</a:t>
              </a:r>
              <a:endParaRPr lang="en-US" altLang="zh-CN" sz="27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247" y="1933"/>
              <a:ext cx="635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700" dirty="0" err="1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mò</a:t>
              </a:r>
              <a:endParaRPr lang="en-US" altLang="zh-CN" sz="27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  <p:sp>
          <p:nvSpPr>
            <p:cNvPr id="9" name="AutoShape 9"/>
            <p:cNvSpPr/>
            <p:nvPr/>
          </p:nvSpPr>
          <p:spPr bwMode="auto">
            <a:xfrm>
              <a:off x="1066" y="1434"/>
              <a:ext cx="226" cy="862"/>
            </a:xfrm>
            <a:prstGeom prst="leftBrace">
              <a:avLst>
                <a:gd name="adj1" fmla="val 31785"/>
                <a:gd name="adj2" fmla="val 50000"/>
              </a:avLst>
            </a:prstGeom>
            <a:noFill/>
            <a:ln w="28575">
              <a:solidFill>
                <a:schemeClr val="accent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</p:grpSp>
      <p:grpSp>
        <p:nvGrpSpPr>
          <p:cNvPr id="10" name="Group 10"/>
          <p:cNvGrpSpPr/>
          <p:nvPr/>
        </p:nvGrpSpPr>
        <p:grpSpPr bwMode="auto">
          <a:xfrm>
            <a:off x="1564481" y="1777109"/>
            <a:ext cx="2863454" cy="1246585"/>
            <a:chOff x="657" y="1298"/>
            <a:chExt cx="2405" cy="1047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657" y="1570"/>
              <a:ext cx="817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300" dirty="0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坊</a:t>
              </a:r>
              <a:endParaRPr lang="zh-CN" altLang="en-US" sz="33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10" y="1298"/>
              <a:ext cx="1452" cy="1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000" dirty="0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（潍坊）</a:t>
              </a:r>
              <a:endParaRPr lang="zh-CN" altLang="en-US" sz="30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3000" dirty="0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（磨坊）</a:t>
              </a:r>
              <a:endParaRPr lang="zh-CN" altLang="en-US" sz="30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247" y="1344"/>
              <a:ext cx="635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dirty="0" err="1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fā</a:t>
              </a:r>
              <a:r>
                <a:rPr lang="en-US" altLang="zh-CN" sz="2100" dirty="0" err="1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ng</a:t>
              </a:r>
              <a:endParaRPr lang="en-US" altLang="zh-CN" sz="21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247" y="1933"/>
              <a:ext cx="66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dirty="0" err="1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fán</a:t>
              </a:r>
              <a:r>
                <a:rPr lang="en-US" altLang="zh-CN" sz="2100" dirty="0" err="1">
                  <a:solidFill>
                    <a:schemeClr val="accent1"/>
                  </a:solidFill>
                  <a:ea typeface="站酷小薇LOGO体" panose="02010600010101010101" pitchFamily="50" charset="-122"/>
                  <a:cs typeface="+mn-ea"/>
                  <a:sym typeface="+mn-lt"/>
                </a:rPr>
                <a:t>g</a:t>
              </a:r>
              <a:endParaRPr lang="en-US" altLang="zh-CN" sz="21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  <p:sp>
          <p:nvSpPr>
            <p:cNvPr id="15" name="AutoShape 15"/>
            <p:cNvSpPr/>
            <p:nvPr/>
          </p:nvSpPr>
          <p:spPr bwMode="auto">
            <a:xfrm>
              <a:off x="1066" y="1434"/>
              <a:ext cx="226" cy="862"/>
            </a:xfrm>
            <a:prstGeom prst="leftBrace">
              <a:avLst>
                <a:gd name="adj1" fmla="val 31785"/>
                <a:gd name="adj2" fmla="val 50000"/>
              </a:avLst>
            </a:prstGeom>
            <a:noFill/>
            <a:ln w="28575">
              <a:solidFill>
                <a:schemeClr val="accent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607944" y="1085803"/>
            <a:ext cx="1156086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多音字</a:t>
            </a:r>
            <a:endParaRPr lang="zh-CN" altLang="en-US" sz="2400" b="1" dirty="0">
              <a:solidFill>
                <a:schemeClr val="bg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50" y="3156948"/>
            <a:ext cx="5631016" cy="2367914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28057" y="2052581"/>
            <a:ext cx="52251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憧  憬       凌空飞起      翩翩飞舞        </a:t>
            </a:r>
            <a:endParaRPr lang="zh-CN" altLang="en-US" sz="24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spcBef>
                <a:spcPct val="50000"/>
              </a:spcBef>
            </a:pPr>
            <a:endParaRPr lang="en-US" altLang="zh-CN" sz="24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依然        歇不下来      嘣地断了</a:t>
            </a:r>
            <a:endParaRPr lang="zh-CN" altLang="en-US" sz="24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76178" y="1657350"/>
            <a:ext cx="167401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ch</a:t>
            </a:r>
            <a:r>
              <a:rPr lang="en-US" altLang="zh-CN" sz="21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ō</a:t>
            </a:r>
            <a:r>
              <a:rPr lang="en-US" altLang="zh-CN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ng</a:t>
            </a:r>
            <a:r>
              <a:rPr lang="en-US" altLang="zh-CN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  </a:t>
            </a:r>
            <a:r>
              <a:rPr lang="en-US" altLang="zh-CN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jǐng</a:t>
            </a:r>
            <a:endParaRPr lang="en-US" altLang="zh-CN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684125" y="1743062"/>
            <a:ext cx="86796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líng</a:t>
            </a:r>
            <a:endParaRPr lang="en-US" altLang="zh-CN" sz="21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412912" y="1667499"/>
            <a:ext cx="86796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u="sng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piān</a:t>
            </a:r>
            <a:endParaRPr lang="en-US" altLang="zh-CN" sz="2100" u="sng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591821" y="2813348"/>
            <a:ext cx="86796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xiē</a:t>
            </a:r>
            <a:endParaRPr lang="en-US" altLang="zh-CN" sz="21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293169" y="2825869"/>
            <a:ext cx="86796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bēng</a:t>
            </a:r>
            <a:endParaRPr lang="en-US" altLang="zh-CN" sz="21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353060" y="2768105"/>
            <a:ext cx="8679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yī</a:t>
            </a:r>
            <a:endParaRPr lang="en-US" altLang="zh-CN" sz="2400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40" y="2803464"/>
            <a:ext cx="3159669" cy="22828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76" y="1363366"/>
            <a:ext cx="2297626" cy="1624279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29000" y="1992690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田 埂        垂头丧气      大惊失色</a:t>
            </a:r>
            <a:endParaRPr lang="zh-CN" altLang="en-US" sz="24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spcBef>
                <a:spcPct val="50000"/>
              </a:spcBef>
            </a:pPr>
            <a:endParaRPr lang="en-US" altLang="zh-CN" sz="24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倏  地       水 磨  坊      半沉半浮</a:t>
            </a:r>
            <a:endParaRPr lang="zh-CN" altLang="en-US" sz="24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429001" y="2772966"/>
            <a:ext cx="86796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shū</a:t>
            </a:r>
            <a:endParaRPr lang="en-US" altLang="zh-CN" sz="21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694510" y="1670730"/>
            <a:ext cx="86796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gěng</a:t>
            </a:r>
            <a:endParaRPr lang="en-US" altLang="zh-CN" sz="21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749235" y="1641703"/>
            <a:ext cx="86796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chuí</a:t>
            </a:r>
            <a:endParaRPr lang="en-US" altLang="zh-CN" sz="21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322009" y="1613703"/>
            <a:ext cx="86796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sàng</a:t>
            </a:r>
            <a:endParaRPr lang="en-US" altLang="zh-CN" sz="2100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170460" y="2773064"/>
            <a:ext cx="86796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mò</a:t>
            </a:r>
            <a:endParaRPr lang="en-US" altLang="zh-CN" sz="2100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604443" y="2695579"/>
            <a:ext cx="8679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err="1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fáng</a:t>
            </a:r>
            <a:endParaRPr lang="en-US" altLang="zh-CN" sz="2400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183" y="1352550"/>
            <a:ext cx="5539336" cy="3915966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662367"/>
            <a:ext cx="4151488" cy="29667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28750"/>
            <a:ext cx="1676400" cy="1653989"/>
          </a:xfrm>
          <a:prstGeom prst="rect">
            <a:avLst/>
          </a:prstGeom>
        </p:spPr>
      </p:pic>
      <p:sp>
        <p:nvSpPr>
          <p:cNvPr id="9" name="MH_Text_1"/>
          <p:cNvSpPr/>
          <p:nvPr>
            <p:custDataLst>
              <p:tags r:id="rId3"/>
            </p:custDataLst>
          </p:nvPr>
        </p:nvSpPr>
        <p:spPr>
          <a:xfrm>
            <a:off x="3124200" y="1703228"/>
            <a:ext cx="2133600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4000" b="1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rPr>
              <a:t>第四节</a:t>
            </a:r>
            <a:endParaRPr lang="zh-CN" altLang="en-US" sz="4000" b="1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  <a:sym typeface="Arial" panose="020B0604020202020204" pitchFamily="34" charset="0"/>
            </a:endParaRPr>
          </a:p>
        </p:txBody>
      </p:sp>
      <p:sp>
        <p:nvSpPr>
          <p:cNvPr id="11" name="Rectangle 49"/>
          <p:cNvSpPr/>
          <p:nvPr/>
        </p:nvSpPr>
        <p:spPr>
          <a:xfrm>
            <a:off x="2743200" y="2090181"/>
            <a:ext cx="3505200" cy="992559"/>
          </a:xfrm>
          <a:prstGeom prst="rect">
            <a:avLst/>
          </a:prstGeom>
          <a:effectLst/>
        </p:spPr>
        <p:txBody>
          <a:bodyPr wrap="square" lIns="68559" tIns="34280" rIns="68559" bIns="34280">
            <a:spAutoFit/>
          </a:bodyPr>
          <a:lstStyle/>
          <a:p>
            <a:pPr marL="0" lvl="1"/>
            <a:r>
              <a:rPr lang="zh-CN" altLang="en-US" sz="6000" dirty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 </a:t>
            </a:r>
            <a:r>
              <a:rPr lang="zh-CN" altLang="en-US" sz="6000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课后延伸 </a:t>
            </a:r>
            <a:endParaRPr lang="zh-CN" altLang="en-US" sz="6000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00">
        <p14:prism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914894" y="1189494"/>
            <a:ext cx="25539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《</a:t>
            </a:r>
            <a:r>
              <a:rPr lang="zh-CN" altLang="en-US" sz="2400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村居</a:t>
            </a:r>
            <a:r>
              <a:rPr lang="en-US" altLang="zh-CN" sz="2400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》</a:t>
            </a:r>
            <a:r>
              <a:rPr lang="zh-CN" altLang="en-US" sz="2400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清</a:t>
            </a:r>
            <a:r>
              <a:rPr lang="en-US" altLang="zh-CN" sz="2400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·</a:t>
            </a:r>
            <a:r>
              <a:rPr lang="zh-CN" altLang="en-US" sz="2400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高鼎</a:t>
            </a:r>
            <a:endParaRPr lang="zh-CN" altLang="en-US" sz="2400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382691" y="1799094"/>
            <a:ext cx="361830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lt"/>
                <a:ea typeface="站酷小薇LOGO体" panose="02010600010101010101" pitchFamily="50" charset="-122"/>
                <a:cs typeface="+mn-ea"/>
                <a:sym typeface="+mn-lt"/>
              </a:rPr>
              <a:t>草长莺飞二月天，</a:t>
            </a:r>
            <a:endParaRPr lang="zh-CN" altLang="en-US" sz="2400" b="1" dirty="0">
              <a:solidFill>
                <a:schemeClr val="accent1"/>
              </a:solidFill>
              <a:latin typeface="+mn-lt"/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ctr"/>
            <a:endParaRPr lang="zh-CN" altLang="en-US" sz="2400" b="1" dirty="0">
              <a:solidFill>
                <a:schemeClr val="accent1"/>
              </a:solidFill>
              <a:latin typeface="+mn-lt"/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lt"/>
                <a:ea typeface="站酷小薇LOGO体" panose="02010600010101010101" pitchFamily="50" charset="-122"/>
                <a:cs typeface="+mn-ea"/>
                <a:sym typeface="+mn-lt"/>
              </a:rPr>
              <a:t>拂堤杨柳醉春烟。</a:t>
            </a:r>
            <a:endParaRPr lang="zh-CN" altLang="en-US" sz="2400" b="1" dirty="0">
              <a:solidFill>
                <a:schemeClr val="accent1"/>
              </a:solidFill>
              <a:latin typeface="+mn-lt"/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ctr"/>
            <a:endParaRPr lang="zh-CN" altLang="en-US" sz="2400" b="1" dirty="0">
              <a:solidFill>
                <a:schemeClr val="accent1"/>
              </a:solidFill>
              <a:latin typeface="+mn-lt"/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lt"/>
                <a:ea typeface="站酷小薇LOGO体" panose="02010600010101010101" pitchFamily="50" charset="-122"/>
                <a:cs typeface="+mn-ea"/>
                <a:sym typeface="+mn-lt"/>
              </a:rPr>
              <a:t>儿童散学归来早，</a:t>
            </a:r>
            <a:endParaRPr lang="zh-CN" altLang="en-US" sz="2400" b="1" dirty="0">
              <a:solidFill>
                <a:schemeClr val="accent1"/>
              </a:solidFill>
              <a:latin typeface="+mn-lt"/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ctr"/>
            <a:endParaRPr lang="zh-CN" altLang="en-US" sz="2400" b="1" dirty="0">
              <a:solidFill>
                <a:schemeClr val="accent1"/>
              </a:solidFill>
              <a:latin typeface="+mn-lt"/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lt"/>
                <a:ea typeface="站酷小薇LOGO体" panose="02010600010101010101" pitchFamily="50" charset="-122"/>
                <a:cs typeface="+mn-ea"/>
                <a:sym typeface="+mn-lt"/>
              </a:rPr>
              <a:t>忙趁东风放纸鸢。</a:t>
            </a:r>
            <a:endParaRPr lang="zh-CN" altLang="en-US" sz="2400" b="1" dirty="0">
              <a:solidFill>
                <a:schemeClr val="accent1"/>
              </a:solidFill>
              <a:latin typeface="+mn-lt"/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70444"/>
            <a:ext cx="3695694" cy="3646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flip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1"/>
          <a:stretch>
            <a:fillRect/>
          </a:stretch>
        </p:blipFill>
        <p:spPr>
          <a:xfrm>
            <a:off x="-533400" y="2791420"/>
            <a:ext cx="3637873" cy="2371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8956" y="3005547"/>
            <a:ext cx="1690644" cy="162360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988261" y="1462644"/>
            <a:ext cx="511025" cy="2404506"/>
            <a:chOff x="2516150" y="1310249"/>
            <a:chExt cx="511025" cy="2404506"/>
          </a:xfrm>
        </p:grpSpPr>
        <p:grpSp>
          <p:nvGrpSpPr>
            <p:cNvPr id="11" name="组合 10"/>
            <p:cNvGrpSpPr/>
            <p:nvPr/>
          </p:nvGrpSpPr>
          <p:grpSpPr>
            <a:xfrm rot="5400000">
              <a:off x="1552456" y="2281669"/>
              <a:ext cx="2404506" cy="461665"/>
              <a:chOff x="5197841" y="1246124"/>
              <a:chExt cx="3206750" cy="589788"/>
            </a:xfrm>
            <a:solidFill>
              <a:srgbClr val="6A7E88"/>
            </a:solidFill>
          </p:grpSpPr>
          <p:sp>
            <p:nvSpPr>
              <p:cNvPr id="13" name="圆角矩形 31"/>
              <p:cNvSpPr/>
              <p:nvPr/>
            </p:nvSpPr>
            <p:spPr>
              <a:xfrm rot="16200000">
                <a:off x="6524212" y="-80240"/>
                <a:ext cx="554008" cy="32067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050" noProof="1">
                  <a:solidFill>
                    <a:schemeClr val="accent2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  <p:sp>
            <p:nvSpPr>
              <p:cNvPr id="14" name="文本框 4"/>
              <p:cNvSpPr txBox="1">
                <a:spLocks noChangeArrowheads="1"/>
              </p:cNvSpPr>
              <p:nvPr/>
            </p:nvSpPr>
            <p:spPr bwMode="auto">
              <a:xfrm rot="16200000">
                <a:off x="6799848" y="488121"/>
                <a:ext cx="589788" cy="210579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1"/>
                    </a:solidFill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 读 后 </a:t>
                </a:r>
                <a:r>
                  <a:rPr lang="zh-CN" altLang="en-US" dirty="0" smtClean="0">
                    <a:solidFill>
                      <a:schemeClr val="accent1"/>
                    </a:solidFill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感 篇</a:t>
                </a:r>
                <a:endParaRPr lang="zh-CN" altLang="en-US" dirty="0">
                  <a:solidFill>
                    <a:schemeClr val="accent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</p:grpSp>
        <p:sp>
          <p:nvSpPr>
            <p:cNvPr id="12" name="MH_Other_1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516150" y="1435078"/>
              <a:ext cx="511025" cy="512117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3000" kern="0" dirty="0">
                  <a:solidFill>
                    <a:schemeClr val="bg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  <a:sym typeface="Arial" panose="020B0604020202020204" pitchFamily="34" charset="0"/>
                </a:rPr>
                <a:t>1</a:t>
              </a:r>
              <a:endParaRPr lang="en-US" altLang="zh-CN" sz="3000" kern="0" dirty="0">
                <a:solidFill>
                  <a:schemeClr val="bg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MH_Text_1"/>
          <p:cNvSpPr/>
          <p:nvPr>
            <p:custDataLst>
              <p:tags r:id="rId4"/>
            </p:custDataLst>
          </p:nvPr>
        </p:nvSpPr>
        <p:spPr>
          <a:xfrm>
            <a:off x="2057400" y="1428750"/>
            <a:ext cx="706742" cy="15696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5100" b="1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rPr>
              <a:t>目</a:t>
            </a:r>
            <a:endParaRPr lang="en-US" altLang="zh-CN" sz="5100" b="1" dirty="0" smtClean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  <a:sym typeface="Arial" panose="020B0604020202020204" pitchFamily="34" charset="0"/>
            </a:endParaRPr>
          </a:p>
          <a:p>
            <a:r>
              <a:rPr lang="zh-CN" altLang="en-US" sz="5100" b="1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rPr>
              <a:t>录</a:t>
            </a:r>
            <a:endParaRPr lang="zh-CN" altLang="en-US" sz="5100" b="1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  <a:sym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997155" y="1462644"/>
            <a:ext cx="511025" cy="2404506"/>
            <a:chOff x="2516150" y="1310249"/>
            <a:chExt cx="511025" cy="2404506"/>
          </a:xfrm>
        </p:grpSpPr>
        <p:grpSp>
          <p:nvGrpSpPr>
            <p:cNvPr id="17" name="组合 16"/>
            <p:cNvGrpSpPr/>
            <p:nvPr/>
          </p:nvGrpSpPr>
          <p:grpSpPr>
            <a:xfrm rot="5400000">
              <a:off x="1552469" y="2281669"/>
              <a:ext cx="2404506" cy="461665"/>
              <a:chOff x="5197841" y="1246111"/>
              <a:chExt cx="3206750" cy="589788"/>
            </a:xfrm>
            <a:solidFill>
              <a:srgbClr val="6A7E88"/>
            </a:solidFill>
          </p:grpSpPr>
          <p:sp>
            <p:nvSpPr>
              <p:cNvPr id="22" name="圆角矩形 31"/>
              <p:cNvSpPr/>
              <p:nvPr/>
            </p:nvSpPr>
            <p:spPr>
              <a:xfrm rot="16200000">
                <a:off x="6524212" y="-80240"/>
                <a:ext cx="554008" cy="32067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050" noProof="1">
                  <a:solidFill>
                    <a:schemeClr val="bg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  <p:sp>
            <p:nvSpPr>
              <p:cNvPr id="23" name="文本框 4"/>
              <p:cNvSpPr txBox="1">
                <a:spLocks noChangeArrowheads="1"/>
              </p:cNvSpPr>
              <p:nvPr/>
            </p:nvSpPr>
            <p:spPr bwMode="auto">
              <a:xfrm rot="16200000">
                <a:off x="6799848" y="488108"/>
                <a:ext cx="589788" cy="210579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1"/>
                    </a:solidFill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 课 文 分 析</a:t>
                </a:r>
                <a:endParaRPr lang="zh-CN" altLang="en-US" dirty="0">
                  <a:solidFill>
                    <a:schemeClr val="accent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</p:grpSp>
        <p:sp>
          <p:nvSpPr>
            <p:cNvPr id="18" name="MH_Other_1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516150" y="1435078"/>
              <a:ext cx="511025" cy="51211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3000" kern="0" dirty="0" smtClean="0">
                  <a:solidFill>
                    <a:schemeClr val="bg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  <a:sym typeface="Arial" panose="020B0604020202020204" pitchFamily="34" charset="0"/>
                </a:rPr>
                <a:t>2</a:t>
              </a:r>
              <a:endParaRPr lang="en-US" altLang="zh-CN" sz="3000" kern="0" dirty="0">
                <a:solidFill>
                  <a:schemeClr val="bg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06049" y="1462644"/>
            <a:ext cx="511025" cy="2404506"/>
            <a:chOff x="2516150" y="1310249"/>
            <a:chExt cx="511025" cy="2404506"/>
          </a:xfrm>
        </p:grpSpPr>
        <p:grpSp>
          <p:nvGrpSpPr>
            <p:cNvPr id="25" name="组合 24"/>
            <p:cNvGrpSpPr/>
            <p:nvPr/>
          </p:nvGrpSpPr>
          <p:grpSpPr>
            <a:xfrm rot="5400000">
              <a:off x="1552467" y="2281669"/>
              <a:ext cx="2404506" cy="461665"/>
              <a:chOff x="5197841" y="1246113"/>
              <a:chExt cx="3206750" cy="589788"/>
            </a:xfrm>
            <a:solidFill>
              <a:srgbClr val="6A7E88"/>
            </a:solidFill>
          </p:grpSpPr>
          <p:sp>
            <p:nvSpPr>
              <p:cNvPr id="27" name="圆角矩形 26"/>
              <p:cNvSpPr/>
              <p:nvPr/>
            </p:nvSpPr>
            <p:spPr>
              <a:xfrm rot="16200000">
                <a:off x="6524212" y="-80240"/>
                <a:ext cx="554008" cy="32067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050" noProof="1">
                  <a:solidFill>
                    <a:schemeClr val="bg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  <p:sp>
            <p:nvSpPr>
              <p:cNvPr id="28" name="文本框 4"/>
              <p:cNvSpPr txBox="1">
                <a:spLocks noChangeArrowheads="1"/>
              </p:cNvSpPr>
              <p:nvPr/>
            </p:nvSpPr>
            <p:spPr bwMode="auto">
              <a:xfrm rot="16200000">
                <a:off x="6726524" y="488110"/>
                <a:ext cx="589788" cy="210579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1"/>
                    </a:solidFill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 字 词 学 习</a:t>
                </a:r>
                <a:endParaRPr lang="zh-CN" altLang="en-US" dirty="0">
                  <a:solidFill>
                    <a:schemeClr val="accent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</p:grpSp>
        <p:sp>
          <p:nvSpPr>
            <p:cNvPr id="26" name="MH_Other_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516150" y="1435078"/>
              <a:ext cx="511025" cy="512117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3000" kern="0" dirty="0" smtClean="0">
                  <a:solidFill>
                    <a:schemeClr val="bg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  <a:sym typeface="Arial" panose="020B0604020202020204" pitchFamily="34" charset="0"/>
                </a:rPr>
                <a:t>3</a:t>
              </a:r>
              <a:endParaRPr lang="en-US" altLang="zh-CN" sz="3000" kern="0" dirty="0">
                <a:solidFill>
                  <a:schemeClr val="bg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14943" y="1462644"/>
            <a:ext cx="511025" cy="2404506"/>
            <a:chOff x="2516150" y="1310249"/>
            <a:chExt cx="511025" cy="2404506"/>
          </a:xfrm>
        </p:grpSpPr>
        <p:grpSp>
          <p:nvGrpSpPr>
            <p:cNvPr id="30" name="组合 29"/>
            <p:cNvGrpSpPr/>
            <p:nvPr/>
          </p:nvGrpSpPr>
          <p:grpSpPr>
            <a:xfrm rot="5400000">
              <a:off x="1552467" y="2281669"/>
              <a:ext cx="2404506" cy="461665"/>
              <a:chOff x="5197841" y="1246113"/>
              <a:chExt cx="3206750" cy="589788"/>
            </a:xfrm>
            <a:solidFill>
              <a:srgbClr val="6A7E88"/>
            </a:solidFill>
          </p:grpSpPr>
          <p:sp>
            <p:nvSpPr>
              <p:cNvPr id="32" name="圆角矩形 31"/>
              <p:cNvSpPr/>
              <p:nvPr/>
            </p:nvSpPr>
            <p:spPr>
              <a:xfrm rot="16200000">
                <a:off x="6524212" y="-80240"/>
                <a:ext cx="554008" cy="32067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050" noProof="1">
                  <a:solidFill>
                    <a:schemeClr val="bg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  <p:sp>
            <p:nvSpPr>
              <p:cNvPr id="33" name="文本框 4"/>
              <p:cNvSpPr txBox="1">
                <a:spLocks noChangeArrowheads="1"/>
              </p:cNvSpPr>
              <p:nvPr/>
            </p:nvSpPr>
            <p:spPr bwMode="auto">
              <a:xfrm rot="16200000">
                <a:off x="6726524" y="488110"/>
                <a:ext cx="589788" cy="210579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1"/>
                    </a:solidFill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 课 后 延 伸</a:t>
                </a:r>
                <a:endParaRPr lang="zh-CN" altLang="en-US" dirty="0">
                  <a:solidFill>
                    <a:schemeClr val="accent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</p:grpSp>
        <p:sp>
          <p:nvSpPr>
            <p:cNvPr id="31" name="MH_Other_1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516150" y="1435078"/>
              <a:ext cx="511025" cy="51211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3000" kern="0" dirty="0" smtClean="0">
                  <a:solidFill>
                    <a:schemeClr val="bg1"/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  <a:sym typeface="Arial" panose="020B0604020202020204" pitchFamily="34" charset="0"/>
                </a:rPr>
                <a:t>4</a:t>
              </a:r>
              <a:endParaRPr lang="en-US" altLang="zh-CN" sz="3000" kern="0" dirty="0">
                <a:solidFill>
                  <a:schemeClr val="bg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53243" y="1352550"/>
            <a:ext cx="677635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风筝</a:t>
            </a:r>
            <a:r>
              <a:rPr lang="zh-CN" altLang="en-US" sz="20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飞走了，一会儿便没了踪影。就在我们垂头丧气</a:t>
            </a:r>
            <a:r>
              <a:rPr lang="zh-CN" altLang="en-US" sz="20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地坐</a:t>
            </a:r>
            <a:r>
              <a:rPr lang="zh-CN" altLang="en-US" sz="20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在田埂上流泪时，我们看见了村子里的水磨坊。到底</a:t>
            </a:r>
            <a:r>
              <a:rPr lang="zh-CN" altLang="en-US" sz="20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“幸福鸟”</a:t>
            </a:r>
            <a:r>
              <a:rPr lang="zh-CN" altLang="en-US" sz="20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会不会落在那儿呢？我们向房子跑去，继续寻找</a:t>
            </a:r>
            <a:r>
              <a:rPr lang="zh-CN" altLang="en-US" sz="20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我们的</a:t>
            </a:r>
            <a:r>
              <a:rPr lang="zh-CN" altLang="en-US" sz="20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“幸福鸟”</a:t>
            </a:r>
            <a:r>
              <a:rPr lang="en-US" altLang="zh-CN" sz="20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……</a:t>
            </a:r>
            <a:r>
              <a:rPr lang="en-US" altLang="zh-CN" sz="2400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     </a:t>
            </a:r>
            <a:endParaRPr lang="en-US" altLang="zh-CN" sz="240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95550"/>
            <a:ext cx="3492081" cy="2495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flip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47800" y="1759625"/>
            <a:ext cx="5666937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“幸福鸟”到底找到了没有？我们一起来想象一下</a:t>
            </a:r>
            <a:r>
              <a:rPr lang="zh-CN" altLang="en-US" b="1" dirty="0" smtClean="0">
                <a:solidFill>
                  <a:schemeClr val="bg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吧</a:t>
            </a:r>
            <a:endParaRPr lang="zh-CN" altLang="en-US" sz="1350" kern="10" dirty="0">
              <a:ln w="19050">
                <a:solidFill>
                  <a:srgbClr val="99CCFF"/>
                </a:solidFill>
                <a:rou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47800" y="2221290"/>
            <a:ext cx="518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童年</a:t>
            </a:r>
            <a:r>
              <a:rPr lang="zh-CN" altLang="en-US" sz="32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的时候，我们这些</a:t>
            </a:r>
            <a:r>
              <a:rPr lang="zh-CN" altLang="en-US" sz="32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孩子最大</a:t>
            </a:r>
            <a:r>
              <a:rPr lang="zh-CN" altLang="en-US" sz="32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的快乐就是做风</a:t>
            </a:r>
            <a:r>
              <a:rPr lang="zh-CN" altLang="en-US" sz="32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筝</a:t>
            </a:r>
            <a:endParaRPr lang="en-US" altLang="zh-CN" sz="3200" b="1" dirty="0" smtClean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r>
              <a:rPr lang="zh-CN" altLang="en-US" sz="32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放</a:t>
            </a:r>
            <a:r>
              <a:rPr lang="zh-CN" altLang="en-US" sz="32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风筝。</a:t>
            </a:r>
            <a:endParaRPr lang="zh-CN" altLang="en-US" sz="320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25365"/>
            <a:ext cx="3886200" cy="2747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flip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38200" y="1123950"/>
            <a:ext cx="356473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 smtClean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猜一猜</a:t>
            </a:r>
            <a:endParaRPr lang="zh-CN" altLang="en-US" sz="3200" b="1" dirty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        天上一只鸟，</a:t>
            </a:r>
            <a:endParaRPr lang="zh-CN" altLang="en-US" sz="28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        用线拴得牢。</a:t>
            </a:r>
            <a:endParaRPr lang="zh-CN" altLang="en-US" sz="28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        喜爱微风吹，</a:t>
            </a:r>
            <a:endParaRPr lang="zh-CN" altLang="en-US" sz="28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        害怕大雨浇。</a:t>
            </a:r>
            <a:endParaRPr lang="zh-CN" altLang="en-US" sz="28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0974">
            <a:off x="2923418" y="858174"/>
            <a:ext cx="5602179" cy="3960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flip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280"/>
          <a:stretch>
            <a:fillRect/>
          </a:stretch>
        </p:blipFill>
        <p:spPr>
          <a:xfrm flipH="1">
            <a:off x="88732" y="2656986"/>
            <a:ext cx="2502632" cy="16581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6924">
            <a:off x="4043424" y="941761"/>
            <a:ext cx="595636" cy="5876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8200" y="1809750"/>
            <a:ext cx="4304396" cy="322829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309889" y="987233"/>
            <a:ext cx="28007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spc="600" dirty="0" smtClean="0">
                <a:solidFill>
                  <a:schemeClr val="accent1"/>
                </a:solidFill>
                <a:latin typeface="迷你简习字" panose="020B0602010101010101" pitchFamily="33" charset="-122"/>
                <a:ea typeface="迷你简习字" panose="020B0602010101010101" pitchFamily="33" charset="-122"/>
                <a:cs typeface="+mn-ea"/>
                <a:sym typeface="+mn-lt"/>
              </a:rPr>
              <a:t>感</a:t>
            </a:r>
            <a:r>
              <a:rPr lang="zh-CN" altLang="en-US" sz="9600" spc="600" dirty="0" smtClean="0">
                <a:solidFill>
                  <a:schemeClr val="accent2"/>
                </a:solidFill>
                <a:latin typeface="迷你简习字" panose="020B0602010101010101" pitchFamily="33" charset="-122"/>
                <a:ea typeface="迷你简习字" panose="020B0602010101010101" pitchFamily="33" charset="-122"/>
                <a:cs typeface="+mn-ea"/>
                <a:sym typeface="+mn-lt"/>
              </a:rPr>
              <a:t>谢</a:t>
            </a:r>
            <a:endParaRPr lang="zh-CN" altLang="en-US" sz="9600" spc="600" dirty="0">
              <a:solidFill>
                <a:schemeClr val="accent2"/>
              </a:solidFill>
              <a:latin typeface="迷你简习字" panose="020B0602010101010101" pitchFamily="33" charset="-122"/>
              <a:ea typeface="迷你简习字" panose="020B0602010101010101" pitchFamily="33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16248" y="2466524"/>
            <a:ext cx="4191000" cy="2603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spc="600" dirty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人教</a:t>
            </a:r>
            <a:r>
              <a:rPr lang="zh-CN" altLang="en-US" sz="1100" spc="600" dirty="0" smtClean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版 </a:t>
            </a:r>
            <a:r>
              <a:rPr lang="zh-CN" altLang="en-US" sz="1100" spc="600" dirty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语文三年级</a:t>
            </a:r>
            <a:r>
              <a:rPr lang="zh-CN" altLang="en-US" sz="1100" spc="600" dirty="0" smtClean="0">
                <a:solidFill>
                  <a:schemeClr val="bg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上册风筝教学课件</a:t>
            </a:r>
            <a:endParaRPr lang="zh-CN" altLang="en-US" sz="1100" spc="600" dirty="0">
              <a:solidFill>
                <a:schemeClr val="bg1"/>
              </a:solidFill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64" y="3455282"/>
            <a:ext cx="1269731" cy="12193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913763" y="1282328"/>
            <a:ext cx="18774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dirty="0" smtClean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观</a:t>
            </a:r>
            <a:r>
              <a:rPr lang="zh-CN" altLang="en-US" sz="6600" dirty="0" smtClean="0">
                <a:solidFill>
                  <a:schemeClr val="accent2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看</a:t>
            </a:r>
            <a:endParaRPr lang="zh-CN" altLang="en-US" sz="6600" dirty="0">
              <a:solidFill>
                <a:schemeClr val="accent2"/>
              </a:solidFill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200" y="2768347"/>
            <a:ext cx="4616648" cy="8411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200" dirty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童年的时候，我们这些孩子，最大的快乐就是做风筝，放风筝</a:t>
            </a:r>
            <a:r>
              <a:rPr lang="zh-CN" altLang="en-US" sz="1200" dirty="0" smtClean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。在</a:t>
            </a:r>
            <a:r>
              <a:rPr lang="zh-CN" altLang="en-US" sz="1200" dirty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苇塘里拔几根细苇，再找来几张纸，我们便做起风筝来。做一个蝴蝶样的</a:t>
            </a:r>
            <a:r>
              <a:rPr lang="zh-CN" altLang="en-US" sz="1200" dirty="0" smtClean="0">
                <a:solidFill>
                  <a:schemeClr val="accent1"/>
                </a:solidFill>
                <a:latin typeface="汉仪书魂体简" panose="02010609000101010101" pitchFamily="49" charset="-122"/>
                <a:ea typeface="汉仪书魂体简" panose="02010609000101010101" pitchFamily="49" charset="-122"/>
                <a:cs typeface="+mn-ea"/>
                <a:sym typeface="+mn-lt"/>
              </a:rPr>
              <a:t>吧</a:t>
            </a:r>
            <a:endParaRPr lang="zh-CN" altLang="en-US" sz="1200" dirty="0">
              <a:solidFill>
                <a:schemeClr val="accent1"/>
              </a:solidFill>
              <a:latin typeface="汉仪书魂体简" panose="02010609000101010101" pitchFamily="49" charset="-122"/>
              <a:ea typeface="汉仪书魂体简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3" t="20178" r="20589" b="-1045"/>
          <a:stretch>
            <a:fillRect/>
          </a:stretch>
        </p:blipFill>
        <p:spPr>
          <a:xfrm>
            <a:off x="6499133" y="-7822"/>
            <a:ext cx="2644867" cy="2684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14:gallery dir="l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8" y="1738567"/>
            <a:ext cx="4151488" cy="29667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4960"/>
            <a:ext cx="1676400" cy="1653989"/>
          </a:xfrm>
          <a:prstGeom prst="rect">
            <a:avLst/>
          </a:prstGeom>
        </p:spPr>
      </p:pic>
      <p:sp>
        <p:nvSpPr>
          <p:cNvPr id="9" name="MH_Text_1"/>
          <p:cNvSpPr/>
          <p:nvPr>
            <p:custDataLst>
              <p:tags r:id="rId3"/>
            </p:custDataLst>
          </p:nvPr>
        </p:nvSpPr>
        <p:spPr>
          <a:xfrm>
            <a:off x="3124200" y="1649438"/>
            <a:ext cx="2133600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4000" b="1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rPr>
              <a:t>第一节</a:t>
            </a:r>
            <a:endParaRPr lang="zh-CN" altLang="en-US" sz="4000" b="1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  <a:sym typeface="Arial" panose="020B0604020202020204" pitchFamily="34" charset="0"/>
            </a:endParaRPr>
          </a:p>
        </p:txBody>
      </p:sp>
      <p:sp>
        <p:nvSpPr>
          <p:cNvPr id="11" name="Rectangle 49"/>
          <p:cNvSpPr/>
          <p:nvPr/>
        </p:nvSpPr>
        <p:spPr>
          <a:xfrm>
            <a:off x="2743200" y="2036391"/>
            <a:ext cx="4495800" cy="992559"/>
          </a:xfrm>
          <a:prstGeom prst="rect">
            <a:avLst/>
          </a:prstGeom>
          <a:effectLst/>
        </p:spPr>
        <p:txBody>
          <a:bodyPr wrap="square" lIns="68559" tIns="34280" rIns="68559" bIns="34280">
            <a:spAutoFit/>
          </a:bodyPr>
          <a:lstStyle/>
          <a:p>
            <a:pPr marL="0" lvl="1"/>
            <a:r>
              <a:rPr lang="zh-CN" altLang="en-US" sz="6000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 读后感篇</a:t>
            </a:r>
            <a:endParaRPr lang="zh-CN" altLang="en-US" sz="6000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000">
        <p14:flip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12898" y="1657350"/>
            <a:ext cx="1806905" cy="55399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学习目标</a:t>
            </a:r>
            <a:endParaRPr lang="zh-CN" altLang="en-US" sz="3000" b="1" dirty="0">
              <a:solidFill>
                <a:schemeClr val="bg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4604" y="2262104"/>
            <a:ext cx="30267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1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、有感情的朗读课文。</a:t>
            </a:r>
            <a:endParaRPr lang="zh-CN" altLang="en-US" sz="21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4603" y="2779114"/>
            <a:ext cx="5906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2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、读懂课文，找出课文中描写心情的句子，体会秋天里放风筝给孩子们带来的乐趣</a:t>
            </a:r>
            <a:r>
              <a:rPr lang="zh-CN" altLang="en-US" sz="15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。</a:t>
            </a:r>
            <a:endParaRPr lang="zh-CN" altLang="en-US" sz="15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68589" y="3619288"/>
            <a:ext cx="3296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3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、抄写自己喜欢的句子。</a:t>
            </a:r>
            <a:endParaRPr lang="zh-CN" altLang="en-US" sz="21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2422">
            <a:off x="5965017" y="1114278"/>
            <a:ext cx="3247317" cy="2295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27" y="1525487"/>
            <a:ext cx="1656673" cy="117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41289" y="2476202"/>
            <a:ext cx="56423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读</a:t>
            </a:r>
            <a:r>
              <a:rPr lang="zh-CN" altLang="en-US" sz="28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课文思考</a:t>
            </a:r>
            <a:r>
              <a:rPr lang="zh-CN" altLang="en-US" sz="28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：</a:t>
            </a:r>
            <a:endParaRPr lang="zh-CN" altLang="en-US" sz="28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课文中写了关于风筝的哪些事？</a:t>
            </a:r>
            <a:r>
              <a:rPr lang="zh-CN" altLang="en-US" sz="1200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 </a:t>
            </a:r>
            <a:endParaRPr lang="zh-CN" altLang="en-US" sz="1200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806428" y="1556087"/>
            <a:ext cx="756047" cy="7848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zh-CN" altLang="en-US" sz="4500" dirty="0">
                <a:solidFill>
                  <a:schemeClr val="bg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放</a:t>
            </a:r>
            <a:endParaRPr lang="zh-CN" altLang="en-US" sz="4500" dirty="0">
              <a:solidFill>
                <a:schemeClr val="bg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 rot="10800000" flipV="1">
            <a:off x="1843087" y="1556088"/>
            <a:ext cx="810815" cy="7848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zh-CN" altLang="en-US" sz="4500" dirty="0">
                <a:solidFill>
                  <a:schemeClr val="bg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做</a:t>
            </a:r>
            <a:endParaRPr lang="zh-CN" altLang="en-US" sz="4500" dirty="0">
              <a:solidFill>
                <a:schemeClr val="bg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715000" y="1556087"/>
            <a:ext cx="701278" cy="7848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zh-CN" altLang="en-US" sz="4500" dirty="0">
                <a:solidFill>
                  <a:schemeClr val="bg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找</a:t>
            </a:r>
            <a:endParaRPr lang="zh-CN" altLang="en-US" sz="4500" dirty="0">
              <a:solidFill>
                <a:schemeClr val="bg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99204"/>
            <a:ext cx="4120022" cy="294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49657" y="1243795"/>
            <a:ext cx="5741743" cy="163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说一说</a:t>
            </a:r>
            <a:endParaRPr lang="en-US" altLang="zh-CN" sz="3200" b="1" dirty="0" smtClean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25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读</a:t>
            </a:r>
            <a:r>
              <a:rPr lang="zh-CN" altLang="en-US" sz="225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课文第二段，你</a:t>
            </a:r>
            <a:r>
              <a:rPr lang="zh-CN" altLang="en-US" sz="225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知道他们</a:t>
            </a:r>
            <a:r>
              <a:rPr lang="zh-CN" altLang="en-US" sz="225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的心情是怎么样的吗？</a:t>
            </a:r>
            <a:endParaRPr lang="zh-CN" altLang="en-US" sz="225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49657" y="2847308"/>
            <a:ext cx="2209800" cy="6924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000" b="1" dirty="0">
                <a:solidFill>
                  <a:schemeClr val="bg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快乐，幸福</a:t>
            </a:r>
            <a:endParaRPr lang="zh-CN" altLang="en-US" sz="3000" b="1" dirty="0">
              <a:solidFill>
                <a:schemeClr val="bg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75860">
            <a:off x="4485504" y="2024775"/>
            <a:ext cx="4887843" cy="3455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225114" y="1428750"/>
            <a:ext cx="5251886" cy="215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找一找</a:t>
            </a:r>
            <a:endParaRPr lang="en-US" altLang="zh-CN" sz="4000" b="1" dirty="0" smtClean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100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哪些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词句让你感受到这份快乐和幸福？默读第</a:t>
            </a:r>
            <a:r>
              <a:rPr lang="en-US" altLang="zh-CN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2</a:t>
            </a:r>
            <a:r>
              <a:rPr lang="zh-CN" altLang="en-US" sz="2100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自然段，划出有关句子，再和同桌交流。</a:t>
            </a:r>
            <a:endParaRPr lang="zh-CN" altLang="en-US" sz="2100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88" y="1047750"/>
            <a:ext cx="6197858" cy="438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662367"/>
            <a:ext cx="4151488" cy="29667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28750"/>
            <a:ext cx="1676400" cy="1653989"/>
          </a:xfrm>
          <a:prstGeom prst="rect">
            <a:avLst/>
          </a:prstGeom>
        </p:spPr>
      </p:pic>
      <p:sp>
        <p:nvSpPr>
          <p:cNvPr id="9" name="MH_Text_1"/>
          <p:cNvSpPr/>
          <p:nvPr>
            <p:custDataLst>
              <p:tags r:id="rId3"/>
            </p:custDataLst>
          </p:nvPr>
        </p:nvSpPr>
        <p:spPr>
          <a:xfrm>
            <a:off x="3124200" y="1703228"/>
            <a:ext cx="2133600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4000" b="1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  <a:sym typeface="Arial" panose="020B0604020202020204" pitchFamily="34" charset="0"/>
              </a:rPr>
              <a:t>第二节</a:t>
            </a:r>
            <a:endParaRPr lang="zh-CN" altLang="en-US" sz="4000" b="1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  <a:sym typeface="Arial" panose="020B0604020202020204" pitchFamily="34" charset="0"/>
            </a:endParaRPr>
          </a:p>
        </p:txBody>
      </p:sp>
      <p:sp>
        <p:nvSpPr>
          <p:cNvPr id="11" name="Rectangle 49"/>
          <p:cNvSpPr/>
          <p:nvPr/>
        </p:nvSpPr>
        <p:spPr>
          <a:xfrm>
            <a:off x="2743200" y="2090181"/>
            <a:ext cx="3505200" cy="992559"/>
          </a:xfrm>
          <a:prstGeom prst="rect">
            <a:avLst/>
          </a:prstGeom>
          <a:effectLst/>
        </p:spPr>
        <p:txBody>
          <a:bodyPr wrap="square" lIns="68559" tIns="34280" rIns="68559" bIns="34280">
            <a:spAutoFit/>
          </a:bodyPr>
          <a:lstStyle/>
          <a:p>
            <a:pPr marL="0" lvl="1"/>
            <a:r>
              <a:rPr lang="zh-CN" altLang="en-US" sz="6000" dirty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 </a:t>
            </a:r>
            <a:r>
              <a:rPr lang="zh-CN" altLang="en-US" sz="6000" dirty="0" smtClean="0">
                <a:solidFill>
                  <a:schemeClr val="accent1"/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rPr>
              <a:t>课文分析</a:t>
            </a:r>
            <a:endParaRPr lang="zh-CN" altLang="en-US" sz="6000" dirty="0">
              <a:solidFill>
                <a:schemeClr val="accent1"/>
              </a:solidFill>
              <a:latin typeface="站酷小薇LOGO体" panose="02010600010101010101" pitchFamily="50" charset="-122"/>
              <a:ea typeface="站酷小薇LOGO体" panose="0201060001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doors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1874" y="1428750"/>
            <a:ext cx="5848126" cy="2286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FontTx/>
              <a:buNone/>
            </a:pPr>
            <a:r>
              <a:rPr lang="zh-CN" altLang="en-US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文</a:t>
            </a:r>
            <a:r>
              <a:rPr lang="zh-CN" altLang="en-US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中的小朋友们在做风筝、放风筝</a:t>
            </a:r>
            <a:r>
              <a:rPr lang="zh-CN" altLang="en-US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、找风筝</a:t>
            </a:r>
            <a:endParaRPr lang="en-US" altLang="zh-CN" b="1" dirty="0" smtClean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zh-CN" altLang="en-US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的</a:t>
            </a:r>
            <a:r>
              <a:rPr lang="zh-CN" altLang="en-US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过程中，心情是怎样变化的</a:t>
            </a:r>
            <a:r>
              <a:rPr lang="zh-CN" altLang="en-US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？</a:t>
            </a:r>
            <a:endParaRPr lang="en-US" altLang="zh-CN" b="1" dirty="0" smtClean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zh-CN" altLang="en-US" b="1" dirty="0" smtClean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你能</a:t>
            </a:r>
            <a:r>
              <a:rPr lang="zh-CN" altLang="en-US" b="1" dirty="0">
                <a:solidFill>
                  <a:schemeClr val="accent2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找出描写心情的词语和句子吗？ </a:t>
            </a:r>
            <a:endParaRPr lang="en-US" altLang="zh-CN" b="1" dirty="0" smtClean="0">
              <a:solidFill>
                <a:schemeClr val="accent2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zh-CN" altLang="en-US" b="1" dirty="0" smtClean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找到了用</a:t>
            </a:r>
            <a:r>
              <a:rPr lang="zh-CN" altLang="en-US" b="1" dirty="0">
                <a:solidFill>
                  <a:schemeClr val="accent1"/>
                </a:solidFill>
                <a:ea typeface="站酷小薇LOGO体" panose="02010600010101010101" pitchFamily="50" charset="-122"/>
                <a:cs typeface="+mn-ea"/>
                <a:sym typeface="+mn-lt"/>
              </a:rPr>
              <a:t>横线画出来。</a:t>
            </a:r>
            <a:endParaRPr lang="zh-CN" altLang="en-US" b="1" dirty="0">
              <a:solidFill>
                <a:schemeClr val="accent1"/>
              </a:solidFill>
              <a:ea typeface="站酷小薇LOGO体" panose="02010600010101010101" pitchFamily="50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78" y="2514600"/>
            <a:ext cx="3637873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14:prism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350"/>
  <p:tag name="ISPRING_FIRST_PUBLISH" val="1"/>
</p:tagLst>
</file>

<file path=ppt/tags/tag2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3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4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6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7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8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9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www.xqppt.com">
  <a:themeElements>
    <a:clrScheme name="自定义 1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A7856"/>
      </a:accent1>
      <a:accent2>
        <a:srgbClr val="2CC294"/>
      </a:accent2>
      <a:accent3>
        <a:srgbClr val="0A7856"/>
      </a:accent3>
      <a:accent4>
        <a:srgbClr val="2CC294"/>
      </a:accent4>
      <a:accent5>
        <a:srgbClr val="0A7856"/>
      </a:accent5>
      <a:accent6>
        <a:srgbClr val="2CC294"/>
      </a:accent6>
      <a:hlink>
        <a:srgbClr val="0A7856"/>
      </a:hlink>
      <a:folHlink>
        <a:srgbClr val="2CC29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1160</Words>
  <Application>WPS 演示</Application>
  <PresentationFormat>全屏显示(16:9)</PresentationFormat>
  <Paragraphs>199</Paragraphs>
  <Slides>23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站酷小薇LOGO体</vt:lpstr>
      <vt:lpstr>迷你简习字</vt:lpstr>
      <vt:lpstr>汉仪书魂体简</vt:lpstr>
      <vt:lpstr>微软雅黑</vt:lpstr>
      <vt:lpstr>Arial Unicode MS</vt:lpstr>
      <vt:lpstr>Arial Black</vt:lpstr>
      <vt:lpstr>Calibri</vt:lpstr>
      <vt:lpstr>www.xqppt.com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3</cp:revision>
  <dcterms:created xsi:type="dcterms:W3CDTF">2019-05-08T02:39:00Z</dcterms:created>
  <dcterms:modified xsi:type="dcterms:W3CDTF">2021-01-05T03:15:18Z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