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5"/>
  </p:handoutMasterIdLst>
  <p:sldIdLst>
    <p:sldId id="484" r:id="rId3"/>
    <p:sldId id="485" r:id="rId5"/>
    <p:sldId id="487" r:id="rId6"/>
    <p:sldId id="489" r:id="rId7"/>
    <p:sldId id="491" r:id="rId8"/>
    <p:sldId id="493" r:id="rId9"/>
    <p:sldId id="495" r:id="rId10"/>
    <p:sldId id="498" r:id="rId11"/>
    <p:sldId id="500" r:id="rId12"/>
    <p:sldId id="502" r:id="rId13"/>
    <p:sldId id="504" r:id="rId14"/>
    <p:sldId id="507" r:id="rId15"/>
    <p:sldId id="508" r:id="rId16"/>
    <p:sldId id="510" r:id="rId17"/>
    <p:sldId id="511" r:id="rId18"/>
    <p:sldId id="512" r:id="rId19"/>
    <p:sldId id="515" r:id="rId20"/>
    <p:sldId id="518" r:id="rId21"/>
    <p:sldId id="519" r:id="rId22"/>
    <p:sldId id="523" r:id="rId23"/>
    <p:sldId id="524" r:id="rId24"/>
  </p:sldIdLst>
  <p:sldSz cx="9144000" cy="51435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FF"/>
    <a:srgbClr val="D3FFFD"/>
    <a:srgbClr val="CD7C7A"/>
    <a:srgbClr val="2BA2DB"/>
    <a:srgbClr val="EDF5F0"/>
    <a:srgbClr val="39F7DB"/>
    <a:srgbClr val="F73964"/>
    <a:srgbClr val="D8D8D8"/>
    <a:srgbClr val="CFCFCF"/>
    <a:srgbClr val="854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00" autoAdjust="0"/>
  </p:normalViewPr>
  <p:slideViewPr>
    <p:cSldViewPr>
      <p:cViewPr>
        <p:scale>
          <a:sx n="73" d="100"/>
          <a:sy n="73" d="100"/>
        </p:scale>
        <p:origin x="1728" y="12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ChangeArrowheads="1" noTextEdit="1"/>
          </p:cNvSpPr>
          <p:nvPr>
            <p:ph type="sldImg" idx="4294967295"/>
          </p:nvPr>
        </p:nvSpPr>
        <p:spPr>
          <a:xfrm>
            <a:off x="242888" y="1431925"/>
            <a:ext cx="6872287" cy="3865563"/>
          </a:xfrm>
          <a:ln>
            <a:miter lim="800000"/>
          </a:ln>
        </p:spPr>
      </p:sp>
      <p:sp>
        <p:nvSpPr>
          <p:cNvPr id="5122" name="备注占位符 2"/>
          <p:cNvSpPr>
            <a:spLocks noGrp="1" noChangeArrowheads="1"/>
          </p:cNvSpPr>
          <p:nvPr>
            <p:ph type="body" idx="4294967295"/>
          </p:nvPr>
        </p:nvSpPr>
        <p:spPr/>
        <p:txBody>
          <a:bodyPr/>
          <a:lstStyle/>
          <a:p>
            <a:pPr eaLnBrk="1" hangingPunct="1"/>
            <a:endParaRPr lang="zh-CN" altLang="en-US" smtClean="0"/>
          </a:p>
        </p:txBody>
      </p:sp>
      <p:sp>
        <p:nvSpPr>
          <p:cNvPr id="51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a:buFontTx/>
              <a:buNone/>
            </a:pPr>
            <a:fld id="{EB56A7C4-DF0E-49BB-9E1A-573A122C674C}" type="slidenum">
              <a:rPr altLang="en-US" smtClean="0">
                <a:latin typeface="微软雅黑" panose="020B0503020204020204" pitchFamily="34" charset="-122"/>
                <a:ea typeface="微软雅黑" panose="020B0503020204020204" pitchFamily="34" charset="-122"/>
              </a:rPr>
            </a:fld>
            <a:endParaRPr lang="zh-CN" altLang="en-US" smtClean="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ChangeArrowheads="1" noTextEdit="1"/>
          </p:cNvSpPr>
          <p:nvPr>
            <p:ph type="sldImg" idx="4294967295"/>
          </p:nvPr>
        </p:nvSpPr>
        <p:spPr>
          <a:xfrm>
            <a:off x="242888" y="1431925"/>
            <a:ext cx="6872287" cy="3865563"/>
          </a:xfrm>
          <a:ln>
            <a:miter lim="800000"/>
          </a:ln>
        </p:spPr>
      </p:sp>
      <p:sp>
        <p:nvSpPr>
          <p:cNvPr id="5122" name="备注占位符 2"/>
          <p:cNvSpPr>
            <a:spLocks noGrp="1" noChangeArrowheads="1"/>
          </p:cNvSpPr>
          <p:nvPr>
            <p:ph type="body" idx="4294967295"/>
          </p:nvPr>
        </p:nvSpPr>
        <p:spPr/>
        <p:txBody>
          <a:bodyPr/>
          <a:lstStyle/>
          <a:p>
            <a:pPr eaLnBrk="1" hangingPunct="1"/>
            <a:endParaRPr lang="zh-CN" altLang="en-US" smtClean="0"/>
          </a:p>
        </p:txBody>
      </p:sp>
      <p:sp>
        <p:nvSpPr>
          <p:cNvPr id="51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a:buFontTx/>
              <a:buNone/>
            </a:pPr>
            <a:fld id="{EB56A7C4-DF0E-49BB-9E1A-573A122C674C}" type="slidenum">
              <a:rPr altLang="en-US" smtClean="0">
                <a:latin typeface="微软雅黑" panose="020B0503020204020204" pitchFamily="34" charset="-122"/>
                <a:ea typeface="微软雅黑" panose="020B0503020204020204" pitchFamily="34" charset="-122"/>
              </a:rPr>
            </a:fld>
            <a:endParaRPr lang="zh-CN" altLang="en-US" smtClean="0">
              <a:latin typeface="微软雅黑" panose="020B0503020204020204" pitchFamily="34" charset="-122"/>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圆角矩形 4"/>
          <p:cNvSpPr/>
          <p:nvPr userDrawn="1"/>
        </p:nvSpPr>
        <p:spPr>
          <a:xfrm>
            <a:off x="191911" y="203201"/>
            <a:ext cx="8760178" cy="4775199"/>
          </a:xfrm>
          <a:prstGeom prst="roundRect">
            <a:avLst>
              <a:gd name="adj" fmla="val 215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hdphoto" Target="../media/image9.wdp"/><Relationship Id="rId7" Type="http://schemas.openxmlformats.org/officeDocument/2006/relationships/image" Target="../media/image8.png"/><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hdphoto" Target="../media/image9.wdp"/><Relationship Id="rId7" Type="http://schemas.openxmlformats.org/officeDocument/2006/relationships/image" Target="../media/image8.png"/><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33400" y="811645"/>
            <a:ext cx="8057444" cy="3608918"/>
            <a:chOff x="533400" y="811645"/>
            <a:chExt cx="8057444" cy="3608918"/>
          </a:xfrm>
        </p:grpSpPr>
        <p:sp>
          <p:nvSpPr>
            <p:cNvPr id="4" name="圆角矩形 3"/>
            <p:cNvSpPr/>
            <p:nvPr/>
          </p:nvSpPr>
          <p:spPr>
            <a:xfrm>
              <a:off x="533400" y="811645"/>
              <a:ext cx="8057444" cy="3608918"/>
            </a:xfrm>
            <a:prstGeom prst="roundRect">
              <a:avLst>
                <a:gd name="adj" fmla="val 503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7577" y="3625707"/>
              <a:ext cx="7905045" cy="794856"/>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14044" y="2414552"/>
              <a:ext cx="876800" cy="1434088"/>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33400" y="980464"/>
              <a:ext cx="693379" cy="1134086"/>
            </a:xfrm>
            <a:prstGeom prst="rect">
              <a:avLst/>
            </a:prstGeom>
          </p:spPr>
        </p:pic>
      </p:grpSp>
      <p:sp>
        <p:nvSpPr>
          <p:cNvPr id="4104" name="文本框 6"/>
          <p:cNvSpPr txBox="1">
            <a:spLocks noChangeArrowheads="1"/>
          </p:cNvSpPr>
          <p:nvPr/>
        </p:nvSpPr>
        <p:spPr bwMode="auto">
          <a:xfrm>
            <a:off x="1611489" y="1327487"/>
            <a:ext cx="6172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zh-CN" altLang="en-US" sz="6000" spc="-300" dirty="0">
                <a:solidFill>
                  <a:schemeClr val="accent1"/>
                </a:solidFill>
                <a:latin typeface="汉仪粗圆简" panose="02010600000101010101" pitchFamily="2" charset="-122"/>
                <a:ea typeface="汉仪粗圆简" panose="02010600000101010101" pitchFamily="2" charset="-122"/>
                <a:sym typeface="Arial" panose="020B0604020202020204" pitchFamily="34" charset="0"/>
              </a:rPr>
              <a:t>胡萝卜先生的胡子</a:t>
            </a:r>
            <a:endParaRPr lang="zh-CN" altLang="en-US" sz="6000" spc="-300" dirty="0">
              <a:solidFill>
                <a:schemeClr val="accent1"/>
              </a:solidFill>
              <a:latin typeface="汉仪粗圆简" panose="02010600000101010101" pitchFamily="2" charset="-122"/>
              <a:ea typeface="汉仪粗圆简" panose="02010600000101010101" pitchFamily="2" charset="-122"/>
              <a:sym typeface="Arial" panose="020B0604020202020204" pitchFamily="34" charset="0"/>
            </a:endParaRPr>
          </a:p>
        </p:txBody>
      </p:sp>
      <p:sp>
        <p:nvSpPr>
          <p:cNvPr id="15" name="矩形 14"/>
          <p:cNvSpPr/>
          <p:nvPr/>
        </p:nvSpPr>
        <p:spPr>
          <a:xfrm>
            <a:off x="1743746" y="2365728"/>
            <a:ext cx="5788765" cy="384721"/>
          </a:xfrm>
          <a:prstGeom prst="rect">
            <a:avLst/>
          </a:prstGeom>
        </p:spPr>
        <p:txBody>
          <a:bodyPr wrap="none">
            <a:spAutoFit/>
          </a:bodyPr>
          <a:lstStyle/>
          <a:p>
            <a:pPr algn="ctr">
              <a:defRPr/>
            </a:pPr>
            <a:r>
              <a:rPr lang="zh-CN" altLang="en-US" sz="1900" dirty="0">
                <a:solidFill>
                  <a:schemeClr val="accent1"/>
                </a:solidFill>
                <a:cs typeface="+mn-ea"/>
                <a:sym typeface="+mn-lt"/>
              </a:rPr>
              <a:t>胡萝卜先生的</a:t>
            </a:r>
            <a:r>
              <a:rPr lang="zh-CN" altLang="en-US" sz="1900" dirty="0" smtClean="0">
                <a:solidFill>
                  <a:schemeClr val="accent1"/>
                </a:solidFill>
                <a:cs typeface="+mn-ea"/>
                <a:sym typeface="+mn-lt"/>
              </a:rPr>
              <a:t>胡子人</a:t>
            </a:r>
            <a:r>
              <a:rPr lang="zh-CN" altLang="en-US" sz="1900" dirty="0">
                <a:solidFill>
                  <a:schemeClr val="accent1"/>
                </a:solidFill>
                <a:cs typeface="+mn-ea"/>
                <a:sym typeface="+mn-lt"/>
              </a:rPr>
              <a:t>教部编</a:t>
            </a:r>
            <a:r>
              <a:rPr lang="zh-CN" altLang="en-US" sz="1900" dirty="0" smtClean="0">
                <a:solidFill>
                  <a:schemeClr val="accent1"/>
                </a:solidFill>
                <a:cs typeface="+mn-ea"/>
                <a:sym typeface="+mn-lt"/>
              </a:rPr>
              <a:t>版语文三</a:t>
            </a:r>
            <a:r>
              <a:rPr lang="zh-CN" altLang="en-US" sz="1900" dirty="0">
                <a:solidFill>
                  <a:schemeClr val="accent1"/>
                </a:solidFill>
                <a:cs typeface="+mn-ea"/>
                <a:sym typeface="+mn-lt"/>
              </a:rPr>
              <a:t>年级</a:t>
            </a:r>
            <a:r>
              <a:rPr lang="zh-CN" altLang="en-US" sz="1900" dirty="0" smtClean="0">
                <a:solidFill>
                  <a:schemeClr val="accent1"/>
                </a:solidFill>
                <a:cs typeface="+mn-ea"/>
                <a:sym typeface="+mn-lt"/>
              </a:rPr>
              <a:t>上教学课件</a:t>
            </a:r>
            <a:endParaRPr lang="zh-CN" altLang="en-US" sz="1900" dirty="0">
              <a:solidFill>
                <a:schemeClr val="accent1"/>
              </a:solidFill>
              <a:cs typeface="+mn-ea"/>
              <a:sym typeface="+mn-lt"/>
            </a:endParaRPr>
          </a:p>
        </p:txBody>
      </p:sp>
      <p:pic>
        <p:nvPicPr>
          <p:cNvPr id="10" name="图片 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0138" t="19541" r="12320" b="16837"/>
          <a:stretch>
            <a:fillRect/>
          </a:stretch>
        </p:blipFill>
        <p:spPr>
          <a:xfrm>
            <a:off x="3075064" y="3621973"/>
            <a:ext cx="2971801" cy="1219201"/>
          </a:xfrm>
          <a:prstGeom prst="rect">
            <a:avLst/>
          </a:prstGeom>
        </p:spPr>
      </p:pic>
      <p:cxnSp>
        <p:nvCxnSpPr>
          <p:cNvPr id="14" name="直接连接符 13"/>
          <p:cNvCxnSpPr/>
          <p:nvPr/>
        </p:nvCxnSpPr>
        <p:spPr>
          <a:xfrm>
            <a:off x="1828800" y="2822928"/>
            <a:ext cx="558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665111" y="2860530"/>
            <a:ext cx="5873045" cy="430887"/>
          </a:xfrm>
          <a:prstGeom prst="rect">
            <a:avLst/>
          </a:prstGeom>
        </p:spPr>
        <p:txBody>
          <a:bodyPr wrap="square">
            <a:spAutoFit/>
          </a:bodyPr>
          <a:lstStyle/>
          <a:p/>
        </p:txBody>
      </p:sp>
      <p:sp>
        <p:nvSpPr>
          <p:cNvPr id="29" name="矩形 28"/>
          <p:cNvSpPr/>
          <p:nvPr/>
        </p:nvSpPr>
        <p:spPr>
          <a:xfrm>
            <a:off x="3112911" y="3280128"/>
            <a:ext cx="3016956" cy="306705"/>
          </a:xfrm>
          <a:prstGeom prst="rect">
            <a:avLst/>
          </a:prstGeom>
        </p:spPr>
        <p:txBody>
          <a:bodyPr wrap="square">
            <a:spAutoFit/>
          </a:bodyPr>
          <a:lstStyle/>
          <a:p>
            <a:pPr algn="ctr"/>
            <a:r>
              <a:rPr lang="zh-CN" altLang="en-US" sz="1400" dirty="0" smtClean="0">
                <a:solidFill>
                  <a:schemeClr val="accent1"/>
                </a:solidFill>
                <a:latin typeface="+mn-ea"/>
              </a:rPr>
              <a:t>宣讲人：小Q办公   时间：</a:t>
            </a:r>
            <a:r>
              <a:rPr lang="en-US" altLang="zh-CN" sz="1400" dirty="0" smtClean="0">
                <a:solidFill>
                  <a:schemeClr val="accent1"/>
                </a:solidFill>
                <a:latin typeface="+mn-ea"/>
              </a:rPr>
              <a:t>20XX.XX</a:t>
            </a:r>
            <a:endParaRPr lang="zh-CN" altLang="en-US" sz="1400" dirty="0">
              <a:solidFill>
                <a:schemeClr val="accent1"/>
              </a:solidFill>
              <a:latin typeface="+mn-ea"/>
            </a:endParaRPr>
          </a:p>
        </p:txBody>
      </p:sp>
      <p:pic>
        <p:nvPicPr>
          <p:cNvPr id="20" name="图片 19"/>
          <p:cNvPicPr>
            <a:picLocks noChangeAspect="1"/>
          </p:cNvPicPr>
          <p:nvPr/>
        </p:nvPicPr>
        <p:blipFill rotWithShape="1">
          <a:blip r:embed="rId6"/>
          <a:srcRect l="7486" r="-563"/>
          <a:stretch>
            <a:fillRect/>
          </a:stretch>
        </p:blipFill>
        <p:spPr>
          <a:xfrm>
            <a:off x="279202" y="2826663"/>
            <a:ext cx="1930598" cy="2316918"/>
          </a:xfrm>
          <a:prstGeom prst="rect">
            <a:avLst/>
          </a:prstGeom>
        </p:spPr>
      </p:pic>
      <p:pic>
        <p:nvPicPr>
          <p:cNvPr id="25" name="图片 24"/>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10855" t="7735" b="23283"/>
          <a:stretch>
            <a:fillRect/>
          </a:stretch>
        </p:blipFill>
        <p:spPr>
          <a:xfrm flipH="1">
            <a:off x="7493482" y="-8130"/>
            <a:ext cx="1650518" cy="16029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iterate type="lt">
                                    <p:tmPct val="10000"/>
                                  </p:iterate>
                                  <p:childTnLst>
                                    <p:set>
                                      <p:cBhvr>
                                        <p:cTn id="21" dur="1" fill="hold">
                                          <p:stCondLst>
                                            <p:cond delay="0"/>
                                          </p:stCondLst>
                                        </p:cTn>
                                        <p:tgtEl>
                                          <p:spTgt spid="4104"/>
                                        </p:tgtEl>
                                        <p:attrNameLst>
                                          <p:attrName>style.visibility</p:attrName>
                                        </p:attrNameLst>
                                      </p:cBhvr>
                                      <p:to>
                                        <p:strVal val="visible"/>
                                      </p:to>
                                    </p:set>
                                    <p:anim calcmode="lin" valueType="num">
                                      <p:cBhvr>
                                        <p:cTn id="22" dur="500" fill="hold"/>
                                        <p:tgtEl>
                                          <p:spTgt spid="4104"/>
                                        </p:tgtEl>
                                        <p:attrNameLst>
                                          <p:attrName>ppt_w</p:attrName>
                                        </p:attrNameLst>
                                      </p:cBhvr>
                                      <p:tavLst>
                                        <p:tav tm="0">
                                          <p:val>
                                            <p:fltVal val="0"/>
                                          </p:val>
                                        </p:tav>
                                        <p:tav tm="100000">
                                          <p:val>
                                            <p:strVal val="#ppt_w"/>
                                          </p:val>
                                        </p:tav>
                                      </p:tavLst>
                                    </p:anim>
                                    <p:anim calcmode="lin" valueType="num">
                                      <p:cBhvr>
                                        <p:cTn id="23" dur="500" fill="hold"/>
                                        <p:tgtEl>
                                          <p:spTgt spid="410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15" grpId="0"/>
      <p:bldP spid="16"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0" y="1529643"/>
            <a:ext cx="7910945" cy="1346907"/>
          </a:xfrm>
          <a:prstGeom prst="rect">
            <a:avLst/>
          </a:prstGeom>
        </p:spPr>
        <p:txBody>
          <a:bodyPr wrap="square">
            <a:spAutoFit/>
          </a:bodyPr>
          <a:lstStyle/>
          <a:p>
            <a:pPr>
              <a:lnSpc>
                <a:spcPct val="150000"/>
              </a:lnSpc>
            </a:pPr>
            <a:r>
              <a:rPr lang="zh-CN" altLang="en-US" sz="1400" dirty="0">
                <a:latin typeface="+mn-ea"/>
              </a:rPr>
              <a:t> “这正好有根绳子，就是不知道够不够牢固。”鸟太太说完就扯了扯胡子，她确定足够牢固。“请等一下，胡萝卜先生，请问我可以剪一段你的胡子，用来晾我的宝宝们的尿布吗？”“哦，当然可以！”胡萝卜先生大方地同意了。于是，鸟太太剪了一段胡萝卜先生的胡子，系在两根树枝之间，晾起了一长串鸟宝宝的尿布。</a:t>
            </a:r>
            <a:endParaRPr lang="zh-CN" altLang="en-US" sz="1400" dirty="0">
              <a:latin typeface="+mn-ea"/>
            </a:endParaRPr>
          </a:p>
        </p:txBody>
      </p:sp>
      <p:sp>
        <p:nvSpPr>
          <p:cNvPr id="5" name="文本框 7"/>
          <p:cNvSpPr txBox="1">
            <a:spLocks noChangeArrowheads="1"/>
          </p:cNvSpPr>
          <p:nvPr/>
        </p:nvSpPr>
        <p:spPr bwMode="auto">
          <a:xfrm>
            <a:off x="760695" y="1104840"/>
            <a:ext cx="1665111" cy="400110"/>
          </a:xfrm>
          <a:prstGeom prst="rect">
            <a:avLst/>
          </a:prstGeom>
          <a:solidFill>
            <a:schemeClr val="accent2"/>
          </a:solidFill>
          <a:ln>
            <a:noFill/>
          </a:ln>
        </p:spPr>
        <p:txBody>
          <a:bodyPr wrap="square">
            <a:spAutoFit/>
          </a:bodyPr>
          <a:lstStyle/>
          <a:p>
            <a:pPr algn="ctr">
              <a:buFont typeface="Wingdings" panose="05000000000000000000"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预测三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2" name="矩形 1"/>
          <p:cNvSpPr/>
          <p:nvPr/>
        </p:nvSpPr>
        <p:spPr>
          <a:xfrm>
            <a:off x="720804" y="3028950"/>
            <a:ext cx="1107996" cy="369332"/>
          </a:xfrm>
          <a:prstGeom prst="rect">
            <a:avLst/>
          </a:prstGeom>
        </p:spPr>
        <p:txBody>
          <a:bodyPr wrap="none">
            <a:spAutoFit/>
          </a:bodyPr>
          <a:lstStyle/>
          <a:p>
            <a:pPr>
              <a:buFont typeface="Arial" panose="020B0604020202020204" pitchFamily="34" charset="0"/>
              <a:buNone/>
            </a:pPr>
            <a:r>
              <a:rPr lang="zh-CN" altLang="en-US" b="1" dirty="0">
                <a:solidFill>
                  <a:schemeClr val="accent1"/>
                </a:solidFill>
                <a:latin typeface="微软雅黑" panose="020B0503020204020204" pitchFamily="34" charset="-122"/>
                <a:ea typeface="微软雅黑" panose="020B0503020204020204" pitchFamily="34" charset="-122"/>
              </a:rPr>
              <a:t>续编故事</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4" name="矩形 13"/>
          <p:cNvSpPr/>
          <p:nvPr/>
        </p:nvSpPr>
        <p:spPr>
          <a:xfrm>
            <a:off x="685800" y="3409950"/>
            <a:ext cx="5410200" cy="830997"/>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思考</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：胡萝卜先生继续往前走，还会发生什么事呢？展开你的想象，继续猜想，仿照课文自由编故事。</a:t>
            </a:r>
            <a:endParaRPr lang="zh-CN" altLang="en-US" sz="1600" dirty="0">
              <a:solidFill>
                <a:schemeClr val="tx1">
                  <a:lumMod val="85000"/>
                  <a:lumOff val="15000"/>
                </a:schemeClr>
              </a:solidFill>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876550"/>
            <a:ext cx="2130958" cy="18758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0804" y="1091193"/>
            <a:ext cx="646331" cy="369332"/>
          </a:xfrm>
          <a:prstGeom prst="rect">
            <a:avLst/>
          </a:prstGeom>
        </p:spPr>
        <p:txBody>
          <a:bodyPr wrap="none">
            <a:spAutoFit/>
          </a:bodyPr>
          <a:lstStyle/>
          <a:p>
            <a:pPr>
              <a:buFont typeface="Arial" panose="020B0604020202020204" pitchFamily="34" charset="0"/>
              <a:buNone/>
            </a:pPr>
            <a:r>
              <a:rPr lang="zh-CN" altLang="en-US" b="1">
                <a:solidFill>
                  <a:schemeClr val="accent1"/>
                </a:solidFill>
                <a:latin typeface="微软雅黑" panose="020B0503020204020204" pitchFamily="34" charset="-122"/>
                <a:ea typeface="微软雅黑" panose="020B0503020204020204" pitchFamily="34" charset="-122"/>
              </a:rPr>
              <a:t>示例</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685800" y="1428750"/>
            <a:ext cx="8001000" cy="1023357"/>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鼹鼠老师带着学生过马路，可他们不是前面的撞了后面的，就是后面的踩了前面的。鼹鼠老师看见胡萝卜先生的长胡子，突然有了好主意。她剪下一段胡子，自己牵着胡子走在最前面，小鼹鼠一个接一个牵着胡子走。最后，他们顺利地过了马路</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85000"/>
                  <a:lumOff val="15000"/>
                </a:schemeClr>
              </a:solidFill>
            </a:endParaRPr>
          </a:p>
        </p:txBody>
      </p:sp>
      <p:sp>
        <p:nvSpPr>
          <p:cNvPr id="6"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8" name="矩形 7"/>
          <p:cNvSpPr/>
          <p:nvPr/>
        </p:nvSpPr>
        <p:spPr>
          <a:xfrm>
            <a:off x="824345" y="3091755"/>
            <a:ext cx="5728855" cy="1384995"/>
          </a:xfrm>
          <a:prstGeom prst="rect">
            <a:avLst/>
          </a:prstGeom>
        </p:spPr>
        <p:txBody>
          <a:bodyPr wrap="square">
            <a:spAutoFit/>
          </a:bodyPr>
          <a:lstStyle/>
          <a:p>
            <a:pPr>
              <a:lnSpc>
                <a:spcPct val="150000"/>
              </a:lnSpc>
            </a:pPr>
            <a:r>
              <a:rPr lang="zh-CN" altLang="en-US" sz="1400" dirty="0">
                <a:latin typeface="+mn-ea"/>
              </a:rPr>
              <a:t> 于是，鸟太太剪了长长的一段胡子，系在两根树枝的中间：“这下好了，我总算找到一根够长的绳子了</a:t>
            </a:r>
            <a:r>
              <a:rPr lang="zh-CN" altLang="en-US" sz="1400" dirty="0" smtClean="0">
                <a:latin typeface="+mn-ea"/>
              </a:rPr>
              <a:t>。胡萝卜</a:t>
            </a:r>
            <a:r>
              <a:rPr lang="zh-CN" altLang="en-US" sz="1400" dirty="0">
                <a:latin typeface="+mn-ea"/>
              </a:rPr>
              <a:t>先生就这样一直走，他的胡子一直长，当胡萝卜先生走进一家眼镜店的时候，他的胡子也就不再发疯一样长了。</a:t>
            </a:r>
            <a:endParaRPr lang="zh-CN" altLang="en-US" sz="1400" dirty="0">
              <a:latin typeface="+mn-ea"/>
            </a:endParaRPr>
          </a:p>
        </p:txBody>
      </p:sp>
      <p:sp>
        <p:nvSpPr>
          <p:cNvPr id="9" name="文本框 7"/>
          <p:cNvSpPr txBox="1">
            <a:spLocks noChangeArrowheads="1"/>
          </p:cNvSpPr>
          <p:nvPr/>
        </p:nvSpPr>
        <p:spPr bwMode="auto">
          <a:xfrm>
            <a:off x="823040" y="2571750"/>
            <a:ext cx="1665111" cy="400110"/>
          </a:xfrm>
          <a:prstGeom prst="rect">
            <a:avLst/>
          </a:prstGeom>
          <a:solidFill>
            <a:schemeClr val="accent2"/>
          </a:solidFill>
          <a:ln>
            <a:noFill/>
          </a:ln>
        </p:spPr>
        <p:txBody>
          <a:bodyPr wrap="square">
            <a:spAutoFit/>
          </a:bodyPr>
          <a:lstStyle/>
          <a:p>
            <a:pPr algn="ctr">
              <a:buFont typeface="Wingdings" panose="05000000000000000000"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原故事结局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923" y="2439984"/>
            <a:ext cx="1843277" cy="1874378"/>
          </a:xfrm>
          <a:prstGeom prst="rect">
            <a:avLst/>
          </a:prstGeom>
        </p:spPr>
      </p:pic>
      <p:cxnSp>
        <p:nvCxnSpPr>
          <p:cNvPr id="11" name="直接连接符 10"/>
          <p:cNvCxnSpPr/>
          <p:nvPr/>
        </p:nvCxnSpPr>
        <p:spPr>
          <a:xfrm>
            <a:off x="2667000" y="2778792"/>
            <a:ext cx="37338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5" name="矩形 4"/>
          <p:cNvSpPr/>
          <p:nvPr/>
        </p:nvSpPr>
        <p:spPr>
          <a:xfrm>
            <a:off x="4173710" y="1769045"/>
            <a:ext cx="4132090" cy="2246769"/>
          </a:xfrm>
          <a:prstGeom prst="rect">
            <a:avLst/>
          </a:prstGeom>
        </p:spPr>
        <p:txBody>
          <a:bodyPr wrap="square">
            <a:spAutoFit/>
          </a:bodyPr>
          <a:lstStyle/>
          <a:p>
            <a:pPr>
              <a:lnSpc>
                <a:spcPct val="20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眼镜店</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的白菜小姐是个非常机灵的女孩，她一边给胡萝卜先生戴上眼镜，一边说：“如果你怕不小心把眼镜摔了，那么就在眼镜框上系一根绳子，然后挂在脖子上。”白菜小姐说这些话的时候，用那根胡子系住了眼镜。</a:t>
            </a:r>
            <a:endParaRPr lang="zh-CN" altLang="en-US" sz="1400" dirty="0">
              <a:solidFill>
                <a:schemeClr val="tx1">
                  <a:lumMod val="85000"/>
                  <a:lumOff val="15000"/>
                </a:schemeClr>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33" y="886673"/>
            <a:ext cx="3894877" cy="3894877"/>
          </a:xfrm>
          <a:prstGeom prst="rect">
            <a:avLst/>
          </a:prstGeom>
        </p:spPr>
      </p:pic>
      <p:sp>
        <p:nvSpPr>
          <p:cNvPr id="7" name="矩形 6"/>
          <p:cNvSpPr/>
          <p:nvPr/>
        </p:nvSpPr>
        <p:spPr>
          <a:xfrm>
            <a:off x="1267743" y="2038350"/>
            <a:ext cx="2161257" cy="1708160"/>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由于一路上胡子派上了许多用处，已经不是那么长了，就挂在他的肩膀</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上胡萝卜</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先生开始掏钱为他的近视眼买眼镜</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bwMode="auto">
          <a:xfrm>
            <a:off x="762000" y="3181350"/>
            <a:ext cx="3933385" cy="990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buFont typeface="Arial" panose="020B0604020202020204" pitchFamily="34" charset="0"/>
              <a:buNone/>
              <a:defRPr/>
            </a:pPr>
            <a:r>
              <a:rPr lang="zh-CN" altLang="en-US" sz="2000" b="1" dirty="0" smtClean="0">
                <a:solidFill>
                  <a:schemeClr val="accent1"/>
                </a:solidFill>
                <a:latin typeface="微软雅黑" panose="020B0503020204020204" pitchFamily="34" charset="-122"/>
                <a:ea typeface="微软雅黑" panose="020B0503020204020204" pitchFamily="34" charset="-122"/>
              </a:rPr>
              <a:t>我们</a:t>
            </a:r>
            <a:r>
              <a:rPr lang="zh-CN" altLang="en-US" sz="2000" b="1" dirty="0">
                <a:solidFill>
                  <a:schemeClr val="accent1"/>
                </a:solidFill>
                <a:latin typeface="微软雅黑" panose="020B0503020204020204" pitchFamily="34" charset="-122"/>
                <a:ea typeface="微软雅黑" panose="020B0503020204020204" pitchFamily="34" charset="-122"/>
              </a:rPr>
              <a:t>的预测和原故事结局有什么相同和不同的地方？</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7"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9" name="矩形 8"/>
          <p:cNvSpPr/>
          <p:nvPr/>
        </p:nvSpPr>
        <p:spPr>
          <a:xfrm>
            <a:off x="685800" y="1276350"/>
            <a:ext cx="4132090" cy="1750479"/>
          </a:xfrm>
          <a:prstGeom prst="rect">
            <a:avLst/>
          </a:prstGeom>
        </p:spPr>
        <p:txBody>
          <a:bodyPr wrap="square">
            <a:spAutoFit/>
          </a:bodyPr>
          <a:lstStyle/>
          <a:p>
            <a:pPr>
              <a:lnSpc>
                <a:spcPct val="20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当</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胡萝卜先生的眼镜不小心从鼻子上滑落下来的时候，他的胡子系住了眼镜。胡萝卜先生说：“我的胡子真是太棒了。</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 是</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的，胡萝卜先生的胡子确实是太棒了，大家都这么说。</a:t>
            </a:r>
            <a:endParaRPr lang="zh-CN" altLang="en-US" sz="1400" dirty="0">
              <a:solidFill>
                <a:schemeClr val="tx1">
                  <a:lumMod val="85000"/>
                  <a:lumOff val="15000"/>
                </a:schemeClr>
              </a:solidFill>
            </a:endParaRPr>
          </a:p>
        </p:txBody>
      </p:sp>
      <p:sp>
        <p:nvSpPr>
          <p:cNvPr id="10" name="矩形: 圆角 3"/>
          <p:cNvSpPr/>
          <p:nvPr/>
        </p:nvSpPr>
        <p:spPr>
          <a:xfrm>
            <a:off x="5029201" y="1490663"/>
            <a:ext cx="1066800" cy="4714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b="1" dirty="0">
                <a:solidFill>
                  <a:schemeClr val="bg1"/>
                </a:solidFill>
                <a:latin typeface="微软雅黑" panose="020B0503020204020204" pitchFamily="34" charset="-122"/>
                <a:ea typeface="微软雅黑" panose="020B0503020204020204" pitchFamily="34" charset="-122"/>
              </a:rPr>
              <a:t>相同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a:spLocks noChangeArrowheads="1"/>
          </p:cNvSpPr>
          <p:nvPr/>
        </p:nvSpPr>
        <p:spPr bwMode="auto">
          <a:xfrm>
            <a:off x="6172200" y="1490663"/>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400">
                <a:latin typeface="宋体" panose="02010600030101010101" pitchFamily="2" charset="-122"/>
              </a:rPr>
              <a:t>胡子派上了用场</a:t>
            </a:r>
            <a:endParaRPr lang="zh-CN" altLang="en-US" sz="2400">
              <a:latin typeface="宋体" panose="02010600030101010101" pitchFamily="2" charset="-122"/>
            </a:endParaRPr>
          </a:p>
        </p:txBody>
      </p:sp>
      <p:sp>
        <p:nvSpPr>
          <p:cNvPr id="14" name="矩形: 圆角 3"/>
          <p:cNvSpPr/>
          <p:nvPr/>
        </p:nvSpPr>
        <p:spPr>
          <a:xfrm>
            <a:off x="5029201" y="2319337"/>
            <a:ext cx="1066800" cy="4714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b="1" dirty="0">
                <a:solidFill>
                  <a:schemeClr val="bg1"/>
                </a:solidFill>
                <a:latin typeface="微软雅黑" panose="020B0503020204020204" pitchFamily="34" charset="-122"/>
                <a:ea typeface="微软雅黑" panose="020B0503020204020204" pitchFamily="34" charset="-122"/>
              </a:rPr>
              <a:t>不同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a:spLocks noChangeArrowheads="1"/>
          </p:cNvSpPr>
          <p:nvPr/>
        </p:nvSpPr>
        <p:spPr bwMode="auto">
          <a:xfrm>
            <a:off x="6172200" y="2319337"/>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宋体" panose="02010600030101010101" pitchFamily="2" charset="-122"/>
              </a:rPr>
              <a:t>帮助别人与帮助自己</a:t>
            </a:r>
            <a:endParaRPr lang="zh-CN" altLang="en-US" dirty="0">
              <a:latin typeface="宋体" panose="02010600030101010101" pitchFamily="2"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26442" b="25462"/>
          <a:stretch>
            <a:fillRect/>
          </a:stretch>
        </p:blipFill>
        <p:spPr>
          <a:xfrm flipH="1">
            <a:off x="4972049" y="2952750"/>
            <a:ext cx="3333751" cy="129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1"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grpSp>
        <p:nvGrpSpPr>
          <p:cNvPr id="3" name="组合 2"/>
          <p:cNvGrpSpPr/>
          <p:nvPr/>
        </p:nvGrpSpPr>
        <p:grpSpPr>
          <a:xfrm>
            <a:off x="908734" y="1428750"/>
            <a:ext cx="5825110" cy="2364599"/>
            <a:chOff x="1041078" y="1463452"/>
            <a:chExt cx="5825110" cy="2364599"/>
          </a:xfrm>
        </p:grpSpPr>
        <p:sp>
          <p:nvSpPr>
            <p:cNvPr id="21" name="矩形: 圆角 3"/>
            <p:cNvSpPr/>
            <p:nvPr/>
          </p:nvSpPr>
          <p:spPr>
            <a:xfrm>
              <a:off x="1150072" y="1463452"/>
              <a:ext cx="1600201" cy="4714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b="1" dirty="0">
                  <a:solidFill>
                    <a:schemeClr val="bg1"/>
                  </a:solidFill>
                  <a:latin typeface="微软雅黑" panose="020B0503020204020204" pitchFamily="34" charset="-122"/>
                  <a:ea typeface="微软雅黑" panose="020B0503020204020204" pitchFamily="34" charset="-122"/>
                </a:rPr>
                <a:t>长胡子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a:spLocks noChangeArrowheads="1"/>
            </p:cNvSpPr>
            <p:nvPr/>
          </p:nvSpPr>
          <p:spPr bwMode="auto">
            <a:xfrm>
              <a:off x="2826472" y="1506520"/>
              <a:ext cx="1155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宋体" panose="02010600030101010101" pitchFamily="2" charset="-122"/>
                </a:rPr>
                <a:t>太棒了</a:t>
              </a:r>
              <a:endParaRPr lang="zh-CN" altLang="en-US" dirty="0">
                <a:latin typeface="宋体" panose="02010600030101010101" pitchFamily="2" charset="-122"/>
              </a:endParaRPr>
            </a:p>
          </p:txBody>
        </p:sp>
        <p:sp>
          <p:nvSpPr>
            <p:cNvPr id="32" name="矩形: 圆角 3"/>
            <p:cNvSpPr/>
            <p:nvPr/>
          </p:nvSpPr>
          <p:spPr>
            <a:xfrm>
              <a:off x="4034255" y="1478824"/>
              <a:ext cx="1600201" cy="4714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b="1" dirty="0">
                  <a:solidFill>
                    <a:schemeClr val="bg1"/>
                  </a:solidFill>
                  <a:latin typeface="微软雅黑" panose="020B0503020204020204" pitchFamily="34" charset="-122"/>
                  <a:ea typeface="微软雅黑" panose="020B0503020204020204" pitchFamily="34" charset="-122"/>
                </a:rPr>
                <a:t>长胡子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a:spLocks noChangeArrowheads="1"/>
            </p:cNvSpPr>
            <p:nvPr/>
          </p:nvSpPr>
          <p:spPr bwMode="auto">
            <a:xfrm>
              <a:off x="5710655" y="1521892"/>
              <a:ext cx="1155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宋体" panose="02010600030101010101" pitchFamily="2" charset="-122"/>
                </a:rPr>
                <a:t>发愁</a:t>
              </a:r>
              <a:endParaRPr lang="zh-CN" altLang="en-US" dirty="0">
                <a:latin typeface="宋体" panose="02010600030101010101" pitchFamily="2" charset="-122"/>
              </a:endParaRPr>
            </a:p>
          </p:txBody>
        </p:sp>
        <p:sp>
          <p:nvSpPr>
            <p:cNvPr id="2" name="矩形 1"/>
            <p:cNvSpPr/>
            <p:nvPr/>
          </p:nvSpPr>
          <p:spPr>
            <a:xfrm>
              <a:off x="1041078" y="2194097"/>
              <a:ext cx="4906252" cy="338554"/>
            </a:xfrm>
            <a:prstGeom prst="rect">
              <a:avLst/>
            </a:prstGeom>
          </p:spPr>
          <p:txBody>
            <a:bodyPr wrap="square">
              <a:spAutoFit/>
            </a:bodyPr>
            <a:lstStyle/>
            <a:p>
              <a:pPr eaLnBrk="0" hangingPunct="0">
                <a:defRPr/>
              </a:pPr>
              <a:r>
                <a:rPr lang="zh-CN" altLang="en-US" sz="1600" dirty="0">
                  <a:latin typeface="微软雅黑" panose="020B0503020204020204" pitchFamily="34" charset="-122"/>
                  <a:ea typeface="微软雅黑" panose="020B0503020204020204" pitchFamily="34" charset="-122"/>
                </a:rPr>
                <a:t>一样东西，只要用对了地方，就能给人带来</a:t>
              </a:r>
              <a:r>
                <a:rPr lang="zh-CN" altLang="en-US" sz="1600" dirty="0" smtClean="0">
                  <a:latin typeface="微软雅黑" panose="020B0503020204020204" pitchFamily="34" charset="-122"/>
                  <a:ea typeface="微软雅黑" panose="020B0503020204020204" pitchFamily="34" charset="-122"/>
                </a:rPr>
                <a:t>帮助</a:t>
              </a:r>
              <a:endParaRPr lang="zh-CN" altLang="en-US" sz="1600" dirty="0">
                <a:latin typeface="微软雅黑" panose="020B0503020204020204" pitchFamily="34" charset="-122"/>
                <a:ea typeface="微软雅黑" panose="020B0503020204020204" pitchFamily="34" charset="-122"/>
              </a:endParaRPr>
            </a:p>
          </p:txBody>
        </p:sp>
        <p:sp>
          <p:nvSpPr>
            <p:cNvPr id="34" name="矩形: 圆角 3"/>
            <p:cNvSpPr/>
            <p:nvPr/>
          </p:nvSpPr>
          <p:spPr>
            <a:xfrm>
              <a:off x="1150072" y="2688353"/>
              <a:ext cx="1600201" cy="4714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b="1" dirty="0">
                  <a:solidFill>
                    <a:schemeClr val="bg1"/>
                  </a:solidFill>
                  <a:latin typeface="微软雅黑" panose="020B0503020204020204" pitchFamily="34" charset="-122"/>
                  <a:ea typeface="微软雅黑" panose="020B0503020204020204" pitchFamily="34" charset="-122"/>
                </a:rPr>
                <a:t>长胡子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a:spLocks noChangeArrowheads="1"/>
            </p:cNvSpPr>
            <p:nvPr/>
          </p:nvSpPr>
          <p:spPr bwMode="auto">
            <a:xfrm>
              <a:off x="2826472" y="2731421"/>
              <a:ext cx="1155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宋体" panose="02010600030101010101" pitchFamily="2" charset="-122"/>
                </a:rPr>
                <a:t>帮助别人</a:t>
              </a:r>
              <a:endParaRPr lang="zh-CN" altLang="en-US" dirty="0">
                <a:latin typeface="宋体" panose="02010600030101010101" pitchFamily="2" charset="-122"/>
              </a:endParaRPr>
            </a:p>
          </p:txBody>
        </p:sp>
        <p:sp>
          <p:nvSpPr>
            <p:cNvPr id="36" name="矩形: 圆角 3"/>
            <p:cNvSpPr/>
            <p:nvPr/>
          </p:nvSpPr>
          <p:spPr>
            <a:xfrm>
              <a:off x="4034255" y="2729851"/>
              <a:ext cx="1600201" cy="47148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b="1" dirty="0">
                  <a:solidFill>
                    <a:schemeClr val="bg1"/>
                  </a:solidFill>
                  <a:latin typeface="微软雅黑" panose="020B0503020204020204" pitchFamily="34" charset="-122"/>
                  <a:ea typeface="微软雅黑" panose="020B0503020204020204" pitchFamily="34" charset="-122"/>
                </a:rPr>
                <a:t>长胡子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a:spLocks noChangeArrowheads="1"/>
            </p:cNvSpPr>
            <p:nvPr/>
          </p:nvSpPr>
          <p:spPr bwMode="auto">
            <a:xfrm>
              <a:off x="5710655" y="2772919"/>
              <a:ext cx="1155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宋体" panose="02010600030101010101" pitchFamily="2" charset="-122"/>
                </a:rPr>
                <a:t>方便自己</a:t>
              </a:r>
              <a:endParaRPr lang="zh-CN" altLang="en-US" dirty="0">
                <a:latin typeface="宋体" panose="02010600030101010101" pitchFamily="2" charset="-122"/>
              </a:endParaRPr>
            </a:p>
          </p:txBody>
        </p:sp>
        <p:sp>
          <p:nvSpPr>
            <p:cNvPr id="38" name="矩形 37"/>
            <p:cNvSpPr/>
            <p:nvPr/>
          </p:nvSpPr>
          <p:spPr>
            <a:xfrm>
              <a:off x="1071836" y="3489497"/>
              <a:ext cx="2741894" cy="338554"/>
            </a:xfrm>
            <a:prstGeom prst="rect">
              <a:avLst/>
            </a:prstGeom>
          </p:spPr>
          <p:txBody>
            <a:bodyPr wrap="square">
              <a:spAutoFit/>
            </a:bodyPr>
            <a:lstStyle/>
            <a:p>
              <a:pPr eaLnBrk="0" hangingPunct="0">
                <a:defRPr/>
              </a:pPr>
              <a:r>
                <a:rPr lang="zh-CN" altLang="en-US" sz="1600" dirty="0">
                  <a:latin typeface="微软雅黑" panose="020B0503020204020204" pitchFamily="34" charset="-122"/>
                  <a:ea typeface="微软雅黑" panose="020B0503020204020204" pitchFamily="34" charset="-122"/>
                </a:rPr>
                <a:t>赠人玫瑰，手留余香。</a:t>
              </a:r>
              <a:endParaRPr lang="zh-CN" altLang="en-US" sz="1600" dirty="0">
                <a:latin typeface="微软雅黑" panose="020B0503020204020204" pitchFamily="34" charset="-122"/>
                <a:ea typeface="微软雅黑" panose="020B0503020204020204" pitchFamily="34" charset="-122"/>
              </a:endParaRPr>
            </a:p>
          </p:txBody>
        </p:sp>
      </p:grpSp>
      <p:sp>
        <p:nvSpPr>
          <p:cNvPr id="39"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2329" y="2174767"/>
            <a:ext cx="3145626" cy="31456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2590800" y="1200150"/>
            <a:ext cx="3200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buFont typeface="Arial" panose="020B0604020202020204" pitchFamily="34" charset="0"/>
              <a:buNone/>
            </a:pPr>
            <a:r>
              <a:rPr lang="zh-CN" altLang="en-US" sz="2400" b="1" dirty="0">
                <a:solidFill>
                  <a:schemeClr val="accent1"/>
                </a:solidFill>
                <a:latin typeface="+mn-ea"/>
              </a:rPr>
              <a:t>胡萝卜先生的长胡子</a:t>
            </a:r>
            <a:endParaRPr lang="zh-CN" altLang="en-US" sz="2400" b="1" dirty="0">
              <a:solidFill>
                <a:schemeClr val="accent1"/>
              </a:solidFill>
              <a:latin typeface="+mn-ea"/>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20"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板书设计</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667000" y="1848923"/>
            <a:ext cx="3618407" cy="379327"/>
            <a:chOff x="733923" y="1866405"/>
            <a:chExt cx="3618407" cy="379327"/>
          </a:xfrm>
        </p:grpSpPr>
        <p:sp>
          <p:nvSpPr>
            <p:cNvPr id="27" name="Text Box 15"/>
            <p:cNvSpPr txBox="1">
              <a:spLocks noChangeArrowheads="1"/>
            </p:cNvSpPr>
            <p:nvPr/>
          </p:nvSpPr>
          <p:spPr bwMode="auto">
            <a:xfrm>
              <a:off x="733923" y="1866405"/>
              <a:ext cx="1709738" cy="369332"/>
            </a:xfrm>
            <a:prstGeom prst="rect">
              <a:avLst/>
            </a:prstGeom>
            <a:solidFill>
              <a:schemeClr val="accent1"/>
            </a:solidFill>
            <a:ln>
              <a:noFill/>
            </a:ln>
          </p:spPr>
          <p:txBody>
            <a:bodyPr>
              <a:spAutoFit/>
            </a:bodyPr>
            <a:lstStyle/>
            <a:p>
              <a:pPr algn="ctr">
                <a:buFont typeface="Arial" panose="020B0604020202020204" pitchFamily="34" charset="0"/>
                <a:buNone/>
              </a:pPr>
              <a:r>
                <a:rPr lang="zh-CN" altLang="en-US" b="1" dirty="0">
                  <a:solidFill>
                    <a:schemeClr val="bg1"/>
                  </a:solidFill>
                  <a:latin typeface="+mn-ea"/>
                </a:rPr>
                <a:t>胡子浓密</a:t>
              </a:r>
              <a:endParaRPr lang="zh-CN" altLang="en-US" b="1" dirty="0">
                <a:solidFill>
                  <a:schemeClr val="bg1"/>
                </a:solidFill>
                <a:latin typeface="+mn-ea"/>
              </a:endParaRPr>
            </a:p>
          </p:txBody>
        </p:sp>
        <p:sp>
          <p:nvSpPr>
            <p:cNvPr id="2" name="矩形 1"/>
            <p:cNvSpPr/>
            <p:nvPr/>
          </p:nvSpPr>
          <p:spPr>
            <a:xfrm>
              <a:off x="2551837" y="1876400"/>
              <a:ext cx="1800493" cy="369332"/>
            </a:xfrm>
            <a:prstGeom prst="rect">
              <a:avLst/>
            </a:prstGeom>
          </p:spPr>
          <p:txBody>
            <a:bodyPr wrap="none">
              <a:spAutoFit/>
            </a:bodyPr>
            <a:lstStyle/>
            <a:p>
              <a:pPr>
                <a:buFont typeface="Arial" panose="020B0604020202020204" pitchFamily="34" charset="0"/>
                <a:buNone/>
              </a:pPr>
              <a:r>
                <a:rPr lang="zh-CN" altLang="en-US" dirty="0">
                  <a:latin typeface="+mn-ea"/>
                </a:rPr>
                <a:t>每天刮慢慢变</a:t>
              </a:r>
              <a:r>
                <a:rPr lang="zh-CN" altLang="en-US" dirty="0" smtClean="0">
                  <a:latin typeface="+mn-ea"/>
                </a:rPr>
                <a:t>长</a:t>
              </a:r>
              <a:endParaRPr lang="zh-CN" altLang="en-US" dirty="0">
                <a:latin typeface="+mn-ea"/>
              </a:endParaRPr>
            </a:p>
          </p:txBody>
        </p:sp>
      </p:grpSp>
      <p:grpSp>
        <p:nvGrpSpPr>
          <p:cNvPr id="38" name="组合 37"/>
          <p:cNvGrpSpPr/>
          <p:nvPr/>
        </p:nvGrpSpPr>
        <p:grpSpPr>
          <a:xfrm>
            <a:off x="2667000" y="2497533"/>
            <a:ext cx="5943600" cy="379327"/>
            <a:chOff x="733923" y="1866405"/>
            <a:chExt cx="5943600" cy="379327"/>
          </a:xfrm>
        </p:grpSpPr>
        <p:sp>
          <p:nvSpPr>
            <p:cNvPr id="39" name="Text Box 15"/>
            <p:cNvSpPr txBox="1">
              <a:spLocks noChangeArrowheads="1"/>
            </p:cNvSpPr>
            <p:nvPr/>
          </p:nvSpPr>
          <p:spPr bwMode="auto">
            <a:xfrm>
              <a:off x="733923" y="1866405"/>
              <a:ext cx="1709738" cy="369332"/>
            </a:xfrm>
            <a:prstGeom prst="rect">
              <a:avLst/>
            </a:prstGeom>
            <a:solidFill>
              <a:schemeClr val="accent2"/>
            </a:solidFill>
            <a:ln>
              <a:noFill/>
            </a:ln>
          </p:spPr>
          <p:txBody>
            <a:bodyPr>
              <a:spAutoFit/>
            </a:bodyPr>
            <a:lstStyle/>
            <a:p>
              <a:pPr algn="ctr">
                <a:buFont typeface="Arial" panose="020B0604020202020204" pitchFamily="34" charset="0"/>
                <a:buNone/>
              </a:pPr>
              <a:r>
                <a:rPr lang="zh-CN" altLang="en-US" b="1" dirty="0">
                  <a:solidFill>
                    <a:schemeClr val="bg1"/>
                  </a:solidFill>
                  <a:latin typeface="+mn-ea"/>
                </a:rPr>
                <a:t>胡子浓密</a:t>
              </a:r>
              <a:endParaRPr lang="zh-CN" altLang="en-US" b="1" dirty="0">
                <a:solidFill>
                  <a:schemeClr val="bg1"/>
                </a:solidFill>
                <a:latin typeface="+mn-ea"/>
              </a:endParaRPr>
            </a:p>
          </p:txBody>
        </p:sp>
        <p:sp>
          <p:nvSpPr>
            <p:cNvPr id="40" name="矩形 39"/>
            <p:cNvSpPr/>
            <p:nvPr/>
          </p:nvSpPr>
          <p:spPr>
            <a:xfrm>
              <a:off x="2551837" y="1876400"/>
              <a:ext cx="4125686" cy="369332"/>
            </a:xfrm>
            <a:prstGeom prst="rect">
              <a:avLst/>
            </a:prstGeom>
          </p:spPr>
          <p:txBody>
            <a:bodyPr wrap="square">
              <a:spAutoFit/>
            </a:bodyPr>
            <a:lstStyle/>
            <a:p>
              <a:pPr>
                <a:buFont typeface="Arial" panose="020B0604020202020204" pitchFamily="34" charset="0"/>
                <a:buNone/>
              </a:pPr>
              <a:r>
                <a:rPr lang="zh-CN" altLang="en-US" dirty="0">
                  <a:latin typeface="+mn-ea"/>
                </a:rPr>
                <a:t>漏刮一根、蘸到</a:t>
              </a:r>
              <a:r>
                <a:rPr lang="zh-CN" altLang="en-US" dirty="0" smtClean="0">
                  <a:latin typeface="+mn-ea"/>
                </a:rPr>
                <a:t>果酱</a:t>
              </a:r>
              <a:r>
                <a:rPr lang="en-US" altLang="zh-CN" dirty="0" smtClean="0">
                  <a:latin typeface="+mn-ea"/>
                </a:rPr>
                <a:t>,</a:t>
              </a:r>
              <a:r>
                <a:rPr lang="zh-CN" altLang="en-US" dirty="0" smtClean="0">
                  <a:latin typeface="+mn-ea"/>
                </a:rPr>
                <a:t>用胡子</a:t>
              </a:r>
              <a:r>
                <a:rPr lang="zh-CN" altLang="en-US" dirty="0">
                  <a:latin typeface="+mn-ea"/>
                </a:rPr>
                <a:t>作风筝</a:t>
              </a:r>
              <a:r>
                <a:rPr lang="zh-CN" altLang="en-US" dirty="0" smtClean="0">
                  <a:latin typeface="+mn-ea"/>
                </a:rPr>
                <a:t>线</a:t>
              </a:r>
              <a:endParaRPr lang="zh-CN" altLang="en-US" dirty="0">
                <a:latin typeface="+mn-ea"/>
              </a:endParaRPr>
            </a:p>
          </p:txBody>
        </p:sp>
      </p:grpSp>
      <p:grpSp>
        <p:nvGrpSpPr>
          <p:cNvPr id="41" name="组合 40"/>
          <p:cNvGrpSpPr/>
          <p:nvPr/>
        </p:nvGrpSpPr>
        <p:grpSpPr>
          <a:xfrm>
            <a:off x="2667000" y="3141146"/>
            <a:ext cx="6781800" cy="379327"/>
            <a:chOff x="733923" y="1866405"/>
            <a:chExt cx="6781800" cy="379327"/>
          </a:xfrm>
        </p:grpSpPr>
        <p:sp>
          <p:nvSpPr>
            <p:cNvPr id="42" name="Text Box 15"/>
            <p:cNvSpPr txBox="1">
              <a:spLocks noChangeArrowheads="1"/>
            </p:cNvSpPr>
            <p:nvPr/>
          </p:nvSpPr>
          <p:spPr bwMode="auto">
            <a:xfrm>
              <a:off x="733923" y="1866405"/>
              <a:ext cx="1709738" cy="369332"/>
            </a:xfrm>
            <a:prstGeom prst="rect">
              <a:avLst/>
            </a:prstGeom>
            <a:solidFill>
              <a:schemeClr val="accent1"/>
            </a:solidFill>
            <a:ln>
              <a:noFill/>
            </a:ln>
          </p:spPr>
          <p:txBody>
            <a:bodyPr>
              <a:spAutoFit/>
            </a:bodyPr>
            <a:lstStyle/>
            <a:p>
              <a:pPr algn="ctr">
                <a:buFont typeface="Arial" panose="020B0604020202020204" pitchFamily="34" charset="0"/>
                <a:buNone/>
              </a:pPr>
              <a:r>
                <a:rPr lang="zh-CN" altLang="en-US" b="1" dirty="0">
                  <a:solidFill>
                    <a:schemeClr val="bg1"/>
                  </a:solidFill>
                  <a:latin typeface="+mn-ea"/>
                </a:rPr>
                <a:t>胡子浓密</a:t>
              </a:r>
              <a:endParaRPr lang="zh-CN" altLang="en-US" b="1" dirty="0">
                <a:solidFill>
                  <a:schemeClr val="bg1"/>
                </a:solidFill>
                <a:latin typeface="+mn-ea"/>
              </a:endParaRPr>
            </a:p>
          </p:txBody>
        </p:sp>
        <p:sp>
          <p:nvSpPr>
            <p:cNvPr id="43" name="矩形 42"/>
            <p:cNvSpPr/>
            <p:nvPr/>
          </p:nvSpPr>
          <p:spPr>
            <a:xfrm>
              <a:off x="2551837" y="1876400"/>
              <a:ext cx="4963886" cy="369332"/>
            </a:xfrm>
            <a:prstGeom prst="rect">
              <a:avLst/>
            </a:prstGeom>
          </p:spPr>
          <p:txBody>
            <a:bodyPr wrap="square">
              <a:spAutoFit/>
            </a:bodyPr>
            <a:lstStyle/>
            <a:p>
              <a:pPr>
                <a:buFont typeface="Arial" panose="020B0604020202020204" pitchFamily="34" charset="0"/>
                <a:buNone/>
              </a:pPr>
              <a:r>
                <a:rPr lang="zh-CN" altLang="en-US" dirty="0">
                  <a:latin typeface="+mn-ea"/>
                </a:rPr>
                <a:t>小男孩风筝线太</a:t>
              </a:r>
              <a:r>
                <a:rPr lang="zh-CN" altLang="en-US" dirty="0" smtClean="0">
                  <a:latin typeface="+mn-ea"/>
                </a:rPr>
                <a:t>短</a:t>
              </a:r>
              <a:r>
                <a:rPr lang="en-US" altLang="zh-CN" dirty="0" smtClean="0">
                  <a:latin typeface="+mn-ea"/>
                </a:rPr>
                <a:t>,</a:t>
              </a:r>
              <a:r>
                <a:rPr lang="zh-CN" altLang="en-US" dirty="0" smtClean="0">
                  <a:latin typeface="+mn-ea"/>
                </a:rPr>
                <a:t>帮助他人快乐自己</a:t>
              </a:r>
              <a:endParaRPr lang="zh-CN" altLang="en-US" dirty="0">
                <a:latin typeface="+mn-ea"/>
              </a:endParaRPr>
            </a:p>
          </p:txBody>
        </p:sp>
      </p:grpSp>
      <p:grpSp>
        <p:nvGrpSpPr>
          <p:cNvPr id="44" name="组合 43"/>
          <p:cNvGrpSpPr/>
          <p:nvPr/>
        </p:nvGrpSpPr>
        <p:grpSpPr>
          <a:xfrm>
            <a:off x="2667000" y="3794754"/>
            <a:ext cx="4080072" cy="379327"/>
            <a:chOff x="733923" y="1866405"/>
            <a:chExt cx="4080072" cy="379327"/>
          </a:xfrm>
        </p:grpSpPr>
        <p:sp>
          <p:nvSpPr>
            <p:cNvPr id="45" name="Text Box 15"/>
            <p:cNvSpPr txBox="1">
              <a:spLocks noChangeArrowheads="1"/>
            </p:cNvSpPr>
            <p:nvPr/>
          </p:nvSpPr>
          <p:spPr bwMode="auto">
            <a:xfrm>
              <a:off x="733923" y="1866405"/>
              <a:ext cx="1709738" cy="369332"/>
            </a:xfrm>
            <a:prstGeom prst="rect">
              <a:avLst/>
            </a:prstGeom>
            <a:solidFill>
              <a:schemeClr val="accent2"/>
            </a:solidFill>
            <a:ln>
              <a:noFill/>
            </a:ln>
          </p:spPr>
          <p:txBody>
            <a:bodyPr>
              <a:spAutoFit/>
            </a:bodyPr>
            <a:lstStyle/>
            <a:p>
              <a:pPr algn="ctr">
                <a:buFont typeface="Arial" panose="020B0604020202020204" pitchFamily="34" charset="0"/>
                <a:buNone/>
              </a:pPr>
              <a:r>
                <a:rPr lang="zh-CN" altLang="en-US" b="1" dirty="0">
                  <a:solidFill>
                    <a:schemeClr val="bg1"/>
                  </a:solidFill>
                  <a:latin typeface="+mn-ea"/>
                </a:rPr>
                <a:t>胡子浓密</a:t>
              </a:r>
              <a:endParaRPr lang="zh-CN" altLang="en-US" b="1" dirty="0">
                <a:solidFill>
                  <a:schemeClr val="bg1"/>
                </a:solidFill>
                <a:latin typeface="+mn-ea"/>
              </a:endParaRPr>
            </a:p>
          </p:txBody>
        </p:sp>
        <p:sp>
          <p:nvSpPr>
            <p:cNvPr id="46" name="矩形 45"/>
            <p:cNvSpPr/>
            <p:nvPr/>
          </p:nvSpPr>
          <p:spPr>
            <a:xfrm>
              <a:off x="2551837" y="1876400"/>
              <a:ext cx="2262158" cy="369332"/>
            </a:xfrm>
            <a:prstGeom prst="rect">
              <a:avLst/>
            </a:prstGeom>
          </p:spPr>
          <p:txBody>
            <a:bodyPr wrap="none">
              <a:spAutoFit/>
            </a:bodyPr>
            <a:lstStyle/>
            <a:p>
              <a:pPr>
                <a:buFont typeface="Arial" panose="020B0604020202020204" pitchFamily="34" charset="0"/>
                <a:buNone/>
              </a:pPr>
              <a:r>
                <a:rPr lang="zh-CN" altLang="en-US" dirty="0">
                  <a:latin typeface="+mn-ea"/>
                </a:rPr>
                <a:t>鸟太太找绳子晾尿布</a:t>
              </a:r>
              <a:endParaRPr lang="zh-CN" altLang="en-US" dirty="0">
                <a:latin typeface="+mn-ea"/>
              </a:endParaRPr>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174172"/>
            <a:ext cx="1600200" cy="20915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par>
                                <p:cTn id="24" presetID="22" presetClass="entr" presetSubtype="8"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22" presetClass="entr" presetSubtype="8"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4"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板书设计</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685800" y="1276350"/>
            <a:ext cx="7772400" cy="738664"/>
          </a:xfrm>
          <a:prstGeom prst="rect">
            <a:avLst/>
          </a:prstGeom>
        </p:spPr>
        <p:txBody>
          <a:bodyPr wrap="square">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这</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篇童话故事主要讲了胡萝卜先生因为漏刮了一根胡子并让胡子沾到了果酱，胡子慢慢变长并帮助他人解决问题的故事。故事并没有给出结局，目的是让我们根据文章内容进行大胆的猜测。</a:t>
            </a:r>
            <a:endParaRPr lang="zh-CN" altLang="en-US" sz="1400" dirty="0">
              <a:solidFill>
                <a:schemeClr val="tx1">
                  <a:lumMod val="85000"/>
                  <a:lumOff val="15000"/>
                </a:schemeClr>
              </a:solidFill>
            </a:endParaRPr>
          </a:p>
        </p:txBody>
      </p:sp>
      <p:sp>
        <p:nvSpPr>
          <p:cNvPr id="8" name="矩形 7"/>
          <p:cNvSpPr/>
          <p:nvPr/>
        </p:nvSpPr>
        <p:spPr>
          <a:xfrm>
            <a:off x="762000" y="2266950"/>
            <a:ext cx="3886200" cy="1987404"/>
          </a:xfrm>
          <a:prstGeom prst="rect">
            <a:avLst/>
          </a:prstGeom>
        </p:spPr>
        <p:txBody>
          <a:bodyPr wrap="square">
            <a:spAutoFit/>
          </a:bodyPr>
          <a:lstStyle/>
          <a:p>
            <a:pPr>
              <a:lnSpc>
                <a:spcPct val="20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 王一梅，</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1970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年出生，中国作家协会会员</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。主要</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作品：</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抽屉里的小纸人</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书本里的蚂蚁</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住在楼上的猫</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等。猜一猜这些故事的内容</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endParaRPr>
          </a:p>
        </p:txBody>
      </p:sp>
      <p:cxnSp>
        <p:nvCxnSpPr>
          <p:cNvPr id="9" name="直接连接符 8"/>
          <p:cNvCxnSpPr/>
          <p:nvPr/>
        </p:nvCxnSpPr>
        <p:spPr>
          <a:xfrm>
            <a:off x="762000" y="2190750"/>
            <a:ext cx="748066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
          <p:cNvSpPr txBox="1">
            <a:spLocks noChangeArrowheads="1"/>
          </p:cNvSpPr>
          <p:nvPr/>
        </p:nvSpPr>
        <p:spPr bwMode="auto">
          <a:xfrm>
            <a:off x="5105401" y="2431018"/>
            <a:ext cx="3048000" cy="369332"/>
          </a:xfrm>
          <a:prstGeom prst="rect">
            <a:avLst/>
          </a:prstGeom>
          <a:solidFill>
            <a:schemeClr val="accent2"/>
          </a:solidFill>
          <a:ln>
            <a:noFill/>
          </a:ln>
        </p:spPr>
        <p:txBody>
          <a:bodyPr wrap="square">
            <a:spAutoFit/>
          </a:bodyPr>
          <a:lstStyle/>
          <a:p>
            <a:pPr algn="ctr">
              <a:buFont typeface="Arial" panose="020B0604020202020204" pitchFamily="34" charset="0"/>
              <a:buNone/>
            </a:pPr>
            <a:r>
              <a:rPr lang="zh-CN" altLang="en-US" dirty="0" smtClean="0">
                <a:solidFill>
                  <a:schemeClr val="bg1"/>
                </a:solidFill>
                <a:latin typeface="微软雅黑" panose="020B0503020204020204" pitchFamily="34" charset="-122"/>
                <a:ea typeface="微软雅黑" panose="020B0503020204020204" pitchFamily="34" charset="-122"/>
              </a:rPr>
              <a:t>看</a:t>
            </a:r>
            <a:r>
              <a:rPr lang="zh-CN" altLang="en-US" dirty="0">
                <a:solidFill>
                  <a:schemeClr val="bg1"/>
                </a:solidFill>
                <a:latin typeface="微软雅黑" panose="020B0503020204020204" pitchFamily="34" charset="-122"/>
                <a:ea typeface="微软雅黑" panose="020B0503020204020204" pitchFamily="34" charset="-122"/>
              </a:rPr>
              <a:t>拼音，写词语。</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876800" y="2867823"/>
            <a:ext cx="3276601" cy="1532727"/>
            <a:chOff x="4648200" y="3257550"/>
            <a:chExt cx="3276601" cy="1532727"/>
          </a:xfrm>
        </p:grpSpPr>
        <p:sp>
          <p:nvSpPr>
            <p:cNvPr id="14" name="TextBox 10"/>
            <p:cNvSpPr txBox="1">
              <a:spLocks noChangeArrowheads="1"/>
            </p:cNvSpPr>
            <p:nvPr/>
          </p:nvSpPr>
          <p:spPr bwMode="auto">
            <a:xfrm>
              <a:off x="4800601" y="3257550"/>
              <a:ext cx="312420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buFont typeface="Arial" panose="020B0604020202020204" pitchFamily="34" charset="0"/>
                <a:buNone/>
              </a:pP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luó</a:t>
              </a: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bo</a:t>
              </a: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fā</a:t>
              </a: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chóu</a:t>
              </a:r>
              <a:r>
                <a:rPr lang="zh-CN" altLang="en-US" dirty="0">
                  <a:solidFill>
                    <a:schemeClr val="tx1">
                      <a:lumMod val="85000"/>
                      <a:lumOff val="15000"/>
                    </a:schemeClr>
                  </a:solidFill>
                  <a:latin typeface="+mn-ea"/>
                </a:rPr>
                <a:t>（       ）      </a:t>
              </a:r>
              <a:r>
                <a:rPr lang="zh-CN" altLang="en-US" dirty="0" smtClean="0">
                  <a:solidFill>
                    <a:schemeClr val="tx1">
                      <a:lumMod val="85000"/>
                      <a:lumOff val="15000"/>
                    </a:schemeClr>
                  </a:solidFill>
                  <a:latin typeface="+mn-ea"/>
                </a:rPr>
                <a:t>  （       </a:t>
              </a:r>
              <a:r>
                <a:rPr lang="zh-CN" altLang="en-US" dirty="0">
                  <a:solidFill>
                    <a:schemeClr val="tx1">
                      <a:lumMod val="85000"/>
                      <a:lumOff val="15000"/>
                    </a:schemeClr>
                  </a:solidFill>
                  <a:latin typeface="+mn-ea"/>
                </a:rPr>
                <a:t>）</a:t>
              </a:r>
              <a:endParaRPr lang="zh-CN" altLang="en-US" dirty="0">
                <a:solidFill>
                  <a:schemeClr val="tx1">
                    <a:lumMod val="85000"/>
                    <a:lumOff val="15000"/>
                  </a:schemeClr>
                </a:solidFill>
                <a:latin typeface="+mn-ea"/>
              </a:endParaRPr>
            </a:p>
            <a:p>
              <a:pPr>
                <a:lnSpc>
                  <a:spcPct val="130000"/>
                </a:lnSpc>
                <a:buFont typeface="Arial" panose="020B0604020202020204" pitchFamily="34" charset="0"/>
                <a:buNone/>
              </a:pP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zhān</a:t>
              </a: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shuǐ</a:t>
              </a: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liànɡ</a:t>
              </a:r>
              <a:r>
                <a:rPr lang="en-US" altLang="zh-CN" dirty="0">
                  <a:solidFill>
                    <a:schemeClr val="tx1">
                      <a:lumMod val="85000"/>
                      <a:lumOff val="15000"/>
                    </a:schemeClr>
                  </a:solidFill>
                  <a:latin typeface="+mn-ea"/>
                </a:rPr>
                <a:t> </a:t>
              </a:r>
              <a:r>
                <a:rPr lang="en-US" altLang="zh-CN" dirty="0" err="1">
                  <a:solidFill>
                    <a:schemeClr val="tx1">
                      <a:lumMod val="85000"/>
                      <a:lumOff val="15000"/>
                    </a:schemeClr>
                  </a:solidFill>
                  <a:latin typeface="+mn-ea"/>
                </a:rPr>
                <a:t>shài</a:t>
              </a:r>
              <a:endParaRPr lang="en-US" altLang="zh-CN" dirty="0">
                <a:solidFill>
                  <a:schemeClr val="tx1">
                    <a:lumMod val="85000"/>
                    <a:lumOff val="15000"/>
                  </a:schemeClr>
                </a:solidFill>
                <a:latin typeface="+mn-ea"/>
              </a:endParaRPr>
            </a:p>
            <a:p>
              <a:pPr>
                <a:lnSpc>
                  <a:spcPct val="130000"/>
                </a:lnSpc>
                <a:buFont typeface="Arial" panose="020B0604020202020204" pitchFamily="34" charset="0"/>
                <a:buNone/>
              </a:pPr>
              <a:r>
                <a:rPr lang="zh-CN" altLang="en-US" dirty="0">
                  <a:solidFill>
                    <a:schemeClr val="tx1">
                      <a:lumMod val="85000"/>
                      <a:lumOff val="15000"/>
                    </a:schemeClr>
                  </a:solidFill>
                  <a:latin typeface="+mn-ea"/>
                </a:rPr>
                <a:t>（       ）      </a:t>
              </a:r>
              <a:r>
                <a:rPr lang="zh-CN" altLang="en-US" dirty="0" smtClean="0">
                  <a:solidFill>
                    <a:schemeClr val="tx1">
                      <a:lumMod val="85000"/>
                      <a:lumOff val="15000"/>
                    </a:schemeClr>
                  </a:solidFill>
                  <a:latin typeface="+mn-ea"/>
                </a:rPr>
                <a:t>  （       </a:t>
              </a:r>
              <a:r>
                <a:rPr lang="zh-CN" altLang="en-US" dirty="0">
                  <a:solidFill>
                    <a:schemeClr val="tx1">
                      <a:lumMod val="85000"/>
                      <a:lumOff val="15000"/>
                    </a:schemeClr>
                  </a:solidFill>
                  <a:latin typeface="+mn-ea"/>
                </a:rPr>
                <a:t>）</a:t>
              </a:r>
              <a:endParaRPr lang="zh-CN" altLang="en-US" dirty="0">
                <a:solidFill>
                  <a:schemeClr val="tx1">
                    <a:lumMod val="85000"/>
                    <a:lumOff val="15000"/>
                  </a:schemeClr>
                </a:solidFill>
                <a:latin typeface="+mn-ea"/>
              </a:endParaRPr>
            </a:p>
          </p:txBody>
        </p:sp>
        <p:sp>
          <p:nvSpPr>
            <p:cNvPr id="15" name="TextBox 10"/>
            <p:cNvSpPr txBox="1">
              <a:spLocks noChangeArrowheads="1"/>
            </p:cNvSpPr>
            <p:nvPr/>
          </p:nvSpPr>
          <p:spPr bwMode="auto">
            <a:xfrm>
              <a:off x="4648200" y="3616744"/>
              <a:ext cx="1438275"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buFont typeface="Arial" panose="020B0604020202020204" pitchFamily="34" charset="0"/>
                <a:buNone/>
              </a:pPr>
              <a:r>
                <a:rPr lang="zh-CN" altLang="en-US" sz="1600" dirty="0">
                  <a:solidFill>
                    <a:schemeClr val="tx1">
                      <a:lumMod val="85000"/>
                      <a:lumOff val="15000"/>
                    </a:schemeClr>
                  </a:solidFill>
                  <a:latin typeface="+mn-ea"/>
                </a:rPr>
                <a:t>萝 卜</a:t>
              </a:r>
              <a:endParaRPr lang="zh-CN" altLang="en-US" sz="1600" dirty="0">
                <a:solidFill>
                  <a:schemeClr val="tx1">
                    <a:lumMod val="85000"/>
                    <a:lumOff val="15000"/>
                  </a:schemeClr>
                </a:solidFill>
                <a:latin typeface="+mn-ea"/>
              </a:endParaRPr>
            </a:p>
          </p:txBody>
        </p:sp>
        <p:sp>
          <p:nvSpPr>
            <p:cNvPr id="16" name="TextBox 10"/>
            <p:cNvSpPr txBox="1">
              <a:spLocks noChangeArrowheads="1"/>
            </p:cNvSpPr>
            <p:nvPr/>
          </p:nvSpPr>
          <p:spPr bwMode="auto">
            <a:xfrm>
              <a:off x="5995194" y="3624496"/>
              <a:ext cx="1736725"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buFont typeface="Arial" panose="020B0604020202020204" pitchFamily="34" charset="0"/>
                <a:buNone/>
              </a:pPr>
              <a:r>
                <a:rPr lang="zh-CN" altLang="en-US" sz="1600" dirty="0">
                  <a:solidFill>
                    <a:schemeClr val="tx1">
                      <a:lumMod val="85000"/>
                      <a:lumOff val="15000"/>
                    </a:schemeClr>
                  </a:solidFill>
                  <a:latin typeface="+mn-ea"/>
                </a:rPr>
                <a:t>发 愁</a:t>
              </a:r>
              <a:endParaRPr lang="zh-CN" altLang="en-US" sz="1600" dirty="0">
                <a:solidFill>
                  <a:schemeClr val="tx1">
                    <a:lumMod val="85000"/>
                    <a:lumOff val="15000"/>
                  </a:schemeClr>
                </a:solidFill>
                <a:latin typeface="+mn-ea"/>
              </a:endParaRPr>
            </a:p>
          </p:txBody>
        </p:sp>
        <p:sp>
          <p:nvSpPr>
            <p:cNvPr id="17" name="TextBox 11"/>
            <p:cNvSpPr txBox="1">
              <a:spLocks noChangeArrowheads="1"/>
            </p:cNvSpPr>
            <p:nvPr/>
          </p:nvSpPr>
          <p:spPr bwMode="auto">
            <a:xfrm>
              <a:off x="4648200" y="4368606"/>
              <a:ext cx="1487487"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buFont typeface="Arial" panose="020B0604020202020204" pitchFamily="34" charset="0"/>
                <a:buNone/>
              </a:pPr>
              <a:r>
                <a:rPr lang="zh-CN" altLang="en-US" sz="1600" dirty="0">
                  <a:solidFill>
                    <a:schemeClr val="tx1">
                      <a:lumMod val="85000"/>
                      <a:lumOff val="15000"/>
                    </a:schemeClr>
                  </a:solidFill>
                  <a:latin typeface="+mn-ea"/>
                </a:rPr>
                <a:t>沾 水</a:t>
              </a:r>
              <a:endParaRPr lang="zh-CN" altLang="en-US" sz="1600" dirty="0">
                <a:solidFill>
                  <a:schemeClr val="tx1">
                    <a:lumMod val="85000"/>
                    <a:lumOff val="15000"/>
                  </a:schemeClr>
                </a:solidFill>
                <a:latin typeface="+mn-ea"/>
              </a:endParaRPr>
            </a:p>
          </p:txBody>
        </p:sp>
        <p:sp>
          <p:nvSpPr>
            <p:cNvPr id="18" name="TextBox 12"/>
            <p:cNvSpPr txBox="1">
              <a:spLocks noChangeArrowheads="1"/>
            </p:cNvSpPr>
            <p:nvPr/>
          </p:nvSpPr>
          <p:spPr bwMode="auto">
            <a:xfrm>
              <a:off x="5802313" y="4307631"/>
              <a:ext cx="2122488"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buFont typeface="Arial" panose="020B0604020202020204" pitchFamily="34" charset="0"/>
                <a:buNone/>
              </a:pPr>
              <a:r>
                <a:rPr lang="zh-CN" altLang="en-US" sz="1600">
                  <a:solidFill>
                    <a:schemeClr val="tx1">
                      <a:lumMod val="85000"/>
                      <a:lumOff val="15000"/>
                    </a:schemeClr>
                  </a:solidFill>
                  <a:latin typeface="+mn-ea"/>
                </a:rPr>
                <a:t>晾 晒</a:t>
              </a:r>
              <a:endParaRPr lang="zh-CN" altLang="en-US" sz="1600">
                <a:solidFill>
                  <a:schemeClr val="tx1">
                    <a:lumMod val="85000"/>
                    <a:lumOff val="15000"/>
                  </a:schemeClr>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6"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仿写</a:t>
            </a:r>
            <a:r>
              <a:rPr lang="zh-CN" altLang="en-US" sz="1600" dirty="0" smtClean="0">
                <a:solidFill>
                  <a:schemeClr val="accent1"/>
                </a:solidFill>
                <a:latin typeface="微软雅黑" panose="020B0503020204020204" pitchFamily="34" charset="-122"/>
                <a:ea typeface="微软雅黑" panose="020B0503020204020204" pitchFamily="34" charset="-122"/>
              </a:rPr>
              <a:t>感叹句</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p:nvSpPr>
        <p:spPr>
          <a:xfrm>
            <a:off x="687106" y="1243593"/>
            <a:ext cx="7772400" cy="1023357"/>
          </a:xfrm>
          <a:prstGeom prst="rect">
            <a:avLst/>
          </a:prstGeom>
        </p:spPr>
        <p:txBody>
          <a:bodyPr wrap="square">
            <a:spAutoFit/>
          </a:bodyPr>
          <a:lstStyle/>
          <a:p>
            <a:pPr>
              <a:lnSpc>
                <a:spcPct val="150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例句</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：对一根胡子来说，果酱是多么好的营养品啊！ 示例：登上万里长城，眺望塞外风光，我的心情是多么豪迈啊！故事还没有结束，你认为后来可能会发生什么事情？你为什么这样想？听老师把故事讲完，看看自己的预测和故事有哪些相同和不同</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85000"/>
                  <a:lumOff val="15000"/>
                </a:schemeClr>
              </a:solidFill>
            </a:endParaRPr>
          </a:p>
        </p:txBody>
      </p:sp>
      <p:sp>
        <p:nvSpPr>
          <p:cNvPr id="8" name="矩形 7"/>
          <p:cNvSpPr/>
          <p:nvPr/>
        </p:nvSpPr>
        <p:spPr>
          <a:xfrm>
            <a:off x="687106" y="2300726"/>
            <a:ext cx="7772400" cy="499624"/>
          </a:xfrm>
          <a:prstGeom prst="rect">
            <a:avLst/>
          </a:prstGeom>
        </p:spPr>
        <p:txBody>
          <a:bodyPr wrap="square">
            <a:spAutoFit/>
          </a:bodyPr>
          <a:lstStyle/>
          <a:p>
            <a:pPr>
              <a:lnSpc>
                <a:spcPct val="150000"/>
              </a:lnSpc>
            </a:pPr>
            <a:r>
              <a:rPr lang="zh-CN" altLang="en-US" sz="2000" b="1" dirty="0">
                <a:solidFill>
                  <a:schemeClr val="accent1"/>
                </a:solidFill>
                <a:latin typeface="微软雅黑" panose="020B0503020204020204" pitchFamily="34" charset="-122"/>
                <a:ea typeface="微软雅黑" panose="020B0503020204020204" pitchFamily="34" charset="-122"/>
              </a:rPr>
              <a:t>读读下面这些文章或书的题目，猜猜里面可能写了些什么。</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3400" y="3044180"/>
            <a:ext cx="5029200"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1000"/>
              </a:spcBef>
              <a:buFont typeface="Arial" panose="020B0604020202020204" pitchFamily="34" charset="0"/>
              <a:buNone/>
            </a:pPr>
            <a:r>
              <a:rPr lang="en-US" altLang="zh-CN" dirty="0">
                <a:solidFill>
                  <a:schemeClr val="tx1">
                    <a:lumMod val="85000"/>
                    <a:lumOff val="15000"/>
                  </a:schemeClr>
                </a:solidFill>
                <a:latin typeface="+mn-ea"/>
              </a:rPr>
              <a:t>《</a:t>
            </a:r>
            <a:r>
              <a:rPr lang="zh-CN" altLang="en-US" dirty="0">
                <a:solidFill>
                  <a:schemeClr val="tx1">
                    <a:lumMod val="85000"/>
                    <a:lumOff val="15000"/>
                  </a:schemeClr>
                </a:solidFill>
                <a:latin typeface="+mn-ea"/>
              </a:rPr>
              <a:t>躲猫猫大王 </a:t>
            </a:r>
            <a:r>
              <a:rPr lang="en-US" altLang="zh-CN" dirty="0">
                <a:solidFill>
                  <a:schemeClr val="tx1">
                    <a:lumMod val="85000"/>
                    <a:lumOff val="15000"/>
                  </a:schemeClr>
                </a:solidFill>
                <a:latin typeface="+mn-ea"/>
              </a:rPr>
              <a:t>》《</a:t>
            </a:r>
            <a:r>
              <a:rPr lang="zh-CN" altLang="en-US" dirty="0">
                <a:solidFill>
                  <a:schemeClr val="tx1">
                    <a:lumMod val="85000"/>
                    <a:lumOff val="15000"/>
                  </a:schemeClr>
                </a:solidFill>
                <a:latin typeface="+mn-ea"/>
              </a:rPr>
              <a:t>夏洛的网 </a:t>
            </a:r>
            <a:r>
              <a:rPr lang="en-US" altLang="zh-CN" dirty="0">
                <a:solidFill>
                  <a:schemeClr val="tx1">
                    <a:lumMod val="85000"/>
                    <a:lumOff val="15000"/>
                  </a:schemeClr>
                </a:solidFill>
                <a:latin typeface="+mn-ea"/>
              </a:rPr>
              <a:t>》《</a:t>
            </a:r>
            <a:r>
              <a:rPr lang="zh-CN" altLang="en-US" dirty="0">
                <a:solidFill>
                  <a:schemeClr val="tx1">
                    <a:lumMod val="85000"/>
                    <a:lumOff val="15000"/>
                  </a:schemeClr>
                </a:solidFill>
                <a:latin typeface="+mn-ea"/>
              </a:rPr>
              <a:t>帽子的秘密</a:t>
            </a:r>
            <a:r>
              <a:rPr lang="en-US" altLang="zh-CN" dirty="0">
                <a:solidFill>
                  <a:schemeClr val="tx1">
                    <a:lumMod val="85000"/>
                    <a:lumOff val="15000"/>
                  </a:schemeClr>
                </a:solidFill>
                <a:latin typeface="+mn-ea"/>
              </a:rPr>
              <a:t>》</a:t>
            </a:r>
            <a:endParaRPr lang="zh-CN" altLang="en-US" dirty="0">
              <a:solidFill>
                <a:schemeClr val="tx1">
                  <a:lumMod val="85000"/>
                  <a:lumOff val="15000"/>
                </a:schemeClr>
              </a:solidFill>
              <a:latin typeface="+mn-ea"/>
            </a:endParaRPr>
          </a:p>
          <a:p>
            <a:pPr>
              <a:lnSpc>
                <a:spcPct val="150000"/>
              </a:lnSpc>
              <a:spcBef>
                <a:spcPts val="1000"/>
              </a:spcBef>
              <a:buFont typeface="Arial" panose="020B0604020202020204" pitchFamily="34" charset="0"/>
              <a:buNone/>
            </a:pPr>
            <a:r>
              <a:rPr lang="en-US" altLang="zh-CN" dirty="0">
                <a:solidFill>
                  <a:schemeClr val="tx1">
                    <a:lumMod val="85000"/>
                    <a:lumOff val="15000"/>
                  </a:schemeClr>
                </a:solidFill>
                <a:latin typeface="+mn-ea"/>
              </a:rPr>
              <a:t>《</a:t>
            </a:r>
            <a:r>
              <a:rPr lang="zh-CN" altLang="en-US" dirty="0">
                <a:solidFill>
                  <a:schemeClr val="tx1">
                    <a:lumMod val="85000"/>
                    <a:lumOff val="15000"/>
                  </a:schemeClr>
                </a:solidFill>
                <a:latin typeface="+mn-ea"/>
              </a:rPr>
              <a:t>柔软的阳光</a:t>
            </a:r>
            <a:r>
              <a:rPr lang="en-US" altLang="zh-CN" dirty="0">
                <a:solidFill>
                  <a:schemeClr val="tx1">
                    <a:lumMod val="85000"/>
                    <a:lumOff val="15000"/>
                  </a:schemeClr>
                </a:solidFill>
                <a:latin typeface="+mn-ea"/>
              </a:rPr>
              <a:t>》《</a:t>
            </a:r>
            <a:r>
              <a:rPr lang="zh-CN" altLang="en-US" dirty="0">
                <a:solidFill>
                  <a:schemeClr val="tx1">
                    <a:lumMod val="85000"/>
                    <a:lumOff val="15000"/>
                  </a:schemeClr>
                </a:solidFill>
                <a:latin typeface="+mn-ea"/>
              </a:rPr>
              <a:t>团圆</a:t>
            </a:r>
            <a:r>
              <a:rPr lang="en-US" altLang="zh-CN" dirty="0">
                <a:solidFill>
                  <a:schemeClr val="tx1">
                    <a:lumMod val="85000"/>
                    <a:lumOff val="15000"/>
                  </a:schemeClr>
                </a:solidFill>
                <a:latin typeface="+mn-ea"/>
              </a:rPr>
              <a:t>》《</a:t>
            </a:r>
            <a:r>
              <a:rPr lang="zh-CN" altLang="en-US" dirty="0">
                <a:solidFill>
                  <a:schemeClr val="tx1">
                    <a:lumMod val="85000"/>
                    <a:lumOff val="15000"/>
                  </a:schemeClr>
                </a:solidFill>
                <a:latin typeface="+mn-ea"/>
              </a:rPr>
              <a:t>小灵通漫游未来</a:t>
            </a:r>
            <a:r>
              <a:rPr lang="en-US" altLang="zh-CN" dirty="0">
                <a:solidFill>
                  <a:schemeClr val="tx1">
                    <a:lumMod val="85000"/>
                    <a:lumOff val="15000"/>
                  </a:schemeClr>
                </a:solidFill>
                <a:latin typeface="+mn-ea"/>
              </a:rPr>
              <a:t>》</a:t>
            </a:r>
            <a:endParaRPr lang="zh-CN" altLang="en-US" dirty="0">
              <a:solidFill>
                <a:schemeClr val="tx1">
                  <a:lumMod val="85000"/>
                  <a:lumOff val="15000"/>
                </a:schemeClr>
              </a:solidFill>
              <a:latin typeface="+mn-ea"/>
            </a:endParaRPr>
          </a:p>
        </p:txBody>
      </p:sp>
      <p:sp>
        <p:nvSpPr>
          <p:cNvPr id="2" name="矩形 1"/>
          <p:cNvSpPr/>
          <p:nvPr/>
        </p:nvSpPr>
        <p:spPr>
          <a:xfrm>
            <a:off x="5595257" y="3120380"/>
            <a:ext cx="2339102" cy="954107"/>
          </a:xfrm>
          <a:prstGeom prst="rect">
            <a:avLst/>
          </a:prstGeom>
        </p:spPr>
        <p:txBody>
          <a:bodyPr wrap="none">
            <a:spAutoFit/>
          </a:bodyPr>
          <a:lstStyle/>
          <a:p>
            <a:pPr eaLnBrk="0" hangingPunct="0">
              <a:defRPr/>
            </a:pPr>
            <a:r>
              <a:rPr lang="zh-CN" altLang="en-US" sz="2800" b="1" dirty="0">
                <a:solidFill>
                  <a:schemeClr val="accent1"/>
                </a:solidFill>
                <a:latin typeface="微软雅黑" panose="020B0503020204020204" pitchFamily="34" charset="-122"/>
                <a:ea typeface="微软雅黑" panose="020B0503020204020204" pitchFamily="34" charset="-122"/>
              </a:rPr>
              <a:t>先</a:t>
            </a:r>
            <a:r>
              <a:rPr lang="zh-CN" altLang="en-US" sz="2800" b="1" dirty="0" smtClean="0">
                <a:solidFill>
                  <a:schemeClr val="accent1"/>
                </a:solidFill>
                <a:latin typeface="微软雅黑" panose="020B0503020204020204" pitchFamily="34" charset="-122"/>
                <a:ea typeface="微软雅黑" panose="020B0503020204020204" pitchFamily="34" charset="-122"/>
              </a:rPr>
              <a:t>猜一猜</a:t>
            </a:r>
            <a:endParaRPr lang="en-US" altLang="zh-CN" sz="2800" b="1" dirty="0" smtClean="0">
              <a:solidFill>
                <a:schemeClr val="accent1"/>
              </a:solidFill>
              <a:latin typeface="微软雅黑" panose="020B0503020204020204" pitchFamily="34" charset="-122"/>
              <a:ea typeface="微软雅黑" panose="020B0503020204020204" pitchFamily="34" charset="-122"/>
            </a:endParaRPr>
          </a:p>
          <a:p>
            <a:pPr eaLnBrk="0" hangingPunct="0">
              <a:defRPr/>
            </a:pPr>
            <a:r>
              <a:rPr lang="zh-CN" altLang="en-US" sz="2800" b="1" dirty="0" smtClean="0">
                <a:solidFill>
                  <a:schemeClr val="accent1"/>
                </a:solidFill>
                <a:latin typeface="微软雅黑" panose="020B0503020204020204" pitchFamily="34" charset="-122"/>
                <a:ea typeface="微软雅黑" panose="020B0503020204020204" pitchFamily="34" charset="-122"/>
              </a:rPr>
              <a:t>再</a:t>
            </a:r>
            <a:r>
              <a:rPr lang="zh-CN" altLang="en-US" sz="2800" b="1" dirty="0">
                <a:solidFill>
                  <a:schemeClr val="accent1"/>
                </a:solidFill>
                <a:latin typeface="微软雅黑" panose="020B0503020204020204" pitchFamily="34" charset="-122"/>
                <a:ea typeface="微软雅黑" panose="020B0503020204020204" pitchFamily="34" charset="-122"/>
              </a:rPr>
              <a:t>找来</a:t>
            </a:r>
            <a:r>
              <a:rPr lang="zh-CN" altLang="en-US" sz="2800" b="1" dirty="0" smtClean="0">
                <a:solidFill>
                  <a:schemeClr val="accent1"/>
                </a:solidFill>
                <a:latin typeface="微软雅黑" panose="020B0503020204020204" pitchFamily="34" charset="-122"/>
                <a:ea typeface="微软雅黑" panose="020B0503020204020204" pitchFamily="34" charset="-122"/>
              </a:rPr>
              <a:t>读一读</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762000" y="2954928"/>
            <a:ext cx="7543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4"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仿写</a:t>
            </a:r>
            <a:r>
              <a:rPr lang="zh-CN" altLang="en-US" sz="1600" dirty="0" smtClean="0">
                <a:solidFill>
                  <a:schemeClr val="accent1"/>
                </a:solidFill>
                <a:latin typeface="微软雅黑" panose="020B0503020204020204" pitchFamily="34" charset="-122"/>
                <a:ea typeface="微软雅黑" panose="020B0503020204020204" pitchFamily="34" charset="-122"/>
              </a:rPr>
              <a:t>感叹句</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802712" y="1276350"/>
            <a:ext cx="1903694" cy="3000821"/>
          </a:xfrm>
          <a:prstGeom prst="rect">
            <a:avLst/>
          </a:prstGeom>
          <a:ln>
            <a:solidFill>
              <a:schemeClr val="accent1"/>
            </a:solidFill>
          </a:ln>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 示例：</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躲猫猫大王</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可能会介绍谁最擅长躲猫猫。</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夏洛的网</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中，夏洛可能是主人公的名称，文章内容与主人公的网有关。</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帽子的秘密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所写的内容可能与帽子</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有关</a:t>
            </a:r>
            <a:endParaRPr lang="zh-CN" altLang="en-US" sz="1400" dirty="0">
              <a:solidFill>
                <a:schemeClr val="tx1">
                  <a:lumMod val="85000"/>
                  <a:lumOff val="15000"/>
                </a:schemeClr>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047750"/>
            <a:ext cx="3480598" cy="3361509"/>
          </a:xfrm>
          <a:prstGeom prst="rect">
            <a:avLst/>
          </a:prstGeom>
        </p:spPr>
      </p:pic>
      <p:sp>
        <p:nvSpPr>
          <p:cNvPr id="8" name="矩形 7"/>
          <p:cNvSpPr/>
          <p:nvPr/>
        </p:nvSpPr>
        <p:spPr>
          <a:xfrm>
            <a:off x="3087406" y="1259477"/>
            <a:ext cx="1903694" cy="2962734"/>
          </a:xfrm>
          <a:prstGeom prst="rect">
            <a:avLst/>
          </a:prstGeom>
          <a:ln>
            <a:solidFill>
              <a:schemeClr val="accent1"/>
            </a:solidFill>
          </a:ln>
        </p:spPr>
        <p:txBody>
          <a:bodyPr wrap="square">
            <a:spAutoFit/>
          </a:bodyPr>
          <a:lstStyle/>
          <a:p>
            <a:pPr>
              <a:lnSpc>
                <a:spcPct val="150000"/>
              </a:lnSpc>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柔软的阳光</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可能是写关于阳光的故事；</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团圆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可能写亲人或朋友团聚；</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小灵通漫游未来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可能是一篇想象作文或者科幻故事，与畅想未来有关</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6"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课外练习</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p:nvSpPr>
        <p:spPr>
          <a:xfrm>
            <a:off x="762000" y="1200150"/>
            <a:ext cx="7772400" cy="70057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把课后习题中列出的故事或书找来读一读，看自己猜得对不对</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。胡萝卜</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先生还会遇到谁？他的胡子还可以帮助谁？</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31520" y="2063215"/>
            <a:ext cx="7726680" cy="432335"/>
            <a:chOff x="685800" y="2038350"/>
            <a:chExt cx="7726680" cy="432335"/>
          </a:xfrm>
        </p:grpSpPr>
        <p:sp>
          <p:nvSpPr>
            <p:cNvPr id="2" name="矩形: 圆角 1"/>
            <p:cNvSpPr/>
            <p:nvPr/>
          </p:nvSpPr>
          <p:spPr>
            <a:xfrm>
              <a:off x="685800" y="2038350"/>
              <a:ext cx="3275294" cy="432335"/>
            </a:xfrm>
            <a:prstGeom prst="roundRect">
              <a:avLst>
                <a:gd name="adj"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1600" b="1" dirty="0">
                  <a:solidFill>
                    <a:schemeClr val="bg1"/>
                  </a:solidFill>
                  <a:latin typeface="微软雅黑" panose="020B0503020204020204" pitchFamily="34" charset="-122"/>
                  <a:ea typeface="微软雅黑" panose="020B0503020204020204" pitchFamily="34" charset="-122"/>
                </a:rPr>
                <a:t>请你画一画，并写上相应的</a:t>
              </a:r>
              <a:r>
                <a:rPr lang="zh-CN" altLang="en-US" sz="1600" b="1" dirty="0" smtClean="0">
                  <a:solidFill>
                    <a:schemeClr val="bg1"/>
                  </a:solidFill>
                  <a:latin typeface="微软雅黑" panose="020B0503020204020204" pitchFamily="34" charset="-122"/>
                  <a:ea typeface="微软雅黑" panose="020B0503020204020204" pitchFamily="34" charset="-122"/>
                </a:rPr>
                <a:t>对话</a:t>
              </a:r>
              <a:endParaRPr lang="zh-CN" altLang="en-US" sz="1600" dirty="0">
                <a:solidFill>
                  <a:schemeClr val="bg1"/>
                </a:solidFill>
              </a:endParaRPr>
            </a:p>
          </p:txBody>
        </p:sp>
        <p:cxnSp>
          <p:nvCxnSpPr>
            <p:cNvPr id="4" name="直接连接符 3"/>
            <p:cNvCxnSpPr/>
            <p:nvPr/>
          </p:nvCxnSpPr>
          <p:spPr>
            <a:xfrm>
              <a:off x="4114800" y="2242085"/>
              <a:ext cx="42976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185" y="2190750"/>
            <a:ext cx="2901415" cy="2901415"/>
          </a:xfrm>
          <a:prstGeom prst="rect">
            <a:avLst/>
          </a:prstGeom>
        </p:spPr>
      </p:pic>
      <p:grpSp>
        <p:nvGrpSpPr>
          <p:cNvPr id="15" name="组合 14"/>
          <p:cNvGrpSpPr/>
          <p:nvPr/>
        </p:nvGrpSpPr>
        <p:grpSpPr>
          <a:xfrm>
            <a:off x="685800" y="2842796"/>
            <a:ext cx="4419600" cy="1405354"/>
            <a:chOff x="685800" y="2842796"/>
            <a:chExt cx="4419600" cy="1405354"/>
          </a:xfrm>
        </p:grpSpPr>
        <p:sp>
          <p:nvSpPr>
            <p:cNvPr id="12" name="文本框 6"/>
            <p:cNvSpPr txBox="1"/>
            <p:nvPr/>
          </p:nvSpPr>
          <p:spPr>
            <a:xfrm>
              <a:off x="685800" y="2842796"/>
              <a:ext cx="4419600" cy="338554"/>
            </a:xfrm>
            <a:prstGeom prst="rect">
              <a:avLst/>
            </a:prstGeom>
            <a:noFill/>
            <a:ln w="9525">
              <a:noFill/>
            </a:ln>
          </p:spPr>
          <p:txBody>
            <a:bodyPr wrap="square">
              <a:spAutoFit/>
            </a:bodyPr>
            <a:lstStyle/>
            <a:p>
              <a:pPr>
                <a:buFont typeface="Arial" panose="020B0604020202020204" pitchFamily="34" charset="0"/>
                <a:buNone/>
                <a:defRPr/>
              </a:pPr>
              <a:r>
                <a:rPr lang="en-US" altLang="zh-CN" sz="1600" b="1" noProof="1" smtClean="0">
                  <a:solidFill>
                    <a:schemeClr val="accent1"/>
                  </a:solidFill>
                  <a:latin typeface="+mn-ea"/>
                  <a:sym typeface="宋体" panose="02010600030101010101" pitchFamily="2" charset="-122"/>
                </a:rPr>
                <a:t>FĀ CHÓU         nónɡ </a:t>
              </a:r>
              <a:r>
                <a:rPr lang="en-US" altLang="zh-CN" sz="1600" b="1" spc="-700" noProof="1" smtClean="0">
                  <a:solidFill>
                    <a:schemeClr val="accent1"/>
                  </a:solidFill>
                  <a:latin typeface="+mn-ea"/>
                  <a:sym typeface="宋体" panose="02010600030101010101" pitchFamily="2" charset="-122"/>
                </a:rPr>
                <a:t> </a:t>
              </a:r>
              <a:r>
                <a:rPr lang="en-US" altLang="zh-CN" sz="1600" b="1" noProof="1" smtClean="0">
                  <a:solidFill>
                    <a:schemeClr val="accent1"/>
                  </a:solidFill>
                  <a:latin typeface="+mn-ea"/>
                  <a:sym typeface="宋体" panose="02010600030101010101" pitchFamily="2" charset="-122"/>
                </a:rPr>
                <a:t>MÌ         </a:t>
              </a:r>
              <a:r>
                <a:rPr lang="en-US" altLang="zh-CN" sz="1600" b="1" spc="-600" noProof="1" smtClean="0">
                  <a:solidFill>
                    <a:schemeClr val="accent1"/>
                  </a:solidFill>
                  <a:latin typeface="+mn-ea"/>
                  <a:sym typeface="宋体" panose="02010600030101010101" pitchFamily="2" charset="-122"/>
                </a:rPr>
                <a:t> </a:t>
              </a:r>
              <a:r>
                <a:rPr lang="en-US" altLang="zh-CN" sz="1600" b="1" noProof="1" smtClean="0">
                  <a:solidFill>
                    <a:schemeClr val="accent1"/>
                  </a:solidFill>
                  <a:latin typeface="+mn-ea"/>
                  <a:sym typeface="宋体" panose="02010600030101010101" pitchFamily="2" charset="-122"/>
                </a:rPr>
                <a:t>ZHĀN RǍN</a:t>
              </a:r>
              <a:endParaRPr lang="en-US" altLang="zh-CN" sz="1600" b="1" noProof="1">
                <a:solidFill>
                  <a:schemeClr val="accent1"/>
                </a:solidFill>
                <a:latin typeface="+mn-ea"/>
                <a:sym typeface="宋体" panose="02010600030101010101" pitchFamily="2" charset="-122"/>
              </a:endParaRPr>
            </a:p>
          </p:txBody>
        </p:sp>
        <p:sp>
          <p:nvSpPr>
            <p:cNvPr id="13" name="文本框 6"/>
            <p:cNvSpPr txBox="1"/>
            <p:nvPr/>
          </p:nvSpPr>
          <p:spPr>
            <a:xfrm>
              <a:off x="685800" y="3376196"/>
              <a:ext cx="4038600" cy="338554"/>
            </a:xfrm>
            <a:prstGeom prst="rect">
              <a:avLst/>
            </a:prstGeom>
            <a:noFill/>
            <a:ln w="9525">
              <a:noFill/>
            </a:ln>
          </p:spPr>
          <p:txBody>
            <a:bodyPr wrap="square">
              <a:spAutoFit/>
            </a:bodyPr>
            <a:lstStyle/>
            <a:p>
              <a:pPr>
                <a:buFont typeface="Arial" panose="020B0604020202020204" pitchFamily="34" charset="0"/>
                <a:buNone/>
                <a:defRPr/>
              </a:pPr>
              <a:r>
                <a:rPr lang="en-US" altLang="zh-CN" sz="1600" b="1" noProof="1" smtClean="0">
                  <a:solidFill>
                    <a:schemeClr val="accent1"/>
                  </a:solidFill>
                  <a:latin typeface="+mn-ea"/>
                  <a:sym typeface="宋体" panose="02010600030101010101" pitchFamily="2" charset="-122"/>
                </a:rPr>
                <a:t>JÌN SHÌ         PIĀO dònɡ        LÁO ɡù</a:t>
              </a:r>
              <a:endParaRPr lang="en-US" altLang="zh-CN" sz="1600" b="1" noProof="1">
                <a:solidFill>
                  <a:schemeClr val="accent1"/>
                </a:solidFill>
                <a:latin typeface="+mn-ea"/>
                <a:sym typeface="宋体" panose="02010600030101010101" pitchFamily="2" charset="-122"/>
              </a:endParaRPr>
            </a:p>
          </p:txBody>
        </p:sp>
        <p:sp>
          <p:nvSpPr>
            <p:cNvPr id="14" name="文本框 6"/>
            <p:cNvSpPr txBox="1"/>
            <p:nvPr/>
          </p:nvSpPr>
          <p:spPr>
            <a:xfrm>
              <a:off x="698863" y="3909596"/>
              <a:ext cx="4038600" cy="338554"/>
            </a:xfrm>
            <a:prstGeom prst="rect">
              <a:avLst/>
            </a:prstGeom>
            <a:noFill/>
            <a:ln w="9525">
              <a:noFill/>
            </a:ln>
          </p:spPr>
          <p:txBody>
            <a:bodyPr wrap="square">
              <a:spAutoFit/>
            </a:bodyPr>
            <a:lstStyle/>
            <a:p>
              <a:pPr>
                <a:buFont typeface="Arial" panose="020B0604020202020204" pitchFamily="34" charset="0"/>
                <a:buNone/>
                <a:defRPr/>
              </a:pPr>
              <a:r>
                <a:rPr lang="en-US" altLang="zh-CN" sz="1600" b="1" noProof="1" smtClean="0">
                  <a:solidFill>
                    <a:schemeClr val="accent1"/>
                  </a:solidFill>
                  <a:latin typeface="+mn-ea"/>
                  <a:sym typeface="宋体" panose="02010600030101010101" pitchFamily="2" charset="-122"/>
                </a:rPr>
                <a:t>Liànɡ niào bù          hú luó bo</a:t>
              </a:r>
              <a:endParaRPr lang="en-US" altLang="zh-CN" sz="1600" b="1" noProof="1">
                <a:solidFill>
                  <a:schemeClr val="accent1"/>
                </a:solidFill>
                <a:latin typeface="+mn-ea"/>
                <a:sym typeface="宋体" panose="02010600030101010101" pitchFamily="2" charset="-122"/>
              </a:endParaRPr>
            </a:p>
          </p:txBody>
        </p:sp>
        <p:cxnSp>
          <p:nvCxnSpPr>
            <p:cNvPr id="16" name="直接连接符 15"/>
            <p:cNvCxnSpPr/>
            <p:nvPr/>
          </p:nvCxnSpPr>
          <p:spPr>
            <a:xfrm>
              <a:off x="731520" y="3275511"/>
              <a:ext cx="41670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31520" y="3880204"/>
              <a:ext cx="41670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666067" y="1352550"/>
            <a:ext cx="4715933" cy="6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5000"/>
              </a:lnSpc>
              <a:buFont typeface="Arial" panose="020B0604020202020204" pitchFamily="34" charset="0"/>
              <a:buNone/>
            </a:pPr>
            <a:r>
              <a:rPr lang="zh-CN" altLang="en-US" sz="1400" dirty="0">
                <a:latin typeface="宋体" panose="02010600030101010101" pitchFamily="2" charset="-122"/>
              </a:rPr>
              <a:t>一个胖娃娃，埋在地底下</a:t>
            </a:r>
            <a:r>
              <a:rPr lang="zh-CN" altLang="en-US" sz="1400" dirty="0" smtClean="0">
                <a:latin typeface="宋体" panose="02010600030101010101" pitchFamily="2" charset="-122"/>
              </a:rPr>
              <a:t>，头顶</a:t>
            </a:r>
            <a:r>
              <a:rPr lang="zh-CN" altLang="en-US" sz="1400" dirty="0">
                <a:latin typeface="宋体" panose="02010600030101010101" pitchFamily="2" charset="-122"/>
              </a:rPr>
              <a:t>绿巾穿红褂</a:t>
            </a:r>
            <a:r>
              <a:rPr lang="zh-CN" altLang="en-US" sz="1400" dirty="0" smtClean="0">
                <a:latin typeface="宋体" panose="02010600030101010101" pitchFamily="2" charset="-122"/>
              </a:rPr>
              <a:t>，夏天</a:t>
            </a:r>
            <a:r>
              <a:rPr lang="zh-CN" altLang="en-US" sz="1400" dirty="0">
                <a:latin typeface="宋体" panose="02010600030101010101" pitchFamily="2" charset="-122"/>
              </a:rPr>
              <a:t>播种秋天拔</a:t>
            </a:r>
            <a:r>
              <a:rPr lang="zh-CN" altLang="en-US" sz="1400" dirty="0" smtClean="0">
                <a:latin typeface="宋体" panose="02010600030101010101" pitchFamily="2" charset="-122"/>
              </a:rPr>
              <a:t>，小</a:t>
            </a:r>
            <a:r>
              <a:rPr lang="zh-CN" altLang="en-US" sz="1400" dirty="0">
                <a:latin typeface="宋体" panose="02010600030101010101" pitchFamily="2" charset="-122"/>
              </a:rPr>
              <a:t>兔子们最爱他</a:t>
            </a:r>
            <a:r>
              <a:rPr lang="zh-CN" altLang="en-US" sz="1400" dirty="0" smtClean="0">
                <a:latin typeface="宋体" panose="02010600030101010101" pitchFamily="2" charset="-122"/>
              </a:rPr>
              <a:t>。(</a:t>
            </a:r>
            <a:r>
              <a:rPr lang="zh-CN" altLang="en-US" sz="1400" dirty="0">
                <a:latin typeface="宋体" panose="02010600030101010101" pitchFamily="2" charset="-122"/>
              </a:rPr>
              <a:t>打一植物)</a:t>
            </a:r>
            <a:endParaRPr lang="zh-CN" altLang="en-US" sz="1400" dirty="0">
              <a:latin typeface="宋体" panose="02010600030101010101" pitchFamily="2" charset="-122"/>
            </a:endParaRPr>
          </a:p>
        </p:txBody>
      </p:sp>
      <p:sp>
        <p:nvSpPr>
          <p:cNvPr id="6149"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smtClean="0">
                <a:solidFill>
                  <a:schemeClr val="accent1"/>
                </a:solidFill>
                <a:latin typeface="微软雅黑" panose="020B0503020204020204" pitchFamily="34" charset="-122"/>
                <a:ea typeface="微软雅黑" panose="020B0503020204020204" pitchFamily="34" charset="-122"/>
              </a:rPr>
              <a:t>猜谜语</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6" name="矩形 5"/>
          <p:cNvSpPr/>
          <p:nvPr/>
        </p:nvSpPr>
        <p:spPr>
          <a:xfrm>
            <a:off x="3789402" y="2266950"/>
            <a:ext cx="553998" cy="1831777"/>
          </a:xfrm>
          <a:prstGeom prst="rect">
            <a:avLst/>
          </a:prstGeom>
          <a:solidFill>
            <a:schemeClr val="accent1"/>
          </a:solidFill>
        </p:spPr>
        <p:txBody>
          <a:bodyPr vert="eaVert" wrap="square">
            <a:spAutoFit/>
          </a:bodyPr>
          <a:lstStyle/>
          <a:p>
            <a:pPr algn="ctr"/>
            <a:r>
              <a:rPr lang="zh-CN" altLang="en-US" sz="2400" noProof="1">
                <a:solidFill>
                  <a:schemeClr val="bg1"/>
                </a:solidFill>
                <a:latin typeface="微软雅黑" panose="020B0503020204020204" pitchFamily="34" charset="-122"/>
                <a:ea typeface="微软雅黑" panose="020B0503020204020204" pitchFamily="34" charset="-122"/>
              </a:rPr>
              <a:t>读一读</a:t>
            </a:r>
            <a:endParaRPr lang="zh-CN" altLang="en-US" sz="2400" dirty="0">
              <a:solidFill>
                <a:schemeClr val="bg1"/>
              </a:solidFill>
            </a:endParaRPr>
          </a:p>
        </p:txBody>
      </p:sp>
      <p:grpSp>
        <p:nvGrpSpPr>
          <p:cNvPr id="8" name="组合 7"/>
          <p:cNvGrpSpPr/>
          <p:nvPr/>
        </p:nvGrpSpPr>
        <p:grpSpPr>
          <a:xfrm>
            <a:off x="990600" y="1428750"/>
            <a:ext cx="2274711" cy="2743200"/>
            <a:chOff x="925689" y="1428750"/>
            <a:chExt cx="2274711" cy="274320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3250" t="17072" r="9215" b="2303"/>
            <a:stretch>
              <a:fillRect/>
            </a:stretch>
          </p:blipFill>
          <p:spPr>
            <a:xfrm flipH="1">
              <a:off x="1090374" y="1733550"/>
              <a:ext cx="1981200" cy="1824789"/>
            </a:xfrm>
            <a:prstGeom prst="rect">
              <a:avLst/>
            </a:prstGeom>
          </p:spPr>
        </p:pic>
        <p:sp>
          <p:nvSpPr>
            <p:cNvPr id="6147" name="文本框 2"/>
            <p:cNvSpPr txBox="1">
              <a:spLocks noChangeArrowheads="1"/>
            </p:cNvSpPr>
            <p:nvPr/>
          </p:nvSpPr>
          <p:spPr bwMode="auto">
            <a:xfrm>
              <a:off x="1219200" y="354324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2000"/>
                <a:t>谜底：胡萝卜</a:t>
              </a:r>
              <a:endParaRPr lang="zh-CN" altLang="en-US" sz="2000"/>
            </a:p>
          </p:txBody>
        </p:sp>
        <p:sp>
          <p:nvSpPr>
            <p:cNvPr id="7" name="圆角矩形 6"/>
            <p:cNvSpPr/>
            <p:nvPr/>
          </p:nvSpPr>
          <p:spPr>
            <a:xfrm>
              <a:off x="925689" y="1428750"/>
              <a:ext cx="2274711" cy="2743200"/>
            </a:xfrm>
            <a:prstGeom prst="roundRect">
              <a:avLst>
                <a:gd name="adj" fmla="val 8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379383" y="2224140"/>
            <a:ext cx="3316817" cy="1947810"/>
            <a:chOff x="4706408" y="2341661"/>
            <a:chExt cx="3316817" cy="1947810"/>
          </a:xfrm>
        </p:grpSpPr>
        <p:sp>
          <p:nvSpPr>
            <p:cNvPr id="13" name="TextBox 12"/>
            <p:cNvSpPr txBox="1">
              <a:spLocks noChangeArrowheads="1"/>
            </p:cNvSpPr>
            <p:nvPr/>
          </p:nvSpPr>
          <p:spPr bwMode="auto">
            <a:xfrm>
              <a:off x="5282324" y="2341661"/>
              <a:ext cx="931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2000" dirty="0" err="1">
                  <a:latin typeface="+mn-ea"/>
                </a:rPr>
                <a:t>luó</a:t>
              </a:r>
              <a:endParaRPr lang="zh-CN" altLang="en-US" sz="2000" dirty="0">
                <a:latin typeface="+mn-ea"/>
              </a:endParaRPr>
            </a:p>
          </p:txBody>
        </p:sp>
        <p:sp>
          <p:nvSpPr>
            <p:cNvPr id="14" name="矩形 3"/>
            <p:cNvSpPr>
              <a:spLocks noChangeArrowheads="1"/>
            </p:cNvSpPr>
            <p:nvPr/>
          </p:nvSpPr>
          <p:spPr bwMode="auto">
            <a:xfrm>
              <a:off x="5029200" y="2645944"/>
              <a:ext cx="2971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buFont typeface="Arial" panose="020B0604020202020204" pitchFamily="34" charset="0"/>
                <a:buNone/>
              </a:pPr>
              <a:r>
                <a:rPr lang="zh-CN" altLang="en-US" sz="2800" dirty="0">
                  <a:latin typeface="+mn-ea"/>
                </a:rPr>
                <a:t>胡 </a:t>
              </a:r>
              <a:r>
                <a:rPr lang="zh-CN" altLang="en-US" sz="2800" dirty="0" smtClean="0">
                  <a:latin typeface="+mn-ea"/>
                </a:rPr>
                <a:t>萝 卜</a:t>
              </a:r>
              <a:r>
                <a:rPr lang="en-US" altLang="zh-CN" sz="2800" dirty="0" smtClean="0">
                  <a:latin typeface="+mn-ea"/>
                </a:rPr>
                <a:t>    </a:t>
              </a:r>
              <a:r>
                <a:rPr lang="zh-CN" altLang="en-US" sz="2800" dirty="0">
                  <a:latin typeface="+mn-ea"/>
                </a:rPr>
                <a:t>发 </a:t>
              </a:r>
              <a:r>
                <a:rPr lang="zh-CN" altLang="en-US" sz="2800" dirty="0" smtClean="0">
                  <a:latin typeface="+mn-ea"/>
                </a:rPr>
                <a:t>愁</a:t>
              </a:r>
              <a:endParaRPr lang="en-US" altLang="zh-CN" sz="2800" dirty="0" smtClean="0">
                <a:latin typeface="+mn-ea"/>
              </a:endParaRPr>
            </a:p>
            <a:p>
              <a:pPr>
                <a:lnSpc>
                  <a:spcPct val="120000"/>
                </a:lnSpc>
                <a:buFont typeface="Arial" panose="020B0604020202020204" pitchFamily="34" charset="0"/>
                <a:buNone/>
              </a:pPr>
              <a:endParaRPr lang="en-US" altLang="zh-CN" sz="2800" dirty="0">
                <a:latin typeface="+mn-ea"/>
              </a:endParaRPr>
            </a:p>
            <a:p>
              <a:pPr>
                <a:lnSpc>
                  <a:spcPct val="120000"/>
                </a:lnSpc>
                <a:buFont typeface="Arial" panose="020B0604020202020204" pitchFamily="34" charset="0"/>
                <a:buNone/>
              </a:pPr>
              <a:r>
                <a:rPr lang="zh-CN" altLang="en-US" sz="2800" dirty="0">
                  <a:latin typeface="+mn-ea"/>
                </a:rPr>
                <a:t>沾 到</a:t>
              </a:r>
              <a:r>
                <a:rPr lang="en-US" altLang="zh-CN" sz="2800" dirty="0">
                  <a:latin typeface="+mn-ea"/>
                </a:rPr>
                <a:t>    </a:t>
              </a:r>
              <a:r>
                <a:rPr lang="zh-CN" altLang="en-US" sz="2800" dirty="0">
                  <a:latin typeface="+mn-ea"/>
                </a:rPr>
                <a:t>晾 晒</a:t>
              </a:r>
              <a:endParaRPr lang="en-US" altLang="zh-CN" sz="2800" dirty="0">
                <a:latin typeface="+mn-ea"/>
              </a:endParaRPr>
            </a:p>
          </p:txBody>
        </p:sp>
        <p:sp>
          <p:nvSpPr>
            <p:cNvPr id="15" name="TextBox 12"/>
            <p:cNvSpPr txBox="1">
              <a:spLocks noChangeArrowheads="1"/>
            </p:cNvSpPr>
            <p:nvPr/>
          </p:nvSpPr>
          <p:spPr bwMode="auto">
            <a:xfrm>
              <a:off x="5818899" y="2341661"/>
              <a:ext cx="790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en-US" altLang="zh-CN" sz="2000" dirty="0" err="1">
                  <a:latin typeface="+mn-ea"/>
                </a:rPr>
                <a:t>bo</a:t>
              </a:r>
              <a:endParaRPr lang="zh-CN" altLang="en-US" sz="2000" dirty="0">
                <a:latin typeface="+mn-ea"/>
              </a:endParaRPr>
            </a:p>
          </p:txBody>
        </p:sp>
        <p:sp>
          <p:nvSpPr>
            <p:cNvPr id="16" name="TextBox 12"/>
            <p:cNvSpPr txBox="1">
              <a:spLocks noChangeArrowheads="1"/>
            </p:cNvSpPr>
            <p:nvPr/>
          </p:nvSpPr>
          <p:spPr bwMode="auto">
            <a:xfrm>
              <a:off x="6781800" y="2400240"/>
              <a:ext cx="1241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2000">
                  <a:latin typeface="+mn-ea"/>
                </a:rPr>
                <a:t>chóu</a:t>
              </a:r>
              <a:endParaRPr lang="zh-CN" altLang="en-US" sz="2000">
                <a:latin typeface="+mn-ea"/>
              </a:endParaRPr>
            </a:p>
          </p:txBody>
        </p:sp>
        <p:sp>
          <p:nvSpPr>
            <p:cNvPr id="17" name="TextBox 12"/>
            <p:cNvSpPr txBox="1">
              <a:spLocks noChangeArrowheads="1"/>
            </p:cNvSpPr>
            <p:nvPr/>
          </p:nvSpPr>
          <p:spPr bwMode="auto">
            <a:xfrm>
              <a:off x="4706408" y="3386712"/>
              <a:ext cx="1241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2000" dirty="0" err="1">
                  <a:latin typeface="+mn-ea"/>
                </a:rPr>
                <a:t>zhān</a:t>
              </a:r>
              <a:endParaRPr lang="zh-CN" altLang="en-US" sz="2000" dirty="0">
                <a:latin typeface="+mn-ea"/>
              </a:endParaRPr>
            </a:p>
          </p:txBody>
        </p:sp>
        <p:sp>
          <p:nvSpPr>
            <p:cNvPr id="18" name="TextBox 12"/>
            <p:cNvSpPr txBox="1">
              <a:spLocks noChangeArrowheads="1"/>
            </p:cNvSpPr>
            <p:nvPr/>
          </p:nvSpPr>
          <p:spPr bwMode="auto">
            <a:xfrm>
              <a:off x="5947833" y="3425201"/>
              <a:ext cx="1241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pPr>
              <a:r>
                <a:rPr lang="en-US" altLang="zh-CN" sz="2000" dirty="0" err="1">
                  <a:latin typeface="+mn-ea"/>
                </a:rPr>
                <a:t>liànɡ</a:t>
              </a:r>
              <a:endParaRPr lang="zh-CN" altLang="en-US" sz="2000" dirty="0">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2000" y="1205865"/>
            <a:ext cx="6181725" cy="832485"/>
            <a:chOff x="752475" y="1134130"/>
            <a:chExt cx="6181725" cy="832485"/>
          </a:xfrm>
        </p:grpSpPr>
        <p:sp>
          <p:nvSpPr>
            <p:cNvPr id="2" name="文本框 1"/>
            <p:cNvSpPr txBox="1"/>
            <p:nvPr/>
          </p:nvSpPr>
          <p:spPr>
            <a:xfrm>
              <a:off x="752475" y="1504950"/>
              <a:ext cx="5267325" cy="461665"/>
            </a:xfrm>
            <a:prstGeom prst="rect">
              <a:avLst/>
            </a:prstGeom>
            <a:noFill/>
            <a:ln w="9525">
              <a:noFill/>
            </a:ln>
          </p:spPr>
          <p:txBody>
            <a:bodyPr wrap="square">
              <a:spAutoFit/>
            </a:bodyPr>
            <a:lstStyle/>
            <a:p>
              <a:pPr>
                <a:buFont typeface="Arial" panose="020B0604020202020204" pitchFamily="34" charset="0"/>
                <a:buNone/>
                <a:defRPr/>
              </a:pPr>
              <a:r>
                <a:rPr lang="zh-CN" altLang="en-US" sz="2400" b="1" noProof="1">
                  <a:solidFill>
                    <a:schemeClr val="accent1"/>
                  </a:solidFill>
                  <a:latin typeface="+mn-ea"/>
                </a:rPr>
                <a:t>发 </a:t>
              </a:r>
              <a:r>
                <a:rPr lang="zh-CN" altLang="en-US" sz="2400" b="1" noProof="1" smtClean="0">
                  <a:solidFill>
                    <a:schemeClr val="accent1"/>
                  </a:solidFill>
                  <a:latin typeface="+mn-ea"/>
                </a:rPr>
                <a:t> 愁         浓    </a:t>
              </a:r>
              <a:r>
                <a:rPr lang="zh-CN" altLang="en-US" sz="2400" b="1" spc="-700" noProof="1" smtClean="0">
                  <a:solidFill>
                    <a:schemeClr val="accent1"/>
                  </a:solidFill>
                  <a:latin typeface="+mn-ea"/>
                </a:rPr>
                <a:t> </a:t>
              </a:r>
              <a:r>
                <a:rPr lang="zh-CN" altLang="en-US" sz="2400" b="1" noProof="1">
                  <a:solidFill>
                    <a:schemeClr val="accent1"/>
                  </a:solidFill>
                  <a:latin typeface="+mn-ea"/>
                </a:rPr>
                <a:t>密        </a:t>
              </a:r>
              <a:r>
                <a:rPr lang="zh-CN" altLang="en-US" sz="2400" b="1" noProof="1" smtClean="0">
                  <a:solidFill>
                    <a:schemeClr val="accent1"/>
                  </a:solidFill>
                  <a:latin typeface="+mn-ea"/>
                </a:rPr>
                <a:t>沾    染</a:t>
              </a:r>
              <a:endParaRPr lang="zh-CN" altLang="en-US" sz="2400" b="1" noProof="1">
                <a:solidFill>
                  <a:schemeClr val="accent1"/>
                </a:solidFill>
                <a:latin typeface="+mn-ea"/>
              </a:endParaRPr>
            </a:p>
          </p:txBody>
        </p:sp>
        <p:sp>
          <p:nvSpPr>
            <p:cNvPr id="3073" name="文本框 6"/>
            <p:cNvSpPr txBox="1"/>
            <p:nvPr/>
          </p:nvSpPr>
          <p:spPr>
            <a:xfrm>
              <a:off x="752475" y="1134130"/>
              <a:ext cx="6181725" cy="400110"/>
            </a:xfrm>
            <a:prstGeom prst="rect">
              <a:avLst/>
            </a:prstGeom>
            <a:noFill/>
            <a:ln w="9525">
              <a:noFill/>
            </a:ln>
          </p:spPr>
          <p:txBody>
            <a:bodyPr wrap="square">
              <a:spAutoFit/>
            </a:bodyPr>
            <a:lstStyle/>
            <a:p>
              <a:pPr>
                <a:buFont typeface="Arial" panose="020B0604020202020204" pitchFamily="34" charset="0"/>
                <a:buNone/>
                <a:defRPr/>
              </a:pPr>
              <a:r>
                <a:rPr lang="en-US" altLang="zh-CN" sz="2000" noProof="1">
                  <a:solidFill>
                    <a:schemeClr val="accent1"/>
                  </a:solidFill>
                  <a:latin typeface="+mn-ea"/>
                  <a:sym typeface="宋体" panose="02010600030101010101" pitchFamily="2" charset="-122"/>
                </a:rPr>
                <a:t>fā chóu         nónɡ </a:t>
              </a:r>
              <a:r>
                <a:rPr lang="en-US" altLang="zh-CN" sz="2000" spc="-700" noProof="1">
                  <a:solidFill>
                    <a:schemeClr val="accent1"/>
                  </a:solidFill>
                  <a:latin typeface="+mn-ea"/>
                  <a:sym typeface="宋体" panose="02010600030101010101" pitchFamily="2" charset="-122"/>
                </a:rPr>
                <a:t> </a:t>
              </a:r>
              <a:r>
                <a:rPr lang="en-US" altLang="zh-CN" sz="2000" noProof="1">
                  <a:solidFill>
                    <a:schemeClr val="accent1"/>
                  </a:solidFill>
                  <a:latin typeface="+mn-ea"/>
                  <a:sym typeface="宋体" panose="02010600030101010101" pitchFamily="2" charset="-122"/>
                </a:rPr>
                <a:t>mì         </a:t>
              </a:r>
              <a:r>
                <a:rPr lang="en-US" altLang="zh-CN" sz="2000" spc="-600" noProof="1">
                  <a:solidFill>
                    <a:schemeClr val="accent1"/>
                  </a:solidFill>
                  <a:latin typeface="+mn-ea"/>
                  <a:sym typeface="宋体" panose="02010600030101010101" pitchFamily="2" charset="-122"/>
                </a:rPr>
                <a:t> </a:t>
              </a:r>
              <a:r>
                <a:rPr lang="en-US" altLang="zh-CN" sz="2000" noProof="1">
                  <a:solidFill>
                    <a:schemeClr val="accent1"/>
                  </a:solidFill>
                  <a:latin typeface="+mn-ea"/>
                  <a:sym typeface="宋体" panose="02010600030101010101" pitchFamily="2" charset="-122"/>
                </a:rPr>
                <a:t>zhān </a:t>
              </a:r>
              <a:r>
                <a:rPr lang="en-US" altLang="zh-CN" sz="2000" noProof="1">
                  <a:solidFill>
                    <a:schemeClr val="accent1"/>
                  </a:solidFill>
                  <a:latin typeface="+mn-ea"/>
                  <a:sym typeface="宋体" panose="02010600030101010101" pitchFamily="2" charset="-122"/>
                </a:rPr>
                <a:t>rǎn</a:t>
              </a:r>
              <a:endParaRPr lang="en-US" altLang="zh-CN" sz="2000" noProof="1">
                <a:solidFill>
                  <a:schemeClr val="accent1"/>
                </a:solidFill>
                <a:latin typeface="+mn-ea"/>
                <a:sym typeface="宋体" panose="02010600030101010101" pitchFamily="2" charset="-122"/>
              </a:endParaRPr>
            </a:p>
          </p:txBody>
        </p:sp>
      </p:gr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6"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本次听写一共有</a:t>
            </a:r>
            <a:r>
              <a:rPr lang="en-US" altLang="zh-CN" sz="1600" dirty="0">
                <a:solidFill>
                  <a:schemeClr val="accent1"/>
                </a:solidFill>
                <a:latin typeface="微软雅黑" panose="020B0503020204020204" pitchFamily="34" charset="-122"/>
                <a:ea typeface="微软雅黑" panose="020B0503020204020204" pitchFamily="34" charset="-122"/>
              </a:rPr>
              <a:t>8</a:t>
            </a:r>
            <a:r>
              <a:rPr lang="zh-CN" altLang="en-US" sz="1600" dirty="0">
                <a:solidFill>
                  <a:schemeClr val="accent1"/>
                </a:solidFill>
                <a:latin typeface="微软雅黑" panose="020B0503020204020204" pitchFamily="34" charset="-122"/>
                <a:ea typeface="微软雅黑" panose="020B0503020204020204" pitchFamily="34" charset="-122"/>
              </a:rPr>
              <a:t>个词语</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752475" y="2272665"/>
            <a:ext cx="6181725" cy="832485"/>
            <a:chOff x="752475" y="1134130"/>
            <a:chExt cx="6181725" cy="832485"/>
          </a:xfrm>
        </p:grpSpPr>
        <p:sp>
          <p:nvSpPr>
            <p:cNvPr id="12" name="文本框 11"/>
            <p:cNvSpPr txBox="1"/>
            <p:nvPr/>
          </p:nvSpPr>
          <p:spPr>
            <a:xfrm>
              <a:off x="752475" y="1504950"/>
              <a:ext cx="5267325" cy="461665"/>
            </a:xfrm>
            <a:prstGeom prst="rect">
              <a:avLst/>
            </a:prstGeom>
            <a:noFill/>
            <a:ln w="9525">
              <a:noFill/>
            </a:ln>
          </p:spPr>
          <p:txBody>
            <a:bodyPr wrap="square">
              <a:spAutoFit/>
            </a:bodyPr>
            <a:lstStyle/>
            <a:p>
              <a:pPr>
                <a:buFont typeface="Arial" panose="020B0604020202020204" pitchFamily="34" charset="0"/>
                <a:buNone/>
                <a:defRPr/>
              </a:pPr>
              <a:r>
                <a:rPr lang="zh-CN" altLang="en-US" sz="2400" b="1" noProof="1">
                  <a:solidFill>
                    <a:schemeClr val="accent1"/>
                  </a:solidFill>
                  <a:latin typeface="+mn-ea"/>
                </a:rPr>
                <a:t>近  </a:t>
              </a:r>
              <a:r>
                <a:rPr lang="zh-CN" altLang="en-US" sz="2400" b="1" noProof="1">
                  <a:solidFill>
                    <a:schemeClr val="accent1"/>
                  </a:solidFill>
                  <a:latin typeface="+mn-ea"/>
                </a:rPr>
                <a:t>视       </a:t>
              </a:r>
              <a:r>
                <a:rPr lang="zh-CN" altLang="en-US" sz="2400" b="1" noProof="1" smtClean="0">
                  <a:solidFill>
                    <a:schemeClr val="accent1"/>
                  </a:solidFill>
                  <a:latin typeface="+mn-ea"/>
                </a:rPr>
                <a:t>飘     动        牢  固</a:t>
              </a:r>
              <a:endParaRPr lang="zh-CN" altLang="en-US" sz="2400" b="1" noProof="1">
                <a:solidFill>
                  <a:schemeClr val="accent1"/>
                </a:solidFill>
                <a:latin typeface="+mn-ea"/>
              </a:endParaRPr>
            </a:p>
          </p:txBody>
        </p:sp>
        <p:sp>
          <p:nvSpPr>
            <p:cNvPr id="13" name="文本框 6"/>
            <p:cNvSpPr txBox="1"/>
            <p:nvPr/>
          </p:nvSpPr>
          <p:spPr>
            <a:xfrm>
              <a:off x="752475" y="1134130"/>
              <a:ext cx="6181725" cy="400110"/>
            </a:xfrm>
            <a:prstGeom prst="rect">
              <a:avLst/>
            </a:prstGeom>
            <a:noFill/>
            <a:ln w="9525">
              <a:noFill/>
            </a:ln>
          </p:spPr>
          <p:txBody>
            <a:bodyPr wrap="square">
              <a:spAutoFit/>
            </a:bodyPr>
            <a:lstStyle/>
            <a:p>
              <a:pPr>
                <a:buFont typeface="Arial" panose="020B0604020202020204" pitchFamily="34" charset="0"/>
                <a:buNone/>
                <a:defRPr/>
              </a:pPr>
              <a:r>
                <a:rPr lang="en-US" altLang="zh-CN" sz="2000" noProof="1">
                  <a:solidFill>
                    <a:schemeClr val="accent1"/>
                  </a:solidFill>
                  <a:latin typeface="+mn-ea"/>
                  <a:sym typeface="宋体" panose="02010600030101010101" pitchFamily="2" charset="-122"/>
                </a:rPr>
                <a:t>jìn shì         piāo dònɡ        láo ɡù</a:t>
              </a:r>
              <a:endParaRPr lang="en-US" altLang="zh-CN" sz="2000" noProof="1">
                <a:solidFill>
                  <a:schemeClr val="accent1"/>
                </a:solidFill>
                <a:latin typeface="+mn-ea"/>
                <a:sym typeface="宋体" panose="02010600030101010101" pitchFamily="2" charset="-122"/>
              </a:endParaRPr>
            </a:p>
          </p:txBody>
        </p:sp>
      </p:grpSp>
      <p:grpSp>
        <p:nvGrpSpPr>
          <p:cNvPr id="14" name="组合 13"/>
          <p:cNvGrpSpPr/>
          <p:nvPr/>
        </p:nvGrpSpPr>
        <p:grpSpPr>
          <a:xfrm>
            <a:off x="730426" y="3333750"/>
            <a:ext cx="6181725" cy="832485"/>
            <a:chOff x="752475" y="1134130"/>
            <a:chExt cx="6181725" cy="832485"/>
          </a:xfrm>
        </p:grpSpPr>
        <p:sp>
          <p:nvSpPr>
            <p:cNvPr id="15" name="文本框 14"/>
            <p:cNvSpPr txBox="1"/>
            <p:nvPr/>
          </p:nvSpPr>
          <p:spPr>
            <a:xfrm>
              <a:off x="752475" y="1504950"/>
              <a:ext cx="5267325" cy="461665"/>
            </a:xfrm>
            <a:prstGeom prst="rect">
              <a:avLst/>
            </a:prstGeom>
            <a:noFill/>
            <a:ln w="9525">
              <a:noFill/>
            </a:ln>
          </p:spPr>
          <p:txBody>
            <a:bodyPr wrap="square">
              <a:spAutoFit/>
            </a:bodyPr>
            <a:lstStyle/>
            <a:p>
              <a:pPr>
                <a:buFont typeface="Arial" panose="020B0604020202020204" pitchFamily="34" charset="0"/>
                <a:buNone/>
                <a:defRPr/>
              </a:pPr>
              <a:r>
                <a:rPr lang="zh-CN" altLang="en-US" sz="2400" b="1" noProof="1">
                  <a:solidFill>
                    <a:schemeClr val="accent1"/>
                  </a:solidFill>
                  <a:latin typeface="+mn-ea"/>
                </a:rPr>
                <a:t>晾   </a:t>
              </a:r>
              <a:r>
                <a:rPr lang="zh-CN" altLang="en-US" sz="2400" b="1" noProof="1" smtClean="0">
                  <a:solidFill>
                    <a:schemeClr val="accent1"/>
                  </a:solidFill>
                  <a:latin typeface="+mn-ea"/>
                </a:rPr>
                <a:t> 尿 </a:t>
              </a:r>
              <a:r>
                <a:rPr lang="zh-CN" altLang="en-US" sz="2400" b="1" noProof="1">
                  <a:solidFill>
                    <a:schemeClr val="accent1"/>
                  </a:solidFill>
                  <a:latin typeface="+mn-ea"/>
                </a:rPr>
                <a:t>布         </a:t>
              </a:r>
              <a:r>
                <a:rPr lang="zh-CN" altLang="en-US" sz="2400" b="1" noProof="1" smtClean="0">
                  <a:solidFill>
                    <a:schemeClr val="accent1"/>
                  </a:solidFill>
                  <a:latin typeface="+mn-ea"/>
                </a:rPr>
                <a:t>  胡 </a:t>
              </a:r>
              <a:r>
                <a:rPr lang="zh-CN" altLang="en-US" sz="2400" b="1" noProof="1">
                  <a:solidFill>
                    <a:schemeClr val="accent1"/>
                  </a:solidFill>
                  <a:latin typeface="+mn-ea"/>
                </a:rPr>
                <a:t>萝 卜</a:t>
              </a:r>
              <a:endParaRPr lang="zh-CN" altLang="en-US" sz="2400" b="1" noProof="1">
                <a:solidFill>
                  <a:schemeClr val="accent1"/>
                </a:solidFill>
                <a:latin typeface="+mn-ea"/>
              </a:endParaRPr>
            </a:p>
          </p:txBody>
        </p:sp>
        <p:sp>
          <p:nvSpPr>
            <p:cNvPr id="16" name="文本框 6"/>
            <p:cNvSpPr txBox="1"/>
            <p:nvPr/>
          </p:nvSpPr>
          <p:spPr>
            <a:xfrm>
              <a:off x="752475" y="1134130"/>
              <a:ext cx="6181725" cy="400110"/>
            </a:xfrm>
            <a:prstGeom prst="rect">
              <a:avLst/>
            </a:prstGeom>
            <a:noFill/>
            <a:ln w="9525">
              <a:noFill/>
            </a:ln>
          </p:spPr>
          <p:txBody>
            <a:bodyPr wrap="square">
              <a:spAutoFit/>
            </a:bodyPr>
            <a:lstStyle/>
            <a:p>
              <a:pPr>
                <a:buFont typeface="Arial" panose="020B0604020202020204" pitchFamily="34" charset="0"/>
                <a:buNone/>
                <a:defRPr/>
              </a:pPr>
              <a:r>
                <a:rPr lang="en-US" altLang="zh-CN" sz="2000" noProof="1">
                  <a:solidFill>
                    <a:schemeClr val="accent1"/>
                  </a:solidFill>
                  <a:latin typeface="+mn-ea"/>
                  <a:sym typeface="宋体" panose="02010600030101010101" pitchFamily="2" charset="-122"/>
                </a:rPr>
                <a:t>liànɡ niào bù          hú luó bo</a:t>
              </a:r>
              <a:endParaRPr lang="en-US" altLang="zh-CN" sz="2000" noProof="1">
                <a:solidFill>
                  <a:schemeClr val="accent1"/>
                </a:solidFill>
                <a:latin typeface="+mn-ea"/>
                <a:sym typeface="宋体" panose="02010600030101010101" pitchFamily="2" charset="-122"/>
              </a:endParaRPr>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388" y="1336387"/>
            <a:ext cx="3537525" cy="3537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33400" y="811645"/>
            <a:ext cx="8057444" cy="3608918"/>
            <a:chOff x="533400" y="811645"/>
            <a:chExt cx="8057444" cy="3608918"/>
          </a:xfrm>
        </p:grpSpPr>
        <p:sp>
          <p:nvSpPr>
            <p:cNvPr id="4" name="圆角矩形 3"/>
            <p:cNvSpPr/>
            <p:nvPr/>
          </p:nvSpPr>
          <p:spPr>
            <a:xfrm>
              <a:off x="533400" y="811645"/>
              <a:ext cx="8057444" cy="3608918"/>
            </a:xfrm>
            <a:prstGeom prst="roundRect">
              <a:avLst>
                <a:gd name="adj" fmla="val 503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7577" y="3625707"/>
              <a:ext cx="7905045" cy="794856"/>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14044" y="2414552"/>
              <a:ext cx="876800" cy="1434088"/>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33400" y="980464"/>
              <a:ext cx="693379" cy="1134086"/>
            </a:xfrm>
            <a:prstGeom prst="rect">
              <a:avLst/>
            </a:prstGeom>
          </p:spPr>
        </p:pic>
      </p:grpSp>
      <p:sp>
        <p:nvSpPr>
          <p:cNvPr id="4104" name="文本框 6"/>
          <p:cNvSpPr txBox="1">
            <a:spLocks noChangeArrowheads="1"/>
          </p:cNvSpPr>
          <p:nvPr/>
        </p:nvSpPr>
        <p:spPr bwMode="auto">
          <a:xfrm>
            <a:off x="1611489" y="1327487"/>
            <a:ext cx="6172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zh-CN" altLang="en-US" sz="6000" spc="-300" dirty="0">
                <a:solidFill>
                  <a:schemeClr val="accent1"/>
                </a:solidFill>
                <a:latin typeface="汉仪粗圆简" panose="02010600000101010101" pitchFamily="2" charset="-122"/>
                <a:ea typeface="汉仪粗圆简" panose="02010600000101010101" pitchFamily="2" charset="-122"/>
                <a:sym typeface="Arial" panose="020B0604020202020204" pitchFamily="34" charset="0"/>
              </a:rPr>
              <a:t>胡萝卜先生的胡子</a:t>
            </a:r>
            <a:endParaRPr lang="zh-CN" altLang="en-US" sz="6000" spc="-300" dirty="0">
              <a:solidFill>
                <a:schemeClr val="accent1"/>
              </a:solidFill>
              <a:latin typeface="汉仪粗圆简" panose="02010600000101010101" pitchFamily="2" charset="-122"/>
              <a:ea typeface="汉仪粗圆简" panose="02010600000101010101" pitchFamily="2" charset="-122"/>
              <a:sym typeface="Arial" panose="020B0604020202020204" pitchFamily="34" charset="0"/>
            </a:endParaRPr>
          </a:p>
        </p:txBody>
      </p:sp>
      <p:sp>
        <p:nvSpPr>
          <p:cNvPr id="15" name="矩形 14"/>
          <p:cNvSpPr/>
          <p:nvPr/>
        </p:nvSpPr>
        <p:spPr>
          <a:xfrm>
            <a:off x="1743746" y="2365728"/>
            <a:ext cx="5788765" cy="384721"/>
          </a:xfrm>
          <a:prstGeom prst="rect">
            <a:avLst/>
          </a:prstGeom>
        </p:spPr>
        <p:txBody>
          <a:bodyPr wrap="none">
            <a:spAutoFit/>
          </a:bodyPr>
          <a:lstStyle/>
          <a:p>
            <a:pPr algn="ctr">
              <a:defRPr/>
            </a:pPr>
            <a:r>
              <a:rPr lang="zh-CN" altLang="en-US" sz="1900" dirty="0">
                <a:solidFill>
                  <a:schemeClr val="accent1"/>
                </a:solidFill>
                <a:cs typeface="+mn-ea"/>
                <a:sym typeface="+mn-lt"/>
              </a:rPr>
              <a:t>胡萝卜先生的</a:t>
            </a:r>
            <a:r>
              <a:rPr lang="zh-CN" altLang="en-US" sz="1900" dirty="0" smtClean="0">
                <a:solidFill>
                  <a:schemeClr val="accent1"/>
                </a:solidFill>
                <a:cs typeface="+mn-ea"/>
                <a:sym typeface="+mn-lt"/>
              </a:rPr>
              <a:t>胡子人</a:t>
            </a:r>
            <a:r>
              <a:rPr lang="zh-CN" altLang="en-US" sz="1900" dirty="0">
                <a:solidFill>
                  <a:schemeClr val="accent1"/>
                </a:solidFill>
                <a:cs typeface="+mn-ea"/>
                <a:sym typeface="+mn-lt"/>
              </a:rPr>
              <a:t>教部编</a:t>
            </a:r>
            <a:r>
              <a:rPr lang="zh-CN" altLang="en-US" sz="1900" dirty="0" smtClean="0">
                <a:solidFill>
                  <a:schemeClr val="accent1"/>
                </a:solidFill>
                <a:cs typeface="+mn-ea"/>
                <a:sym typeface="+mn-lt"/>
              </a:rPr>
              <a:t>版语文三</a:t>
            </a:r>
            <a:r>
              <a:rPr lang="zh-CN" altLang="en-US" sz="1900" dirty="0">
                <a:solidFill>
                  <a:schemeClr val="accent1"/>
                </a:solidFill>
                <a:cs typeface="+mn-ea"/>
                <a:sym typeface="+mn-lt"/>
              </a:rPr>
              <a:t>年级</a:t>
            </a:r>
            <a:r>
              <a:rPr lang="zh-CN" altLang="en-US" sz="1900" dirty="0" smtClean="0">
                <a:solidFill>
                  <a:schemeClr val="accent1"/>
                </a:solidFill>
                <a:cs typeface="+mn-ea"/>
                <a:sym typeface="+mn-lt"/>
              </a:rPr>
              <a:t>上教学课件</a:t>
            </a:r>
            <a:endParaRPr lang="zh-CN" altLang="en-US" sz="1900" dirty="0">
              <a:solidFill>
                <a:schemeClr val="accent1"/>
              </a:solidFill>
              <a:cs typeface="+mn-ea"/>
              <a:sym typeface="+mn-lt"/>
            </a:endParaRPr>
          </a:p>
        </p:txBody>
      </p:sp>
      <p:pic>
        <p:nvPicPr>
          <p:cNvPr id="10" name="图片 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0138" t="19541" r="12320" b="16837"/>
          <a:stretch>
            <a:fillRect/>
          </a:stretch>
        </p:blipFill>
        <p:spPr>
          <a:xfrm>
            <a:off x="2895600" y="3698187"/>
            <a:ext cx="2971801" cy="1219201"/>
          </a:xfrm>
          <a:prstGeom prst="rect">
            <a:avLst/>
          </a:prstGeom>
        </p:spPr>
      </p:pic>
      <p:cxnSp>
        <p:nvCxnSpPr>
          <p:cNvPr id="14" name="直接连接符 13"/>
          <p:cNvCxnSpPr/>
          <p:nvPr/>
        </p:nvCxnSpPr>
        <p:spPr>
          <a:xfrm>
            <a:off x="1828800" y="2822928"/>
            <a:ext cx="558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665111" y="2860530"/>
            <a:ext cx="5873045" cy="430887"/>
          </a:xfrm>
          <a:prstGeom prst="rect">
            <a:avLst/>
          </a:prstGeom>
        </p:spPr>
        <p:txBody>
          <a:bodyPr wrap="square">
            <a:spAutoFit/>
          </a:bodyPr>
          <a:lstStyle/>
          <a:p/>
        </p:txBody>
      </p:sp>
      <p:sp>
        <p:nvSpPr>
          <p:cNvPr id="29" name="矩形 28"/>
          <p:cNvSpPr/>
          <p:nvPr/>
        </p:nvSpPr>
        <p:spPr>
          <a:xfrm>
            <a:off x="3112911" y="3280128"/>
            <a:ext cx="3016956" cy="338554"/>
          </a:xfrm>
          <a:prstGeom prst="rect">
            <a:avLst/>
          </a:prstGeom>
        </p:spPr>
        <p:txBody>
          <a:bodyPr wrap="square">
            <a:spAutoFit/>
          </a:bodyPr>
          <a:lstStyle/>
          <a:p>
            <a:pPr algn="ctr"/>
            <a:r>
              <a:rPr lang="zh-CN" altLang="en-US" sz="1600" spc="300" dirty="0" smtClean="0">
                <a:solidFill>
                  <a:schemeClr val="accent1"/>
                </a:solidFill>
                <a:latin typeface="+mn-ea"/>
              </a:rPr>
              <a:t>演示完毕感谢您的观看</a:t>
            </a:r>
            <a:endParaRPr lang="zh-CN" altLang="en-US" sz="1600" spc="300" dirty="0">
              <a:solidFill>
                <a:schemeClr val="accent1"/>
              </a:solidFill>
              <a:latin typeface="+mn-ea"/>
            </a:endParaRPr>
          </a:p>
        </p:txBody>
      </p:sp>
      <p:pic>
        <p:nvPicPr>
          <p:cNvPr id="20" name="图片 19"/>
          <p:cNvPicPr>
            <a:picLocks noChangeAspect="1"/>
          </p:cNvPicPr>
          <p:nvPr/>
        </p:nvPicPr>
        <p:blipFill rotWithShape="1">
          <a:blip r:embed="rId6"/>
          <a:srcRect l="7486" r="-563"/>
          <a:stretch>
            <a:fillRect/>
          </a:stretch>
        </p:blipFill>
        <p:spPr>
          <a:xfrm>
            <a:off x="279202" y="2826663"/>
            <a:ext cx="1930598" cy="2316918"/>
          </a:xfrm>
          <a:prstGeom prst="rect">
            <a:avLst/>
          </a:prstGeom>
        </p:spPr>
      </p:pic>
      <p:pic>
        <p:nvPicPr>
          <p:cNvPr id="25" name="图片 24"/>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10855" t="7735" b="23283"/>
          <a:stretch>
            <a:fillRect/>
          </a:stretch>
        </p:blipFill>
        <p:spPr>
          <a:xfrm flipH="1">
            <a:off x="7493482" y="-8130"/>
            <a:ext cx="1650518" cy="16029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iterate type="lt">
                                    <p:tmPct val="10000"/>
                                  </p:iterate>
                                  <p:childTnLst>
                                    <p:set>
                                      <p:cBhvr>
                                        <p:cTn id="21" dur="1" fill="hold">
                                          <p:stCondLst>
                                            <p:cond delay="0"/>
                                          </p:stCondLst>
                                        </p:cTn>
                                        <p:tgtEl>
                                          <p:spTgt spid="4104"/>
                                        </p:tgtEl>
                                        <p:attrNameLst>
                                          <p:attrName>style.visibility</p:attrName>
                                        </p:attrNameLst>
                                      </p:cBhvr>
                                      <p:to>
                                        <p:strVal val="visible"/>
                                      </p:to>
                                    </p:set>
                                    <p:anim calcmode="lin" valueType="num">
                                      <p:cBhvr>
                                        <p:cTn id="22" dur="500" fill="hold"/>
                                        <p:tgtEl>
                                          <p:spTgt spid="4104"/>
                                        </p:tgtEl>
                                        <p:attrNameLst>
                                          <p:attrName>ppt_w</p:attrName>
                                        </p:attrNameLst>
                                      </p:cBhvr>
                                      <p:tavLst>
                                        <p:tav tm="0">
                                          <p:val>
                                            <p:fltVal val="0"/>
                                          </p:val>
                                        </p:tav>
                                        <p:tav tm="100000">
                                          <p:val>
                                            <p:strVal val="#ppt_w"/>
                                          </p:val>
                                        </p:tav>
                                      </p:tavLst>
                                    </p:anim>
                                    <p:anim calcmode="lin" valueType="num">
                                      <p:cBhvr>
                                        <p:cTn id="23" dur="500" fill="hold"/>
                                        <p:tgtEl>
                                          <p:spTgt spid="410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15" grpId="0"/>
      <p:bldP spid="16"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38200" y="1254332"/>
            <a:ext cx="3000022" cy="2689018"/>
            <a:chOff x="838200" y="1425842"/>
            <a:chExt cx="3000022" cy="2689018"/>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5534" b="18447"/>
            <a:stretch>
              <a:fillRect/>
            </a:stretch>
          </p:blipFill>
          <p:spPr>
            <a:xfrm>
              <a:off x="838200" y="1425842"/>
              <a:ext cx="3000022" cy="2266683"/>
            </a:xfrm>
            <a:prstGeom prst="rect">
              <a:avLst/>
            </a:prstGeom>
          </p:spPr>
        </p:pic>
        <p:sp>
          <p:nvSpPr>
            <p:cNvPr id="8199" name="文本框 7"/>
            <p:cNvSpPr txBox="1">
              <a:spLocks noChangeArrowheads="1"/>
            </p:cNvSpPr>
            <p:nvPr/>
          </p:nvSpPr>
          <p:spPr bwMode="auto">
            <a:xfrm>
              <a:off x="1603375" y="3714750"/>
              <a:ext cx="1292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2000" dirty="0">
                  <a:solidFill>
                    <a:schemeClr val="accent1"/>
                  </a:solidFill>
                  <a:latin typeface="微软雅黑" panose="020B0503020204020204" pitchFamily="34" charset="-122"/>
                  <a:ea typeface="微软雅黑" panose="020B0503020204020204" pitchFamily="34" charset="-122"/>
                </a:rPr>
                <a:t>吃胡萝卜</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grpSp>
      <p:sp>
        <p:nvSpPr>
          <p:cNvPr id="19" name="矩形 7"/>
          <p:cNvSpPr/>
          <p:nvPr/>
        </p:nvSpPr>
        <p:spPr bwMode="auto">
          <a:xfrm>
            <a:off x="4038600" y="3181350"/>
            <a:ext cx="4067351" cy="70781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0045" fontAlgn="auto">
              <a:lnSpc>
                <a:spcPct val="120000"/>
              </a:lnSpc>
              <a:spcBef>
                <a:spcPts val="0"/>
              </a:spcBef>
              <a:spcAft>
                <a:spcPts val="0"/>
              </a:spcAft>
              <a:defRPr/>
            </a:pPr>
            <a:r>
              <a:rPr lang="en-US" altLang="zh-CN" b="1" noProof="1">
                <a:solidFill>
                  <a:schemeClr val="accent1"/>
                </a:solidFill>
                <a:latin typeface="+mn-ea"/>
                <a:cs typeface="楷体" panose="02010609060101010101" pitchFamily="49" charset="-122"/>
                <a:sym typeface="+mn-ea"/>
              </a:rPr>
              <a:t>A.</a:t>
            </a:r>
            <a:r>
              <a:rPr lang="zh-CN" altLang="en-US" b="1" noProof="1">
                <a:solidFill>
                  <a:schemeClr val="accent1"/>
                </a:solidFill>
                <a:latin typeface="+mn-ea"/>
                <a:cs typeface="楷体" panose="02010609060101010101" pitchFamily="49" charset="-122"/>
                <a:sym typeface="+mn-ea"/>
              </a:rPr>
              <a:t>果酱</a:t>
            </a:r>
            <a:r>
              <a:rPr lang="zh-CN" altLang="en-US" b="1" noProof="1">
                <a:solidFill>
                  <a:schemeClr val="accent1"/>
                </a:solidFill>
                <a:latin typeface="+mn-ea"/>
                <a:cs typeface="楷体" panose="02010609060101010101" pitchFamily="49" charset="-122"/>
                <a:sym typeface="Arial" panose="020B0604020202020204" pitchFamily="34" charset="0"/>
              </a:rPr>
              <a:t>   </a:t>
            </a:r>
            <a:r>
              <a:rPr lang="en-US" altLang="zh-CN" b="1" noProof="1">
                <a:solidFill>
                  <a:schemeClr val="accent1"/>
                </a:solidFill>
                <a:latin typeface="+mn-ea"/>
                <a:cs typeface="楷体" panose="02010609060101010101" pitchFamily="49" charset="-122"/>
                <a:sym typeface="Arial" panose="020B0604020202020204" pitchFamily="34" charset="0"/>
              </a:rPr>
              <a:t>B.</a:t>
            </a:r>
            <a:r>
              <a:rPr lang="zh-CN" altLang="en-US" b="1" noProof="1">
                <a:solidFill>
                  <a:schemeClr val="accent1"/>
                </a:solidFill>
                <a:latin typeface="+mn-ea"/>
                <a:cs typeface="楷体" panose="02010609060101010101" pitchFamily="49" charset="-122"/>
                <a:sym typeface="+mn-ea"/>
              </a:rPr>
              <a:t>浓密</a:t>
            </a:r>
            <a:r>
              <a:rPr lang="en-US" altLang="zh-CN" b="1" noProof="1">
                <a:solidFill>
                  <a:schemeClr val="accent1"/>
                </a:solidFill>
                <a:latin typeface="+mn-ea"/>
                <a:cs typeface="楷体" panose="02010609060101010101" pitchFamily="49" charset="-122"/>
                <a:sym typeface="+mn-ea"/>
              </a:rPr>
              <a:t>   </a:t>
            </a:r>
            <a:r>
              <a:rPr lang="en-US" altLang="zh-CN" b="1" noProof="1">
                <a:solidFill>
                  <a:schemeClr val="accent1"/>
                </a:solidFill>
                <a:latin typeface="+mn-ea"/>
                <a:cs typeface="楷体" panose="02010609060101010101" pitchFamily="49" charset="-122"/>
                <a:sym typeface="Arial" panose="020B0604020202020204" pitchFamily="34" charset="0"/>
              </a:rPr>
              <a:t>C.</a:t>
            </a:r>
            <a:r>
              <a:rPr lang="zh-CN" altLang="en-US" b="1" noProof="1">
                <a:solidFill>
                  <a:schemeClr val="accent1"/>
                </a:solidFill>
                <a:latin typeface="+mn-ea"/>
                <a:cs typeface="楷体" panose="02010609060101010101" pitchFamily="49" charset="-122"/>
                <a:sym typeface="Arial" panose="020B0604020202020204" pitchFamily="34" charset="0"/>
              </a:rPr>
              <a:t>牢固</a:t>
            </a:r>
            <a:r>
              <a:rPr lang="zh-CN" altLang="en-US" b="1" noProof="1">
                <a:solidFill>
                  <a:schemeClr val="accent1"/>
                </a:solidFill>
                <a:latin typeface="+mn-ea"/>
                <a:sym typeface="Arial" panose="020B0604020202020204" pitchFamily="34" charset="0"/>
              </a:rPr>
              <a:t>  </a:t>
            </a:r>
            <a:endParaRPr lang="zh-CN" altLang="en-US" b="1" noProof="1">
              <a:solidFill>
                <a:schemeClr val="accent1"/>
              </a:solidFill>
              <a:latin typeface="+mn-ea"/>
              <a:sym typeface="Arial" panose="020B0604020202020204" pitchFamily="34" charset="0"/>
            </a:endParaRPr>
          </a:p>
        </p:txBody>
      </p:sp>
      <p:grpSp>
        <p:nvGrpSpPr>
          <p:cNvPr id="4" name="组合 3"/>
          <p:cNvGrpSpPr/>
          <p:nvPr/>
        </p:nvGrpSpPr>
        <p:grpSpPr>
          <a:xfrm>
            <a:off x="4049360" y="1615017"/>
            <a:ext cx="4256440" cy="1302921"/>
            <a:chOff x="3762376" y="1499113"/>
            <a:chExt cx="4256440" cy="1302921"/>
          </a:xfrm>
        </p:grpSpPr>
        <p:sp>
          <p:nvSpPr>
            <p:cNvPr id="17" name="TextBox 1"/>
            <p:cNvSpPr txBox="1">
              <a:spLocks noChangeArrowheads="1"/>
            </p:cNvSpPr>
            <p:nvPr/>
          </p:nvSpPr>
          <p:spPr bwMode="auto">
            <a:xfrm>
              <a:off x="3762376" y="1499113"/>
              <a:ext cx="4256440" cy="130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400"/>
                </a:spcBef>
                <a:spcAft>
                  <a:spcPts val="0"/>
                </a:spcAft>
                <a:defRPr/>
              </a:pPr>
              <a:r>
                <a:rPr lang="en-US" altLang="zh-CN" dirty="0">
                  <a:solidFill>
                    <a:srgbClr val="000000"/>
                  </a:solidFill>
                  <a:latin typeface="+mn-ea"/>
                  <a:ea typeface="+mn-ea"/>
                  <a:sym typeface="+mn-ea"/>
                </a:rPr>
                <a:t>1.</a:t>
              </a:r>
              <a:r>
                <a:rPr lang="zh-CN" altLang="en-US" dirty="0">
                  <a:solidFill>
                    <a:srgbClr val="000000"/>
                  </a:solidFill>
                  <a:latin typeface="+mn-ea"/>
                  <a:ea typeface="+mn-ea"/>
                  <a:sym typeface="+mn-ea"/>
                </a:rPr>
                <a:t>稠密（多指枝叶、烟雾、须发等）。（   ）</a:t>
              </a:r>
              <a:endParaRPr lang="en-US" altLang="zh-CN" dirty="0">
                <a:solidFill>
                  <a:srgbClr val="000000"/>
                </a:solidFill>
                <a:latin typeface="+mn-ea"/>
                <a:ea typeface="+mn-ea"/>
                <a:sym typeface="+mn-ea"/>
              </a:endParaRPr>
            </a:p>
            <a:p>
              <a:pPr eaLnBrk="1" fontAlgn="auto" hangingPunct="1">
                <a:lnSpc>
                  <a:spcPct val="150000"/>
                </a:lnSpc>
                <a:spcBef>
                  <a:spcPts val="400"/>
                </a:spcBef>
                <a:spcAft>
                  <a:spcPts val="0"/>
                </a:spcAft>
                <a:defRPr/>
              </a:pPr>
              <a:r>
                <a:rPr lang="en-US" altLang="zh-CN" dirty="0">
                  <a:solidFill>
                    <a:srgbClr val="000000"/>
                  </a:solidFill>
                  <a:latin typeface="+mn-ea"/>
                  <a:ea typeface="+mn-ea"/>
                  <a:sym typeface="+mn-ea"/>
                </a:rPr>
                <a:t>2.</a:t>
              </a:r>
              <a:r>
                <a:rPr lang="zh-CN" altLang="en-US" dirty="0">
                  <a:solidFill>
                    <a:srgbClr val="000000"/>
                  </a:solidFill>
                  <a:latin typeface="+mn-ea"/>
                  <a:ea typeface="+mn-ea"/>
                  <a:sym typeface="+mn-ea"/>
                </a:rPr>
                <a:t>用水果加糖、果胶制成的糊状食品。（   ）</a:t>
              </a:r>
              <a:endParaRPr lang="en-US" altLang="zh-CN" dirty="0">
                <a:solidFill>
                  <a:srgbClr val="000000"/>
                </a:solidFill>
                <a:latin typeface="+mn-ea"/>
                <a:ea typeface="+mn-ea"/>
                <a:sym typeface="+mn-ea"/>
              </a:endParaRPr>
            </a:p>
            <a:p>
              <a:pPr eaLnBrk="1" fontAlgn="auto" hangingPunct="1">
                <a:lnSpc>
                  <a:spcPct val="150000"/>
                </a:lnSpc>
                <a:spcBef>
                  <a:spcPts val="400"/>
                </a:spcBef>
                <a:spcAft>
                  <a:spcPts val="0"/>
                </a:spcAft>
                <a:defRPr/>
              </a:pPr>
              <a:r>
                <a:rPr lang="en-US" altLang="zh-CN" dirty="0">
                  <a:solidFill>
                    <a:srgbClr val="000000"/>
                  </a:solidFill>
                  <a:latin typeface="+mn-ea"/>
                  <a:ea typeface="+mn-ea"/>
                  <a:sym typeface="+mn-ea"/>
                </a:rPr>
                <a:t>3.</a:t>
              </a:r>
              <a:r>
                <a:rPr lang="zh-CN" altLang="en-US" dirty="0">
                  <a:solidFill>
                    <a:srgbClr val="000000"/>
                  </a:solidFill>
                  <a:latin typeface="+mn-ea"/>
                  <a:ea typeface="+mn-ea"/>
                  <a:sym typeface="+mn-ea"/>
                </a:rPr>
                <a:t>结实；坚固。（   ）</a:t>
              </a:r>
              <a:endParaRPr lang="zh-CN" altLang="en-US" dirty="0">
                <a:solidFill>
                  <a:srgbClr val="000000"/>
                </a:solidFill>
                <a:latin typeface="+mn-ea"/>
                <a:ea typeface="+mn-ea"/>
                <a:sym typeface="+mn-ea"/>
              </a:endParaRPr>
            </a:p>
          </p:txBody>
        </p:sp>
        <p:sp>
          <p:nvSpPr>
            <p:cNvPr id="20" name="文本框 2"/>
            <p:cNvSpPr txBox="1">
              <a:spLocks noChangeArrowheads="1"/>
            </p:cNvSpPr>
            <p:nvPr/>
          </p:nvSpPr>
          <p:spPr bwMode="auto">
            <a:xfrm>
              <a:off x="7395374" y="1562040"/>
              <a:ext cx="359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2000" b="1" dirty="0">
                  <a:solidFill>
                    <a:schemeClr val="accent1"/>
                  </a:solidFill>
                  <a:latin typeface="+mn-ea"/>
                  <a:sym typeface="Arial" panose="020B0604020202020204" pitchFamily="34" charset="0"/>
                </a:rPr>
                <a:t>B</a:t>
              </a:r>
              <a:endParaRPr lang="en-US" altLang="zh-CN" sz="2000" b="1" dirty="0">
                <a:solidFill>
                  <a:schemeClr val="accent1"/>
                </a:solidFill>
                <a:latin typeface="+mn-ea"/>
                <a:sym typeface="Arial" panose="020B0604020202020204" pitchFamily="34" charset="0"/>
              </a:endParaRPr>
            </a:p>
          </p:txBody>
        </p:sp>
        <p:sp>
          <p:nvSpPr>
            <p:cNvPr id="21" name="文本框 3"/>
            <p:cNvSpPr txBox="1">
              <a:spLocks noChangeArrowheads="1"/>
            </p:cNvSpPr>
            <p:nvPr/>
          </p:nvSpPr>
          <p:spPr bwMode="auto">
            <a:xfrm>
              <a:off x="5334051" y="2401924"/>
              <a:ext cx="357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2000" b="1" dirty="0">
                  <a:solidFill>
                    <a:schemeClr val="accent1"/>
                  </a:solidFill>
                  <a:latin typeface="+mn-ea"/>
                  <a:sym typeface="Arial" panose="020B0604020202020204" pitchFamily="34" charset="0"/>
                </a:rPr>
                <a:t>C</a:t>
              </a:r>
              <a:endParaRPr lang="en-US" altLang="zh-CN" sz="2000" b="1" dirty="0">
                <a:solidFill>
                  <a:schemeClr val="accent1"/>
                </a:solidFill>
                <a:latin typeface="+mn-ea"/>
                <a:sym typeface="Arial" panose="020B0604020202020204" pitchFamily="34" charset="0"/>
              </a:endParaRPr>
            </a:p>
          </p:txBody>
        </p:sp>
        <p:sp>
          <p:nvSpPr>
            <p:cNvPr id="23" name="文本框 4"/>
            <p:cNvSpPr txBox="1">
              <a:spLocks noChangeArrowheads="1"/>
            </p:cNvSpPr>
            <p:nvPr/>
          </p:nvSpPr>
          <p:spPr bwMode="auto">
            <a:xfrm>
              <a:off x="7395374" y="1996875"/>
              <a:ext cx="377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2000" b="1" dirty="0">
                  <a:solidFill>
                    <a:schemeClr val="accent1"/>
                  </a:solidFill>
                  <a:latin typeface="+mn-ea"/>
                  <a:sym typeface="Arial" panose="020B0604020202020204" pitchFamily="34" charset="0"/>
                </a:rPr>
                <a:t>A</a:t>
              </a:r>
              <a:endParaRPr lang="en-US" altLang="zh-CN" sz="2000" b="1" dirty="0">
                <a:solidFill>
                  <a:schemeClr val="accent1"/>
                </a:solidFill>
                <a:latin typeface="+mn-ea"/>
                <a:sym typeface="Arial" panose="020B0604020202020204" pitchFamily="34" charset="0"/>
              </a:endParaRPr>
            </a:p>
          </p:txBody>
        </p:sp>
      </p:grpSp>
      <p:sp>
        <p:nvSpPr>
          <p:cNvPr id="25"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讨论并划分课文层次。</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20500"/>
          <p:cNvSpPr txBox="1">
            <a:spLocks noChangeArrowheads="1"/>
          </p:cNvSpPr>
          <p:nvPr/>
        </p:nvSpPr>
        <p:spPr bwMode="auto">
          <a:xfrm>
            <a:off x="674511" y="1352550"/>
            <a:ext cx="3135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spcBef>
                <a:spcPct val="50000"/>
              </a:spcBef>
            </a:pPr>
            <a:r>
              <a:rPr lang="zh-CN" altLang="en-US" sz="2400" b="1" dirty="0" smtClean="0">
                <a:solidFill>
                  <a:schemeClr val="accent1"/>
                </a:solidFill>
                <a:latin typeface="微软雅黑" panose="020B0503020204020204" pitchFamily="34" charset="-122"/>
                <a:ea typeface="微软雅黑" panose="020B0503020204020204" pitchFamily="34" charset="-122"/>
              </a:rPr>
              <a:t>讨论并划分课文层次</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2" name="矩形: 圆角 1"/>
          <p:cNvSpPr/>
          <p:nvPr/>
        </p:nvSpPr>
        <p:spPr bwMode="auto">
          <a:xfrm>
            <a:off x="798512" y="1927660"/>
            <a:ext cx="2935288" cy="337879"/>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400" dirty="0">
                <a:solidFill>
                  <a:schemeClr val="bg1"/>
                </a:solidFill>
                <a:latin typeface="微软雅黑" panose="020B0503020204020204" pitchFamily="34" charset="-122"/>
                <a:ea typeface="微软雅黑" panose="020B0503020204020204" pitchFamily="34" charset="-122"/>
              </a:rPr>
              <a:t>刮胡子</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讨论并划分课文层次。</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21" name="矩形: 圆角 1"/>
          <p:cNvSpPr/>
          <p:nvPr/>
        </p:nvSpPr>
        <p:spPr bwMode="auto">
          <a:xfrm>
            <a:off x="798512" y="2461530"/>
            <a:ext cx="2935288" cy="337879"/>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400" dirty="0">
                <a:solidFill>
                  <a:schemeClr val="bg1"/>
                </a:solidFill>
                <a:latin typeface="微软雅黑" panose="020B0503020204020204" pitchFamily="34" charset="-122"/>
                <a:ea typeface="微软雅黑" panose="020B0503020204020204" pitchFamily="34" charset="-122"/>
              </a:rPr>
              <a:t>鸟太太发现胡子</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矩形: 圆角 1"/>
          <p:cNvSpPr/>
          <p:nvPr/>
        </p:nvSpPr>
        <p:spPr bwMode="auto">
          <a:xfrm>
            <a:off x="798512" y="2995400"/>
            <a:ext cx="2935288" cy="337879"/>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400" dirty="0">
                <a:solidFill>
                  <a:schemeClr val="bg1"/>
                </a:solidFill>
                <a:latin typeface="微软雅黑" panose="020B0503020204020204" pitchFamily="34" charset="-122"/>
                <a:ea typeface="微软雅黑" panose="020B0503020204020204" pitchFamily="34" charset="-122"/>
              </a:rPr>
              <a:t>胡子长长了</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4" name="矩形: 圆角 1"/>
          <p:cNvSpPr/>
          <p:nvPr/>
        </p:nvSpPr>
        <p:spPr bwMode="auto">
          <a:xfrm>
            <a:off x="798512" y="3529271"/>
            <a:ext cx="2935288" cy="337879"/>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400" dirty="0">
                <a:solidFill>
                  <a:schemeClr val="bg1"/>
                </a:solidFill>
                <a:latin typeface="微软雅黑" panose="020B0503020204020204" pitchFamily="34" charset="-122"/>
                <a:ea typeface="微软雅黑" panose="020B0503020204020204" pitchFamily="34" charset="-122"/>
              </a:rPr>
              <a:t>男孩剪下胡子</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矩形: 圆角 2"/>
          <p:cNvSpPr/>
          <p:nvPr/>
        </p:nvSpPr>
        <p:spPr>
          <a:xfrm>
            <a:off x="4132824" y="1962150"/>
            <a:ext cx="4109476" cy="1272842"/>
          </a:xfrm>
          <a:prstGeom prst="roundRect">
            <a:avLst>
              <a:gd name="adj" fmla="val 6342"/>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buFont typeface="Arial" panose="020B0604020202020204" pitchFamily="34" charset="0"/>
              <a:buNone/>
              <a:defRPr/>
            </a:pPr>
            <a:r>
              <a:rPr lang="zh-CN" altLang="en-US" sz="1400" b="1" dirty="0">
                <a:solidFill>
                  <a:schemeClr val="tx1"/>
                </a:solidFill>
                <a:latin typeface="微软雅黑" panose="020B0503020204020204" pitchFamily="34" charset="-122"/>
                <a:ea typeface="微软雅黑" panose="020B0503020204020204" pitchFamily="34" charset="-122"/>
              </a:rPr>
              <a:t>    读到</a:t>
            </a:r>
            <a:r>
              <a:rPr lang="en-US" altLang="zh-CN" sz="1400" b="1" dirty="0">
                <a:solidFill>
                  <a:schemeClr val="tx1"/>
                </a:solidFill>
                <a:latin typeface="微软雅黑" panose="020B0503020204020204" pitchFamily="34" charset="-122"/>
                <a:ea typeface="微软雅黑" panose="020B0503020204020204" pitchFamily="34" charset="-122"/>
              </a:rPr>
              <a:t>__________</a:t>
            </a:r>
            <a:r>
              <a:rPr lang="zh-CN" altLang="en-US" sz="1400" b="1" dirty="0">
                <a:solidFill>
                  <a:schemeClr val="tx1"/>
                </a:solidFill>
                <a:latin typeface="微软雅黑" panose="020B0503020204020204" pitchFamily="34" charset="-122"/>
                <a:ea typeface="微软雅黑" panose="020B0503020204020204" pitchFamily="34" charset="-122"/>
              </a:rPr>
              <a:t>，我猜想</a:t>
            </a:r>
            <a:r>
              <a:rPr lang="en-US" altLang="zh-CN" sz="1400" b="1" dirty="0">
                <a:solidFill>
                  <a:schemeClr val="tx1"/>
                </a:solidFill>
                <a:latin typeface="微软雅黑" panose="020B0503020204020204" pitchFamily="34" charset="-122"/>
                <a:ea typeface="微软雅黑" panose="020B0503020204020204" pitchFamily="34" charset="-122"/>
              </a:rPr>
              <a:t>__________</a:t>
            </a:r>
            <a:r>
              <a:rPr lang="zh-CN" altLang="en-US" sz="1400" b="1" dirty="0">
                <a:solidFill>
                  <a:schemeClr val="tx1"/>
                </a:solidFill>
                <a:latin typeface="微软雅黑" panose="020B0503020204020204" pitchFamily="34" charset="-122"/>
                <a:ea typeface="微软雅黑" panose="020B0503020204020204" pitchFamily="34" charset="-122"/>
              </a:rPr>
              <a:t>，因为</a:t>
            </a:r>
            <a:r>
              <a:rPr lang="en-US" altLang="zh-CN" sz="1400" b="1" dirty="0">
                <a:solidFill>
                  <a:schemeClr val="tx1"/>
                </a:solidFill>
                <a:latin typeface="微软雅黑" panose="020B0503020204020204" pitchFamily="34" charset="-122"/>
                <a:ea typeface="微软雅黑" panose="020B0503020204020204" pitchFamily="34" charset="-122"/>
              </a:rPr>
              <a:t>__________________________</a:t>
            </a:r>
            <a:r>
              <a:rPr lang="zh-CN" altLang="en-US" sz="1400" b="1" dirty="0">
                <a:solidFill>
                  <a:schemeClr val="tx1"/>
                </a:solidFill>
                <a:latin typeface="微软雅黑" panose="020B0503020204020204" pitchFamily="34" charset="-122"/>
                <a:ea typeface="微软雅黑" panose="020B0503020204020204" pitchFamily="34" charset="-122"/>
              </a:rPr>
              <a:t>。</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29" name="文本框 4"/>
          <p:cNvSpPr txBox="1">
            <a:spLocks noChangeArrowheads="1"/>
          </p:cNvSpPr>
          <p:nvPr/>
        </p:nvSpPr>
        <p:spPr bwMode="auto">
          <a:xfrm>
            <a:off x="4038600" y="3421618"/>
            <a:ext cx="433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b="1" dirty="0">
                <a:solidFill>
                  <a:schemeClr val="accent1"/>
                </a:solidFill>
                <a:latin typeface="微软雅黑" panose="020B0503020204020204" pitchFamily="34" charset="-122"/>
                <a:ea typeface="微软雅黑" panose="020B0503020204020204" pitchFamily="34" charset="-122"/>
              </a:rPr>
              <a:t>这些预测跟课文的故事情节是一致的吗？</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3" name="矩形 2"/>
          <p:cNvSpPr/>
          <p:nvPr/>
        </p:nvSpPr>
        <p:spPr>
          <a:xfrm>
            <a:off x="4051300" y="1467759"/>
            <a:ext cx="4288353" cy="461665"/>
          </a:xfrm>
          <a:prstGeom prst="rect">
            <a:avLst/>
          </a:prstGeom>
        </p:spPr>
        <p:txBody>
          <a:bodyPr wrap="none">
            <a:spAutoFit/>
          </a:bodyPr>
          <a:lstStyle/>
          <a:p>
            <a:pPr>
              <a:lnSpc>
                <a:spcPct val="150000"/>
              </a:lnSpc>
              <a:spcBef>
                <a:spcPts val="400"/>
              </a:spcBef>
              <a:defRPr/>
            </a:pPr>
            <a:r>
              <a:rPr lang="zh-CN" altLang="en-US" sz="1600" dirty="0">
                <a:solidFill>
                  <a:srgbClr val="000000"/>
                </a:solidFill>
                <a:latin typeface="+mn-ea"/>
                <a:sym typeface="+mn-ea"/>
              </a:rPr>
              <a:t>交流在阅读过程中的猜想，并说说猜想的</a:t>
            </a:r>
            <a:r>
              <a:rPr lang="zh-CN" altLang="en-US" sz="1600" dirty="0" smtClean="0">
                <a:solidFill>
                  <a:srgbClr val="000000"/>
                </a:solidFill>
                <a:latin typeface="+mn-ea"/>
                <a:sym typeface="+mn-ea"/>
              </a:rPr>
              <a:t>依据</a:t>
            </a:r>
            <a:endParaRPr lang="zh-CN" altLang="en-US" sz="1600" dirty="0">
              <a:solidFill>
                <a:srgbClr val="000000"/>
              </a:solidFill>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p:cTn id="7" dur="500" fill="hold"/>
                                        <p:tgtEl>
                                          <p:spTgt spid="10241"/>
                                        </p:tgtEl>
                                        <p:attrNameLst>
                                          <p:attrName>ppt_w</p:attrName>
                                        </p:attrNameLst>
                                      </p:cBhvr>
                                      <p:tavLst>
                                        <p:tav tm="0">
                                          <p:val>
                                            <p:fltVal val="0"/>
                                          </p:val>
                                        </p:tav>
                                        <p:tav tm="100000">
                                          <p:val>
                                            <p:strVal val="#ppt_w"/>
                                          </p:val>
                                        </p:tav>
                                      </p:tavLst>
                                    </p:anim>
                                    <p:anim calcmode="lin" valueType="num">
                                      <p:cBhvr>
                                        <p:cTn id="8" dur="500" fill="hold"/>
                                        <p:tgtEl>
                                          <p:spTgt spid="10241"/>
                                        </p:tgtEl>
                                        <p:attrNameLst>
                                          <p:attrName>ppt_h</p:attrName>
                                        </p:attrNameLst>
                                      </p:cBhvr>
                                      <p:tavLst>
                                        <p:tav tm="0">
                                          <p:val>
                                            <p:fltVal val="0"/>
                                          </p:val>
                                        </p:tav>
                                        <p:tav tm="100000">
                                          <p:val>
                                            <p:strVal val="#ppt_h"/>
                                          </p:val>
                                        </p:tav>
                                      </p:tavLst>
                                    </p:anim>
                                    <p:animEffect transition="in" filter="fade">
                                      <p:cBhvr>
                                        <p:cTn id="9" dur="500"/>
                                        <p:tgtEl>
                                          <p:spTgt spid="102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2" grpId="0" animBg="1"/>
      <p:bldP spid="21" grpId="0" animBg="1"/>
      <p:bldP spid="22" grpId="0" animBg="1"/>
      <p:bldP spid="24" grpId="0" animBg="1"/>
      <p:bldP spid="27" grpId="0" animBg="1"/>
      <p:bldP spid="2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预测方法</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2" name="矩形 1"/>
          <p:cNvSpPr/>
          <p:nvPr/>
        </p:nvSpPr>
        <p:spPr>
          <a:xfrm>
            <a:off x="776287" y="1093746"/>
            <a:ext cx="7634288" cy="1061829"/>
          </a:xfrm>
          <a:prstGeom prst="rect">
            <a:avLst/>
          </a:prstGeom>
        </p:spPr>
        <p:txBody>
          <a:bodyPr wrap="square">
            <a:spAutoFit/>
          </a:bodyPr>
          <a:lstStyle/>
          <a:p>
            <a:pPr>
              <a:lnSpc>
                <a:spcPct val="150000"/>
              </a:lnSpc>
            </a:pPr>
            <a:r>
              <a:rPr lang="zh-CN" altLang="en-US" sz="1400" dirty="0" smtClean="0">
                <a:latin typeface="+mn-ea"/>
              </a:rPr>
              <a:t>我</a:t>
            </a:r>
            <a:r>
              <a:rPr lang="zh-CN" altLang="en-US" sz="1400" dirty="0">
                <a:latin typeface="+mn-ea"/>
              </a:rPr>
              <a:t>在故事的很多地方作了预测。当读到胡子沾上了营养丰富的果酱时，我就猜到胡子会越长越长</a:t>
            </a:r>
            <a:r>
              <a:rPr lang="zh-CN" altLang="en-US" sz="1400" dirty="0" smtClean="0">
                <a:latin typeface="+mn-ea"/>
              </a:rPr>
              <a:t>。故事</a:t>
            </a:r>
            <a:r>
              <a:rPr lang="zh-CN" altLang="en-US" sz="1400" dirty="0">
                <a:latin typeface="+mn-ea"/>
              </a:rPr>
              <a:t>讲到了长胡子的各种用处，我依据这个内容和生活常识作了一些预测。生活常识  课文内容  </a:t>
            </a:r>
            <a:r>
              <a:rPr lang="zh-CN" altLang="en-US" sz="1400" dirty="0" smtClean="0">
                <a:latin typeface="+mn-ea"/>
              </a:rPr>
              <a:t>插图重点词句标点</a:t>
            </a:r>
            <a:r>
              <a:rPr lang="en-US" altLang="zh-CN" sz="1400" dirty="0" smtClean="0">
                <a:latin typeface="+mn-ea"/>
              </a:rPr>
              <a:t>.</a:t>
            </a:r>
            <a:endParaRPr lang="zh-CN" altLang="en-US" sz="1400" dirty="0">
              <a:latin typeface="+mn-ea"/>
            </a:endParaRPr>
          </a:p>
        </p:txBody>
      </p:sp>
      <p:sp>
        <p:nvSpPr>
          <p:cNvPr id="17" name="矩形: 圆角 10"/>
          <p:cNvSpPr/>
          <p:nvPr/>
        </p:nvSpPr>
        <p:spPr>
          <a:xfrm>
            <a:off x="838200" y="3303546"/>
            <a:ext cx="1565275" cy="102393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预测</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过程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12"/>
          <p:cNvSpPr txBox="1">
            <a:spLocks noChangeArrowheads="1"/>
          </p:cNvSpPr>
          <p:nvPr/>
        </p:nvSpPr>
        <p:spPr bwMode="auto">
          <a:xfrm>
            <a:off x="2585155" y="3346213"/>
            <a:ext cx="1143000"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buFont typeface="Arial" panose="020B0604020202020204" pitchFamily="34" charset="0"/>
              <a:buNone/>
            </a:pPr>
            <a:r>
              <a:rPr lang="zh-CN" altLang="en-US" sz="2400" dirty="0" smtClean="0">
                <a:latin typeface="+mn-ea"/>
              </a:rPr>
              <a:t>一致</a:t>
            </a:r>
            <a:endParaRPr lang="en-US" altLang="zh-CN" sz="2400" dirty="0" smtClean="0">
              <a:latin typeface="+mn-ea"/>
            </a:endParaRPr>
          </a:p>
          <a:p>
            <a:pPr>
              <a:lnSpc>
                <a:spcPct val="114000"/>
              </a:lnSpc>
              <a:buFont typeface="Arial" panose="020B0604020202020204" pitchFamily="34" charset="0"/>
              <a:buNone/>
            </a:pPr>
            <a:r>
              <a:rPr lang="zh-CN" altLang="en-US" sz="2400" dirty="0" smtClean="0">
                <a:latin typeface="+mn-ea"/>
              </a:rPr>
              <a:t>不一致</a:t>
            </a:r>
            <a:endParaRPr lang="zh-CN" altLang="en-US" sz="2400" dirty="0">
              <a:latin typeface="+mn-ea"/>
            </a:endParaRPr>
          </a:p>
        </p:txBody>
      </p:sp>
      <p:sp>
        <p:nvSpPr>
          <p:cNvPr id="24" name="矩形 23"/>
          <p:cNvSpPr/>
          <p:nvPr/>
        </p:nvSpPr>
        <p:spPr>
          <a:xfrm>
            <a:off x="762000" y="2312946"/>
            <a:ext cx="7634288" cy="738664"/>
          </a:xfrm>
          <a:prstGeom prst="rect">
            <a:avLst/>
          </a:prstGeom>
        </p:spPr>
        <p:txBody>
          <a:bodyPr wrap="square">
            <a:spAutoFit/>
          </a:bodyPr>
          <a:lstStyle/>
          <a:p>
            <a:pPr>
              <a:lnSpc>
                <a:spcPct val="150000"/>
              </a:lnSpc>
            </a:pPr>
            <a:r>
              <a:rPr lang="zh-CN" altLang="en-US" sz="1400" dirty="0">
                <a:latin typeface="+mn-ea"/>
              </a:rPr>
              <a:t> 我预测的内容没有原文丰富，有的还与原文不一致，但是我的预测也是有依据的。 当发现自己的预测和故事的实际内容不同时，我会及时修正自己的想法，接着猜测后面可能发生什么。</a:t>
            </a:r>
            <a:endParaRPr lang="zh-CN" altLang="en-US" sz="1400" dirty="0">
              <a:latin typeface="+mn-ea"/>
            </a:endParaRPr>
          </a:p>
        </p:txBody>
      </p:sp>
      <p:sp>
        <p:nvSpPr>
          <p:cNvPr id="25" name="矩形: 圆角 10"/>
          <p:cNvSpPr/>
          <p:nvPr/>
        </p:nvSpPr>
        <p:spPr>
          <a:xfrm>
            <a:off x="3702755" y="3303546"/>
            <a:ext cx="1565275" cy="1023938"/>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调整</a:t>
            </a:r>
            <a:endParaRPr lang="en-US" altLang="zh-CN" sz="2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defRPr/>
            </a:pP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思路</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998746"/>
            <a:ext cx="2209800" cy="1554204"/>
          </a:xfrm>
          <a:prstGeom prst="rect">
            <a:avLst/>
          </a:prstGeom>
        </p:spPr>
      </p:pic>
      <p:cxnSp>
        <p:nvCxnSpPr>
          <p:cNvPr id="27" name="直接连接符 26"/>
          <p:cNvCxnSpPr/>
          <p:nvPr/>
        </p:nvCxnSpPr>
        <p:spPr>
          <a:xfrm>
            <a:off x="881592" y="2251213"/>
            <a:ext cx="740163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0" grpId="0"/>
      <p:bldP spid="2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14" name="矩形 13"/>
          <p:cNvSpPr/>
          <p:nvPr/>
        </p:nvSpPr>
        <p:spPr>
          <a:xfrm>
            <a:off x="762000" y="1123950"/>
            <a:ext cx="7634288" cy="377411"/>
          </a:xfrm>
          <a:prstGeom prst="rect">
            <a:avLst/>
          </a:prstGeom>
        </p:spPr>
        <p:txBody>
          <a:bodyPr wrap="square">
            <a:spAutoFit/>
          </a:bodyPr>
          <a:lstStyle/>
          <a:p>
            <a:pPr>
              <a:lnSpc>
                <a:spcPct val="150000"/>
              </a:lnSpc>
            </a:pPr>
            <a:r>
              <a:rPr lang="zh-CN" altLang="en-US" sz="1400" dirty="0">
                <a:latin typeface="+mn-ea"/>
              </a:rPr>
              <a:t> 胡萝卜先生常常为胡子发愁，因为他长着浓密的胡子，必须每天刮。</a:t>
            </a:r>
            <a:endParaRPr lang="zh-CN" altLang="en-US" sz="1400" dirty="0">
              <a:latin typeface="+mn-ea"/>
            </a:endParaRPr>
          </a:p>
        </p:txBody>
      </p:sp>
      <p:sp>
        <p:nvSpPr>
          <p:cNvPr id="17" name="矩形: 圆角 10"/>
          <p:cNvSpPr/>
          <p:nvPr/>
        </p:nvSpPr>
        <p:spPr>
          <a:xfrm>
            <a:off x="917159" y="1700212"/>
            <a:ext cx="1565275" cy="71913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rPr>
              <a:t>胡子</a:t>
            </a:r>
            <a:r>
              <a:rPr lang="zh-CN" altLang="en-US" b="1" dirty="0" smtClean="0">
                <a:solidFill>
                  <a:schemeClr val="bg1"/>
                </a:solidFill>
                <a:latin typeface="微软雅黑" panose="020B0503020204020204" pitchFamily="34" charset="-122"/>
                <a:ea typeface="微软雅黑" panose="020B0503020204020204" pitchFamily="34" charset="-122"/>
              </a:rPr>
              <a:t>的</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defRPr/>
            </a:pPr>
            <a:r>
              <a:rPr lang="zh-CN" altLang="en-US" b="1" dirty="0" smtClean="0">
                <a:solidFill>
                  <a:schemeClr val="bg1"/>
                </a:solidFill>
                <a:latin typeface="微软雅黑" panose="020B0503020204020204" pitchFamily="34" charset="-122"/>
                <a:ea typeface="微软雅黑" panose="020B0503020204020204" pitchFamily="34" charset="-122"/>
              </a:rPr>
              <a:t>特点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文本框 12"/>
          <p:cNvSpPr txBox="1">
            <a:spLocks noChangeArrowheads="1"/>
          </p:cNvSpPr>
          <p:nvPr/>
        </p:nvSpPr>
        <p:spPr bwMode="auto">
          <a:xfrm>
            <a:off x="2664114" y="1691845"/>
            <a:ext cx="993486"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buFont typeface="Arial" panose="020B0604020202020204" pitchFamily="34" charset="0"/>
              <a:buNone/>
            </a:pPr>
            <a:r>
              <a:rPr lang="zh-CN" altLang="en-US" dirty="0">
                <a:latin typeface="+mn-ea"/>
              </a:rPr>
              <a:t>浓密</a:t>
            </a:r>
            <a:endParaRPr lang="zh-CN" altLang="en-US" dirty="0">
              <a:latin typeface="+mn-ea"/>
            </a:endParaRPr>
          </a:p>
          <a:p>
            <a:pPr>
              <a:lnSpc>
                <a:spcPct val="114000"/>
              </a:lnSpc>
              <a:buFont typeface="Arial" panose="020B0604020202020204" pitchFamily="34" charset="0"/>
              <a:buNone/>
            </a:pPr>
            <a:r>
              <a:rPr lang="zh-CN" altLang="en-US" dirty="0">
                <a:latin typeface="+mn-ea"/>
              </a:rPr>
              <a:t>长得快</a:t>
            </a:r>
            <a:endParaRPr lang="zh-CN" altLang="en-US" dirty="0">
              <a:latin typeface="+mn-ea"/>
            </a:endParaRPr>
          </a:p>
        </p:txBody>
      </p:sp>
      <p:sp>
        <p:nvSpPr>
          <p:cNvPr id="19" name="矩形: 圆角 10"/>
          <p:cNvSpPr/>
          <p:nvPr/>
        </p:nvSpPr>
        <p:spPr>
          <a:xfrm>
            <a:off x="3657600" y="1682516"/>
            <a:ext cx="4648200" cy="719138"/>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b="1" dirty="0">
                <a:solidFill>
                  <a:schemeClr val="bg1"/>
                </a:solidFill>
                <a:latin typeface="微软雅黑" panose="020B0503020204020204" pitchFamily="34" charset="-122"/>
                <a:ea typeface="微软雅黑" panose="020B0503020204020204" pitchFamily="34" charset="-122"/>
              </a:rPr>
              <a:t>为后文作铺垫。</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803685" y="2535019"/>
            <a:ext cx="7634288" cy="1023742"/>
          </a:xfrm>
          <a:prstGeom prst="rect">
            <a:avLst/>
          </a:prstGeom>
        </p:spPr>
        <p:txBody>
          <a:bodyPr wrap="square">
            <a:spAutoFit/>
          </a:bodyPr>
          <a:lstStyle/>
          <a:p>
            <a:pPr>
              <a:lnSpc>
                <a:spcPct val="150000"/>
              </a:lnSpc>
            </a:pPr>
            <a:r>
              <a:rPr lang="zh-CN" altLang="en-US" sz="1400" dirty="0">
                <a:latin typeface="+mn-ea"/>
              </a:rPr>
              <a:t> 有一天，胡萝卜先生匆匆忙忙刮了胡子，就吃着果酱面包上街去了。因为他近视，就没有发现漏刮了一根胡子。这根胡子长在下巴的右边，胡萝卜先生吃果酱面包的时候，胡子蘸到了甜甜的果酱。对一根胡子来说，果酱是多么好的营养品啊！</a:t>
            </a:r>
            <a:endParaRPr lang="zh-CN" altLang="en-US" sz="1400" dirty="0">
              <a:latin typeface="+mn-ea"/>
            </a:endParaRPr>
          </a:p>
        </p:txBody>
      </p:sp>
      <p:sp>
        <p:nvSpPr>
          <p:cNvPr id="21" name="Text Box 4"/>
          <p:cNvSpPr txBox="1">
            <a:spLocks noChangeArrowheads="1"/>
          </p:cNvSpPr>
          <p:nvPr/>
        </p:nvSpPr>
        <p:spPr bwMode="auto">
          <a:xfrm>
            <a:off x="1905000" y="3742594"/>
            <a:ext cx="617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2000" b="1" dirty="0">
                <a:solidFill>
                  <a:schemeClr val="accent1"/>
                </a:solidFill>
                <a:latin typeface="+中文正文" charset="0"/>
              </a:rPr>
              <a:t>胡萝卜先生沾上果酱的胡子会有什么变化呢？</a:t>
            </a:r>
            <a:endParaRPr lang="zh-CN" altLang="en-US" sz="2000" b="1" dirty="0">
              <a:solidFill>
                <a:schemeClr val="accent1"/>
              </a:solidFill>
              <a:latin typeface="+中文正文" charset="0"/>
            </a:endParaRPr>
          </a:p>
        </p:txBody>
      </p:sp>
      <p:sp>
        <p:nvSpPr>
          <p:cNvPr id="24" name="矩形: 圆角 4"/>
          <p:cNvSpPr/>
          <p:nvPr/>
        </p:nvSpPr>
        <p:spPr bwMode="auto">
          <a:xfrm>
            <a:off x="904804" y="3711161"/>
            <a:ext cx="987841" cy="46297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400" b="1" dirty="0">
                <a:solidFill>
                  <a:schemeClr val="bg1"/>
                </a:solidFill>
                <a:latin typeface="微软雅黑" panose="020B0503020204020204" pitchFamily="34" charset="-122"/>
                <a:ea typeface="微软雅黑" panose="020B0503020204020204" pitchFamily="34" charset="-122"/>
              </a:rPr>
              <a:t>伏笔</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p:bldP spid="19" grpId="0" animBg="1"/>
      <p:bldP spid="20" grpId="0"/>
      <p:bldP spid="21"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62000" y="1123950"/>
            <a:ext cx="7634288" cy="700576"/>
          </a:xfrm>
          <a:prstGeom prst="rect">
            <a:avLst/>
          </a:prstGeom>
        </p:spPr>
        <p:txBody>
          <a:bodyPr wrap="square">
            <a:spAutoFit/>
          </a:bodyPr>
          <a:lstStyle/>
          <a:p>
            <a:pPr>
              <a:lnSpc>
                <a:spcPct val="150000"/>
              </a:lnSpc>
            </a:pPr>
            <a:r>
              <a:rPr lang="zh-CN" altLang="en-US" sz="1400" dirty="0">
                <a:latin typeface="+mn-ea"/>
              </a:rPr>
              <a:t> 于是，胡萝卜先生一步一步走的时候，这根胡子就在一点儿一点儿地变长。只要看看胡萝卜先生走了多长的路，就可以知道它的这根胡子已经长了多长了。</a:t>
            </a:r>
            <a:endParaRPr lang="zh-CN" altLang="en-US" sz="1400" dirty="0">
              <a:latin typeface="+mn-ea"/>
            </a:endParaRPr>
          </a:p>
        </p:txBody>
      </p:sp>
      <p:sp>
        <p:nvSpPr>
          <p:cNvPr id="15" name="矩形: 圆角 10"/>
          <p:cNvSpPr/>
          <p:nvPr/>
        </p:nvSpPr>
        <p:spPr>
          <a:xfrm>
            <a:off x="917159" y="1979846"/>
            <a:ext cx="2054641" cy="6096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rPr>
              <a:t>沾了果酱的</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defRPr/>
            </a:pPr>
            <a:r>
              <a:rPr lang="zh-CN" altLang="en-US" sz="1600" b="1" dirty="0">
                <a:solidFill>
                  <a:schemeClr val="bg1"/>
                </a:solidFill>
                <a:latin typeface="微软雅黑" panose="020B0503020204020204" pitchFamily="34" charset="-122"/>
                <a:ea typeface="微软雅黑" panose="020B0503020204020204" pitchFamily="34" charset="-122"/>
              </a:rPr>
              <a:t>胡子长长了</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矩形: 圆角 10"/>
          <p:cNvSpPr/>
          <p:nvPr/>
        </p:nvSpPr>
        <p:spPr>
          <a:xfrm>
            <a:off x="3200400" y="1962150"/>
            <a:ext cx="4953000" cy="6096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chemeClr val="bg1"/>
                </a:solidFill>
                <a:latin typeface="微软雅黑" panose="020B0503020204020204" pitchFamily="34" charset="-122"/>
                <a:ea typeface="微软雅黑" panose="020B0503020204020204" pitchFamily="34" charset="-122"/>
              </a:rPr>
              <a:t>沾</a:t>
            </a:r>
            <a:r>
              <a:rPr lang="zh-CN" altLang="en-US" sz="1600" b="1" dirty="0">
                <a:solidFill>
                  <a:schemeClr val="bg1"/>
                </a:solidFill>
                <a:latin typeface="微软雅黑" panose="020B0503020204020204" pitchFamily="34" charset="-122"/>
                <a:ea typeface="微软雅黑" panose="020B0503020204020204" pitchFamily="34" charset="-122"/>
              </a:rPr>
              <a:t>了果酱的胡子长长后会怎样呢？</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20" name="矩形 19"/>
          <p:cNvSpPr/>
          <p:nvPr/>
        </p:nvSpPr>
        <p:spPr>
          <a:xfrm>
            <a:off x="900112" y="2800350"/>
            <a:ext cx="7634288" cy="1384995"/>
          </a:xfrm>
          <a:prstGeom prst="rect">
            <a:avLst/>
          </a:prstGeom>
        </p:spPr>
        <p:txBody>
          <a:bodyPr wrap="square">
            <a:spAutoFit/>
          </a:bodyPr>
          <a:lstStyle/>
          <a:p>
            <a:pPr>
              <a:lnSpc>
                <a:spcPct val="150000"/>
              </a:lnSpc>
            </a:pPr>
            <a:r>
              <a:rPr lang="zh-CN" altLang="en-US" sz="1400" dirty="0" smtClean="0">
                <a:latin typeface="+mn-ea"/>
              </a:rPr>
              <a:t>在</a:t>
            </a:r>
            <a:r>
              <a:rPr lang="zh-CN" altLang="en-US" sz="1400" dirty="0">
                <a:latin typeface="+mn-ea"/>
              </a:rPr>
              <a:t>很远的街口，有一个男孩正在放风筝。线实在太短了，他的风筝只能飞过屋顶。谁来帮帮</a:t>
            </a:r>
            <a:r>
              <a:rPr lang="zh-CN" altLang="en-US" sz="1400" dirty="0" smtClean="0">
                <a:latin typeface="+mn-ea"/>
              </a:rPr>
              <a:t>他该</a:t>
            </a:r>
            <a:r>
              <a:rPr lang="zh-CN" altLang="en-US" sz="1400" dirty="0">
                <a:latin typeface="+mn-ea"/>
              </a:rPr>
              <a:t>怎么办？ 胡萝卜先生的胡子刚好在风里飘动着。“这绳子够长了，就是不知道够不够牢固</a:t>
            </a:r>
            <a:r>
              <a:rPr lang="zh-CN" altLang="en-US" sz="1400" dirty="0" smtClean="0">
                <a:latin typeface="+mn-ea"/>
              </a:rPr>
              <a:t>。小</a:t>
            </a:r>
            <a:r>
              <a:rPr lang="zh-CN" altLang="en-US" sz="1400" dirty="0">
                <a:latin typeface="+mn-ea"/>
              </a:rPr>
              <a:t>男孩说完就扯了扯胡子，他确定够牢固，就剪了一段用来</a:t>
            </a:r>
            <a:r>
              <a:rPr lang="zh-CN" altLang="en-US" sz="1400" dirty="0" smtClean="0">
                <a:latin typeface="+mn-ea"/>
              </a:rPr>
              <a:t>放风思考</a:t>
            </a:r>
            <a:r>
              <a:rPr lang="zh-CN" altLang="en-US" sz="1400" dirty="0">
                <a:latin typeface="+mn-ea"/>
              </a:rPr>
              <a:t>：假如胡萝卜先生知道男孩将自己的胡子当成了风筝线，他会生气吗？为什么</a:t>
            </a:r>
            <a:r>
              <a:rPr lang="zh-CN" altLang="en-US" sz="1400" dirty="0" smtClean="0">
                <a:latin typeface="+mn-ea"/>
              </a:rPr>
              <a:t>？</a:t>
            </a:r>
            <a:endParaRPr lang="zh-CN" altLang="en-US" sz="1400"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12" name="矩形: 圆角 10"/>
          <p:cNvSpPr/>
          <p:nvPr/>
        </p:nvSpPr>
        <p:spPr>
          <a:xfrm>
            <a:off x="762000" y="1332031"/>
            <a:ext cx="7696200" cy="1315919"/>
          </a:xfrm>
          <a:prstGeom prst="roundRect">
            <a:avLst>
              <a:gd name="adj"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99383" y="1408231"/>
            <a:ext cx="7475635" cy="1200329"/>
          </a:xfrm>
          <a:prstGeom prst="rect">
            <a:avLst/>
          </a:prstGeom>
        </p:spPr>
        <p:txBody>
          <a:bodyPr wrap="square">
            <a:spAutoFit/>
          </a:bodyPr>
          <a:lstStyle/>
          <a:p>
            <a:pPr>
              <a:lnSpc>
                <a:spcPct val="150000"/>
              </a:lnSpc>
            </a:pPr>
            <a:r>
              <a:rPr lang="zh-CN" altLang="en-US" sz="1600" dirty="0" smtClean="0">
                <a:latin typeface="+mn-ea"/>
              </a:rPr>
              <a:t>不会</a:t>
            </a:r>
            <a:r>
              <a:rPr lang="zh-CN" altLang="en-US" sz="1600" dirty="0">
                <a:latin typeface="+mn-ea"/>
              </a:rPr>
              <a:t>生气。因为他的胡子帮助了男孩，看到男孩这么开心，胡萝卜先生也会觉得快乐的。 可能会生气。因为男孩并没有事先经过胡萝卜先生的允许，这种不问自取的行为不太好。</a:t>
            </a:r>
            <a:endParaRPr lang="zh-CN" altLang="en-US" sz="1600" dirty="0">
              <a:latin typeface="+mn-ea"/>
            </a:endParaRPr>
          </a:p>
        </p:txBody>
      </p:sp>
      <p:sp>
        <p:nvSpPr>
          <p:cNvPr id="13" name="矩形 12"/>
          <p:cNvSpPr/>
          <p:nvPr/>
        </p:nvSpPr>
        <p:spPr>
          <a:xfrm>
            <a:off x="685800" y="2800350"/>
            <a:ext cx="5403490" cy="1384995"/>
          </a:xfrm>
          <a:prstGeom prst="rect">
            <a:avLst/>
          </a:prstGeom>
        </p:spPr>
        <p:txBody>
          <a:bodyPr wrap="square">
            <a:spAutoFit/>
          </a:bodyPr>
          <a:lstStyle/>
          <a:p>
            <a:pPr>
              <a:lnSpc>
                <a:spcPct val="200000"/>
              </a:lnSpc>
            </a:pPr>
            <a:r>
              <a:rPr lang="zh-CN" altLang="en-US" sz="1400" dirty="0">
                <a:latin typeface="+mn-ea"/>
              </a:rPr>
              <a:t>胡萝卜先生继续往前走，当他走过鸟太太家的树底下，鸟太太正在找绳子晾小鸟的尿布</a:t>
            </a:r>
            <a:r>
              <a:rPr lang="zh-CN" altLang="en-US" sz="1400" dirty="0" smtClean="0">
                <a:latin typeface="+mn-ea"/>
              </a:rPr>
              <a:t>。胡萝卜</a:t>
            </a:r>
            <a:r>
              <a:rPr lang="zh-CN" altLang="en-US" sz="1400" dirty="0">
                <a:latin typeface="+mn-ea"/>
              </a:rPr>
              <a:t>先生的胡子刚好在风里飘动着。接下来可能会发生什么事情呢</a:t>
            </a:r>
            <a:r>
              <a:rPr lang="zh-CN" altLang="en-US" sz="1400" dirty="0" smtClean="0">
                <a:latin typeface="+mn-ea"/>
              </a:rPr>
              <a:t>？</a:t>
            </a:r>
            <a:endParaRPr lang="en-US" altLang="zh-CN" sz="1400" dirty="0">
              <a:latin typeface="+mn-ea"/>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7890" y="2647950"/>
            <a:ext cx="2140310" cy="17937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7"/>
          <p:cNvSpPr txBox="1">
            <a:spLocks noChangeArrowheads="1"/>
          </p:cNvSpPr>
          <p:nvPr/>
        </p:nvSpPr>
        <p:spPr bwMode="auto">
          <a:xfrm>
            <a:off x="925689" y="453411"/>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None/>
            </a:pPr>
            <a:r>
              <a:rPr lang="zh-CN" altLang="en-US" sz="1600" dirty="0">
                <a:solidFill>
                  <a:schemeClr val="accent1"/>
                </a:solidFill>
                <a:latin typeface="微软雅黑" panose="020B0503020204020204" pitchFamily="34" charset="-122"/>
                <a:ea typeface="微软雅黑" panose="020B0503020204020204" pitchFamily="34" charset="-122"/>
              </a:rPr>
              <a:t>胡子飞长</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6123" y="293511"/>
            <a:ext cx="781966" cy="614044"/>
          </a:xfrm>
          <a:prstGeom prst="rect">
            <a:avLst/>
          </a:prstGeom>
        </p:spPr>
      </p:pic>
      <p:sp>
        <p:nvSpPr>
          <p:cNvPr id="9" name="矩形 8"/>
          <p:cNvSpPr/>
          <p:nvPr/>
        </p:nvSpPr>
        <p:spPr>
          <a:xfrm>
            <a:off x="825651" y="1664553"/>
            <a:ext cx="5498949" cy="830997"/>
          </a:xfrm>
          <a:prstGeom prst="rect">
            <a:avLst/>
          </a:prstGeom>
        </p:spPr>
        <p:txBody>
          <a:bodyPr wrap="square">
            <a:spAutoFit/>
          </a:bodyPr>
          <a:lstStyle/>
          <a:p>
            <a:pPr>
              <a:lnSpc>
                <a:spcPct val="150000"/>
              </a:lnSpc>
            </a:pPr>
            <a:r>
              <a:rPr lang="zh-CN" altLang="en-US" sz="1600" dirty="0" smtClean="0">
                <a:latin typeface="+mn-ea"/>
              </a:rPr>
              <a:t>这</a:t>
            </a:r>
            <a:r>
              <a:rPr lang="zh-CN" altLang="en-US" sz="1600" dirty="0">
                <a:latin typeface="+mn-ea"/>
              </a:rPr>
              <a:t>正好有根绳子，就是不知道够不够牢固。”鸟太太说完就扯了扯胡子，她确定足够牢固，就剪了一段用来晾尿布</a:t>
            </a:r>
            <a:r>
              <a:rPr lang="zh-CN" altLang="en-US" sz="1600" dirty="0" smtClean="0">
                <a:latin typeface="+mn-ea"/>
              </a:rPr>
              <a:t>。</a:t>
            </a:r>
            <a:endParaRPr lang="zh-CN" altLang="en-US" sz="1600" dirty="0">
              <a:latin typeface="+mn-ea"/>
            </a:endParaRPr>
          </a:p>
        </p:txBody>
      </p:sp>
      <p:sp>
        <p:nvSpPr>
          <p:cNvPr id="10" name="矩形 9"/>
          <p:cNvSpPr/>
          <p:nvPr/>
        </p:nvSpPr>
        <p:spPr>
          <a:xfrm>
            <a:off x="687105" y="3200221"/>
            <a:ext cx="7910945" cy="1200329"/>
          </a:xfrm>
          <a:prstGeom prst="rect">
            <a:avLst/>
          </a:prstGeom>
        </p:spPr>
        <p:txBody>
          <a:bodyPr wrap="square">
            <a:spAutoFit/>
          </a:bodyPr>
          <a:lstStyle/>
          <a:p>
            <a:pPr>
              <a:lnSpc>
                <a:spcPct val="150000"/>
              </a:lnSpc>
            </a:pPr>
            <a:r>
              <a:rPr lang="zh-CN" altLang="en-US" sz="1600" dirty="0" smtClean="0">
                <a:latin typeface="+mn-ea"/>
              </a:rPr>
              <a:t>“</a:t>
            </a:r>
            <a:r>
              <a:rPr lang="zh-CN" altLang="en-US" sz="1600" dirty="0">
                <a:latin typeface="+mn-ea"/>
              </a:rPr>
              <a:t>这正好有根绳子，就是不知道够不够牢固。”鸟太太说完就扯了扯胡子，她确定不太牢固</a:t>
            </a:r>
            <a:r>
              <a:rPr lang="en-US" altLang="zh-CN" sz="1600" dirty="0">
                <a:latin typeface="+mn-ea"/>
              </a:rPr>
              <a:t>——</a:t>
            </a:r>
            <a:r>
              <a:rPr lang="zh-CN" altLang="en-US" sz="1600" dirty="0">
                <a:latin typeface="+mn-ea"/>
              </a:rPr>
              <a:t>毕竟小鸟的尿布实在太多了，晾尿布的绳子得足够结实才行。鸟太太松开了胡子，到别的地方找绳子去了。</a:t>
            </a:r>
            <a:endParaRPr lang="zh-CN" altLang="en-US" sz="1600" dirty="0">
              <a:latin typeface="+mn-ea"/>
            </a:endParaRPr>
          </a:p>
        </p:txBody>
      </p:sp>
      <p:sp>
        <p:nvSpPr>
          <p:cNvPr id="11" name="文本框 7"/>
          <p:cNvSpPr txBox="1">
            <a:spLocks noChangeArrowheads="1"/>
          </p:cNvSpPr>
          <p:nvPr/>
        </p:nvSpPr>
        <p:spPr bwMode="auto">
          <a:xfrm>
            <a:off x="914400" y="1283553"/>
            <a:ext cx="1665111" cy="400110"/>
          </a:xfrm>
          <a:prstGeom prst="rect">
            <a:avLst/>
          </a:prstGeom>
          <a:solidFill>
            <a:schemeClr val="accent2"/>
          </a:solidFill>
          <a:ln>
            <a:noFill/>
          </a:ln>
        </p:spPr>
        <p:txBody>
          <a:bodyPr wrap="square">
            <a:spAutoFit/>
          </a:bodyPr>
          <a:lstStyle/>
          <a:p>
            <a:pPr algn="ctr">
              <a:buFont typeface="Wingdings" panose="05000000000000000000" pitchFamily="2" charset="2"/>
              <a:buNone/>
            </a:pPr>
            <a:r>
              <a:rPr lang="zh-CN" altLang="en-US" sz="2000" b="1" dirty="0" smtClean="0">
                <a:solidFill>
                  <a:schemeClr val="bg1"/>
                </a:solidFill>
                <a:latin typeface="微软雅黑" panose="020B0503020204020204" pitchFamily="34" charset="-122"/>
                <a:ea typeface="微软雅黑" panose="020B0503020204020204" pitchFamily="34" charset="-122"/>
              </a:rPr>
              <a:t>预测一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文本框 7"/>
          <p:cNvSpPr txBox="1">
            <a:spLocks noChangeArrowheads="1"/>
          </p:cNvSpPr>
          <p:nvPr/>
        </p:nvSpPr>
        <p:spPr bwMode="auto">
          <a:xfrm>
            <a:off x="838200" y="2705040"/>
            <a:ext cx="1665111" cy="400110"/>
          </a:xfrm>
          <a:prstGeom prst="rect">
            <a:avLst/>
          </a:prstGeom>
          <a:solidFill>
            <a:schemeClr val="accent2"/>
          </a:solidFill>
          <a:ln>
            <a:noFill/>
          </a:ln>
        </p:spPr>
        <p:txBody>
          <a:bodyPr wrap="square">
            <a:spAutoFit/>
          </a:bodyPr>
          <a:lstStyle/>
          <a:p>
            <a:pPr algn="ctr">
              <a:buFont typeface="Wingdings" panose="05000000000000000000" pitchFamily="2" charset="2"/>
              <a:buNone/>
            </a:pPr>
            <a:r>
              <a:rPr lang="zh-CN" altLang="en-US" sz="2000" b="1" dirty="0" smtClean="0">
                <a:solidFill>
                  <a:schemeClr val="bg1"/>
                </a:solidFill>
                <a:latin typeface="微软雅黑" panose="020B0503020204020204" pitchFamily="34" charset="-122"/>
                <a:ea typeface="微软雅黑" panose="020B0503020204020204" pitchFamily="34" charset="-122"/>
              </a:rPr>
              <a:t>预测二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477" y="1047750"/>
            <a:ext cx="2266523" cy="22665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tags/tag1.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heme/theme1.xml><?xml version="1.0" encoding="utf-8"?>
<a:theme xmlns:a="http://schemas.openxmlformats.org/drawingml/2006/main" name="www.xqppt.com">
  <a:themeElements>
    <a:clrScheme name="自定义 31">
      <a:dk1>
        <a:srgbClr val="000000"/>
      </a:dk1>
      <a:lt1>
        <a:srgbClr val="FFFFFF"/>
      </a:lt1>
      <a:dk2>
        <a:srgbClr val="000000"/>
      </a:dk2>
      <a:lt2>
        <a:srgbClr val="FFFFFF"/>
      </a:lt2>
      <a:accent1>
        <a:srgbClr val="017D5D"/>
      </a:accent1>
      <a:accent2>
        <a:srgbClr val="48C49E"/>
      </a:accent2>
      <a:accent3>
        <a:srgbClr val="017D5D"/>
      </a:accent3>
      <a:accent4>
        <a:srgbClr val="48C49E"/>
      </a:accent4>
      <a:accent5>
        <a:srgbClr val="017D5D"/>
      </a:accent5>
      <a:accent6>
        <a:srgbClr val="48C49E"/>
      </a:accent6>
      <a:hlink>
        <a:srgbClr val="017D5D"/>
      </a:hlink>
      <a:folHlink>
        <a:srgbClr val="48C49E"/>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3436</Words>
  <Application>WPS 演示</Application>
  <PresentationFormat>全屏显示(16:9)</PresentationFormat>
  <Paragraphs>279</Paragraphs>
  <Slides>21</Slides>
  <Notes>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汉仪粗圆简</vt:lpstr>
      <vt:lpstr>微软雅黑</vt:lpstr>
      <vt:lpstr>楷体</vt:lpstr>
      <vt:lpstr>Calibri</vt:lpstr>
      <vt:lpstr>+中文正文</vt:lpstr>
      <vt:lpstr>Segoe Print</vt:lpstr>
      <vt:lpstr>Arial Unicode MS</vt:lpstr>
      <vt:lpstr>Arial Black</vt:lpstr>
      <vt:lpstr>www.xqppt.com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3</cp:revision>
  <dcterms:created xsi:type="dcterms:W3CDTF">2019-05-13T21:35:00Z</dcterms:created>
  <dcterms:modified xsi:type="dcterms:W3CDTF">2021-01-05T02:59:06Z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