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5" r:id="rId2"/>
    <p:sldId id="274" r:id="rId3"/>
    <p:sldId id="278" r:id="rId4"/>
    <p:sldId id="279" r:id="rId5"/>
    <p:sldId id="280" r:id="rId6"/>
    <p:sldId id="258" r:id="rId7"/>
    <p:sldId id="281" r:id="rId8"/>
    <p:sldId id="261" r:id="rId9"/>
    <p:sldId id="265" r:id="rId10"/>
    <p:sldId id="260" r:id="rId11"/>
    <p:sldId id="282" r:id="rId12"/>
    <p:sldId id="267" r:id="rId13"/>
    <p:sldId id="284" r:id="rId14"/>
    <p:sldId id="283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00FF"/>
    <a:srgbClr val="0000FF"/>
    <a:srgbClr val="FF0000"/>
    <a:srgbClr val="FFFF00"/>
    <a:srgbClr val="00FF00"/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703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8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8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8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5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35AD6-2885-4BF7-8C46-34BBBE20507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8AB8B-54F6-46DA-AE2F-BC4C62024B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8AB8B-54F6-46DA-AE2F-BC4C62024BB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4DA7A-2504-44EA-BA2B-428EC1CAB0E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6E15-5ADC-4E58-8CD6-E14681B5002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E5E8D-5BBD-4BD9-8A7A-7B2075DAFA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5B9FC-D936-480E-859F-625EEB15F5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95CD4-692D-4DDF-844F-FDE57E4789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087B-0AE6-4020-9643-648FC53E57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6D8C4-DD58-4743-903C-BD656F4891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ECBD6-5A12-4BEF-B647-0534E7BA9A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9F8A0-755A-4BBE-A53B-92EAB3071A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444E3-67BF-49F8-8E94-43308D9EE2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7F541792-1E58-4ED9-8F8C-16B9917D747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4.wmf"/><Relationship Id="rId3" Type="http://schemas.openxmlformats.org/officeDocument/2006/relationships/image" Target="../media/image32.png"/><Relationship Id="rId7" Type="http://schemas.openxmlformats.org/officeDocument/2006/relationships/image" Target="../media/image7.GI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.GIF"/><Relationship Id="rId11" Type="http://schemas.openxmlformats.org/officeDocument/2006/relationships/image" Target="../media/image33.wmf"/><Relationship Id="rId5" Type="http://schemas.openxmlformats.org/officeDocument/2006/relationships/image" Target="../media/image5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13.wmf"/><Relationship Id="rId9" Type="http://schemas.openxmlformats.org/officeDocument/2006/relationships/image" Target="../media/image8.wmf"/><Relationship Id="rId1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9.wmf"/><Relationship Id="rId3" Type="http://schemas.openxmlformats.org/officeDocument/2006/relationships/image" Target="../media/image32.png"/><Relationship Id="rId21" Type="http://schemas.openxmlformats.org/officeDocument/2006/relationships/oleObject" Target="../embeddings/oleObject37.bin"/><Relationship Id="rId7" Type="http://schemas.openxmlformats.org/officeDocument/2006/relationships/image" Target="../media/image7.GIF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GIF"/><Relationship Id="rId11" Type="http://schemas.openxmlformats.org/officeDocument/2006/relationships/oleObject" Target="../embeddings/oleObject32.bin"/><Relationship Id="rId24" Type="http://schemas.openxmlformats.org/officeDocument/2006/relationships/oleObject" Target="../embeddings/oleObject39.bin"/><Relationship Id="rId5" Type="http://schemas.openxmlformats.org/officeDocument/2006/relationships/image" Target="../media/image5.wmf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10" Type="http://schemas.openxmlformats.org/officeDocument/2006/relationships/oleObject" Target="../embeddings/oleObject31.bin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13.wmf"/><Relationship Id="rId9" Type="http://schemas.openxmlformats.org/officeDocument/2006/relationships/image" Target="../media/image8.wmf"/><Relationship Id="rId14" Type="http://schemas.openxmlformats.org/officeDocument/2006/relationships/image" Target="../media/image37.wmf"/><Relationship Id="rId22" Type="http://schemas.openxmlformats.org/officeDocument/2006/relationships/image" Target="../media/image4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3.bin"/><Relationship Id="rId3" Type="http://schemas.openxmlformats.org/officeDocument/2006/relationships/audio" Target="../media/audio4.wav"/><Relationship Id="rId7" Type="http://schemas.openxmlformats.org/officeDocument/2006/relationships/image" Target="../media/image43.wmf"/><Relationship Id="rId12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6.GIF"/><Relationship Id="rId5" Type="http://schemas.openxmlformats.org/officeDocument/2006/relationships/image" Target="../media/image42.wmf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5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4.wmf"/><Relationship Id="rId1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1.wmf"/><Relationship Id="rId3" Type="http://schemas.openxmlformats.org/officeDocument/2006/relationships/image" Target="../media/image5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0.wmf"/><Relationship Id="rId5" Type="http://schemas.openxmlformats.org/officeDocument/2006/relationships/image" Target="../media/image7.GI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6.GIF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1.wmf"/><Relationship Id="rId3" Type="http://schemas.openxmlformats.org/officeDocument/2006/relationships/image" Target="../media/image5.wmf"/><Relationship Id="rId7" Type="http://schemas.openxmlformats.org/officeDocument/2006/relationships/image" Target="../media/image14.GI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image" Target="../media/image10.wmf"/><Relationship Id="rId5" Type="http://schemas.openxmlformats.org/officeDocument/2006/relationships/image" Target="../media/image7.GI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6.bin"/><Relationship Id="rId4" Type="http://schemas.openxmlformats.org/officeDocument/2006/relationships/image" Target="../media/image6.GIF"/><Relationship Id="rId9" Type="http://schemas.openxmlformats.org/officeDocument/2006/relationships/image" Target="../media/image9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GIF"/><Relationship Id="rId11" Type="http://schemas.openxmlformats.org/officeDocument/2006/relationships/image" Target="../media/image15.wmf"/><Relationship Id="rId5" Type="http://schemas.openxmlformats.org/officeDocument/2006/relationships/image" Target="../media/image6.GIF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13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image" Target="../media/image7.GIF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20.GIF"/><Relationship Id="rId10" Type="http://schemas.openxmlformats.org/officeDocument/2006/relationships/image" Target="../media/image6.GIF"/><Relationship Id="rId4" Type="http://schemas.openxmlformats.org/officeDocument/2006/relationships/image" Target="../media/image16.wmf"/><Relationship Id="rId9" Type="http://schemas.openxmlformats.org/officeDocument/2006/relationships/image" Target="../media/image5.wmf"/><Relationship Id="rId14" Type="http://schemas.openxmlformats.org/officeDocument/2006/relationships/image" Target="../media/image19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1.bin"/><Relationship Id="rId3" Type="http://schemas.openxmlformats.org/officeDocument/2006/relationships/audio" Target="../media/audio1.wav"/><Relationship Id="rId21" Type="http://schemas.openxmlformats.org/officeDocument/2006/relationships/image" Target="../media/image13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3.wmf"/><Relationship Id="rId24" Type="http://schemas.openxmlformats.org/officeDocument/2006/relationships/image" Target="../media/image20.GIF"/><Relationship Id="rId5" Type="http://schemas.openxmlformats.org/officeDocument/2006/relationships/audio" Target="../media/audio3.wav"/><Relationship Id="rId15" Type="http://schemas.openxmlformats.org/officeDocument/2006/relationships/image" Target="../media/image25.wmf"/><Relationship Id="rId23" Type="http://schemas.openxmlformats.org/officeDocument/2006/relationships/image" Target="../media/image29.GI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7.wmf"/><Relationship Id="rId4" Type="http://schemas.openxmlformats.org/officeDocument/2006/relationships/audio" Target="../media/audio2.wav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9.bin"/><Relationship Id="rId22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audio" Target="../media/audio4.wav"/><Relationship Id="rId7" Type="http://schemas.openxmlformats.org/officeDocument/2006/relationships/image" Target="../media/image30.wmf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14.GIF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13.wmf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WordArt 3" descr="200611633239639"/>
          <p:cNvSpPr>
            <a:spLocks noChangeAspect="1" noChangeArrowheads="1" noChangeShapeType="1" noTextEdit="1"/>
          </p:cNvSpPr>
          <p:nvPr/>
        </p:nvSpPr>
        <p:spPr bwMode="auto">
          <a:xfrm>
            <a:off x="1159421" y="1106166"/>
            <a:ext cx="6565179" cy="136815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9050">
                  <a:noFill/>
                  <a:miter lim="800000"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黑体" panose="02010609060101010101" charset="-122"/>
                <a:ea typeface="黑体" panose="02010609060101010101" charset="-122"/>
              </a:rPr>
              <a:t>反比例函数</a:t>
            </a:r>
          </a:p>
        </p:txBody>
      </p:sp>
      <p:pic>
        <p:nvPicPr>
          <p:cNvPr id="27653" name="Picture 5" descr="20041221058314016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9327" y="2844378"/>
            <a:ext cx="2879725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20041221055365790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1873" y="2731665"/>
            <a:ext cx="2679700" cy="28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2722539" y="5839519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76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Rot="1" noChangeArrowheads="1"/>
          </p:cNvSpPr>
          <p:nvPr/>
        </p:nvSpPr>
        <p:spPr bwMode="auto">
          <a:xfrm>
            <a:off x="142875" y="1143000"/>
            <a:ext cx="5643563" cy="411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ts val="3600"/>
              </a:lnSpc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例</a:t>
            </a: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、设面积为</a:t>
            </a: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20cm</a:t>
            </a:r>
            <a:r>
              <a:rPr kumimoji="0" lang="en-US" altLang="zh-CN" sz="2800" b="1" baseline="30000" dirty="0"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的平行四边形的一边长为</a:t>
            </a: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cm</a:t>
            </a: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）这条边上的高为</a:t>
            </a: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h</a:t>
            </a: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cm</a:t>
            </a: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）。</a:t>
            </a:r>
            <a:endParaRPr kumimoji="0" lang="en-US" altLang="zh-CN"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lnSpc>
                <a:spcPts val="3600"/>
              </a:lnSpc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⑴求</a:t>
            </a: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h</a:t>
            </a: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关于</a:t>
            </a: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的函数解析式及自变量</a:t>
            </a: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的取值范围；</a:t>
            </a:r>
          </a:p>
          <a:p>
            <a:pPr marL="342900" indent="-342900">
              <a:lnSpc>
                <a:spcPts val="3600"/>
              </a:lnSpc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  ⑵ </a:t>
            </a: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h</a:t>
            </a: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关于</a:t>
            </a: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的函数是不是反比例函数？如果是，请说出它的比例系数</a:t>
            </a:r>
          </a:p>
          <a:p>
            <a:pPr marL="342900" indent="-342900">
              <a:lnSpc>
                <a:spcPts val="3600"/>
              </a:lnSpc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  ⑶求当边长</a:t>
            </a: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a=25cm</a:t>
            </a:r>
            <a:r>
              <a:rPr kumimoji="0" lang="zh-CN" altLang="en-US" sz="2800" b="1" dirty="0">
                <a:latin typeface="黑体" panose="02010609060101010101" charset="-122"/>
                <a:ea typeface="黑体" panose="02010609060101010101" charset="-122"/>
              </a:rPr>
              <a:t>时，这条边上的高。</a:t>
            </a:r>
            <a:r>
              <a:rPr kumimoji="0" lang="zh-CN" altLang="en-US" sz="3200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</a:p>
        </p:txBody>
      </p:sp>
      <p:pic>
        <p:nvPicPr>
          <p:cNvPr id="11269" name="Picture 4" descr="pic00 (17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13" y="4500563"/>
            <a:ext cx="84931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云形标注 8"/>
          <p:cNvSpPr>
            <a:spLocks noChangeArrowheads="1"/>
          </p:cNvSpPr>
          <p:nvPr/>
        </p:nvSpPr>
        <p:spPr bwMode="auto">
          <a:xfrm>
            <a:off x="5857875" y="2000250"/>
            <a:ext cx="3286125" cy="2000250"/>
          </a:xfrm>
          <a:prstGeom prst="cloudCallout">
            <a:avLst>
              <a:gd name="adj1" fmla="val -25051"/>
              <a:gd name="adj2" fmla="val 7200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/>
              <a:t>    </a:t>
            </a:r>
            <a:r>
              <a:rPr lang="zh-CN" altLang="en-US" b="1">
                <a:solidFill>
                  <a:srgbClr val="0070C0"/>
                </a:solidFill>
                <a:ea typeface="黑体" panose="02010609060101010101" charset="-122"/>
              </a:rPr>
              <a:t>让我来自主探究一下，相信我一定能行！</a:t>
            </a:r>
          </a:p>
        </p:txBody>
      </p:sp>
      <p:grpSp>
        <p:nvGrpSpPr>
          <p:cNvPr id="11273" name="Group 9"/>
          <p:cNvGrpSpPr/>
          <p:nvPr/>
        </p:nvGrpSpPr>
        <p:grpSpPr bwMode="auto">
          <a:xfrm>
            <a:off x="0" y="188913"/>
            <a:ext cx="3581400" cy="685800"/>
            <a:chOff x="158" y="119"/>
            <a:chExt cx="2256" cy="432"/>
          </a:xfrm>
        </p:grpSpPr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158" y="149"/>
              <a:ext cx="1488" cy="38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ea typeface="隶书" panose="02010509060101010101" pitchFamily="49" charset="-122"/>
                </a:rPr>
                <a:t>    </a:t>
              </a:r>
              <a:endParaRPr lang="zh-CN" altLang="en-US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anose="02010509060101010101" pitchFamily="49" charset="-122"/>
              </a:endParaRPr>
            </a:p>
          </p:txBody>
        </p:sp>
        <p:sp>
          <p:nvSpPr>
            <p:cNvPr id="11275" name="Rectangle 11" descr="PE03255_"/>
            <p:cNvSpPr>
              <a:spLocks noChangeArrowheads="1"/>
            </p:cNvSpPr>
            <p:nvPr/>
          </p:nvSpPr>
          <p:spPr bwMode="auto">
            <a:xfrm>
              <a:off x="1414" y="187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kumimoji="0"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BatangChe" pitchFamily="49" charset="-127"/>
              </a:endParaRPr>
            </a:p>
          </p:txBody>
        </p:sp>
        <p:pic>
          <p:nvPicPr>
            <p:cNvPr id="11276" name="Picture 12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46" y="119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7" name="Picture 13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58" y="215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278" name="WordArt 14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chemeClr val="accent2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例题赏析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2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pic00 (17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79838" y="0"/>
            <a:ext cx="84931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12" descr="qz_1rejo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51500" y="5229225"/>
            <a:ext cx="207168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云形标注 9"/>
          <p:cNvSpPr>
            <a:spLocks noChangeArrowheads="1"/>
          </p:cNvSpPr>
          <p:nvPr/>
        </p:nvSpPr>
        <p:spPr bwMode="auto">
          <a:xfrm>
            <a:off x="7740650" y="4724400"/>
            <a:ext cx="1403350" cy="785813"/>
          </a:xfrm>
          <a:prstGeom prst="cloudCallout">
            <a:avLst>
              <a:gd name="adj1" fmla="val -70588"/>
              <a:gd name="adj2" fmla="val 6252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 sz="2800" b="1">
                <a:solidFill>
                  <a:srgbClr val="FF0000"/>
                </a:solidFill>
              </a:rPr>
              <a:t>？？</a:t>
            </a:r>
          </a:p>
        </p:txBody>
      </p:sp>
      <p:grpSp>
        <p:nvGrpSpPr>
          <p:cNvPr id="36872" name="Group 8"/>
          <p:cNvGrpSpPr/>
          <p:nvPr/>
        </p:nvGrpSpPr>
        <p:grpSpPr bwMode="auto">
          <a:xfrm>
            <a:off x="0" y="188913"/>
            <a:ext cx="3581400" cy="685800"/>
            <a:chOff x="158" y="119"/>
            <a:chExt cx="2256" cy="432"/>
          </a:xfrm>
        </p:grpSpPr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158" y="149"/>
              <a:ext cx="1488" cy="38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ea typeface="隶书" panose="02010509060101010101" pitchFamily="49" charset="-122"/>
                </a:rPr>
                <a:t>    </a:t>
              </a:r>
              <a:endParaRPr lang="zh-CN" altLang="en-US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anose="02010509060101010101" pitchFamily="49" charset="-122"/>
              </a:endParaRPr>
            </a:p>
          </p:txBody>
        </p:sp>
        <p:sp>
          <p:nvSpPr>
            <p:cNvPr id="36874" name="Rectangle 10" descr="PE03255_"/>
            <p:cNvSpPr>
              <a:spLocks noChangeArrowheads="1"/>
            </p:cNvSpPr>
            <p:nvPr/>
          </p:nvSpPr>
          <p:spPr bwMode="auto">
            <a:xfrm>
              <a:off x="1414" y="187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kumimoji="0"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BatangChe" pitchFamily="49" charset="-127"/>
              </a:endParaRPr>
            </a:p>
          </p:txBody>
        </p:sp>
        <p:pic>
          <p:nvPicPr>
            <p:cNvPr id="36875" name="Picture 11" descr="678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46" y="119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76" name="Picture 12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58" y="215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877" name="WordArt 13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chemeClr val="accent2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相信你能行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79388" y="908050"/>
            <a:ext cx="8351837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、分别写出下列函数关系式，并指出哪些是反比例函数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）、每人植树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棵一定时，植树总棵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与参加人数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之间的  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    函数关系。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）、当两地间的距离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s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一定时，某同学骑车的时间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t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与速度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    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v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之间的函数关系。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）、当压力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F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一定时，压强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P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与受力面积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S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之间的函数关系。</a:t>
            </a:r>
          </a:p>
          <a:p>
            <a:pPr>
              <a:spcBef>
                <a:spcPct val="50000"/>
              </a:spcBef>
            </a:pPr>
            <a:endParaRPr lang="zh-CN" altLang="en-US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）、在某一电路中，当电流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I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一定时，电压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U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与电阻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R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之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    间的函数关系。</a:t>
            </a:r>
            <a:r>
              <a:rPr lang="zh-CN" altLang="en-US" b="1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924300" y="1989138"/>
            <a:ext cx="1511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chemeClr val="tx2"/>
                </a:solidFill>
              </a:rPr>
              <a:t>y=nx</a:t>
            </a:r>
          </a:p>
        </p:txBody>
      </p:sp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4832350" y="3094038"/>
          <a:ext cx="2698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6" name="公式" r:id="rId8" imgW="114300" imgH="215900" progId="Equation.3">
                  <p:embed/>
                </p:oleObj>
              </mc:Choice>
              <mc:Fallback>
                <p:oleObj name="公式" r:id="rId8" imgW="114300" imgH="215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350" y="3094038"/>
                        <a:ext cx="2698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3" name="Object 19"/>
          <p:cNvGraphicFramePr>
            <a:graphicFrameLocks noChangeAspect="1"/>
          </p:cNvGraphicFramePr>
          <p:nvPr/>
        </p:nvGraphicFramePr>
        <p:xfrm>
          <a:off x="3924300" y="2852738"/>
          <a:ext cx="11525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7" name="公式" r:id="rId10" imgW="342900" imgH="393700" progId="Equation.3">
                  <p:embed/>
                </p:oleObj>
              </mc:Choice>
              <mc:Fallback>
                <p:oleObj name="公式" r:id="rId10" imgW="342900" imgH="393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852738"/>
                        <a:ext cx="1152525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4" name="Object 20"/>
          <p:cNvGraphicFramePr>
            <a:graphicFrameLocks noChangeAspect="1"/>
          </p:cNvGraphicFramePr>
          <p:nvPr/>
        </p:nvGraphicFramePr>
        <p:xfrm>
          <a:off x="3851275" y="4005263"/>
          <a:ext cx="122396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" name="公式" r:id="rId12" imgW="444500" imgH="393700" progId="Equation.3">
                  <p:embed/>
                </p:oleObj>
              </mc:Choice>
              <mc:Fallback>
                <p:oleObj name="公式" r:id="rId12" imgW="444500" imgH="3937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005263"/>
                        <a:ext cx="1223963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5" name="Object 21"/>
          <p:cNvGraphicFramePr>
            <a:graphicFrameLocks noChangeAspect="1"/>
          </p:cNvGraphicFramePr>
          <p:nvPr/>
        </p:nvGraphicFramePr>
        <p:xfrm>
          <a:off x="3779838" y="5229225"/>
          <a:ext cx="13684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9" name="公式" r:id="rId14" imgW="469900" imgH="177800" progId="Equation.3">
                  <p:embed/>
                </p:oleObj>
              </mc:Choice>
              <mc:Fallback>
                <p:oleObj name="公式" r:id="rId14" imgW="469900" imgH="177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229225"/>
                        <a:ext cx="136842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219700" y="2924175"/>
            <a:ext cx="936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5219700" y="4076700"/>
            <a:ext cx="936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68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7" grpId="0" animBg="1"/>
      <p:bldP spid="36880" grpId="0"/>
      <p:bldP spid="36886" grpId="1"/>
      <p:bldP spid="368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pic00 (17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79838" y="0"/>
            <a:ext cx="84931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57709" y="1285874"/>
            <a:ext cx="851693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charset="-122"/>
              </a:rPr>
              <a:t>已知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成反比例函数，当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x=-3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时，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y=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；            求函数解析式。</a:t>
            </a:r>
          </a:p>
          <a:p>
            <a:pPr marL="342900" indent="-342900"/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</a:p>
          <a:p>
            <a:pPr marL="342900" indent="-342900"/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pic>
        <p:nvPicPr>
          <p:cNvPr id="12294" name="Picture 12" descr="qz_1rejo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7625" y="5214938"/>
            <a:ext cx="207168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云形标注 9"/>
          <p:cNvSpPr>
            <a:spLocks noChangeArrowheads="1"/>
          </p:cNvSpPr>
          <p:nvPr/>
        </p:nvSpPr>
        <p:spPr bwMode="auto">
          <a:xfrm>
            <a:off x="5429250" y="4429125"/>
            <a:ext cx="2571750" cy="785813"/>
          </a:xfrm>
          <a:prstGeom prst="cloudCallout">
            <a:avLst>
              <a:gd name="adj1" fmla="val -40227"/>
              <a:gd name="adj2" fmla="val 89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 sz="2800" b="1">
                <a:solidFill>
                  <a:srgbClr val="FF0000"/>
                </a:solidFill>
              </a:rPr>
              <a:t>？？？</a:t>
            </a:r>
          </a:p>
        </p:txBody>
      </p:sp>
      <p:grpSp>
        <p:nvGrpSpPr>
          <p:cNvPr id="12298" name="Group 10"/>
          <p:cNvGrpSpPr/>
          <p:nvPr/>
        </p:nvGrpSpPr>
        <p:grpSpPr bwMode="auto">
          <a:xfrm>
            <a:off x="0" y="188913"/>
            <a:ext cx="3581400" cy="685800"/>
            <a:chOff x="0" y="119"/>
            <a:chExt cx="2256" cy="432"/>
          </a:xfrm>
        </p:grpSpPr>
        <p:grpSp>
          <p:nvGrpSpPr>
            <p:cNvPr id="12299" name="Group 11"/>
            <p:cNvGrpSpPr/>
            <p:nvPr/>
          </p:nvGrpSpPr>
          <p:grpSpPr bwMode="auto">
            <a:xfrm>
              <a:off x="0" y="119"/>
              <a:ext cx="2256" cy="432"/>
              <a:chOff x="158" y="119"/>
              <a:chExt cx="2256" cy="432"/>
            </a:xfrm>
          </p:grpSpPr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158" y="149"/>
                <a:ext cx="1488" cy="389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zh-CN" altLang="en-US" sz="3200" b="1">
                    <a:ea typeface="隶书" panose="02010509060101010101" pitchFamily="49" charset="-122"/>
                  </a:rPr>
                  <a:t>    </a:t>
                </a:r>
                <a:endParaRPr lang="zh-CN" altLang="en-US" b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隶书" panose="02010509060101010101" pitchFamily="49" charset="-122"/>
                </a:endParaRPr>
              </a:p>
            </p:txBody>
          </p:sp>
          <p:sp>
            <p:nvSpPr>
              <p:cNvPr id="12301" name="Rectangle 13" descr="PE03255_"/>
              <p:cNvSpPr>
                <a:spLocks noChangeArrowheads="1"/>
              </p:cNvSpPr>
              <p:nvPr/>
            </p:nvSpPr>
            <p:spPr bwMode="auto">
              <a:xfrm>
                <a:off x="1414" y="187"/>
                <a:ext cx="11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5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0"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ea typeface="BatangChe" pitchFamily="49" charset="-127"/>
                </a:endParaRPr>
              </a:p>
            </p:txBody>
          </p:sp>
          <p:pic>
            <p:nvPicPr>
              <p:cNvPr id="12302" name="Picture 14" descr="678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646" y="119"/>
                <a:ext cx="768" cy="43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303" name="Picture 15" descr="gif003[1]">
                <a:hlinkClick r:id="" action="ppaction://hlinkshowjump?jump=lastslide"/>
              </p:cNvPr>
              <p:cNvPicPr>
                <a:picLocks noChangeAspect="1" noChangeArrowheads="1" noCrop="1"/>
              </p:cNvPicPr>
              <p:nvPr/>
            </p:nvPicPr>
            <p:blipFill>
              <a:blip r:embed="rId7" cstate="email"/>
              <a:srcRect/>
              <a:stretch>
                <a:fillRect/>
              </a:stretch>
            </p:blipFill>
            <p:spPr bwMode="auto">
              <a:xfrm>
                <a:off x="158" y="215"/>
                <a:ext cx="336" cy="3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30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95" y="210"/>
              <a:ext cx="1152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19050">
                    <a:solidFill>
                      <a:schemeClr val="accent2"/>
                    </a:solidFill>
                    <a:rou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黑体" panose="02010609060101010101" charset="-122"/>
                  <a:ea typeface="黑体" panose="02010609060101010101" charset="-122"/>
                </a:rPr>
                <a:t>相信我能行</a:t>
              </a:r>
            </a:p>
          </p:txBody>
        </p:sp>
      </p:grpSp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4305300" y="1968500"/>
          <a:ext cx="3143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5" name="公式" r:id="rId8" imgW="114300" imgH="215900" progId="Equation.3">
                  <p:embed/>
                </p:oleObj>
              </mc:Choice>
              <mc:Fallback>
                <p:oleObj name="公式" r:id="rId8" imgW="114300" imgH="215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1968500"/>
                        <a:ext cx="3143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4160838" y="2003425"/>
          <a:ext cx="2444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公式" r:id="rId10" imgW="114300" imgH="215900" progId="Equation.3">
                  <p:embed/>
                </p:oleObj>
              </mc:Choice>
              <mc:Fallback>
                <p:oleObj name="公式" r:id="rId10" imgW="114300" imgH="2159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2003425"/>
                        <a:ext cx="24447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20"/>
          <p:cNvGraphicFramePr>
            <a:graphicFrameLocks noChangeAspect="1"/>
          </p:cNvGraphicFramePr>
          <p:nvPr/>
        </p:nvGraphicFramePr>
        <p:xfrm>
          <a:off x="7236296" y="1285874"/>
          <a:ext cx="57626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7" name="公式" r:id="rId11" imgW="241300" imgH="215900" progId="Equation.3">
                  <p:embed/>
                </p:oleObj>
              </mc:Choice>
              <mc:Fallback>
                <p:oleObj name="公式" r:id="rId11" imgW="241300" imgH="2159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1285874"/>
                        <a:ext cx="576262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2919412" y="1628800"/>
          <a:ext cx="1235074" cy="77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8" name="公式" r:id="rId13" imgW="685800" imgH="431800" progId="Equation.3">
                  <p:embed/>
                </p:oleObj>
              </mc:Choice>
              <mc:Fallback>
                <p:oleObj name="公式" r:id="rId13" imgW="685800" imgH="431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412" y="1628800"/>
                        <a:ext cx="1235074" cy="778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250825" y="3500438"/>
            <a:ext cx="2952750" cy="2376487"/>
          </a:xfrm>
          <a:prstGeom prst="cloudCallout">
            <a:avLst>
              <a:gd name="adj1" fmla="val 70213"/>
              <a:gd name="adj2" fmla="val 4038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b="1">
                <a:solidFill>
                  <a:srgbClr val="FF0000"/>
                </a:solidFill>
              </a:rPr>
              <a:t>请告诉我，你怎样理解</a:t>
            </a:r>
            <a:r>
              <a:rPr lang="en-US" altLang="zh-CN" b="1">
                <a:solidFill>
                  <a:srgbClr val="FF0000"/>
                </a:solidFill>
              </a:rPr>
              <a:t>y</a:t>
            </a:r>
            <a:r>
              <a:rPr lang="zh-CN" altLang="en-US" b="1">
                <a:solidFill>
                  <a:srgbClr val="FF0000"/>
                </a:solidFill>
              </a:rPr>
              <a:t>与</a:t>
            </a:r>
            <a:r>
              <a:rPr lang="en-US" altLang="zh-CN" b="1">
                <a:solidFill>
                  <a:srgbClr val="FF0000"/>
                </a:solidFill>
              </a:rPr>
              <a:t>x-2</a:t>
            </a:r>
            <a:r>
              <a:rPr lang="zh-CN" altLang="en-US" b="1">
                <a:solidFill>
                  <a:srgbClr val="FF0000"/>
                </a:solidFill>
              </a:rPr>
              <a:t>成反比例？</a:t>
            </a:r>
          </a:p>
          <a:p>
            <a:pPr algn="ctr"/>
            <a:endParaRPr lang="zh-CN" altLang="en-US"/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179388" y="3500438"/>
            <a:ext cx="3744912" cy="3024187"/>
          </a:xfrm>
          <a:prstGeom prst="wedgeRectCallout">
            <a:avLst>
              <a:gd name="adj1" fmla="val 86116"/>
              <a:gd name="adj2" fmla="val -603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FF0000"/>
                </a:solidFill>
                <a:ea typeface="黑体" panose="02010609060101010101" charset="-122"/>
              </a:rPr>
              <a:t>解</a:t>
            </a:r>
            <a:r>
              <a:rPr lang="zh-CN" altLang="en-US" sz="1800" dirty="0">
                <a:solidFill>
                  <a:srgbClr val="FF0000"/>
                </a:solidFill>
              </a:rPr>
              <a:t>：∵ </a:t>
            </a:r>
            <a:r>
              <a:rPr lang="en-US" altLang="zh-CN" sz="1800" b="1" i="1" dirty="0">
                <a:solidFill>
                  <a:srgbClr val="FF0000"/>
                </a:solidFill>
              </a:rPr>
              <a:t>y</a:t>
            </a:r>
            <a:r>
              <a:rPr lang="zh-CN" altLang="en-US" sz="1800" b="1" dirty="0">
                <a:solidFill>
                  <a:srgbClr val="FF0000"/>
                </a:solidFill>
              </a:rPr>
              <a:t>与</a:t>
            </a:r>
            <a:r>
              <a:rPr lang="en-US" altLang="zh-CN" sz="1800" b="1" i="1" dirty="0">
                <a:solidFill>
                  <a:srgbClr val="FF0000"/>
                </a:solidFill>
              </a:rPr>
              <a:t>x-2</a:t>
            </a:r>
            <a:r>
              <a:rPr lang="zh-CN" altLang="en-US" sz="1800" b="1" dirty="0">
                <a:solidFill>
                  <a:srgbClr val="FF0000"/>
                </a:solidFill>
              </a:rPr>
              <a:t>成反比例</a:t>
            </a:r>
          </a:p>
          <a:p>
            <a:pPr algn="ctr"/>
            <a:endParaRPr lang="en-US" altLang="zh-CN" sz="1800" b="1" dirty="0">
              <a:solidFill>
                <a:srgbClr val="FF0000"/>
              </a:solidFill>
            </a:endParaRPr>
          </a:p>
          <a:p>
            <a:pPr algn="ctr"/>
            <a:r>
              <a:rPr lang="en-US" altLang="zh-CN" sz="1800" b="1" dirty="0">
                <a:solidFill>
                  <a:srgbClr val="FF0000"/>
                </a:solidFill>
              </a:rPr>
              <a:t>∴</a:t>
            </a:r>
            <a:r>
              <a:rPr lang="zh-CN" altLang="en-US" sz="1800" b="1" dirty="0">
                <a:solidFill>
                  <a:srgbClr val="FF0000"/>
                </a:solidFill>
              </a:rPr>
              <a:t>设其表达式为</a:t>
            </a:r>
          </a:p>
          <a:p>
            <a:pPr algn="ctr"/>
            <a:endParaRPr lang="zh-CN" altLang="en-US" sz="18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1800" b="1" dirty="0">
                <a:solidFill>
                  <a:srgbClr val="FF0000"/>
                </a:solidFill>
              </a:rPr>
              <a:t>把</a:t>
            </a:r>
            <a:r>
              <a:rPr lang="en-US" altLang="zh-CN" sz="1800" b="1" i="1" dirty="0">
                <a:solidFill>
                  <a:srgbClr val="FF0000"/>
                </a:solidFill>
              </a:rPr>
              <a:t>x</a:t>
            </a:r>
            <a:r>
              <a:rPr lang="zh-CN" altLang="en-US" sz="1800" b="1" dirty="0">
                <a:solidFill>
                  <a:srgbClr val="FF0000"/>
                </a:solidFill>
              </a:rPr>
              <a:t>＝</a:t>
            </a:r>
            <a:r>
              <a:rPr lang="en-US" altLang="zh-CN" sz="1800" b="1" dirty="0">
                <a:solidFill>
                  <a:srgbClr val="FF0000"/>
                </a:solidFill>
              </a:rPr>
              <a:t>3 </a:t>
            </a:r>
            <a:r>
              <a:rPr lang="zh-CN" altLang="en-US" sz="1800" b="1" dirty="0">
                <a:solidFill>
                  <a:srgbClr val="FF0000"/>
                </a:solidFill>
              </a:rPr>
              <a:t>，</a:t>
            </a:r>
            <a:r>
              <a:rPr lang="en-US" altLang="zh-CN" sz="1800" b="1" i="1" dirty="0">
                <a:solidFill>
                  <a:srgbClr val="FF0000"/>
                </a:solidFill>
              </a:rPr>
              <a:t>y</a:t>
            </a:r>
            <a:r>
              <a:rPr lang="zh-CN" altLang="en-US" sz="1800" b="1" dirty="0">
                <a:solidFill>
                  <a:srgbClr val="FF0000"/>
                </a:solidFill>
              </a:rPr>
              <a:t>＝</a:t>
            </a:r>
            <a:r>
              <a:rPr lang="en-US" altLang="zh-CN" sz="1800" b="1" dirty="0">
                <a:solidFill>
                  <a:srgbClr val="FF0000"/>
                </a:solidFill>
              </a:rPr>
              <a:t>2</a:t>
            </a:r>
            <a:r>
              <a:rPr lang="zh-CN" altLang="en-US" sz="1800" b="1" dirty="0">
                <a:solidFill>
                  <a:srgbClr val="FF0000"/>
                </a:solidFill>
              </a:rPr>
              <a:t>代入得</a:t>
            </a:r>
          </a:p>
          <a:p>
            <a:pPr algn="ctr"/>
            <a:r>
              <a:rPr lang="en-US" altLang="zh-CN" sz="1800" b="1" dirty="0">
                <a:solidFill>
                  <a:srgbClr val="FF0000"/>
                </a:solidFill>
              </a:rPr>
              <a:t>k=2</a:t>
            </a:r>
          </a:p>
          <a:p>
            <a:pPr algn="ctr"/>
            <a:r>
              <a:rPr lang="en-US" altLang="zh-CN" sz="1800" b="1" dirty="0">
                <a:solidFill>
                  <a:srgbClr val="FF0000"/>
                </a:solidFill>
              </a:rPr>
              <a:t>∴ </a:t>
            </a:r>
            <a:r>
              <a:rPr lang="en-US" altLang="zh-CN" sz="1800" b="1" i="1" dirty="0">
                <a:solidFill>
                  <a:srgbClr val="FF0000"/>
                </a:solidFill>
              </a:rPr>
              <a:t>y</a:t>
            </a:r>
            <a:r>
              <a:rPr lang="zh-CN" altLang="en-US" sz="1800" b="1" dirty="0">
                <a:solidFill>
                  <a:srgbClr val="FF0000"/>
                </a:solidFill>
              </a:rPr>
              <a:t>与</a:t>
            </a:r>
            <a:r>
              <a:rPr lang="en-US" altLang="zh-CN" sz="1800" b="1" i="1" dirty="0">
                <a:solidFill>
                  <a:srgbClr val="FF0000"/>
                </a:solidFill>
              </a:rPr>
              <a:t>x-2</a:t>
            </a:r>
            <a:r>
              <a:rPr lang="zh-CN" altLang="en-US" sz="1800" b="1" i="1" dirty="0">
                <a:solidFill>
                  <a:srgbClr val="FF0000"/>
                </a:solidFill>
              </a:rPr>
              <a:t>的关系式为</a:t>
            </a:r>
            <a:endParaRPr lang="zh-CN" altLang="en-US" sz="1800" b="1" dirty="0">
              <a:solidFill>
                <a:srgbClr val="FF0000"/>
              </a:solidFill>
            </a:endParaRPr>
          </a:p>
          <a:p>
            <a:pPr algn="ctr"/>
            <a:endParaRPr lang="en-US" altLang="zh-CN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12313" name="Object 25"/>
          <p:cNvGraphicFramePr>
            <a:graphicFrameLocks noChangeAspect="1"/>
          </p:cNvGraphicFramePr>
          <p:nvPr/>
        </p:nvGraphicFramePr>
        <p:xfrm>
          <a:off x="2916238" y="3933825"/>
          <a:ext cx="64928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9" name="公式" r:id="rId15" imgW="596900" imgH="393700" progId="Equation.3">
                  <p:embed/>
                </p:oleObj>
              </mc:Choice>
              <mc:Fallback>
                <p:oleObj name="公式" r:id="rId15" imgW="596900" imgH="3937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933825"/>
                        <a:ext cx="649287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5" name="Object 27"/>
          <p:cNvGraphicFramePr>
            <a:graphicFrameLocks noChangeAspect="1"/>
          </p:cNvGraphicFramePr>
          <p:nvPr/>
        </p:nvGraphicFramePr>
        <p:xfrm>
          <a:off x="1619250" y="5589588"/>
          <a:ext cx="8858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" name="公式" r:id="rId17" imgW="596900" imgH="393700" progId="Equation.3">
                  <p:embed/>
                </p:oleObj>
              </mc:Choice>
              <mc:Fallback>
                <p:oleObj name="公式" r:id="rId17" imgW="596900" imgH="393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589588"/>
                        <a:ext cx="88582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92659" y="2335560"/>
            <a:ext cx="82819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i="1" u="sng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变式一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、已知</a:t>
            </a:r>
            <a:r>
              <a:rPr lang="en-US" altLang="zh-CN" sz="28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28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x-2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成反比例，当</a:t>
            </a:r>
            <a:r>
              <a:rPr lang="en-US" altLang="zh-CN" sz="28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时，</a:t>
            </a:r>
            <a:r>
              <a:rPr lang="en-US" altLang="zh-CN" sz="28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．</a:t>
            </a:r>
          </a:p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求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Wingdings" panose="05000000000000000000" pitchFamily="2" charset="2"/>
              </a:rPr>
              <a:t>:(1) </a:t>
            </a:r>
            <a:r>
              <a:rPr lang="en-US" altLang="zh-CN" sz="28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28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x-2</a:t>
            </a: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  <a:sym typeface="Wingdings" panose="05000000000000000000" pitchFamily="2" charset="2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Wingdings" panose="05000000000000000000" pitchFamily="2" charset="2"/>
              </a:rPr>
              <a:t>的关系式（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sym typeface="Wingdings" panose="05000000000000000000" pitchFamily="2" charset="2"/>
              </a:rPr>
              <a:t>）求</a:t>
            </a:r>
            <a:r>
              <a:rPr lang="en-US" altLang="zh-CN" sz="28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1.5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时</a:t>
            </a:r>
            <a:r>
              <a:rPr lang="en-US" altLang="zh-CN" sz="2800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的值．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39750" y="3789363"/>
            <a:ext cx="69119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800" b="1" i="1" dirty="0"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变式二</a:t>
            </a:r>
            <a:r>
              <a:rPr kumimoji="0" lang="zh-CN" altLang="en-US" sz="2800" i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：</a:t>
            </a:r>
            <a:r>
              <a:rPr kumimoji="0" lang="zh-CN" altLang="en-US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如果</a:t>
            </a:r>
            <a:r>
              <a:rPr kumimoji="0" lang="en-US" alt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y+1</a:t>
            </a:r>
            <a:r>
              <a:rPr kumimoji="0" lang="zh-CN" altLang="en-US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与      成正比例，</a:t>
            </a:r>
            <a:r>
              <a:rPr kumimoji="0" lang="en-US" alt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x=-2</a:t>
            </a:r>
            <a:r>
              <a:rPr kumimoji="0" lang="zh-CN" altLang="en-US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时，</a:t>
            </a:r>
            <a:r>
              <a:rPr kumimoji="0" lang="en-US" alt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y=1,</a:t>
            </a:r>
            <a:r>
              <a:rPr kumimoji="0" lang="zh-CN" altLang="en-US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求</a:t>
            </a:r>
            <a:r>
              <a:rPr kumimoji="0" lang="en-US" alt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:x=1</a:t>
            </a:r>
            <a:r>
              <a:rPr kumimoji="0" lang="zh-CN" altLang="en-US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时，</a:t>
            </a:r>
            <a:r>
              <a:rPr kumimoji="0" lang="en-US" altLang="zh-CN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kumimoji="0" lang="zh-CN" altLang="en-US" sz="2800" b="1" dirty="0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的值</a:t>
            </a:r>
          </a:p>
        </p:txBody>
      </p:sp>
      <p:graphicFrame>
        <p:nvGraphicFramePr>
          <p:cNvPr id="12318" name="Object 30"/>
          <p:cNvGraphicFramePr>
            <a:graphicFrameLocks noChangeAspect="1"/>
          </p:cNvGraphicFramePr>
          <p:nvPr/>
        </p:nvGraphicFramePr>
        <p:xfrm>
          <a:off x="3779838" y="3789363"/>
          <a:ext cx="8636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1" name="公式" r:id="rId19" imgW="469900" imgH="241300" progId="Equation.3">
                  <p:embed/>
                </p:oleObj>
              </mc:Choice>
              <mc:Fallback>
                <p:oleObj name="公式" r:id="rId19" imgW="469900" imgH="2413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789363"/>
                        <a:ext cx="8636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9" name="AutoShape 31"/>
          <p:cNvSpPr>
            <a:spLocks noChangeArrowheads="1"/>
          </p:cNvSpPr>
          <p:nvPr/>
        </p:nvSpPr>
        <p:spPr bwMode="auto">
          <a:xfrm>
            <a:off x="5651500" y="4292600"/>
            <a:ext cx="3384550" cy="2449513"/>
          </a:xfrm>
          <a:prstGeom prst="wedgeRectCallout">
            <a:avLst>
              <a:gd name="adj1" fmla="val -79690"/>
              <a:gd name="adj2" fmla="val -505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1800" b="1">
                <a:solidFill>
                  <a:srgbClr val="FF0000"/>
                </a:solidFill>
              </a:rPr>
              <a:t>解</a:t>
            </a:r>
            <a:r>
              <a:rPr lang="zh-CN" altLang="en-US" sz="1800">
                <a:solidFill>
                  <a:srgbClr val="FF0000"/>
                </a:solidFill>
              </a:rPr>
              <a:t>：∵ </a:t>
            </a:r>
            <a:r>
              <a:rPr lang="en-US" altLang="zh-CN" sz="1800" b="1" i="1">
                <a:solidFill>
                  <a:srgbClr val="FF0000"/>
                </a:solidFill>
              </a:rPr>
              <a:t>y+1</a:t>
            </a:r>
            <a:r>
              <a:rPr lang="zh-CN" altLang="en-US" sz="1800" b="1">
                <a:solidFill>
                  <a:srgbClr val="FF0000"/>
                </a:solidFill>
              </a:rPr>
              <a:t>与              成正比例</a:t>
            </a:r>
          </a:p>
          <a:p>
            <a:endParaRPr lang="en-US" altLang="zh-CN" sz="1800" b="1">
              <a:solidFill>
                <a:srgbClr val="FF0000"/>
              </a:solidFill>
            </a:endParaRPr>
          </a:p>
          <a:p>
            <a:r>
              <a:rPr lang="en-US" altLang="zh-CN" sz="1800" b="1">
                <a:solidFill>
                  <a:srgbClr val="FF0000"/>
                </a:solidFill>
              </a:rPr>
              <a:t>∴</a:t>
            </a:r>
            <a:r>
              <a:rPr lang="zh-CN" altLang="en-US" sz="1800" b="1">
                <a:solidFill>
                  <a:srgbClr val="FF0000"/>
                </a:solidFill>
              </a:rPr>
              <a:t>设其表达式为</a:t>
            </a:r>
            <a:r>
              <a:rPr lang="en-US" altLang="zh-CN" sz="1800" b="1">
                <a:solidFill>
                  <a:srgbClr val="FF0000"/>
                </a:solidFill>
              </a:rPr>
              <a:t>y+1=k</a:t>
            </a:r>
          </a:p>
          <a:p>
            <a:endParaRPr lang="zh-CN" altLang="en-US" sz="1800" b="1">
              <a:solidFill>
                <a:srgbClr val="FF0000"/>
              </a:solidFill>
            </a:endParaRPr>
          </a:p>
          <a:p>
            <a:r>
              <a:rPr lang="zh-CN" altLang="en-US" sz="1800" b="1">
                <a:solidFill>
                  <a:srgbClr val="FF0000"/>
                </a:solidFill>
              </a:rPr>
              <a:t>把</a:t>
            </a:r>
            <a:r>
              <a:rPr lang="en-US" altLang="zh-CN" sz="1800" b="1" i="1">
                <a:solidFill>
                  <a:srgbClr val="FF0000"/>
                </a:solidFill>
              </a:rPr>
              <a:t>x</a:t>
            </a:r>
            <a:r>
              <a:rPr lang="zh-CN" altLang="en-US" sz="1800" b="1">
                <a:solidFill>
                  <a:srgbClr val="FF0000"/>
                </a:solidFill>
              </a:rPr>
              <a:t>＝</a:t>
            </a:r>
            <a:r>
              <a:rPr lang="en-US" altLang="zh-CN" sz="1800" b="1">
                <a:solidFill>
                  <a:srgbClr val="FF0000"/>
                </a:solidFill>
              </a:rPr>
              <a:t>-2 </a:t>
            </a:r>
            <a:r>
              <a:rPr lang="zh-CN" altLang="en-US" sz="1800" b="1">
                <a:solidFill>
                  <a:srgbClr val="FF0000"/>
                </a:solidFill>
              </a:rPr>
              <a:t>，</a:t>
            </a:r>
            <a:r>
              <a:rPr lang="en-US" altLang="zh-CN" sz="1800" b="1" i="1">
                <a:solidFill>
                  <a:srgbClr val="FF0000"/>
                </a:solidFill>
              </a:rPr>
              <a:t>y</a:t>
            </a:r>
            <a:r>
              <a:rPr lang="zh-CN" altLang="en-US" sz="1800" b="1">
                <a:solidFill>
                  <a:srgbClr val="FF0000"/>
                </a:solidFill>
              </a:rPr>
              <a:t>＝</a:t>
            </a:r>
            <a:r>
              <a:rPr lang="en-US" altLang="zh-CN" sz="1800" b="1">
                <a:solidFill>
                  <a:srgbClr val="FF0000"/>
                </a:solidFill>
              </a:rPr>
              <a:t>1</a:t>
            </a:r>
            <a:r>
              <a:rPr lang="zh-CN" altLang="en-US" sz="1800" b="1">
                <a:solidFill>
                  <a:srgbClr val="FF0000"/>
                </a:solidFill>
              </a:rPr>
              <a:t>代入得</a:t>
            </a:r>
          </a:p>
          <a:p>
            <a:r>
              <a:rPr lang="en-US" altLang="zh-CN" sz="1800" b="1">
                <a:solidFill>
                  <a:srgbClr val="FF0000"/>
                </a:solidFill>
              </a:rPr>
              <a:t>k=2</a:t>
            </a:r>
          </a:p>
          <a:p>
            <a:r>
              <a:rPr lang="en-US" altLang="zh-CN" sz="1800" b="1">
                <a:solidFill>
                  <a:srgbClr val="FF0000"/>
                </a:solidFill>
              </a:rPr>
              <a:t>∴ </a:t>
            </a:r>
            <a:r>
              <a:rPr lang="zh-CN" altLang="en-US" sz="1800" b="1" i="1">
                <a:solidFill>
                  <a:srgbClr val="FF0000"/>
                </a:solidFill>
              </a:rPr>
              <a:t>其关系式为</a:t>
            </a:r>
            <a:r>
              <a:rPr lang="en-US" altLang="zh-CN" sz="1800" b="1" i="1">
                <a:solidFill>
                  <a:srgbClr val="FF0000"/>
                </a:solidFill>
              </a:rPr>
              <a:t>y+1=2</a:t>
            </a:r>
            <a:endParaRPr lang="en-US" altLang="zh-CN" sz="1800" b="1">
              <a:solidFill>
                <a:srgbClr val="FF0000"/>
              </a:solidFill>
            </a:endParaRPr>
          </a:p>
          <a:p>
            <a:endParaRPr lang="en-US" altLang="zh-CN" b="1">
              <a:solidFill>
                <a:srgbClr val="FF0000"/>
              </a:solidFill>
            </a:endParaRPr>
          </a:p>
          <a:p>
            <a:pPr algn="ctr"/>
            <a:endParaRPr lang="zh-CN" altLang="en-US"/>
          </a:p>
        </p:txBody>
      </p:sp>
      <p:graphicFrame>
        <p:nvGraphicFramePr>
          <p:cNvPr id="12320" name="Object 32"/>
          <p:cNvGraphicFramePr>
            <a:graphicFrameLocks noChangeAspect="1"/>
          </p:cNvGraphicFramePr>
          <p:nvPr/>
        </p:nvGraphicFramePr>
        <p:xfrm>
          <a:off x="7164388" y="4292600"/>
          <a:ext cx="7207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2" name="公式" r:id="rId21" imgW="469900" imgH="241300" progId="Equation.3">
                  <p:embed/>
                </p:oleObj>
              </mc:Choice>
              <mc:Fallback>
                <p:oleObj name="公式" r:id="rId21" imgW="469900" imgH="2413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4292600"/>
                        <a:ext cx="7207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1" name="Object 33"/>
          <p:cNvGraphicFramePr>
            <a:graphicFrameLocks noChangeAspect="1"/>
          </p:cNvGraphicFramePr>
          <p:nvPr/>
        </p:nvGraphicFramePr>
        <p:xfrm>
          <a:off x="8027988" y="4868863"/>
          <a:ext cx="7207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3" name="公式" r:id="rId23" imgW="469900" imgH="241300" progId="Equation.3">
                  <p:embed/>
                </p:oleObj>
              </mc:Choice>
              <mc:Fallback>
                <p:oleObj name="公式" r:id="rId23" imgW="469900" imgH="2413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4868863"/>
                        <a:ext cx="7207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7812088" y="5951538"/>
          <a:ext cx="7207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4" name="公式" r:id="rId24" imgW="469900" imgH="241300" progId="Equation.3">
                  <p:embed/>
                </p:oleObj>
              </mc:Choice>
              <mc:Fallback>
                <p:oleObj name="公式" r:id="rId24" imgW="469900" imgH="2413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5951538"/>
                        <a:ext cx="7207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nimBg="1"/>
      <p:bldP spid="12296" grpId="1" animBg="1"/>
      <p:bldP spid="12310" grpId="0" animBg="1"/>
      <p:bldP spid="12310" grpId="1" animBg="1"/>
      <p:bldP spid="12311" grpId="0" animBg="1"/>
      <p:bldP spid="12311" grpId="1" animBg="1"/>
      <p:bldP spid="12316" grpId="0"/>
      <p:bldP spid="12317" grpId="0"/>
      <p:bldP spid="123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40767" y="661393"/>
            <a:ext cx="3648075" cy="617537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zh-CN" altLang="en-US" sz="3200" b="1" i="1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8918" name="Picture 6" descr="gif003[1]">
            <a:hlinkClick r:id="" action="ppaction://hlinkshowjump?jump=last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330" y="548680"/>
            <a:ext cx="709612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9" name="WordArt 7"/>
          <p:cNvSpPr>
            <a:spLocks noChangeArrowheads="1" noChangeShapeType="1" noTextEdit="1"/>
          </p:cNvSpPr>
          <p:nvPr/>
        </p:nvSpPr>
        <p:spPr bwMode="auto">
          <a:xfrm>
            <a:off x="1317030" y="548680"/>
            <a:ext cx="29527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kern="1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知识回顾</a:t>
            </a:r>
          </a:p>
        </p:txBody>
      </p:sp>
      <p:sp>
        <p:nvSpPr>
          <p:cNvPr id="38920" name="WordArt 8"/>
          <p:cNvSpPr>
            <a:spLocks noChangeArrowheads="1" noChangeShapeType="1" noTextEdit="1"/>
          </p:cNvSpPr>
          <p:nvPr/>
        </p:nvSpPr>
        <p:spPr bwMode="auto">
          <a:xfrm rot="5400000">
            <a:off x="27782" y="3902075"/>
            <a:ext cx="2846387" cy="8159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i="1" kern="10">
                <a:ln w="9525" cap="sq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收获园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2195513" y="3069431"/>
            <a:ext cx="4471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通过本堂课的学习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-----</a:t>
            </a:r>
            <a:endParaRPr lang="zh-CN" altLang="en-US" sz="32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3132138" y="3821906"/>
            <a:ext cx="46720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与同伴交流自己的收获，</a:t>
            </a:r>
          </a:p>
          <a:p>
            <a:r>
              <a:rPr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感悟自己的得失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/>
                <a:ea typeface="黑体" panose="02010609060101010101" charset="-122"/>
              </a:rPr>
              <a:t>…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/>
                <a:ea typeface="黑体" panose="02010609060101010101" charset="-122"/>
              </a:rPr>
              <a:t>…</a:t>
            </a:r>
            <a:endParaRPr lang="en-US" altLang="zh-CN" sz="3200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89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/>
      <p:bldP spid="38925" grpId="0"/>
      <p:bldP spid="389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68313" y="1047751"/>
            <a:ext cx="7345362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一、下列哪些式子表示</a:t>
            </a:r>
            <a:r>
              <a:rPr kumimoji="0"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是</a:t>
            </a:r>
            <a:r>
              <a:rPr kumimoji="0"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的反比例</a:t>
            </a:r>
          </a:p>
          <a:p>
            <a:pPr marL="457200" indent="-457200"/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函数</a:t>
            </a:r>
            <a:r>
              <a:rPr kumimoji="0"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并指出函数中相应的</a:t>
            </a:r>
            <a:r>
              <a:rPr kumimoji="0"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k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的值</a:t>
            </a:r>
            <a:r>
              <a:rPr kumimoji="0"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</a:p>
          <a:p>
            <a:pPr marL="457200" indent="-457200"/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1. y = 4x;    2.y = 6x+1;  3.  </a:t>
            </a:r>
            <a:r>
              <a:rPr kumimoji="0" lang="en-US" altLang="zh-CN" sz="2800" b="1" dirty="0" err="1">
                <a:latin typeface="黑体" panose="02010609060101010101" charset="-122"/>
                <a:ea typeface="黑体" panose="02010609060101010101" charset="-122"/>
              </a:rPr>
              <a:t>xy</a:t>
            </a:r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 = 12</a:t>
            </a:r>
          </a:p>
          <a:p>
            <a:pPr marL="457200" indent="-457200"/>
            <a:endParaRPr kumimoji="0" lang="en-US" altLang="zh-CN"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marL="457200" indent="-457200"/>
            <a:r>
              <a:rPr kumimoji="0" lang="en-US" altLang="zh-CN" sz="2800" b="1" dirty="0">
                <a:latin typeface="黑体" panose="02010609060101010101" charset="-122"/>
                <a:ea typeface="黑体" panose="02010609060101010101" charset="-122"/>
              </a:rPr>
              <a:t>4              5.             6. </a:t>
            </a:r>
          </a:p>
          <a:p>
            <a:pPr marL="457200" indent="-457200"/>
            <a:endParaRPr kumimoji="0" lang="en-US" altLang="zh-CN" sz="2800" b="1" dirty="0">
              <a:latin typeface="黑体" panose="02010609060101010101" charset="-122"/>
              <a:ea typeface="黑体" panose="02010609060101010101" charset="-122"/>
            </a:endParaRPr>
          </a:p>
          <a:p>
            <a:pPr marL="457200" indent="-457200"/>
            <a:endParaRPr kumimoji="0" lang="en-US" altLang="zh-CN" dirty="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187450" y="2560638"/>
          <a:ext cx="8413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6" name="Equation" r:id="rId4" imgW="508000" imgH="558800" progId="Equation.DSMT4">
                  <p:embed/>
                </p:oleObj>
              </mc:Choice>
              <mc:Fallback>
                <p:oleObj name="Equation" r:id="rId4" imgW="508000" imgH="558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560638"/>
                        <a:ext cx="841375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6516688" y="2560638"/>
          <a:ext cx="1439862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7" name="Equation" r:id="rId6" imgW="888365" imgH="381000" progId="Equation.DSMT4">
                  <p:embed/>
                </p:oleObj>
              </mc:Choice>
              <mc:Fallback>
                <p:oleObj name="Equation" r:id="rId6" imgW="888365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2560638"/>
                        <a:ext cx="1439862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995738" y="2632076"/>
          <a:ext cx="6810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8" name="Equation" r:id="rId8" imgW="469900" imgH="546100" progId="Equation.DSMT4">
                  <p:embed/>
                </p:oleObj>
              </mc:Choice>
              <mc:Fallback>
                <p:oleObj name="Equation" r:id="rId8" imgW="469900" imgH="546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632076"/>
                        <a:ext cx="6810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895" name="Group 7"/>
          <p:cNvGrpSpPr/>
          <p:nvPr/>
        </p:nvGrpSpPr>
        <p:grpSpPr bwMode="auto">
          <a:xfrm>
            <a:off x="0" y="0"/>
            <a:ext cx="3581400" cy="685800"/>
            <a:chOff x="158" y="119"/>
            <a:chExt cx="2256" cy="432"/>
          </a:xfrm>
        </p:grpSpPr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158" y="149"/>
              <a:ext cx="1488" cy="38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ea typeface="隶书" panose="02010509060101010101" pitchFamily="49" charset="-122"/>
                </a:rPr>
                <a:t>    </a:t>
              </a:r>
              <a:endParaRPr lang="zh-CN" altLang="en-US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anose="02010509060101010101" pitchFamily="49" charset="-122"/>
              </a:endParaRPr>
            </a:p>
          </p:txBody>
        </p:sp>
        <p:sp>
          <p:nvSpPr>
            <p:cNvPr id="37897" name="Rectangle 9" descr="PE03255_"/>
            <p:cNvSpPr>
              <a:spLocks noChangeArrowheads="1"/>
            </p:cNvSpPr>
            <p:nvPr/>
          </p:nvSpPr>
          <p:spPr bwMode="auto">
            <a:xfrm>
              <a:off x="1414" y="187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10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kumimoji="0"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BatangChe" pitchFamily="49" charset="-127"/>
              </a:endParaRPr>
            </a:p>
          </p:txBody>
        </p:sp>
        <p:pic>
          <p:nvPicPr>
            <p:cNvPr id="37898" name="Picture 10" descr="678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646" y="119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899" name="Picture 11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158" y="215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7900" name="WordArt 12"/>
          <p:cNvSpPr>
            <a:spLocks noChangeArrowheads="1" noChangeShapeType="1" noTextEdit="1"/>
          </p:cNvSpPr>
          <p:nvPr/>
        </p:nvSpPr>
        <p:spPr bwMode="auto">
          <a:xfrm>
            <a:off x="468313" y="144463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chemeClr val="accent2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当堂达标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501502" y="3664050"/>
            <a:ext cx="835273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二、若          是反比例函数，则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n=</a:t>
            </a:r>
            <a:r>
              <a:rPr kumimoji="0" lang="en-US" altLang="zh-CN" dirty="0"/>
              <a:t>_______.</a:t>
            </a:r>
            <a:r>
              <a:rPr lang="en-US" altLang="zh-CN" b="1" dirty="0">
                <a:latin typeface="黑体" panose="02010609060101010101" charset="-122"/>
                <a:ea typeface="黑体" panose="02010609060101010101" charset="-12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三、已知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成反比例，且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x=3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时，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y=2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，则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y=6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时，</a:t>
            </a:r>
            <a:r>
              <a:rPr kumimoji="0" lang="en-US" altLang="zh-CN" dirty="0">
                <a:solidFill>
                  <a:srgbClr val="FF0000"/>
                </a:solidFill>
              </a:rPr>
              <a:t>x=___</a:t>
            </a:r>
            <a:r>
              <a:rPr kumimoji="0" lang="en-US" altLang="zh-CN" dirty="0"/>
              <a:t> </a:t>
            </a:r>
          </a:p>
          <a:p>
            <a:pPr>
              <a:spcBef>
                <a:spcPct val="50000"/>
              </a:spcBef>
            </a:pPr>
            <a:r>
              <a:rPr kumimoji="0"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四、完成某项任务可获得</a:t>
            </a:r>
            <a:r>
              <a:rPr kumimoji="0" lang="en-US" altLang="zh-CN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500</a:t>
            </a:r>
            <a:r>
              <a:rPr kumimoji="0"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元报酬，考虑由</a:t>
            </a:r>
            <a:r>
              <a:rPr kumimoji="0" lang="en-US" altLang="zh-CN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kumimoji="0"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人完成</a:t>
            </a:r>
            <a:r>
              <a:rPr kumimoji="0" lang="zh-CN" altLang="en-US" b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这项任</a:t>
            </a:r>
            <a:r>
              <a:rPr kumimoji="0"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务，试写出人均报酬</a:t>
            </a:r>
            <a:r>
              <a:rPr kumimoji="0" lang="en-US" altLang="zh-CN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kumimoji="0"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（元）与人数</a:t>
            </a:r>
            <a:r>
              <a:rPr kumimoji="0" lang="en-US" altLang="zh-CN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kumimoji="0"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（人）之间的函数解析式</a:t>
            </a:r>
            <a:r>
              <a:rPr kumimoji="0" lang="en-US" altLang="zh-CN" dirty="0" smtClean="0">
                <a:solidFill>
                  <a:srgbClr val="FF0000"/>
                </a:solidFill>
              </a:rPr>
              <a:t>______. </a:t>
            </a:r>
            <a:endParaRPr kumimoji="0"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4514850" y="37480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9" name="公式" r:id="rId13" imgW="114300" imgH="215900" progId="Equation.3">
                  <p:embed/>
                </p:oleObj>
              </mc:Choice>
              <mc:Fallback>
                <p:oleObj name="公式" r:id="rId13" imgW="114300" imgH="215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7480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1619250" y="3568701"/>
          <a:ext cx="1462088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0" name="公式" r:id="rId15" imgW="596900" imgH="228600" progId="Equation.3">
                  <p:embed/>
                </p:oleObj>
              </mc:Choice>
              <mc:Fallback>
                <p:oleObj name="公式" r:id="rId15" imgW="5969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568701"/>
                        <a:ext cx="1462088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79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流程图: 可选过程 1"/>
          <p:cNvSpPr>
            <a:spLocks noChangeArrowheads="1"/>
          </p:cNvSpPr>
          <p:nvPr/>
        </p:nvSpPr>
        <p:spPr bwMode="auto">
          <a:xfrm>
            <a:off x="428625" y="285750"/>
            <a:ext cx="1643063" cy="500063"/>
          </a:xfrm>
          <a:prstGeom prst="flowChartAlternateProcess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 sz="2600" b="1">
                <a:solidFill>
                  <a:srgbClr val="FFFF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探究新知</a:t>
            </a:r>
          </a:p>
        </p:txBody>
      </p:sp>
      <p:grpSp>
        <p:nvGrpSpPr>
          <p:cNvPr id="7184" name="Group 16"/>
          <p:cNvGrpSpPr/>
          <p:nvPr/>
        </p:nvGrpSpPr>
        <p:grpSpPr bwMode="auto">
          <a:xfrm>
            <a:off x="0" y="188913"/>
            <a:ext cx="3581400" cy="685800"/>
            <a:chOff x="158" y="119"/>
            <a:chExt cx="2256" cy="432"/>
          </a:xfrm>
        </p:grpSpPr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158" y="149"/>
              <a:ext cx="1488" cy="38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ea typeface="隶书" panose="02010509060101010101" pitchFamily="49" charset="-122"/>
                </a:rPr>
                <a:t>    </a:t>
              </a:r>
              <a:endParaRPr lang="zh-CN" altLang="en-US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anose="02010509060101010101" pitchFamily="49" charset="-122"/>
              </a:endParaRPr>
            </a:p>
          </p:txBody>
        </p:sp>
        <p:sp>
          <p:nvSpPr>
            <p:cNvPr id="7186" name="Rectangle 18" descr="PE03255_"/>
            <p:cNvSpPr>
              <a:spLocks noChangeArrowheads="1"/>
            </p:cNvSpPr>
            <p:nvPr/>
          </p:nvSpPr>
          <p:spPr bwMode="auto">
            <a:xfrm>
              <a:off x="1414" y="187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kumimoji="0"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BatangChe" pitchFamily="49" charset="-127"/>
              </a:endParaRPr>
            </a:p>
          </p:txBody>
        </p:sp>
        <p:pic>
          <p:nvPicPr>
            <p:cNvPr id="7187" name="Picture 19" descr="67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6" y="119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8" name="Picture 20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58" y="215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89" name="WordArt 21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chemeClr val="accent2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学习目标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658441" y="2060848"/>
            <a:ext cx="8064896" cy="3527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kumimoji="0" lang="en-US" altLang="zh-CN" sz="2800" b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、理解反比例函数的意义，掌反比例函数 </a:t>
            </a:r>
          </a:p>
          <a:p>
            <a:pPr>
              <a:lnSpc>
                <a:spcPct val="150000"/>
              </a:lnSpc>
            </a:pP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  的一般形式和基本变式。</a:t>
            </a:r>
          </a:p>
          <a:p>
            <a:pPr>
              <a:lnSpc>
                <a:spcPct val="150000"/>
              </a:lnSpc>
            </a:pPr>
            <a:r>
              <a:rPr kumimoji="0" lang="en-US" altLang="zh-CN" sz="2800" b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、会把生活中的一些实际问题用反比例函数</a:t>
            </a:r>
          </a:p>
          <a:p>
            <a:pPr>
              <a:lnSpc>
                <a:spcPct val="150000"/>
              </a:lnSpc>
            </a:pP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  解析式表达出来</a:t>
            </a:r>
            <a:r>
              <a:rPr kumimoji="0" lang="zh-CN" altLang="en-US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kumimoji="0" lang="en-US" altLang="zh-CN" sz="2800" b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、经历反比例函数的形成过程，体验函数</a:t>
            </a:r>
          </a:p>
          <a:p>
            <a:pPr>
              <a:lnSpc>
                <a:spcPct val="150000"/>
              </a:lnSpc>
            </a:pP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  是描述变量间对应关系的重要模型</a:t>
            </a:r>
            <a:r>
              <a:rPr kumimoji="0" lang="zh-CN" altLang="en-US" sz="2800" b="1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。</a:t>
            </a:r>
            <a:endParaRPr kumimoji="0" lang="zh-CN" altLang="en-US" sz="28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1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流程图: 可选过程 1"/>
          <p:cNvSpPr>
            <a:spLocks noChangeArrowheads="1"/>
          </p:cNvSpPr>
          <p:nvPr/>
        </p:nvSpPr>
        <p:spPr bwMode="auto">
          <a:xfrm>
            <a:off x="428625" y="285750"/>
            <a:ext cx="1643063" cy="500063"/>
          </a:xfrm>
          <a:prstGeom prst="flowChartAlternateProcess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 sz="2600" b="1">
                <a:solidFill>
                  <a:srgbClr val="FFFF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探究新知</a:t>
            </a:r>
          </a:p>
        </p:txBody>
      </p:sp>
      <p:grpSp>
        <p:nvGrpSpPr>
          <p:cNvPr id="32771" name="Group 3"/>
          <p:cNvGrpSpPr/>
          <p:nvPr/>
        </p:nvGrpSpPr>
        <p:grpSpPr bwMode="auto">
          <a:xfrm>
            <a:off x="0" y="188913"/>
            <a:ext cx="3581400" cy="685800"/>
            <a:chOff x="158" y="119"/>
            <a:chExt cx="2256" cy="432"/>
          </a:xfrm>
        </p:grpSpPr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158" y="149"/>
              <a:ext cx="1488" cy="38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ea typeface="隶书" panose="02010509060101010101" pitchFamily="49" charset="-122"/>
                </a:rPr>
                <a:t>    </a:t>
              </a:r>
              <a:endParaRPr lang="zh-CN" altLang="en-US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anose="02010509060101010101" pitchFamily="49" charset="-122"/>
              </a:endParaRPr>
            </a:p>
          </p:txBody>
        </p:sp>
        <p:sp>
          <p:nvSpPr>
            <p:cNvPr id="32773" name="Rectangle 5" descr="PE03255_"/>
            <p:cNvSpPr>
              <a:spLocks noChangeArrowheads="1"/>
            </p:cNvSpPr>
            <p:nvPr/>
          </p:nvSpPr>
          <p:spPr bwMode="auto">
            <a:xfrm>
              <a:off x="1414" y="187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kumimoji="0"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BatangChe" pitchFamily="49" charset="-127"/>
              </a:endParaRPr>
            </a:p>
          </p:txBody>
        </p:sp>
        <p:pic>
          <p:nvPicPr>
            <p:cNvPr id="32774" name="Picture 6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46" y="119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775" name="Picture 7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58" y="215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776" name="WordArt 8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chemeClr val="accent2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交流与发现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-141287" y="980728"/>
            <a:ext cx="882015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、某住宅小区要种植一个面积为1000m2的矩形草坪，</a:t>
            </a:r>
            <a:endParaRPr kumimoji="0" lang="en-US" altLang="zh-CN" sz="28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草坪的长y(单位:m)随宽x (单位:m)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试写出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</a:p>
          <a:p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 的之间的函数解析式。</a:t>
            </a:r>
            <a:endParaRPr kumimoji="0" lang="en-US" altLang="zh-CN" sz="2800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、甲、乙两地相离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200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千米，一辆汽车从甲地驶向乙</a:t>
            </a:r>
          </a:p>
          <a:p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 地，设汽车的平均速度为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v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千米每时，汽车行驶</a:t>
            </a:r>
          </a:p>
          <a:p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 时间为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t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小时，写出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v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t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之间的函数解析式</a:t>
            </a:r>
          </a:p>
          <a:p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3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、已知两个实数的乘积为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-10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，如果设其中一个因数</a:t>
            </a:r>
          </a:p>
          <a:p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 为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P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，另一个因数为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q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，写出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p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kumimoji="0" lang="en-US" altLang="zh-CN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q</a:t>
            </a:r>
            <a:r>
              <a:rPr kumimoji="0" lang="zh-CN" altLang="en-US" sz="2800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之间的函数关系试。</a:t>
            </a:r>
          </a:p>
          <a:p>
            <a:r>
              <a:rPr kumimoji="0"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        </a:t>
            </a:r>
          </a:p>
        </p:txBody>
      </p:sp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8" name="公式" r:id="rId6" imgW="114300" imgH="215900" progId="Equation.3">
                  <p:embed/>
                </p:oleObj>
              </mc:Choice>
              <mc:Fallback>
                <p:oleObj name="公式" r:id="rId6" imgW="1143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827088" y="5445125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1042988" y="5589588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graphicFrame>
        <p:nvGraphicFramePr>
          <p:cNvPr id="32795" name="Object 27"/>
          <p:cNvGraphicFramePr>
            <a:graphicFrameLocks noChangeAspect="1"/>
          </p:cNvGraphicFramePr>
          <p:nvPr/>
        </p:nvGraphicFramePr>
        <p:xfrm>
          <a:off x="755650" y="5229225"/>
          <a:ext cx="2087563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9" name="公式" r:id="rId8" imgW="2082800" imgH="419100" progId="Equation.3">
                  <p:embed/>
                </p:oleObj>
              </mc:Choice>
              <mc:Fallback>
                <p:oleObj name="公式" r:id="rId8" imgW="2082800" imgH="4191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9832" r="43474"/>
                      <a:stretch>
                        <a:fillRect/>
                      </a:stretch>
                    </p:blipFill>
                    <p:spPr bwMode="auto">
                      <a:xfrm>
                        <a:off x="755650" y="5229225"/>
                        <a:ext cx="2087563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3779838" y="620713"/>
            <a:ext cx="511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395288" y="980728"/>
            <a:ext cx="7200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ea typeface="黑体" panose="02010609060101010101" charset="-122"/>
              </a:rPr>
              <a:t>你能列出下各题中变量的关系式吗？</a:t>
            </a:r>
          </a:p>
        </p:txBody>
      </p:sp>
      <p:graphicFrame>
        <p:nvGraphicFramePr>
          <p:cNvPr id="32798" name="Object 30"/>
          <p:cNvGraphicFramePr>
            <a:graphicFrameLocks noChangeAspect="1"/>
          </p:cNvGraphicFramePr>
          <p:nvPr/>
        </p:nvGraphicFramePr>
        <p:xfrm>
          <a:off x="3419475" y="5229225"/>
          <a:ext cx="2016125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0" name="公式" r:id="rId10" imgW="520700" imgH="393700" progId="Equation.3">
                  <p:embed/>
                </p:oleObj>
              </mc:Choice>
              <mc:Fallback>
                <p:oleObj name="公式" r:id="rId10" imgW="520700" imgH="3937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229225"/>
                        <a:ext cx="2016125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9" name="Object 31"/>
          <p:cNvGraphicFramePr>
            <a:graphicFrameLocks noChangeAspect="1"/>
          </p:cNvGraphicFramePr>
          <p:nvPr/>
        </p:nvGraphicFramePr>
        <p:xfrm>
          <a:off x="6011863" y="5229225"/>
          <a:ext cx="1944687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1" name="公式" r:id="rId12" imgW="571500" imgH="419100" progId="Equation.3">
                  <p:embed/>
                </p:oleObj>
              </mc:Choice>
              <mc:Fallback>
                <p:oleObj name="公式" r:id="rId12" imgW="571500" imgH="4191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229225"/>
                        <a:ext cx="1944687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27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流程图: 可选过程 1"/>
          <p:cNvSpPr>
            <a:spLocks noChangeArrowheads="1"/>
          </p:cNvSpPr>
          <p:nvPr/>
        </p:nvSpPr>
        <p:spPr bwMode="auto">
          <a:xfrm>
            <a:off x="428625" y="285750"/>
            <a:ext cx="1643063" cy="500063"/>
          </a:xfrm>
          <a:prstGeom prst="flowChartAlternateProcess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 sz="2600" b="1">
                <a:solidFill>
                  <a:srgbClr val="FFFF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探究新知</a:t>
            </a:r>
          </a:p>
        </p:txBody>
      </p:sp>
      <p:grpSp>
        <p:nvGrpSpPr>
          <p:cNvPr id="33795" name="Group 3"/>
          <p:cNvGrpSpPr/>
          <p:nvPr/>
        </p:nvGrpSpPr>
        <p:grpSpPr bwMode="auto">
          <a:xfrm>
            <a:off x="0" y="188913"/>
            <a:ext cx="3581400" cy="685800"/>
            <a:chOff x="158" y="119"/>
            <a:chExt cx="2256" cy="432"/>
          </a:xfrm>
        </p:grpSpPr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158" y="149"/>
              <a:ext cx="1488" cy="38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ea typeface="隶书" panose="02010509060101010101" pitchFamily="49" charset="-122"/>
                </a:rPr>
                <a:t>    </a:t>
              </a:r>
              <a:endParaRPr lang="zh-CN" altLang="en-US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anose="02010509060101010101" pitchFamily="49" charset="-122"/>
              </a:endParaRPr>
            </a:p>
          </p:txBody>
        </p:sp>
        <p:sp>
          <p:nvSpPr>
            <p:cNvPr id="33797" name="Rectangle 5" descr="PE03255_"/>
            <p:cNvSpPr>
              <a:spLocks noChangeArrowheads="1"/>
            </p:cNvSpPr>
            <p:nvPr/>
          </p:nvSpPr>
          <p:spPr bwMode="auto">
            <a:xfrm>
              <a:off x="1414" y="187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3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kumimoji="0"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BatangChe" pitchFamily="49" charset="-127"/>
              </a:endParaRPr>
            </a:p>
          </p:txBody>
        </p:sp>
        <p:pic>
          <p:nvPicPr>
            <p:cNvPr id="33798" name="Picture 6" descr="67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46" y="119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799" name="Picture 7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58" y="215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800" name="WordArt 8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chemeClr val="accent2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合作探究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1628775"/>
            <a:ext cx="8675688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zh-CN" altLang="en-US"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kumimoji="0" lang="zh-CN" alt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         </a:t>
            </a:r>
          </a:p>
        </p:txBody>
      </p:sp>
      <p:grpSp>
        <p:nvGrpSpPr>
          <p:cNvPr id="33802" name="Group 10"/>
          <p:cNvGrpSpPr/>
          <p:nvPr/>
        </p:nvGrpSpPr>
        <p:grpSpPr bwMode="auto">
          <a:xfrm>
            <a:off x="6877050" y="188913"/>
            <a:ext cx="2071688" cy="1427162"/>
            <a:chOff x="2200" y="0"/>
            <a:chExt cx="1305" cy="899"/>
          </a:xfrm>
        </p:grpSpPr>
        <p:pic>
          <p:nvPicPr>
            <p:cNvPr id="33803" name="Picture 12" descr="qz_1rejo[1]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200" y="119"/>
              <a:ext cx="1305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4" name="Picture 13" descr="Q_011"/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2653" y="0"/>
              <a:ext cx="289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95288" y="2205038"/>
            <a:ext cx="8351837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观察以上三个函数关系式，以小组为单位，交流一下它们有什么共同特点？能根据这些函数的共同点写出这种函数的一般形式吗</a:t>
            </a:r>
            <a:r>
              <a:rPr kumimoji="0"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  <a:endParaRPr kumimoji="0" lang="zh-CN" altLang="en-US" sz="28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395288" y="981075"/>
          <a:ext cx="2087562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公式" r:id="rId8" imgW="2082800" imgH="419100" progId="Equation.3">
                  <p:embed/>
                </p:oleObj>
              </mc:Choice>
              <mc:Fallback>
                <p:oleObj name="公式" r:id="rId8" imgW="2082800" imgH="419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9832" r="43474"/>
                      <a:stretch>
                        <a:fillRect/>
                      </a:stretch>
                    </p:blipFill>
                    <p:spPr bwMode="auto">
                      <a:xfrm>
                        <a:off x="395288" y="981075"/>
                        <a:ext cx="2087562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2700338" y="981075"/>
          <a:ext cx="2016125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公式" r:id="rId10" imgW="520700" imgH="393700" progId="Equation.3">
                  <p:embed/>
                </p:oleObj>
              </mc:Choice>
              <mc:Fallback>
                <p:oleObj name="公式" r:id="rId10" imgW="5207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981075"/>
                        <a:ext cx="2016125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4787900" y="908050"/>
          <a:ext cx="1944688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3" name="公式" r:id="rId12" imgW="571500" imgH="419100" progId="Equation.3">
                  <p:embed/>
                </p:oleObj>
              </mc:Choice>
              <mc:Fallback>
                <p:oleObj name="公式" r:id="rId12" imgW="571500" imgH="4191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908050"/>
                        <a:ext cx="1944688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39750" y="3716338"/>
            <a:ext cx="7993063" cy="11874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相同之处：</a:t>
            </a:r>
            <a:endParaRPr lang="en-US" altLang="zh-CN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 ①、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均有两个变量一个常量</a:t>
            </a:r>
          </a:p>
          <a:p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②、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均为分式形式，其中一个变量在分式的分母中。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611188" y="5300663"/>
            <a:ext cx="7921625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FF"/>
                </a:solidFill>
                <a:ea typeface="黑体" panose="02010609060101010101" charset="-122"/>
              </a:rPr>
              <a:t>一般形式：</a:t>
            </a:r>
            <a:r>
              <a:rPr lang="zh-CN" altLang="en-US" dirty="0"/>
              <a:t>                </a:t>
            </a:r>
          </a:p>
        </p:txBody>
      </p:sp>
      <p:graphicFrame>
        <p:nvGraphicFramePr>
          <p:cNvPr id="33811" name="Object 19"/>
          <p:cNvGraphicFramePr>
            <a:graphicFrameLocks noChangeAspect="1"/>
          </p:cNvGraphicFramePr>
          <p:nvPr/>
        </p:nvGraphicFramePr>
        <p:xfrm>
          <a:off x="2124075" y="4868863"/>
          <a:ext cx="1166813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4" r:id="rId14" imgW="400685" imgH="400685" progId="Equation.3">
                  <p:embed/>
                </p:oleObj>
              </mc:Choice>
              <mc:Fallback>
                <p:oleObj r:id="rId14" imgW="400685" imgH="400685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868863"/>
                        <a:ext cx="1166813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5148263" y="3716338"/>
            <a:ext cx="2808287" cy="1657350"/>
          </a:xfrm>
          <a:prstGeom prst="cloudCallout">
            <a:avLst>
              <a:gd name="adj1" fmla="val -109356"/>
              <a:gd name="adj2" fmla="val 53162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b="1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这个式子中的</a:t>
            </a:r>
            <a:r>
              <a:rPr lang="en-US" altLang="zh-CN" b="1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K</a:t>
            </a:r>
            <a:r>
              <a:rPr lang="zh-CN" altLang="en-US" b="1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能为</a:t>
            </a:r>
            <a:r>
              <a:rPr lang="en-US" altLang="zh-CN" b="1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0</a:t>
            </a:r>
            <a:r>
              <a:rPr lang="zh-CN" altLang="en-US" b="1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吗？</a:t>
            </a:r>
            <a:r>
              <a:rPr lang="en-US" altLang="zh-CN" b="1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b="1">
                <a:solidFill>
                  <a:srgbClr val="00FF00"/>
                </a:solidFill>
                <a:latin typeface="黑体" panose="02010609060101010101" charset="-122"/>
                <a:ea typeface="黑体" panose="02010609060101010101" charset="-122"/>
              </a:rPr>
              <a:t>呢？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8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92" decel="100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192" decel="100000"/>
                                        <p:tgtEl>
                                          <p:spTgt spid="338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192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92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 animBg="1"/>
      <p:bldP spid="33805" grpId="0"/>
      <p:bldP spid="33809" grpId="0" animBg="1"/>
      <p:bldP spid="33810" grpId="0" animBg="1"/>
      <p:bldP spid="338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流程图: 可选过程 1"/>
          <p:cNvSpPr>
            <a:spLocks noChangeArrowheads="1"/>
          </p:cNvSpPr>
          <p:nvPr/>
        </p:nvSpPr>
        <p:spPr bwMode="auto">
          <a:xfrm>
            <a:off x="428625" y="285750"/>
            <a:ext cx="1643063" cy="500063"/>
          </a:xfrm>
          <a:prstGeom prst="flowChartAlternateProcess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 sz="2600" b="1">
                <a:solidFill>
                  <a:srgbClr val="FFFF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探究新知</a:t>
            </a:r>
          </a:p>
        </p:txBody>
      </p:sp>
      <p:grpSp>
        <p:nvGrpSpPr>
          <p:cNvPr id="34819" name="Group 3"/>
          <p:cNvGrpSpPr/>
          <p:nvPr/>
        </p:nvGrpSpPr>
        <p:grpSpPr bwMode="auto">
          <a:xfrm>
            <a:off x="0" y="188913"/>
            <a:ext cx="3581400" cy="685800"/>
            <a:chOff x="158" y="119"/>
            <a:chExt cx="2256" cy="432"/>
          </a:xfrm>
        </p:grpSpPr>
        <p:sp>
          <p:nvSpPr>
            <p:cNvPr id="34820" name="Rectangle 4"/>
            <p:cNvSpPr>
              <a:spLocks noChangeArrowheads="1"/>
            </p:cNvSpPr>
            <p:nvPr/>
          </p:nvSpPr>
          <p:spPr bwMode="auto">
            <a:xfrm>
              <a:off x="158" y="149"/>
              <a:ext cx="1488" cy="38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ea typeface="隶书" panose="02010509060101010101" pitchFamily="49" charset="-122"/>
                </a:rPr>
                <a:t>    </a:t>
              </a:r>
              <a:endParaRPr lang="zh-CN" altLang="en-US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anose="02010509060101010101" pitchFamily="49" charset="-122"/>
              </a:endParaRPr>
            </a:p>
          </p:txBody>
        </p:sp>
        <p:sp>
          <p:nvSpPr>
            <p:cNvPr id="34821" name="Rectangle 5" descr="PE03255_"/>
            <p:cNvSpPr>
              <a:spLocks noChangeArrowheads="1"/>
            </p:cNvSpPr>
            <p:nvPr/>
          </p:nvSpPr>
          <p:spPr bwMode="auto">
            <a:xfrm>
              <a:off x="1414" y="187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4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kumimoji="0"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BatangChe" pitchFamily="49" charset="-127"/>
              </a:endParaRPr>
            </a:p>
          </p:txBody>
        </p:sp>
        <p:pic>
          <p:nvPicPr>
            <p:cNvPr id="34822" name="Picture 6" descr="678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46" y="119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823" name="Picture 7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58" y="215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chemeClr val="accent2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归纳总结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323850" y="981075"/>
            <a:ext cx="8351838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kumimoji="0"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一般地，如果变量 </a:t>
            </a:r>
            <a:r>
              <a:rPr kumimoji="0" lang="zh-CN" altLang="en-US" b="1" i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y </a:t>
            </a:r>
            <a:r>
              <a:rPr kumimoji="0"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和 </a:t>
            </a:r>
            <a:r>
              <a:rPr kumimoji="0" lang="zh-CN" altLang="en-US" b="1" i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x </a:t>
            </a:r>
            <a:r>
              <a:rPr kumimoji="0"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之间函数关系可以表示成</a:t>
            </a:r>
            <a:endParaRPr kumimoji="0" lang="en-US" altLang="zh-CN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kumimoji="0"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kumimoji="0" lang="zh-CN" altLang="en-US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k</a:t>
            </a:r>
            <a:r>
              <a:rPr kumimoji="0"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是常数,且</a:t>
            </a:r>
            <a:r>
              <a:rPr kumimoji="0" lang="zh-CN" altLang="en-US" b="1" i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k≠ </a:t>
            </a:r>
            <a:r>
              <a:rPr kumimoji="0"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0）</a:t>
            </a:r>
            <a:r>
              <a:rPr kumimoji="0"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的形式,则称 </a:t>
            </a:r>
            <a:r>
              <a:rPr kumimoji="0" lang="zh-CN" altLang="en-US" b="1" i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y </a:t>
            </a:r>
            <a:r>
              <a:rPr kumimoji="0"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是 </a:t>
            </a:r>
            <a:r>
              <a:rPr kumimoji="0" lang="zh-CN" altLang="en-US" b="1" i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x </a:t>
            </a:r>
            <a:r>
              <a:rPr kumimoji="0"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的</a:t>
            </a:r>
            <a:r>
              <a:rPr kumimoji="0"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反比例</a:t>
            </a:r>
            <a:r>
              <a:rPr kumimoji="0"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函数.</a:t>
            </a:r>
            <a:endParaRPr kumimoji="0" lang="en-US" altLang="zh-CN" b="1" dirty="0">
              <a:solidFill>
                <a:srgbClr val="0000FF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r>
              <a:rPr kumimoji="0"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其中</a:t>
            </a:r>
            <a:r>
              <a:rPr kumimoji="0"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k</a:t>
            </a:r>
            <a:r>
              <a:rPr kumimoji="0" lang="zh-CN" altLang="en-US" b="1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叫做</a:t>
            </a:r>
            <a:r>
              <a:rPr kumimoji="0" lang="zh-CN" altLang="en-US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比例系数</a:t>
            </a:r>
            <a:r>
              <a:rPr kumimoji="0"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7596188" y="981075"/>
          <a:ext cx="8953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r:id="rId7" imgW="400685" imgH="400685" progId="Equation.3">
                  <p:embed/>
                </p:oleObj>
              </mc:Choice>
              <mc:Fallback>
                <p:oleObj r:id="rId7" imgW="400685" imgH="40068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981075"/>
                        <a:ext cx="8953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827088" y="3213100"/>
          <a:ext cx="1166812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1" name="公式" r:id="rId9" imgW="400685" imgH="400685" progId="Equation.3">
                  <p:embed/>
                </p:oleObj>
              </mc:Choice>
              <mc:Fallback>
                <p:oleObj name="公式" r:id="rId9" imgW="400685" imgH="40068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213100"/>
                        <a:ext cx="1166812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3132138" y="3357563"/>
          <a:ext cx="21320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2" name="公式" r:id="rId10" imgW="520700" imgH="228600" progId="Equation.3">
                  <p:embed/>
                </p:oleObj>
              </mc:Choice>
              <mc:Fallback>
                <p:oleObj name="公式" r:id="rId10" imgW="5207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357563"/>
                        <a:ext cx="2132012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084888" y="3357563"/>
            <a:ext cx="35337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800">
                <a:latin typeface="Arial" panose="020B0604020202020204" pitchFamily="34" charset="0"/>
              </a:rPr>
              <a:t>xy=k</a:t>
            </a:r>
            <a:endParaRPr kumimoji="0" lang="zh-CN" altLang="en-US" sz="3600" b="1">
              <a:latin typeface="Arial" panose="020B0604020202020204" pitchFamily="34" charset="0"/>
              <a:sym typeface="仿宋" panose="02010609060101010101" pitchFamily="49" charset="-122"/>
            </a:endParaRPr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>
            <a:off x="5867400" y="2205038"/>
            <a:ext cx="2305050" cy="936625"/>
          </a:xfrm>
          <a:prstGeom prst="wedgeRoundRectCallout">
            <a:avLst>
              <a:gd name="adj1" fmla="val -72315"/>
              <a:gd name="adj2" fmla="val 7576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如果式子中</a:t>
            </a:r>
            <a:r>
              <a:rPr kumimoji="0" lang="en-US" altLang="zh-CN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k</a:t>
            </a:r>
            <a:r>
              <a:rPr kumimoji="0"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为常数，</a:t>
            </a:r>
            <a:r>
              <a:rPr kumimoji="0" lang="en-US" altLang="zh-CN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k≠0</a:t>
            </a:r>
            <a:endParaRPr kumimoji="0" lang="zh-CN" altLang="en-US" b="1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3059113" y="4508500"/>
            <a:ext cx="3449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200" b="1" dirty="0"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kumimoji="0" lang="zh-CN" altLang="en-US" sz="3200" b="1" dirty="0">
                <a:latin typeface="黑体" panose="02010609060101010101" charset="-122"/>
                <a:ea typeface="黑体" panose="02010609060101010101" charset="-122"/>
              </a:rPr>
              <a:t>是</a:t>
            </a:r>
            <a:r>
              <a:rPr kumimoji="0" lang="en-US" altLang="zh-CN" sz="3200" b="1" dirty="0"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kumimoji="0" lang="zh-CN" altLang="en-US" sz="3200" b="1" dirty="0">
                <a:latin typeface="黑体" panose="02010609060101010101" charset="-122"/>
                <a:ea typeface="黑体" panose="02010609060101010101" charset="-122"/>
              </a:rPr>
              <a:t>的反比例函数</a:t>
            </a:r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2051050" y="3716338"/>
            <a:ext cx="936625" cy="360362"/>
          </a:xfrm>
          <a:prstGeom prst="leftRightArrow">
            <a:avLst>
              <a:gd name="adj1" fmla="val 50000"/>
              <a:gd name="adj2" fmla="val 5198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>
            <a:off x="5076825" y="3716338"/>
            <a:ext cx="936625" cy="360362"/>
          </a:xfrm>
          <a:prstGeom prst="leftRightArrow">
            <a:avLst>
              <a:gd name="adj1" fmla="val 50000"/>
              <a:gd name="adj2" fmla="val 5198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1403350" y="4724400"/>
            <a:ext cx="936625" cy="360363"/>
          </a:xfrm>
          <a:prstGeom prst="leftRightArrow">
            <a:avLst>
              <a:gd name="adj1" fmla="val 50000"/>
              <a:gd name="adj2" fmla="val 5198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6372225" y="4508500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>
                <a:ea typeface="黑体" panose="02010609060101010101" charset="-122"/>
              </a:rPr>
              <a:t>吗？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48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92" decel="100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92" decel="100000"/>
                                        <p:tgtEl>
                                          <p:spTgt spid="348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92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92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48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348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85" decel="100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385" decel="100000"/>
                                        <p:tgtEl>
                                          <p:spTgt spid="348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385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385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nimBg="1"/>
      <p:bldP spid="34829" grpId="0" autoUpdateAnimBg="0"/>
      <p:bldP spid="34830" grpId="0" animBg="1"/>
      <p:bldP spid="34831" grpId="0"/>
      <p:bldP spid="34832" grpId="0" animBg="1"/>
      <p:bldP spid="34833" grpId="0" animBg="1"/>
      <p:bldP spid="34834" grpId="0" animBg="1"/>
      <p:bldP spid="34835" grpId="0"/>
      <p:bldP spid="3483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0"/>
          <p:cNvSpPr>
            <a:spLocks noGrp="1" noChangeArrowheads="1"/>
          </p:cNvSpPr>
          <p:nvPr/>
        </p:nvSpPr>
        <p:spPr bwMode="auto">
          <a:xfrm>
            <a:off x="323850" y="1714500"/>
            <a:ext cx="861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r>
              <a:rPr kumimoji="0" lang="en-US" altLang="zh-CN" sz="28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kumimoji="0"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在下列函数表达式中</a:t>
            </a:r>
            <a:r>
              <a:rPr kumimoji="0"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,x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均为自变量</a:t>
            </a:r>
            <a:r>
              <a:rPr kumimoji="0"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哪些</a:t>
            </a:r>
            <a:r>
              <a:rPr kumimoji="0"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是</a:t>
            </a:r>
            <a:r>
              <a:rPr kumimoji="0"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的反比例函数</a:t>
            </a:r>
            <a:r>
              <a:rPr kumimoji="0"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每一个反比例函数相应的</a:t>
            </a:r>
            <a:r>
              <a:rPr kumimoji="0" lang="en-US" altLang="zh-CN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k</a:t>
            </a:r>
            <a:r>
              <a:rPr kumimoji="0"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值是多少</a:t>
            </a:r>
            <a:r>
              <a:rPr kumimoji="0" lang="en-US" altLang="zh-CN" sz="2800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  <a:r>
              <a:rPr kumimoji="0" lang="en-US" altLang="zh-CN" sz="2800" dirty="0">
                <a:latin typeface="黑体" panose="02010609060101010101" charset="-122"/>
                <a:ea typeface="黑体" panose="02010609060101010101" charset="-122"/>
              </a:rPr>
              <a:t> </a:t>
            </a:r>
          </a:p>
        </p:txBody>
      </p:sp>
      <p:sp>
        <p:nvSpPr>
          <p:cNvPr id="1030" name="Rectangle 11"/>
          <p:cNvSpPr>
            <a:spLocks noGrp="1" noChangeArrowheads="1"/>
          </p:cNvSpPr>
          <p:nvPr/>
        </p:nvSpPr>
        <p:spPr bwMode="auto">
          <a:xfrm>
            <a:off x="304800" y="4413250"/>
            <a:ext cx="6324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endParaRPr kumimoji="0"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endParaRPr kumimoji="0"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endParaRPr kumimoji="0"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endParaRPr kumimoji="0"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endParaRPr kumimoji="0"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endParaRPr kumimoji="0"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endParaRPr kumimoji="0"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endParaRPr kumimoji="0"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endParaRPr kumimoji="0"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endParaRPr kumimoji="0"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endParaRPr kumimoji="0"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0" hangingPunct="0">
              <a:buClr>
                <a:schemeClr val="tx2"/>
              </a:buClr>
              <a:buSzPts val="2400"/>
              <a:buFont typeface="Wingdings" panose="05000000000000000000" pitchFamily="2" charset="2"/>
              <a:buNone/>
            </a:pPr>
            <a:endParaRPr kumimoji="0" lang="en-US" altLang="zh-CN" sz="280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179388" y="3721100"/>
          <a:ext cx="871378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3" imgW="2984500" imgH="406400" progId="Equation.DSMT4">
                  <p:embed/>
                </p:oleObj>
              </mc:Choice>
              <mc:Fallback>
                <p:oleObj name="Equation" r:id="rId3" imgW="2984500" imgH="406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721100"/>
                        <a:ext cx="8713787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179388" y="4884738"/>
            <a:ext cx="53292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Tahoma" panose="020B0604030504040204" pitchFamily="34" charset="0"/>
              </a:rPr>
              <a:t>（</a:t>
            </a:r>
            <a:r>
              <a:rPr lang="en-US" altLang="zh-CN" sz="2800" dirty="0">
                <a:latin typeface="Tahoma" panose="020B0604030504040204" pitchFamily="34" charset="0"/>
              </a:rPr>
              <a:t>9</a:t>
            </a:r>
            <a:r>
              <a:rPr lang="zh-CN" altLang="en-US" sz="2800" dirty="0">
                <a:latin typeface="Tahoma" panose="020B0604030504040204" pitchFamily="34" charset="0"/>
              </a:rPr>
              <a:t>）</a:t>
            </a:r>
            <a:r>
              <a:rPr lang="en-US" altLang="zh-CN" sz="2800" dirty="0">
                <a:latin typeface="Tahoma" panose="020B0604030504040204" pitchFamily="34" charset="0"/>
              </a:rPr>
              <a:t>y=-2x</a:t>
            </a:r>
            <a:r>
              <a:rPr lang="en-US" altLang="zh-CN" sz="2800" baseline="30000" dirty="0">
                <a:latin typeface="Tahoma" panose="020B0604030504040204" pitchFamily="34" charset="0"/>
              </a:rPr>
              <a:t>-1</a:t>
            </a:r>
          </a:p>
        </p:txBody>
      </p:sp>
      <p:graphicFrame>
        <p:nvGraphicFramePr>
          <p:cNvPr id="1028" name="Object 17"/>
          <p:cNvGraphicFramePr>
            <a:graphicFrameLocks noChangeAspect="1"/>
          </p:cNvGraphicFramePr>
          <p:nvPr/>
        </p:nvGraphicFramePr>
        <p:xfrm>
          <a:off x="3124200" y="4745038"/>
          <a:ext cx="252730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5" imgW="711200" imgH="228600" progId="Equation.DSMT4">
                  <p:embed/>
                </p:oleObj>
              </mc:Choice>
              <mc:Fallback>
                <p:oleObj name="Equation" r:id="rId5" imgW="7112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745038"/>
                        <a:ext cx="2527300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47" name="Group 23"/>
          <p:cNvGrpSpPr/>
          <p:nvPr/>
        </p:nvGrpSpPr>
        <p:grpSpPr bwMode="auto">
          <a:xfrm>
            <a:off x="6732588" y="0"/>
            <a:ext cx="2071687" cy="1427163"/>
            <a:chOff x="2200" y="0"/>
            <a:chExt cx="1305" cy="899"/>
          </a:xfrm>
        </p:grpSpPr>
        <p:pic>
          <p:nvPicPr>
            <p:cNvPr id="1043" name="Picture 12" descr="qz_1rejo[1]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2200" y="119"/>
              <a:ext cx="1305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Picture 13" descr="Q_011"/>
            <p:cNvPicPr>
              <a:picLocks noChangeAspect="1" noChangeArrowheads="1" noCrop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2653" y="0"/>
              <a:ext cx="289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1589088" y="3292475"/>
            <a:ext cx="696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√</a:t>
            </a: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3929063" y="3286125"/>
            <a:ext cx="696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√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8072438" y="3214688"/>
            <a:ext cx="696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√</a:t>
            </a: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4143375" y="4143375"/>
            <a:ext cx="6969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√</a:t>
            </a: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1643063" y="5143500"/>
            <a:ext cx="696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√</a:t>
            </a:r>
          </a:p>
        </p:txBody>
      </p:sp>
      <p:grpSp>
        <p:nvGrpSpPr>
          <p:cNvPr id="1054" name="Group 30"/>
          <p:cNvGrpSpPr/>
          <p:nvPr/>
        </p:nvGrpSpPr>
        <p:grpSpPr bwMode="auto">
          <a:xfrm>
            <a:off x="0" y="188913"/>
            <a:ext cx="3581400" cy="685800"/>
            <a:chOff x="158" y="119"/>
            <a:chExt cx="2256" cy="432"/>
          </a:xfrm>
        </p:grpSpPr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158" y="149"/>
              <a:ext cx="1488" cy="38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ea typeface="隶书" panose="02010509060101010101" pitchFamily="49" charset="-122"/>
                </a:rPr>
                <a:t>    </a:t>
              </a:r>
              <a:endParaRPr lang="zh-CN" altLang="en-US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anose="02010509060101010101" pitchFamily="49" charset="-122"/>
              </a:endParaRPr>
            </a:p>
          </p:txBody>
        </p:sp>
        <p:sp>
          <p:nvSpPr>
            <p:cNvPr id="1056" name="Rectangle 32" descr="PE03255_"/>
            <p:cNvSpPr>
              <a:spLocks noChangeArrowheads="1"/>
            </p:cNvSpPr>
            <p:nvPr/>
          </p:nvSpPr>
          <p:spPr bwMode="auto">
            <a:xfrm>
              <a:off x="1414" y="187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9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kumimoji="0" lang="zh-CN" alt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BatangChe" pitchFamily="49" charset="-127"/>
              </a:endParaRPr>
            </a:p>
          </p:txBody>
        </p:sp>
        <p:pic>
          <p:nvPicPr>
            <p:cNvPr id="1057" name="Picture 33" descr="678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646" y="119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8" name="Picture 34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158" y="215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59" name="WordArt 35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chemeClr val="accent2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小试牛刀</a:t>
            </a:r>
          </a:p>
        </p:txBody>
      </p:sp>
      <p:grpSp>
        <p:nvGrpSpPr>
          <p:cNvPr id="1062" name="Group 38"/>
          <p:cNvGrpSpPr>
            <a:grpSpLocks noChangeAspect="1"/>
          </p:cNvGrpSpPr>
          <p:nvPr/>
        </p:nvGrpSpPr>
        <p:grpSpPr bwMode="auto">
          <a:xfrm>
            <a:off x="323850" y="2781300"/>
            <a:ext cx="8569325" cy="938213"/>
            <a:chOff x="204" y="1752"/>
            <a:chExt cx="5398" cy="591"/>
          </a:xfrm>
        </p:grpSpPr>
        <p:sp>
          <p:nvSpPr>
            <p:cNvPr id="106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04" y="1752"/>
              <a:ext cx="5398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247" y="1812"/>
              <a:ext cx="31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400" b="1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zh-CN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498" y="1812"/>
              <a:ext cx="31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400" b="1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zh-CN"/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>
              <a:off x="1116" y="2038"/>
              <a:ext cx="202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1486" y="1812"/>
              <a:ext cx="31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400" b="1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zh-CN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1767" y="1812"/>
              <a:ext cx="31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400" b="1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zh-CN"/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>
              <a:off x="2385" y="2038"/>
              <a:ext cx="43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2991" y="1812"/>
              <a:ext cx="31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400" b="1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zh-CN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3272" y="1812"/>
              <a:ext cx="31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400" b="1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zh-CN"/>
            </a:p>
          </p:txBody>
        </p:sp>
        <p:sp>
          <p:nvSpPr>
            <p:cNvPr id="1071" name="Line 47"/>
            <p:cNvSpPr>
              <a:spLocks noChangeShapeType="1"/>
            </p:cNvSpPr>
            <p:nvPr/>
          </p:nvSpPr>
          <p:spPr bwMode="auto">
            <a:xfrm>
              <a:off x="3890" y="2038"/>
              <a:ext cx="202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4260" y="1812"/>
              <a:ext cx="31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400" b="1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zh-CN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4536" y="1812"/>
              <a:ext cx="31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400" b="1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zh-CN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5466" y="1911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zh-CN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5302" y="1911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zh-CN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4632" y="1911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zh-CN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4362" y="1911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4</a:t>
              </a:r>
              <a:endParaRPr lang="en-US" altLang="zh-CN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4128" y="1911"/>
              <a:ext cx="253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;</a:t>
              </a:r>
              <a:endParaRPr lang="en-US" altLang="zh-CN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3914" y="2067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2</a:t>
              </a:r>
              <a:endParaRPr lang="en-US" altLang="zh-CN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3912" y="1779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x</a:t>
              </a:r>
              <a:endParaRPr lang="en-US" altLang="zh-CN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3368" y="1911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y</a:t>
              </a:r>
              <a:endParaRPr lang="en-US" altLang="zh-CN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3098" y="1911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3</a:t>
              </a:r>
              <a:endParaRPr lang="en-US" altLang="zh-CN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2859" y="1911"/>
              <a:ext cx="253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;</a:t>
              </a:r>
              <a:endParaRPr lang="en-US" altLang="zh-CN"/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2525" y="2067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x</a:t>
              </a:r>
              <a:endParaRPr lang="en-US" altLang="zh-CN"/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2647" y="1779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4</a:t>
              </a:r>
              <a:endParaRPr lang="en-US" altLang="zh-CN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2566" y="1779"/>
              <a:ext cx="22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.</a:t>
              </a:r>
              <a:endParaRPr lang="en-US" altLang="zh-CN"/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2402" y="1779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0</a:t>
              </a:r>
              <a:endParaRPr lang="en-US" altLang="zh-CN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1864" y="1911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 dirty="0">
                  <a:solidFill>
                    <a:srgbClr val="000000"/>
                  </a:solidFill>
                </a:rPr>
                <a:t>y</a:t>
              </a:r>
              <a:endParaRPr lang="en-US" altLang="zh-CN" dirty="0"/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1594" y="1911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2</a:t>
              </a:r>
              <a:endParaRPr lang="en-US" altLang="zh-CN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1354" y="1911"/>
              <a:ext cx="253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;</a:t>
              </a:r>
              <a:endParaRPr lang="en-US" altLang="zh-CN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1138" y="2067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x</a:t>
              </a:r>
              <a:endParaRPr lang="en-US" altLang="zh-CN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1138" y="1779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5</a:t>
              </a:r>
              <a:endParaRPr lang="en-US" altLang="zh-CN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594" y="1911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 dirty="0">
                  <a:solidFill>
                    <a:srgbClr val="000000"/>
                  </a:solidFill>
                </a:rPr>
                <a:t>y</a:t>
              </a:r>
              <a:endParaRPr lang="en-US" altLang="zh-CN" dirty="0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334" y="1911"/>
              <a:ext cx="30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</a:rPr>
                <a:t>1</a:t>
              </a:r>
              <a:endParaRPr lang="en-US" altLang="zh-CN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5036" y="1888"/>
              <a:ext cx="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zh-CN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3619" y="1888"/>
              <a:ext cx="385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zh-CN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2114" y="1888"/>
              <a:ext cx="385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zh-CN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845" y="1888"/>
              <a:ext cx="385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2600" b="1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zh-CN"/>
            </a:p>
          </p:txBody>
        </p:sp>
      </p:grpSp>
      <p:graphicFrame>
        <p:nvGraphicFramePr>
          <p:cNvPr id="1099" name="Object 75"/>
          <p:cNvGraphicFramePr>
            <a:graphicFrameLocks noChangeAspect="1"/>
          </p:cNvGraphicFramePr>
          <p:nvPr/>
        </p:nvGraphicFramePr>
        <p:xfrm>
          <a:off x="7380288" y="2781300"/>
          <a:ext cx="11525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12" imgW="711200" imgH="546100" progId="Equation.DSMT4">
                  <p:embed/>
                </p:oleObj>
              </mc:Choice>
              <mc:Fallback>
                <p:oleObj name="Equation" r:id="rId12" imgW="711200" imgH="54610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781300"/>
                        <a:ext cx="115252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0" name="Text Box 76"/>
          <p:cNvSpPr txBox="1">
            <a:spLocks noChangeArrowheads="1"/>
          </p:cNvSpPr>
          <p:nvPr/>
        </p:nvSpPr>
        <p:spPr bwMode="auto">
          <a:xfrm>
            <a:off x="3327400" y="260350"/>
            <a:ext cx="275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101" name="Text Box 77"/>
          <p:cNvSpPr txBox="1">
            <a:spLocks noChangeArrowheads="1"/>
          </p:cNvSpPr>
          <p:nvPr/>
        </p:nvSpPr>
        <p:spPr bwMode="auto">
          <a:xfrm>
            <a:off x="395288" y="1052513"/>
            <a:ext cx="35290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FF"/>
                </a:solidFill>
                <a:ea typeface="黑体" panose="02010609060101010101" charset="-122"/>
              </a:rPr>
              <a:t>看谁做的又对又快！</a:t>
            </a:r>
          </a:p>
        </p:txBody>
      </p:sp>
      <p:pic>
        <p:nvPicPr>
          <p:cNvPr id="1102" name="Picture 78" descr="u=2452173053,3314964142&amp;fm=11&amp;gp=0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77200" y="5343525"/>
            <a:ext cx="10668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" name="Picture 80" descr="a1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019925" y="594995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4"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10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56" name="Group 16"/>
          <p:cNvGrpSpPr/>
          <p:nvPr/>
        </p:nvGrpSpPr>
        <p:grpSpPr bwMode="auto">
          <a:xfrm>
            <a:off x="3949700" y="749300"/>
            <a:ext cx="1368425" cy="985838"/>
            <a:chOff x="0" y="0"/>
            <a:chExt cx="862" cy="621"/>
          </a:xfrm>
        </p:grpSpPr>
        <p:sp>
          <p:nvSpPr>
            <p:cNvPr id="35857" name="Text Box 17"/>
            <p:cNvSpPr txBox="1">
              <a:spLocks noChangeArrowheads="1"/>
            </p:cNvSpPr>
            <p:nvPr/>
          </p:nvSpPr>
          <p:spPr bwMode="auto">
            <a:xfrm>
              <a:off x="0" y="138"/>
              <a:ext cx="4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CN" sz="3200" b="1"/>
                <a:t>y =</a:t>
              </a:r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>
              <a:off x="434" y="311"/>
              <a:ext cx="337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5859" name="Text Box 19"/>
            <p:cNvSpPr txBox="1">
              <a:spLocks noChangeArrowheads="1"/>
            </p:cNvSpPr>
            <p:nvPr/>
          </p:nvSpPr>
          <p:spPr bwMode="auto">
            <a:xfrm>
              <a:off x="480" y="0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CN" sz="3200" b="1"/>
                <a:t>3</a:t>
              </a:r>
            </a:p>
          </p:txBody>
        </p:sp>
        <p:sp>
          <p:nvSpPr>
            <p:cNvPr id="35860" name="Text Box 20"/>
            <p:cNvSpPr txBox="1">
              <a:spLocks noChangeArrowheads="1"/>
            </p:cNvSpPr>
            <p:nvPr/>
          </p:nvSpPr>
          <p:spPr bwMode="auto">
            <a:xfrm>
              <a:off x="416" y="256"/>
              <a:ext cx="4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CN" sz="3200" b="1"/>
                <a:t>2x</a:t>
              </a:r>
            </a:p>
          </p:txBody>
        </p:sp>
      </p:grp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15900" y="97790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>
                        <a:gamma/>
                        <a:shade val="46275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0" lang="en-US" altLang="zh-CN" sz="3200" b="1"/>
              <a:t>y = 3x-1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2273300" y="97790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>
                        <a:gamma/>
                        <a:shade val="46275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0" lang="en-US" altLang="zh-CN" sz="3200" b="1"/>
              <a:t>y = 2x</a:t>
            </a:r>
            <a:endParaRPr kumimoji="0" lang="en-US" altLang="zh-CN" sz="3200" b="1" baseline="30000"/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292100" y="215106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folHlink">
                        <a:gamma/>
                        <a:shade val="46275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0" lang="en-US" altLang="zh-CN" sz="3200" b="1"/>
              <a:t>y = 3x</a:t>
            </a:r>
          </a:p>
        </p:txBody>
      </p:sp>
      <p:grpSp>
        <p:nvGrpSpPr>
          <p:cNvPr id="35864" name="Group 24"/>
          <p:cNvGrpSpPr/>
          <p:nvPr/>
        </p:nvGrpSpPr>
        <p:grpSpPr bwMode="auto">
          <a:xfrm>
            <a:off x="3876675" y="1968500"/>
            <a:ext cx="1368425" cy="985838"/>
            <a:chOff x="0" y="0"/>
            <a:chExt cx="862" cy="621"/>
          </a:xfrm>
        </p:grpSpPr>
        <p:sp>
          <p:nvSpPr>
            <p:cNvPr id="35865" name="Text Box 25"/>
            <p:cNvSpPr txBox="1">
              <a:spLocks noChangeArrowheads="1"/>
            </p:cNvSpPr>
            <p:nvPr/>
          </p:nvSpPr>
          <p:spPr bwMode="auto">
            <a:xfrm>
              <a:off x="0" y="138"/>
              <a:ext cx="4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CN" sz="3200" b="1"/>
                <a:t>y =</a:t>
              </a:r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>
              <a:off x="434" y="311"/>
              <a:ext cx="337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5867" name="Text Box 27"/>
            <p:cNvSpPr txBox="1">
              <a:spLocks noChangeArrowheads="1"/>
            </p:cNvSpPr>
            <p:nvPr/>
          </p:nvSpPr>
          <p:spPr bwMode="auto">
            <a:xfrm>
              <a:off x="480" y="0"/>
              <a:ext cx="3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CN" sz="3200" b="1"/>
                <a:t>1</a:t>
              </a:r>
            </a:p>
          </p:txBody>
        </p:sp>
        <p:sp>
          <p:nvSpPr>
            <p:cNvPr id="35868" name="Text Box 28"/>
            <p:cNvSpPr txBox="1">
              <a:spLocks noChangeArrowheads="1"/>
            </p:cNvSpPr>
            <p:nvPr/>
          </p:nvSpPr>
          <p:spPr bwMode="auto">
            <a:xfrm>
              <a:off x="416" y="256"/>
              <a:ext cx="4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CN" sz="3200" b="1"/>
                <a:t>3x</a:t>
              </a:r>
            </a:p>
          </p:txBody>
        </p:sp>
      </p:grpSp>
      <p:grpSp>
        <p:nvGrpSpPr>
          <p:cNvPr id="35869" name="Group 29"/>
          <p:cNvGrpSpPr/>
          <p:nvPr/>
        </p:nvGrpSpPr>
        <p:grpSpPr bwMode="auto">
          <a:xfrm>
            <a:off x="2197100" y="1968500"/>
            <a:ext cx="1371600" cy="900113"/>
            <a:chOff x="0" y="0"/>
            <a:chExt cx="1007" cy="557"/>
          </a:xfrm>
        </p:grpSpPr>
        <p:sp>
          <p:nvSpPr>
            <p:cNvPr id="35870" name="Text Box 30"/>
            <p:cNvSpPr txBox="1">
              <a:spLocks noChangeArrowheads="1"/>
            </p:cNvSpPr>
            <p:nvPr/>
          </p:nvSpPr>
          <p:spPr bwMode="auto">
            <a:xfrm>
              <a:off x="0" y="118"/>
              <a:ext cx="679" cy="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CN" sz="3200" b="1"/>
                <a:t>y = </a:t>
              </a:r>
            </a:p>
          </p:txBody>
        </p: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>
              <a:off x="590" y="300"/>
              <a:ext cx="337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35872" name="Text Box 32"/>
            <p:cNvSpPr txBox="1">
              <a:spLocks noChangeArrowheads="1"/>
            </p:cNvSpPr>
            <p:nvPr/>
          </p:nvSpPr>
          <p:spPr bwMode="auto">
            <a:xfrm>
              <a:off x="625" y="198"/>
              <a:ext cx="382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CN" sz="3200" b="1"/>
                <a:t>x</a:t>
              </a:r>
            </a:p>
          </p:txBody>
        </p:sp>
        <p:sp>
          <p:nvSpPr>
            <p:cNvPr id="35873" name="Text Box 33"/>
            <p:cNvSpPr txBox="1">
              <a:spLocks noChangeArrowheads="1"/>
            </p:cNvSpPr>
            <p:nvPr/>
          </p:nvSpPr>
          <p:spPr bwMode="auto">
            <a:xfrm>
              <a:off x="626" y="0"/>
              <a:ext cx="227" cy="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altLang="zh-CN" sz="3200" b="1"/>
                <a:t>1</a:t>
              </a:r>
            </a:p>
          </p:txBody>
        </p:sp>
        <p:sp>
          <p:nvSpPr>
            <p:cNvPr id="35874" name="Line 34"/>
            <p:cNvSpPr>
              <a:spLocks noChangeShapeType="1"/>
            </p:cNvSpPr>
            <p:nvPr/>
          </p:nvSpPr>
          <p:spPr bwMode="auto">
            <a:xfrm>
              <a:off x="454" y="300"/>
              <a:ext cx="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aphicFrame>
        <p:nvGraphicFramePr>
          <p:cNvPr id="35875" name="Object 35"/>
          <p:cNvGraphicFramePr>
            <a:graphicFrameLocks noChangeAspect="1"/>
          </p:cNvGraphicFramePr>
          <p:nvPr/>
        </p:nvGraphicFramePr>
        <p:xfrm>
          <a:off x="215900" y="3043238"/>
          <a:ext cx="1295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6" r:id="rId6" imgW="1651000" imgH="393700" progId="Equation.3">
                  <p:embed/>
                </p:oleObj>
              </mc:Choice>
              <mc:Fallback>
                <p:oleObj r:id="rId6" imgW="1651000" imgH="3937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7856" b="7854"/>
                      <a:stretch>
                        <a:fillRect/>
                      </a:stretch>
                    </p:blipFill>
                    <p:spPr bwMode="auto">
                      <a:xfrm>
                        <a:off x="215900" y="3043238"/>
                        <a:ext cx="1295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6" name="Object 36"/>
          <p:cNvGraphicFramePr>
            <a:graphicFrameLocks noChangeAspect="1"/>
          </p:cNvGraphicFramePr>
          <p:nvPr/>
        </p:nvGraphicFramePr>
        <p:xfrm>
          <a:off x="215900" y="5854700"/>
          <a:ext cx="25987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7" r:id="rId8" imgW="2400300" imgH="393700" progId="Equation.3">
                  <p:embed/>
                </p:oleObj>
              </mc:Choice>
              <mc:Fallback>
                <p:oleObj r:id="rId8" imgW="2400300" imgH="3937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3567" r="64491" b="21440"/>
                      <a:stretch>
                        <a:fillRect/>
                      </a:stretch>
                    </p:blipFill>
                    <p:spPr bwMode="auto">
                      <a:xfrm>
                        <a:off x="215900" y="5854700"/>
                        <a:ext cx="25987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0" y="0"/>
            <a:ext cx="10044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0"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kumimoji="0"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、下列函数哪些是反比例函数</a:t>
            </a:r>
            <a:r>
              <a:rPr kumimoji="0"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  <a:r>
              <a:rPr kumimoji="0" lang="zh-CN" altLang="en-US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哪些是一次函数</a:t>
            </a:r>
            <a:r>
              <a:rPr kumimoji="0"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?</a:t>
            </a:r>
            <a:r>
              <a:rPr kumimoji="0" lang="en-US" altLang="zh-CN" sz="2800" b="1" u="sng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</a:p>
        </p:txBody>
      </p:sp>
      <p:graphicFrame>
        <p:nvGraphicFramePr>
          <p:cNvPr id="35878" name="Object 38"/>
          <p:cNvGraphicFramePr>
            <a:graphicFrameLocks noChangeAspect="1"/>
          </p:cNvGraphicFramePr>
          <p:nvPr/>
        </p:nvGraphicFramePr>
        <p:xfrm>
          <a:off x="3321050" y="5589588"/>
          <a:ext cx="18557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8" r:id="rId10" imgW="1701800" imgH="393700" progId="Equation.3">
                  <p:embed/>
                </p:oleObj>
              </mc:Choice>
              <mc:Fallback>
                <p:oleObj r:id="rId10" imgW="1701800" imgH="3937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3447" r="49199" b="-523"/>
                      <a:stretch>
                        <a:fillRect/>
                      </a:stretch>
                    </p:blipFill>
                    <p:spPr bwMode="auto">
                      <a:xfrm>
                        <a:off x="3321050" y="5589588"/>
                        <a:ext cx="18557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79" name="Object 39"/>
          <p:cNvGraphicFramePr>
            <a:graphicFrameLocks noChangeAspect="1"/>
          </p:cNvGraphicFramePr>
          <p:nvPr/>
        </p:nvGraphicFramePr>
        <p:xfrm>
          <a:off x="2128838" y="3187700"/>
          <a:ext cx="1219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9" r:id="rId12" imgW="1651000" imgH="393700" progId="Equation.3">
                  <p:embed/>
                </p:oleObj>
              </mc:Choice>
              <mc:Fallback>
                <p:oleObj r:id="rId12" imgW="1651000" imgH="3937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2103" t="16754" r="27055" b="7854"/>
                      <a:stretch>
                        <a:fillRect/>
                      </a:stretch>
                    </p:blipFill>
                    <p:spPr bwMode="auto">
                      <a:xfrm>
                        <a:off x="2128838" y="3187700"/>
                        <a:ext cx="1219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0" name="Object 40"/>
          <p:cNvGraphicFramePr>
            <a:graphicFrameLocks noChangeAspect="1"/>
          </p:cNvGraphicFramePr>
          <p:nvPr/>
        </p:nvGraphicFramePr>
        <p:xfrm>
          <a:off x="3452813" y="3213100"/>
          <a:ext cx="17668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0" r:id="rId14" imgW="1993900" imgH="393700" progId="Equation.3">
                  <p:embed/>
                </p:oleObj>
              </mc:Choice>
              <mc:Fallback>
                <p:oleObj r:id="rId14" imgW="1993900" imgH="3937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2945" t="16754" b="24608"/>
                      <a:stretch>
                        <a:fillRect/>
                      </a:stretch>
                    </p:blipFill>
                    <p:spPr bwMode="auto">
                      <a:xfrm>
                        <a:off x="3452813" y="3213100"/>
                        <a:ext cx="176688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1" name="Object 41"/>
          <p:cNvGraphicFramePr>
            <a:graphicFrameLocks noChangeAspect="1"/>
          </p:cNvGraphicFramePr>
          <p:nvPr/>
        </p:nvGraphicFramePr>
        <p:xfrm>
          <a:off x="323850" y="4581525"/>
          <a:ext cx="18097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1" r:id="rId16" imgW="2057400" imgH="393700" progId="Equation.3">
                  <p:embed/>
                </p:oleObj>
              </mc:Choice>
              <mc:Fallback>
                <p:oleObj r:id="rId16" imgW="2057400" imgH="3937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0437" t="23567" r="42932" b="16441"/>
                      <a:stretch>
                        <a:fillRect/>
                      </a:stretch>
                    </p:blipFill>
                    <p:spPr bwMode="auto">
                      <a:xfrm>
                        <a:off x="323850" y="4581525"/>
                        <a:ext cx="18097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2" name="Object 42"/>
          <p:cNvGraphicFramePr>
            <a:graphicFrameLocks noChangeAspect="1"/>
          </p:cNvGraphicFramePr>
          <p:nvPr/>
        </p:nvGraphicFramePr>
        <p:xfrm>
          <a:off x="3059113" y="4406900"/>
          <a:ext cx="20161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2" r:id="rId18" imgW="2057400" imgH="393700" progId="Equation.3">
                  <p:embed/>
                </p:oleObj>
              </mc:Choice>
              <mc:Fallback>
                <p:oleObj r:id="rId18" imgW="2057400" imgH="3937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4821" t="7855"/>
                      <a:stretch>
                        <a:fillRect/>
                      </a:stretch>
                    </p:blipFill>
                    <p:spPr bwMode="auto">
                      <a:xfrm>
                        <a:off x="3059113" y="4406900"/>
                        <a:ext cx="20161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83" name="Group 43"/>
          <p:cNvGrpSpPr/>
          <p:nvPr/>
        </p:nvGrpSpPr>
        <p:grpSpPr bwMode="auto">
          <a:xfrm>
            <a:off x="5854700" y="749300"/>
            <a:ext cx="2895600" cy="2514600"/>
            <a:chOff x="0" y="0"/>
            <a:chExt cx="1824" cy="1584"/>
          </a:xfrm>
        </p:grpSpPr>
        <p:pic>
          <p:nvPicPr>
            <p:cNvPr id="35884" name="Picture 44" descr="ri3hqoey[1]"/>
            <p:cNvPicPr>
              <a:picLocks noChangeAspect="1" noChangeArrowheads="1"/>
            </p:cNvPicPr>
            <p:nvPr/>
          </p:nvPicPr>
          <p:blipFill>
            <a:blip r:embed="rId20" cstate="email"/>
            <a:srcRect/>
            <a:stretch>
              <a:fillRect/>
            </a:stretch>
          </p:blipFill>
          <p:spPr bwMode="auto">
            <a:xfrm>
              <a:off x="0" y="0"/>
              <a:ext cx="1824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85" name="Text Box 45"/>
            <p:cNvSpPr txBox="1">
              <a:spLocks noChangeArrowheads="1"/>
            </p:cNvSpPr>
            <p:nvPr/>
          </p:nvSpPr>
          <p:spPr bwMode="auto">
            <a:xfrm>
              <a:off x="336" y="528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CN" altLang="en-US" b="1">
                  <a:latin typeface="Arial" panose="020B0604020202020204" pitchFamily="34" charset="0"/>
                  <a:ea typeface="黑体" panose="02010609060101010101" charset="-122"/>
                </a:rPr>
                <a:t>反比例函数</a:t>
              </a:r>
            </a:p>
          </p:txBody>
        </p:sp>
      </p:grpSp>
      <p:grpSp>
        <p:nvGrpSpPr>
          <p:cNvPr id="35886" name="Group 46"/>
          <p:cNvGrpSpPr/>
          <p:nvPr/>
        </p:nvGrpSpPr>
        <p:grpSpPr bwMode="auto">
          <a:xfrm>
            <a:off x="6011863" y="2781300"/>
            <a:ext cx="2819400" cy="2736850"/>
            <a:chOff x="0" y="0"/>
            <a:chExt cx="1776" cy="1680"/>
          </a:xfrm>
        </p:grpSpPr>
        <p:pic>
          <p:nvPicPr>
            <p:cNvPr id="35887" name="Picture 47" descr="ri3hqoey[1]"/>
            <p:cNvPicPr>
              <a:picLocks noChangeAspect="1" noChangeArrowheads="1"/>
            </p:cNvPicPr>
            <p:nvPr/>
          </p:nvPicPr>
          <p:blipFill>
            <a:blip r:embed="rId20" cstate="email"/>
            <a:srcRect/>
            <a:stretch>
              <a:fillRect/>
            </a:stretch>
          </p:blipFill>
          <p:spPr bwMode="auto">
            <a:xfrm>
              <a:off x="0" y="0"/>
              <a:ext cx="1776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88" name="Text Box 48"/>
            <p:cNvSpPr txBox="1">
              <a:spLocks noChangeArrowheads="1"/>
            </p:cNvSpPr>
            <p:nvPr/>
          </p:nvSpPr>
          <p:spPr bwMode="auto">
            <a:xfrm>
              <a:off x="432" y="528"/>
              <a:ext cx="960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zh-CN" altLang="en-US" b="1">
                  <a:latin typeface="Arial" panose="020B0604020202020204" pitchFamily="34" charset="0"/>
                  <a:ea typeface="黑体" panose="02010609060101010101" charset="-122"/>
                </a:rPr>
                <a:t>一次函数</a:t>
              </a:r>
            </a:p>
          </p:txBody>
        </p:sp>
      </p:grpSp>
      <p:grpSp>
        <p:nvGrpSpPr>
          <p:cNvPr id="35890" name="Group 50"/>
          <p:cNvGrpSpPr/>
          <p:nvPr/>
        </p:nvGrpSpPr>
        <p:grpSpPr bwMode="auto">
          <a:xfrm>
            <a:off x="6732588" y="5300663"/>
            <a:ext cx="2071687" cy="1427162"/>
            <a:chOff x="2200" y="0"/>
            <a:chExt cx="1305" cy="899"/>
          </a:xfrm>
        </p:grpSpPr>
        <p:pic>
          <p:nvPicPr>
            <p:cNvPr id="35891" name="Picture 12" descr="qz_1rejo[1]"/>
            <p:cNvPicPr>
              <a:picLocks noChangeAspect="1" noChangeArrowheads="1"/>
            </p:cNvPicPr>
            <p:nvPr/>
          </p:nvPicPr>
          <p:blipFill>
            <a:blip r:embed="rId21" cstate="email"/>
            <a:srcRect/>
            <a:stretch>
              <a:fillRect/>
            </a:stretch>
          </p:blipFill>
          <p:spPr bwMode="auto">
            <a:xfrm>
              <a:off x="2200" y="119"/>
              <a:ext cx="1305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92" name="Picture 13" descr="Q_011"/>
            <p:cNvPicPr>
              <a:picLocks noChangeAspect="1" noChangeArrowheads="1" noCrop="1"/>
            </p:cNvPicPr>
            <p:nvPr/>
          </p:nvPicPr>
          <p:blipFill>
            <a:blip r:embed="rId22" cstate="email"/>
            <a:srcRect/>
            <a:stretch>
              <a:fillRect/>
            </a:stretch>
          </p:blipFill>
          <p:spPr bwMode="auto">
            <a:xfrm>
              <a:off x="2653" y="0"/>
              <a:ext cx="289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5893" name="Picture 53" descr="9"/>
          <p:cNvPicPr>
            <a:picLocks noChangeAspect="1" noChangeArrowheads="1" noCrop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3995738" y="4868863"/>
            <a:ext cx="2160587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95" name="Picture 55" descr="a1"/>
          <p:cNvPicPr>
            <a:picLocks noChangeAspect="1" noChangeArrowheads="1" noCrop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5651500" y="5705475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3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023 L 0.69306 0.4835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53" y="2416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50 0.002315 L 0.475833 0.472685 " pathEditMode="relative" rAng="0" ptsTypes="">
                                      <p:cBhvr>
                                        <p:cTn id="60" dur="20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0" y="28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300417 0.150926 " pathEditMode="relative" rAng="0" ptsTypes="">
                                      <p:cBhvr>
                                        <p:cTn id="64" dur="2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7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723889 0.277963 " pathEditMode="relative" rAng="0" ptsTypes="">
                                      <p:cBhvr>
                                        <p:cTn id="68" dur="2000" fill="hold"/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00" y="19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0.00116 L 0.49167 -0.0543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00" y="-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0.3 -0.0444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5.92593E-6 L 0.7 -0.22223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33 0.027778 L 0.507639 0.120463 " pathEditMode="relative" rAng="0" ptsTypes="">
                                      <p:cBhvr>
                                        <p:cTn id="84" dur="2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00" y="10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0.30834 -0.2222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68334 -0.41111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58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806 0.022222 L 0.378125 -0.083796 " pathEditMode="relative" rAng="0" ptsTypes="">
                                      <p:cBhvr>
                                        <p:cTn id="96" dur="2000" fill="hold"/>
                                        <p:tgtEl>
                                          <p:spTgt spid="35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1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18 0.02776 L 0.67292 -0.24613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28" y="-136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342500 -0.560833 " pathEditMode="relative" rAng="0" ptsTypes="">
                                      <p:cBhvr>
                                        <p:cTn id="104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-28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5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358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358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3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95"/>
                  </p:tgtEl>
                </p:cond>
              </p:nextCondLst>
            </p:seq>
          </p:childTnLst>
        </p:cTn>
      </p:par>
    </p:tnLst>
    <p:bldLst>
      <p:bldP spid="35861" grpId="0" autoUpdateAnimBg="0"/>
      <p:bldP spid="35861" grpId="1" autoUpdateAnimBg="0"/>
      <p:bldP spid="35862" grpId="0" autoUpdateAnimBg="0"/>
      <p:bldP spid="35862" grpId="1" autoUpdateAnimBg="0"/>
      <p:bldP spid="35863" grpId="0" build="allAtOnce" autoUpdateAnimBg="0"/>
      <p:bldP spid="3587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3" name="Group 17"/>
          <p:cNvGrpSpPr/>
          <p:nvPr/>
        </p:nvGrpSpPr>
        <p:grpSpPr bwMode="auto">
          <a:xfrm>
            <a:off x="6588125" y="4508500"/>
            <a:ext cx="2216150" cy="1873250"/>
            <a:chOff x="2200" y="0"/>
            <a:chExt cx="1305" cy="899"/>
          </a:xfrm>
        </p:grpSpPr>
        <p:pic>
          <p:nvPicPr>
            <p:cNvPr id="9234" name="Picture 12" descr="qz_1rejo[1]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200" y="119"/>
              <a:ext cx="1305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5" name="Picture 13" descr="Q_011"/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653" y="0"/>
              <a:ext cx="289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395288" y="692150"/>
            <a:ext cx="79946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b="1" dirty="0"/>
              <a:t>3、 在下列函数中，y是x的反比例函数的是（       ）</a:t>
            </a:r>
            <a:r>
              <a:rPr kumimoji="0" lang="zh-CN" altLang="en-US" b="1" u="sng" dirty="0"/>
              <a:t>                </a:t>
            </a:r>
            <a:endParaRPr kumimoji="0" lang="zh-CN" altLang="en-US" b="1" dirty="0"/>
          </a:p>
          <a:p>
            <a:endParaRPr kumimoji="0" lang="zh-CN" altLang="en-US" b="1" dirty="0"/>
          </a:p>
          <a:p>
            <a:r>
              <a:rPr kumimoji="0" lang="zh-CN" altLang="en-US" b="1" dirty="0"/>
              <a:t>    （A）                </a:t>
            </a:r>
            <a:r>
              <a:rPr kumimoji="0" lang="en-US" altLang="zh-CN" b="1" dirty="0"/>
              <a:t>                      </a:t>
            </a:r>
            <a:r>
              <a:rPr kumimoji="0" lang="zh-CN" altLang="en-US" b="1" dirty="0"/>
              <a:t>（B）             </a:t>
            </a:r>
            <a:r>
              <a:rPr kumimoji="0" lang="en-US" altLang="zh-CN" b="1" dirty="0"/>
              <a:t>          </a:t>
            </a:r>
            <a:r>
              <a:rPr kumimoji="0" lang="zh-CN" altLang="en-US" b="1" dirty="0"/>
              <a:t>+ 7</a:t>
            </a:r>
          </a:p>
          <a:p>
            <a:endParaRPr kumimoji="0" lang="zh-CN" altLang="en-US" b="1" dirty="0"/>
          </a:p>
          <a:p>
            <a:r>
              <a:rPr kumimoji="0" lang="zh-CN" altLang="en-US" b="1" dirty="0"/>
              <a:t>    （C）xy = 5     </a:t>
            </a:r>
            <a:r>
              <a:rPr kumimoji="0" lang="en-US" altLang="zh-CN" b="1" dirty="0"/>
              <a:t>            </a:t>
            </a:r>
            <a:r>
              <a:rPr kumimoji="0" lang="zh-CN" altLang="en-US" b="1" dirty="0"/>
              <a:t>（D）</a:t>
            </a:r>
          </a:p>
          <a:p>
            <a:endParaRPr kumimoji="0" lang="zh-CN" altLang="en-US" b="1" dirty="0"/>
          </a:p>
          <a:p>
            <a:r>
              <a:rPr kumimoji="0" lang="zh-CN" altLang="en-US" b="1" dirty="0"/>
              <a:t>4、 已知函数             </a:t>
            </a:r>
            <a:r>
              <a:rPr kumimoji="0" lang="en-US" altLang="zh-CN" b="1" dirty="0"/>
              <a:t>                   </a:t>
            </a:r>
            <a:r>
              <a:rPr kumimoji="0" lang="zh-CN" altLang="en-US" b="1" dirty="0"/>
              <a:t>是正比例函数,则 m =  ___</a:t>
            </a:r>
          </a:p>
          <a:p>
            <a:r>
              <a:rPr kumimoji="0" lang="zh-CN" altLang="en-US" b="1" dirty="0"/>
              <a:t>    </a:t>
            </a:r>
          </a:p>
          <a:p>
            <a:r>
              <a:rPr kumimoji="0" lang="zh-CN" altLang="en-US" b="1" dirty="0"/>
              <a:t>    已知函数                                    是反比例函数,则 m =  __</a:t>
            </a:r>
            <a:r>
              <a:rPr kumimoji="0" lang="zh-CN" altLang="en-US" dirty="0"/>
              <a:t> </a:t>
            </a:r>
          </a:p>
        </p:txBody>
      </p:sp>
      <p:grpSp>
        <p:nvGrpSpPr>
          <p:cNvPr id="9238" name="Group 22"/>
          <p:cNvGrpSpPr/>
          <p:nvPr/>
        </p:nvGrpSpPr>
        <p:grpSpPr bwMode="auto">
          <a:xfrm>
            <a:off x="1042988" y="1125538"/>
            <a:ext cx="5975350" cy="3495675"/>
            <a:chOff x="702" y="482"/>
            <a:chExt cx="3764" cy="2202"/>
          </a:xfrm>
        </p:grpSpPr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1519" y="799"/>
              <a:ext cx="4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9240" name="Group 24"/>
            <p:cNvGrpSpPr/>
            <p:nvPr/>
          </p:nvGrpSpPr>
          <p:grpSpPr bwMode="auto">
            <a:xfrm>
              <a:off x="1111" y="482"/>
              <a:ext cx="1007" cy="603"/>
              <a:chOff x="0" y="0"/>
              <a:chExt cx="1007" cy="603"/>
            </a:xfrm>
          </p:grpSpPr>
          <p:sp>
            <p:nvSpPr>
              <p:cNvPr id="9241" name="Text Box 25"/>
              <p:cNvSpPr txBox="1">
                <a:spLocks noChangeArrowheads="1"/>
              </p:cNvSpPr>
              <p:nvPr/>
            </p:nvSpPr>
            <p:spPr bwMode="auto">
              <a:xfrm>
                <a:off x="0" y="120"/>
                <a:ext cx="49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CN" sz="3200" b="1"/>
                  <a:t>y =</a:t>
                </a:r>
              </a:p>
            </p:txBody>
          </p:sp>
          <p:sp>
            <p:nvSpPr>
              <p:cNvPr id="9242" name="Text Box 26"/>
              <p:cNvSpPr txBox="1">
                <a:spLocks noChangeArrowheads="1"/>
              </p:cNvSpPr>
              <p:nvPr/>
            </p:nvSpPr>
            <p:spPr bwMode="auto">
              <a:xfrm>
                <a:off x="570" y="0"/>
                <a:ext cx="38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CN" sz="2800" b="1"/>
                  <a:t>8</a:t>
                </a:r>
              </a:p>
            </p:txBody>
          </p:sp>
          <p:sp>
            <p:nvSpPr>
              <p:cNvPr id="9243" name="Text Box 27"/>
              <p:cNvSpPr txBox="1">
                <a:spLocks noChangeArrowheads="1"/>
              </p:cNvSpPr>
              <p:nvPr/>
            </p:nvSpPr>
            <p:spPr bwMode="auto">
              <a:xfrm>
                <a:off x="416" y="238"/>
                <a:ext cx="59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CN" b="1"/>
                  <a:t>X</a:t>
                </a:r>
                <a:r>
                  <a:rPr kumimoji="0" lang="en-US" altLang="zh-CN" sz="3200" b="1"/>
                  <a:t>+</a:t>
                </a:r>
                <a:r>
                  <a:rPr kumimoji="0" lang="en-US" altLang="zh-CN" sz="2800" b="1"/>
                  <a:t>5</a:t>
                </a:r>
              </a:p>
            </p:txBody>
          </p:sp>
        </p:grpSp>
        <p:grpSp>
          <p:nvGrpSpPr>
            <p:cNvPr id="9244" name="Group 28"/>
            <p:cNvGrpSpPr/>
            <p:nvPr/>
          </p:nvGrpSpPr>
          <p:grpSpPr bwMode="auto">
            <a:xfrm>
              <a:off x="3696" y="527"/>
              <a:ext cx="770" cy="574"/>
              <a:chOff x="0" y="0"/>
              <a:chExt cx="770" cy="574"/>
            </a:xfrm>
          </p:grpSpPr>
          <p:sp>
            <p:nvSpPr>
              <p:cNvPr id="9245" name="Text Box 29"/>
              <p:cNvSpPr txBox="1">
                <a:spLocks noChangeArrowheads="1"/>
              </p:cNvSpPr>
              <p:nvPr/>
            </p:nvSpPr>
            <p:spPr bwMode="auto">
              <a:xfrm>
                <a:off x="0" y="126"/>
                <a:ext cx="48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CN" sz="3200" b="1"/>
                  <a:t>y =</a:t>
                </a:r>
              </a:p>
            </p:txBody>
          </p:sp>
          <p:sp>
            <p:nvSpPr>
              <p:cNvPr id="9246" name="Line 30"/>
              <p:cNvSpPr>
                <a:spLocks noChangeShapeType="1"/>
              </p:cNvSpPr>
              <p:nvPr/>
            </p:nvSpPr>
            <p:spPr bwMode="auto">
              <a:xfrm>
                <a:off x="444" y="308"/>
                <a:ext cx="3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9247" name="Text Box 31"/>
              <p:cNvSpPr txBox="1">
                <a:spLocks noChangeArrowheads="1"/>
              </p:cNvSpPr>
              <p:nvPr/>
            </p:nvSpPr>
            <p:spPr bwMode="auto">
              <a:xfrm>
                <a:off x="493" y="209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CN" sz="3200" b="1"/>
                  <a:t>x</a:t>
                </a:r>
              </a:p>
            </p:txBody>
          </p:sp>
          <p:sp>
            <p:nvSpPr>
              <p:cNvPr id="9248" name="Text Box 32"/>
              <p:cNvSpPr txBox="1">
                <a:spLocks noChangeArrowheads="1"/>
              </p:cNvSpPr>
              <p:nvPr/>
            </p:nvSpPr>
            <p:spPr bwMode="auto">
              <a:xfrm>
                <a:off x="491" y="0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folHlink"/>
                        </a:gs>
                        <a:gs pos="100000">
                          <a:schemeClr val="fol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0" lang="en-US" altLang="zh-CN" sz="3200" b="1"/>
                  <a:t>3</a:t>
                </a:r>
              </a:p>
            </p:txBody>
          </p:sp>
        </p:grpSp>
        <p:sp>
          <p:nvSpPr>
            <p:cNvPr id="9249" name="Text Box 33"/>
            <p:cNvSpPr txBox="1">
              <a:spLocks noChangeArrowheads="1"/>
            </p:cNvSpPr>
            <p:nvPr/>
          </p:nvSpPr>
          <p:spPr bwMode="auto">
            <a:xfrm>
              <a:off x="2925" y="1117"/>
              <a:ext cx="63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CN" sz="3200" b="1"/>
                <a:t>y =</a:t>
              </a:r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3379" y="1298"/>
              <a:ext cx="3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251" name="Text Box 35"/>
            <p:cNvSpPr txBox="1">
              <a:spLocks noChangeArrowheads="1"/>
            </p:cNvSpPr>
            <p:nvPr/>
          </p:nvSpPr>
          <p:spPr bwMode="auto">
            <a:xfrm>
              <a:off x="3379" y="1253"/>
              <a:ext cx="3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CN" sz="2800" b="1"/>
                <a:t>x</a:t>
              </a:r>
              <a:r>
                <a:rPr kumimoji="0" lang="en-US" altLang="zh-CN" sz="2800" b="1" baseline="30000"/>
                <a:t>2</a:t>
              </a:r>
              <a:endParaRPr kumimoji="0" lang="en-US" altLang="zh-CN" sz="2800" b="1"/>
            </a:p>
          </p:txBody>
        </p:sp>
        <p:sp>
          <p:nvSpPr>
            <p:cNvPr id="9252" name="Text Box 36"/>
            <p:cNvSpPr txBox="1">
              <a:spLocks noChangeArrowheads="1"/>
            </p:cNvSpPr>
            <p:nvPr/>
          </p:nvSpPr>
          <p:spPr bwMode="auto">
            <a:xfrm>
              <a:off x="3424" y="981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CN" sz="2800" b="1"/>
                <a:t>2</a:t>
              </a:r>
            </a:p>
          </p:txBody>
        </p:sp>
        <p:sp>
          <p:nvSpPr>
            <p:cNvPr id="9253" name="Text Box 37"/>
            <p:cNvSpPr txBox="1">
              <a:spLocks noChangeArrowheads="1"/>
            </p:cNvSpPr>
            <p:nvPr/>
          </p:nvSpPr>
          <p:spPr bwMode="auto">
            <a:xfrm>
              <a:off x="1701" y="1785"/>
              <a:ext cx="13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kumimoji="0" lang="zh-CN" altLang="en-US" sz="2800">
                <a:solidFill>
                  <a:schemeClr val="tx2"/>
                </a:solidFill>
              </a:endParaRPr>
            </a:p>
          </p:txBody>
        </p:sp>
        <p:sp>
          <p:nvSpPr>
            <p:cNvPr id="9254" name="Text Box 38"/>
            <p:cNvSpPr txBox="1">
              <a:spLocks noChangeArrowheads="1"/>
            </p:cNvSpPr>
            <p:nvPr/>
          </p:nvSpPr>
          <p:spPr bwMode="auto">
            <a:xfrm>
              <a:off x="1574" y="2357"/>
              <a:ext cx="13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fol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folHlink"/>
                      </a:gs>
                      <a:gs pos="100000">
                        <a:schemeClr val="fol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kumimoji="0" lang="zh-CN" altLang="en-US" sz="2800" b="1">
                <a:solidFill>
                  <a:schemeClr val="tx2"/>
                </a:solidFill>
              </a:endParaRPr>
            </a:p>
          </p:txBody>
        </p:sp>
        <p:sp>
          <p:nvSpPr>
            <p:cNvPr id="9255" name="Text Box 39"/>
            <p:cNvSpPr txBox="1">
              <a:spLocks noChangeArrowheads="1"/>
            </p:cNvSpPr>
            <p:nvPr/>
          </p:nvSpPr>
          <p:spPr bwMode="auto">
            <a:xfrm>
              <a:off x="702" y="2024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endParaRPr kumimoji="0" lang="zh-CN" altLang="en-US" sz="3200" b="1">
                <a:solidFill>
                  <a:srgbClr val="FF3300"/>
                </a:solidFill>
              </a:endParaRPr>
            </a:p>
          </p:txBody>
        </p:sp>
        <p:graphicFrame>
          <p:nvGraphicFramePr>
            <p:cNvPr id="9256" name="Object 40"/>
            <p:cNvGraphicFramePr>
              <a:graphicFrameLocks noChangeAspect="1"/>
            </p:cNvGraphicFramePr>
            <p:nvPr/>
          </p:nvGraphicFramePr>
          <p:xfrm>
            <a:off x="1519" y="1525"/>
            <a:ext cx="1588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1" r:id="rId6" imgW="1031240" imgH="254635" progId="Equation.3">
                    <p:embed/>
                  </p:oleObj>
                </mc:Choice>
                <mc:Fallback>
                  <p:oleObj r:id="rId6" imgW="1031240" imgH="254635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1525"/>
                          <a:ext cx="1588" cy="3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7" name="Object 41"/>
            <p:cNvGraphicFramePr>
              <a:graphicFrameLocks noChangeAspect="1"/>
            </p:cNvGraphicFramePr>
            <p:nvPr/>
          </p:nvGraphicFramePr>
          <p:xfrm>
            <a:off x="2023" y="2007"/>
            <a:ext cx="171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2" name="公式" r:id="rId8" imgW="114300" imgH="215900" progId="Equation.3">
                    <p:embed/>
                  </p:oleObj>
                </mc:Choice>
                <mc:Fallback>
                  <p:oleObj name="公式" r:id="rId8" imgW="114300" imgH="21590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3" y="2007"/>
                          <a:ext cx="171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6588125" y="620713"/>
            <a:ext cx="503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C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7524750" y="27813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-8</a:t>
            </a:r>
          </a:p>
        </p:txBody>
      </p:sp>
      <p:graphicFrame>
        <p:nvGraphicFramePr>
          <p:cNvPr id="9260" name="Object 44"/>
          <p:cNvGraphicFramePr>
            <a:graphicFrameLocks noChangeAspect="1"/>
          </p:cNvGraphicFramePr>
          <p:nvPr/>
        </p:nvGraphicFramePr>
        <p:xfrm>
          <a:off x="3375025" y="3549650"/>
          <a:ext cx="30321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公式" r:id="rId10" imgW="114300" imgH="215900" progId="Equation.3">
                  <p:embed/>
                </p:oleObj>
              </mc:Choice>
              <mc:Fallback>
                <p:oleObj name="公式" r:id="rId10" imgW="114300" imgH="2159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3549650"/>
                        <a:ext cx="30321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1" name="Object 45"/>
          <p:cNvGraphicFramePr>
            <a:graphicFrameLocks noChangeAspect="1"/>
          </p:cNvGraphicFramePr>
          <p:nvPr/>
        </p:nvGraphicFramePr>
        <p:xfrm>
          <a:off x="2195513" y="3500438"/>
          <a:ext cx="25177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公式" r:id="rId11" imgW="1002665" imgH="254000" progId="Equation.3">
                  <p:embed/>
                </p:oleObj>
              </mc:Choice>
              <mc:Fallback>
                <p:oleObj name="公式" r:id="rId11" imgW="1002665" imgH="2540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500438"/>
                        <a:ext cx="251777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7596188" y="3500438"/>
            <a:ext cx="647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6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8" grpId="0"/>
      <p:bldP spid="9259" grpId="0"/>
      <p:bldP spid="92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82563" y="1600200"/>
            <a:ext cx="87550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5.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下列的数表中分别给出了变量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与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之间的</a:t>
            </a:r>
          </a:p>
          <a:p>
            <a:pPr algn="ctr" eaLnBrk="1" hangingPunct="1"/>
            <a:r>
              <a:rPr lang="zh-CN" altLang="en-US" sz="32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   对应关系，其中是反比例函数关系的是（ ）</a:t>
            </a:r>
          </a:p>
        </p:txBody>
      </p:sp>
      <p:grpSp>
        <p:nvGrpSpPr>
          <p:cNvPr id="10243" name="Group 4"/>
          <p:cNvGrpSpPr/>
          <p:nvPr/>
        </p:nvGrpSpPr>
        <p:grpSpPr bwMode="auto">
          <a:xfrm>
            <a:off x="381000" y="2895600"/>
            <a:ext cx="3657600" cy="1228725"/>
            <a:chOff x="-3" y="-3"/>
            <a:chExt cx="1487" cy="774"/>
          </a:xfrm>
        </p:grpSpPr>
        <p:grpSp>
          <p:nvGrpSpPr>
            <p:cNvPr id="10358" name="Group 5"/>
            <p:cNvGrpSpPr/>
            <p:nvPr/>
          </p:nvGrpSpPr>
          <p:grpSpPr bwMode="auto">
            <a:xfrm>
              <a:off x="0" y="0"/>
              <a:ext cx="1481" cy="768"/>
              <a:chOff x="0" y="0"/>
              <a:chExt cx="1481" cy="768"/>
            </a:xfrm>
          </p:grpSpPr>
          <p:grpSp>
            <p:nvGrpSpPr>
              <p:cNvPr id="10360" name="Group 6"/>
              <p:cNvGrpSpPr/>
              <p:nvPr/>
            </p:nvGrpSpPr>
            <p:grpSpPr bwMode="auto">
              <a:xfrm>
                <a:off x="0" y="0"/>
                <a:ext cx="273" cy="384"/>
                <a:chOff x="0" y="0"/>
                <a:chExt cx="273" cy="384"/>
              </a:xfrm>
            </p:grpSpPr>
            <p:sp>
              <p:nvSpPr>
                <p:cNvPr id="10388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7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b="1">
                      <a:solidFill>
                        <a:srgbClr val="000099"/>
                      </a:solidFill>
                    </a:rPr>
                    <a:t>x</a:t>
                  </a:r>
                </a:p>
                <a:p>
                  <a:pPr algn="just" eaLnBrk="0" hangingPunct="0"/>
                  <a:endParaRPr lang="en-US" altLang="zh-CN" b="1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10389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61" name="Group 9"/>
              <p:cNvGrpSpPr/>
              <p:nvPr/>
            </p:nvGrpSpPr>
            <p:grpSpPr bwMode="auto">
              <a:xfrm>
                <a:off x="273" y="0"/>
                <a:ext cx="302" cy="384"/>
                <a:chOff x="273" y="0"/>
                <a:chExt cx="302" cy="384"/>
              </a:xfrm>
            </p:grpSpPr>
            <p:sp>
              <p:nvSpPr>
                <p:cNvPr id="10386" name="Rectangle 10"/>
                <p:cNvSpPr>
                  <a:spLocks noChangeArrowheads="1"/>
                </p:cNvSpPr>
                <p:nvPr/>
              </p:nvSpPr>
              <p:spPr bwMode="auto">
                <a:xfrm>
                  <a:off x="316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1</a:t>
                  </a:r>
                </a:p>
              </p:txBody>
            </p:sp>
            <p:sp>
              <p:nvSpPr>
                <p:cNvPr id="10387" name="Rectangle 11"/>
                <p:cNvSpPr>
                  <a:spLocks noChangeArrowheads="1"/>
                </p:cNvSpPr>
                <p:nvPr/>
              </p:nvSpPr>
              <p:spPr bwMode="auto">
                <a:xfrm>
                  <a:off x="273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62" name="Group 12"/>
              <p:cNvGrpSpPr/>
              <p:nvPr/>
            </p:nvGrpSpPr>
            <p:grpSpPr bwMode="auto">
              <a:xfrm>
                <a:off x="575" y="0"/>
                <a:ext cx="302" cy="384"/>
                <a:chOff x="575" y="0"/>
                <a:chExt cx="302" cy="384"/>
              </a:xfrm>
            </p:grpSpPr>
            <p:sp>
              <p:nvSpPr>
                <p:cNvPr id="10384" name="Rectangle 13"/>
                <p:cNvSpPr>
                  <a:spLocks noChangeArrowheads="1"/>
                </p:cNvSpPr>
                <p:nvPr/>
              </p:nvSpPr>
              <p:spPr bwMode="auto">
                <a:xfrm>
                  <a:off x="618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2</a:t>
                  </a:r>
                </a:p>
              </p:txBody>
            </p:sp>
            <p:sp>
              <p:nvSpPr>
                <p:cNvPr id="10385" name="Rectangle 14"/>
                <p:cNvSpPr>
                  <a:spLocks noChangeArrowheads="1"/>
                </p:cNvSpPr>
                <p:nvPr/>
              </p:nvSpPr>
              <p:spPr bwMode="auto">
                <a:xfrm>
                  <a:off x="575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63" name="Group 15"/>
              <p:cNvGrpSpPr/>
              <p:nvPr/>
            </p:nvGrpSpPr>
            <p:grpSpPr bwMode="auto">
              <a:xfrm>
                <a:off x="877" y="0"/>
                <a:ext cx="302" cy="384"/>
                <a:chOff x="877" y="0"/>
                <a:chExt cx="302" cy="384"/>
              </a:xfrm>
            </p:grpSpPr>
            <p:sp>
              <p:nvSpPr>
                <p:cNvPr id="10382" name="Rectangle 16"/>
                <p:cNvSpPr>
                  <a:spLocks noChangeArrowheads="1"/>
                </p:cNvSpPr>
                <p:nvPr/>
              </p:nvSpPr>
              <p:spPr bwMode="auto">
                <a:xfrm>
                  <a:off x="920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3</a:t>
                  </a:r>
                </a:p>
              </p:txBody>
            </p:sp>
            <p:sp>
              <p:nvSpPr>
                <p:cNvPr id="10383" name="Rectangle 17"/>
                <p:cNvSpPr>
                  <a:spLocks noChangeArrowheads="1"/>
                </p:cNvSpPr>
                <p:nvPr/>
              </p:nvSpPr>
              <p:spPr bwMode="auto">
                <a:xfrm>
                  <a:off x="877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64" name="Group 18"/>
              <p:cNvGrpSpPr/>
              <p:nvPr/>
            </p:nvGrpSpPr>
            <p:grpSpPr bwMode="auto">
              <a:xfrm>
                <a:off x="1179" y="0"/>
                <a:ext cx="302" cy="384"/>
                <a:chOff x="1179" y="0"/>
                <a:chExt cx="302" cy="384"/>
              </a:xfrm>
            </p:grpSpPr>
            <p:sp>
              <p:nvSpPr>
                <p:cNvPr id="10380" name="Rectangle 19"/>
                <p:cNvSpPr>
                  <a:spLocks noChangeArrowheads="1"/>
                </p:cNvSpPr>
                <p:nvPr/>
              </p:nvSpPr>
              <p:spPr bwMode="auto">
                <a:xfrm>
                  <a:off x="1222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4</a:t>
                  </a:r>
                </a:p>
              </p:txBody>
            </p:sp>
            <p:sp>
              <p:nvSpPr>
                <p:cNvPr id="10381" name="Rectangle 20"/>
                <p:cNvSpPr>
                  <a:spLocks noChangeArrowheads="1"/>
                </p:cNvSpPr>
                <p:nvPr/>
              </p:nvSpPr>
              <p:spPr bwMode="auto">
                <a:xfrm>
                  <a:off x="1179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65" name="Group 21"/>
              <p:cNvGrpSpPr/>
              <p:nvPr/>
            </p:nvGrpSpPr>
            <p:grpSpPr bwMode="auto">
              <a:xfrm>
                <a:off x="0" y="384"/>
                <a:ext cx="273" cy="384"/>
                <a:chOff x="0" y="384"/>
                <a:chExt cx="273" cy="384"/>
              </a:xfrm>
            </p:grpSpPr>
            <p:sp>
              <p:nvSpPr>
                <p:cNvPr id="10378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187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b="1">
                      <a:solidFill>
                        <a:srgbClr val="000099"/>
                      </a:solidFill>
                    </a:rPr>
                    <a:t>y</a:t>
                  </a:r>
                </a:p>
                <a:p>
                  <a:pPr algn="just" eaLnBrk="0" hangingPunct="0"/>
                  <a:endParaRPr lang="en-US" altLang="zh-CN" b="1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10379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27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66" name="Group 24"/>
              <p:cNvGrpSpPr/>
              <p:nvPr/>
            </p:nvGrpSpPr>
            <p:grpSpPr bwMode="auto">
              <a:xfrm>
                <a:off x="273" y="384"/>
                <a:ext cx="302" cy="384"/>
                <a:chOff x="273" y="384"/>
                <a:chExt cx="302" cy="384"/>
              </a:xfrm>
            </p:grpSpPr>
            <p:sp>
              <p:nvSpPr>
                <p:cNvPr id="10376" name="Rectangle 25"/>
                <p:cNvSpPr>
                  <a:spLocks noChangeArrowheads="1"/>
                </p:cNvSpPr>
                <p:nvPr/>
              </p:nvSpPr>
              <p:spPr bwMode="auto">
                <a:xfrm>
                  <a:off x="316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b="1">
                      <a:solidFill>
                        <a:srgbClr val="000099"/>
                      </a:solidFill>
                    </a:rPr>
                    <a:t>6</a:t>
                  </a:r>
                </a:p>
              </p:txBody>
            </p:sp>
            <p:sp>
              <p:nvSpPr>
                <p:cNvPr id="10377" name="Rectangle 26"/>
                <p:cNvSpPr>
                  <a:spLocks noChangeArrowheads="1"/>
                </p:cNvSpPr>
                <p:nvPr/>
              </p:nvSpPr>
              <p:spPr bwMode="auto">
                <a:xfrm>
                  <a:off x="273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67" name="Group 27"/>
              <p:cNvGrpSpPr/>
              <p:nvPr/>
            </p:nvGrpSpPr>
            <p:grpSpPr bwMode="auto">
              <a:xfrm>
                <a:off x="575" y="384"/>
                <a:ext cx="302" cy="384"/>
                <a:chOff x="575" y="384"/>
                <a:chExt cx="302" cy="384"/>
              </a:xfrm>
            </p:grpSpPr>
            <p:sp>
              <p:nvSpPr>
                <p:cNvPr id="10374" name="Rectangle 28"/>
                <p:cNvSpPr>
                  <a:spLocks noChangeArrowheads="1"/>
                </p:cNvSpPr>
                <p:nvPr/>
              </p:nvSpPr>
              <p:spPr bwMode="auto">
                <a:xfrm>
                  <a:off x="618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  <a:endParaRPr lang="en-US" altLang="zh-CN" sz="1600" b="1">
                    <a:solidFill>
                      <a:srgbClr val="000099"/>
                    </a:solidFill>
                  </a:endParaRPr>
                </a:p>
                <a:p>
                  <a:pPr algn="just"/>
                  <a:r>
                    <a:rPr lang="en-US" altLang="zh-CN" sz="2000" b="1">
                      <a:solidFill>
                        <a:srgbClr val="000099"/>
                      </a:solidFill>
                    </a:rPr>
                    <a:t>8</a:t>
                  </a:r>
                </a:p>
                <a:p>
                  <a:pPr algn="just" eaLnBrk="0" hangingPunct="0"/>
                  <a:endParaRPr lang="en-US" altLang="zh-CN" b="1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10375" name="Rectangle 29"/>
                <p:cNvSpPr>
                  <a:spLocks noChangeArrowheads="1"/>
                </p:cNvSpPr>
                <p:nvPr/>
              </p:nvSpPr>
              <p:spPr bwMode="auto">
                <a:xfrm>
                  <a:off x="575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68" name="Group 30"/>
              <p:cNvGrpSpPr/>
              <p:nvPr/>
            </p:nvGrpSpPr>
            <p:grpSpPr bwMode="auto">
              <a:xfrm>
                <a:off x="877" y="384"/>
                <a:ext cx="302" cy="384"/>
                <a:chOff x="877" y="384"/>
                <a:chExt cx="302" cy="384"/>
              </a:xfrm>
            </p:grpSpPr>
            <p:sp>
              <p:nvSpPr>
                <p:cNvPr id="10372" name="Rectangle 31"/>
                <p:cNvSpPr>
                  <a:spLocks noChangeArrowheads="1"/>
                </p:cNvSpPr>
                <p:nvPr/>
              </p:nvSpPr>
              <p:spPr bwMode="auto">
                <a:xfrm>
                  <a:off x="920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9</a:t>
                  </a:r>
                </a:p>
              </p:txBody>
            </p:sp>
            <p:sp>
              <p:nvSpPr>
                <p:cNvPr id="10373" name="Rectangle 32"/>
                <p:cNvSpPr>
                  <a:spLocks noChangeArrowheads="1"/>
                </p:cNvSpPr>
                <p:nvPr/>
              </p:nvSpPr>
              <p:spPr bwMode="auto">
                <a:xfrm>
                  <a:off x="877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69" name="Group 33"/>
              <p:cNvGrpSpPr/>
              <p:nvPr/>
            </p:nvGrpSpPr>
            <p:grpSpPr bwMode="auto">
              <a:xfrm>
                <a:off x="1179" y="384"/>
                <a:ext cx="302" cy="384"/>
                <a:chOff x="1179" y="384"/>
                <a:chExt cx="302" cy="384"/>
              </a:xfrm>
            </p:grpSpPr>
            <p:sp>
              <p:nvSpPr>
                <p:cNvPr id="10370" name="Rectangle 34"/>
                <p:cNvSpPr>
                  <a:spLocks noChangeArrowheads="1"/>
                </p:cNvSpPr>
                <p:nvPr/>
              </p:nvSpPr>
              <p:spPr bwMode="auto">
                <a:xfrm>
                  <a:off x="1222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7</a:t>
                  </a:r>
                </a:p>
              </p:txBody>
            </p:sp>
            <p:sp>
              <p:nvSpPr>
                <p:cNvPr id="10371" name="Rectangle 35"/>
                <p:cNvSpPr>
                  <a:spLocks noChangeArrowheads="1"/>
                </p:cNvSpPr>
                <p:nvPr/>
              </p:nvSpPr>
              <p:spPr bwMode="auto">
                <a:xfrm>
                  <a:off x="1179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0359" name="Rectangle 36"/>
            <p:cNvSpPr>
              <a:spLocks noChangeArrowheads="1"/>
            </p:cNvSpPr>
            <p:nvPr/>
          </p:nvSpPr>
          <p:spPr bwMode="auto">
            <a:xfrm>
              <a:off x="-3" y="-3"/>
              <a:ext cx="1487" cy="774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4" name="Text Box 37"/>
          <p:cNvSpPr txBox="1">
            <a:spLocks noChangeArrowheads="1"/>
          </p:cNvSpPr>
          <p:nvPr/>
        </p:nvSpPr>
        <p:spPr bwMode="auto">
          <a:xfrm>
            <a:off x="2955925" y="2763838"/>
            <a:ext cx="618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grpSp>
        <p:nvGrpSpPr>
          <p:cNvPr id="10245" name="Group 38"/>
          <p:cNvGrpSpPr/>
          <p:nvPr/>
        </p:nvGrpSpPr>
        <p:grpSpPr bwMode="auto">
          <a:xfrm>
            <a:off x="4419600" y="2895600"/>
            <a:ext cx="4191000" cy="1228725"/>
            <a:chOff x="-3" y="-3"/>
            <a:chExt cx="1487" cy="774"/>
          </a:xfrm>
        </p:grpSpPr>
        <p:grpSp>
          <p:nvGrpSpPr>
            <p:cNvPr id="10326" name="Group 39"/>
            <p:cNvGrpSpPr/>
            <p:nvPr/>
          </p:nvGrpSpPr>
          <p:grpSpPr bwMode="auto">
            <a:xfrm>
              <a:off x="0" y="0"/>
              <a:ext cx="1481" cy="768"/>
              <a:chOff x="0" y="0"/>
              <a:chExt cx="1481" cy="768"/>
            </a:xfrm>
          </p:grpSpPr>
          <p:grpSp>
            <p:nvGrpSpPr>
              <p:cNvPr id="10328" name="Group 40"/>
              <p:cNvGrpSpPr/>
              <p:nvPr/>
            </p:nvGrpSpPr>
            <p:grpSpPr bwMode="auto">
              <a:xfrm>
                <a:off x="0" y="0"/>
                <a:ext cx="273" cy="384"/>
                <a:chOff x="0" y="0"/>
                <a:chExt cx="273" cy="384"/>
              </a:xfrm>
            </p:grpSpPr>
            <p:sp>
              <p:nvSpPr>
                <p:cNvPr id="10356" name="Rectangle 41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7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b="1">
                      <a:solidFill>
                        <a:srgbClr val="000099"/>
                      </a:solidFill>
                    </a:rPr>
                    <a:t>x</a:t>
                  </a:r>
                </a:p>
                <a:p>
                  <a:pPr algn="just" eaLnBrk="0" hangingPunct="0"/>
                  <a:endParaRPr lang="en-US" altLang="zh-CN" b="1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10357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29" name="Group 43"/>
              <p:cNvGrpSpPr/>
              <p:nvPr/>
            </p:nvGrpSpPr>
            <p:grpSpPr bwMode="auto">
              <a:xfrm>
                <a:off x="273" y="0"/>
                <a:ext cx="302" cy="384"/>
                <a:chOff x="273" y="0"/>
                <a:chExt cx="302" cy="384"/>
              </a:xfrm>
            </p:grpSpPr>
            <p:sp>
              <p:nvSpPr>
                <p:cNvPr id="10354" name="Rectangle 44"/>
                <p:cNvSpPr>
                  <a:spLocks noChangeArrowheads="1"/>
                </p:cNvSpPr>
                <p:nvPr/>
              </p:nvSpPr>
              <p:spPr bwMode="auto">
                <a:xfrm>
                  <a:off x="316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1</a:t>
                  </a:r>
                </a:p>
              </p:txBody>
            </p:sp>
            <p:sp>
              <p:nvSpPr>
                <p:cNvPr id="10355" name="Rectangle 45"/>
                <p:cNvSpPr>
                  <a:spLocks noChangeArrowheads="1"/>
                </p:cNvSpPr>
                <p:nvPr/>
              </p:nvSpPr>
              <p:spPr bwMode="auto">
                <a:xfrm>
                  <a:off x="273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30" name="Group 46"/>
              <p:cNvGrpSpPr/>
              <p:nvPr/>
            </p:nvGrpSpPr>
            <p:grpSpPr bwMode="auto">
              <a:xfrm>
                <a:off x="575" y="0"/>
                <a:ext cx="302" cy="384"/>
                <a:chOff x="575" y="0"/>
                <a:chExt cx="302" cy="384"/>
              </a:xfrm>
            </p:grpSpPr>
            <p:sp>
              <p:nvSpPr>
                <p:cNvPr id="10352" name="Rectangle 47"/>
                <p:cNvSpPr>
                  <a:spLocks noChangeArrowheads="1"/>
                </p:cNvSpPr>
                <p:nvPr/>
              </p:nvSpPr>
              <p:spPr bwMode="auto">
                <a:xfrm>
                  <a:off x="618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2</a:t>
                  </a:r>
                </a:p>
              </p:txBody>
            </p:sp>
            <p:sp>
              <p:nvSpPr>
                <p:cNvPr id="10353" name="Rectangle 48"/>
                <p:cNvSpPr>
                  <a:spLocks noChangeArrowheads="1"/>
                </p:cNvSpPr>
                <p:nvPr/>
              </p:nvSpPr>
              <p:spPr bwMode="auto">
                <a:xfrm>
                  <a:off x="575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31" name="Group 49"/>
              <p:cNvGrpSpPr/>
              <p:nvPr/>
            </p:nvGrpSpPr>
            <p:grpSpPr bwMode="auto">
              <a:xfrm>
                <a:off x="877" y="0"/>
                <a:ext cx="302" cy="384"/>
                <a:chOff x="877" y="0"/>
                <a:chExt cx="302" cy="384"/>
              </a:xfrm>
            </p:grpSpPr>
            <p:sp>
              <p:nvSpPr>
                <p:cNvPr id="10350" name="Rectangle 50"/>
                <p:cNvSpPr>
                  <a:spLocks noChangeArrowheads="1"/>
                </p:cNvSpPr>
                <p:nvPr/>
              </p:nvSpPr>
              <p:spPr bwMode="auto">
                <a:xfrm>
                  <a:off x="920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3</a:t>
                  </a:r>
                </a:p>
              </p:txBody>
            </p:sp>
            <p:sp>
              <p:nvSpPr>
                <p:cNvPr id="10351" name="Rectangle 51"/>
                <p:cNvSpPr>
                  <a:spLocks noChangeArrowheads="1"/>
                </p:cNvSpPr>
                <p:nvPr/>
              </p:nvSpPr>
              <p:spPr bwMode="auto">
                <a:xfrm>
                  <a:off x="877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32" name="Group 52"/>
              <p:cNvGrpSpPr/>
              <p:nvPr/>
            </p:nvGrpSpPr>
            <p:grpSpPr bwMode="auto">
              <a:xfrm>
                <a:off x="1179" y="0"/>
                <a:ext cx="302" cy="384"/>
                <a:chOff x="1179" y="0"/>
                <a:chExt cx="302" cy="384"/>
              </a:xfrm>
            </p:grpSpPr>
            <p:sp>
              <p:nvSpPr>
                <p:cNvPr id="10348" name="Rectangle 53"/>
                <p:cNvSpPr>
                  <a:spLocks noChangeArrowheads="1"/>
                </p:cNvSpPr>
                <p:nvPr/>
              </p:nvSpPr>
              <p:spPr bwMode="auto">
                <a:xfrm>
                  <a:off x="1222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4</a:t>
                  </a:r>
                </a:p>
              </p:txBody>
            </p:sp>
            <p:sp>
              <p:nvSpPr>
                <p:cNvPr id="10349" name="Rectangle 54"/>
                <p:cNvSpPr>
                  <a:spLocks noChangeArrowheads="1"/>
                </p:cNvSpPr>
                <p:nvPr/>
              </p:nvSpPr>
              <p:spPr bwMode="auto">
                <a:xfrm>
                  <a:off x="1179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33" name="Group 55"/>
              <p:cNvGrpSpPr/>
              <p:nvPr/>
            </p:nvGrpSpPr>
            <p:grpSpPr bwMode="auto">
              <a:xfrm>
                <a:off x="0" y="384"/>
                <a:ext cx="273" cy="384"/>
                <a:chOff x="0" y="384"/>
                <a:chExt cx="273" cy="384"/>
              </a:xfrm>
            </p:grpSpPr>
            <p:sp>
              <p:nvSpPr>
                <p:cNvPr id="10346" name="Rectangle 56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187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b="1">
                      <a:solidFill>
                        <a:srgbClr val="000099"/>
                      </a:solidFill>
                    </a:rPr>
                    <a:t>y</a:t>
                  </a:r>
                </a:p>
                <a:p>
                  <a:pPr algn="just" eaLnBrk="0" hangingPunct="0"/>
                  <a:endParaRPr lang="en-US" altLang="zh-CN" b="1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10347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27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34" name="Group 58"/>
              <p:cNvGrpSpPr/>
              <p:nvPr/>
            </p:nvGrpSpPr>
            <p:grpSpPr bwMode="auto">
              <a:xfrm>
                <a:off x="273" y="384"/>
                <a:ext cx="302" cy="384"/>
                <a:chOff x="273" y="384"/>
                <a:chExt cx="302" cy="384"/>
              </a:xfrm>
            </p:grpSpPr>
            <p:sp>
              <p:nvSpPr>
                <p:cNvPr id="10344" name="Rectangle 59"/>
                <p:cNvSpPr>
                  <a:spLocks noChangeArrowheads="1"/>
                </p:cNvSpPr>
                <p:nvPr/>
              </p:nvSpPr>
              <p:spPr bwMode="auto">
                <a:xfrm>
                  <a:off x="316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8</a:t>
                  </a:r>
                </a:p>
              </p:txBody>
            </p:sp>
            <p:sp>
              <p:nvSpPr>
                <p:cNvPr id="10345" name="Rectangle 60"/>
                <p:cNvSpPr>
                  <a:spLocks noChangeArrowheads="1"/>
                </p:cNvSpPr>
                <p:nvPr/>
              </p:nvSpPr>
              <p:spPr bwMode="auto">
                <a:xfrm>
                  <a:off x="273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35" name="Group 61"/>
              <p:cNvGrpSpPr/>
              <p:nvPr/>
            </p:nvGrpSpPr>
            <p:grpSpPr bwMode="auto">
              <a:xfrm>
                <a:off x="575" y="384"/>
                <a:ext cx="302" cy="384"/>
                <a:chOff x="575" y="384"/>
                <a:chExt cx="302" cy="384"/>
              </a:xfrm>
            </p:grpSpPr>
            <p:sp>
              <p:nvSpPr>
                <p:cNvPr id="10342" name="Rectangle 62"/>
                <p:cNvSpPr>
                  <a:spLocks noChangeArrowheads="1"/>
                </p:cNvSpPr>
                <p:nvPr/>
              </p:nvSpPr>
              <p:spPr bwMode="auto">
                <a:xfrm>
                  <a:off x="618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5</a:t>
                  </a:r>
                </a:p>
              </p:txBody>
            </p:sp>
            <p:sp>
              <p:nvSpPr>
                <p:cNvPr id="10343" name="Rectangle 63"/>
                <p:cNvSpPr>
                  <a:spLocks noChangeArrowheads="1"/>
                </p:cNvSpPr>
                <p:nvPr/>
              </p:nvSpPr>
              <p:spPr bwMode="auto">
                <a:xfrm>
                  <a:off x="575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36" name="Group 64"/>
              <p:cNvGrpSpPr/>
              <p:nvPr/>
            </p:nvGrpSpPr>
            <p:grpSpPr bwMode="auto">
              <a:xfrm>
                <a:off x="877" y="384"/>
                <a:ext cx="302" cy="384"/>
                <a:chOff x="877" y="384"/>
                <a:chExt cx="302" cy="384"/>
              </a:xfrm>
            </p:grpSpPr>
            <p:sp>
              <p:nvSpPr>
                <p:cNvPr id="10340" name="Rectangle 65"/>
                <p:cNvSpPr>
                  <a:spLocks noChangeArrowheads="1"/>
                </p:cNvSpPr>
                <p:nvPr/>
              </p:nvSpPr>
              <p:spPr bwMode="auto">
                <a:xfrm>
                  <a:off x="920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4</a:t>
                  </a:r>
                </a:p>
              </p:txBody>
            </p:sp>
            <p:sp>
              <p:nvSpPr>
                <p:cNvPr id="10341" name="Rectangle 66"/>
                <p:cNvSpPr>
                  <a:spLocks noChangeArrowheads="1"/>
                </p:cNvSpPr>
                <p:nvPr/>
              </p:nvSpPr>
              <p:spPr bwMode="auto">
                <a:xfrm>
                  <a:off x="877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37" name="Group 67"/>
              <p:cNvGrpSpPr/>
              <p:nvPr/>
            </p:nvGrpSpPr>
            <p:grpSpPr bwMode="auto">
              <a:xfrm>
                <a:off x="1179" y="384"/>
                <a:ext cx="302" cy="384"/>
                <a:chOff x="1179" y="384"/>
                <a:chExt cx="302" cy="384"/>
              </a:xfrm>
            </p:grpSpPr>
            <p:sp>
              <p:nvSpPr>
                <p:cNvPr id="10338" name="Rectangle 68"/>
                <p:cNvSpPr>
                  <a:spLocks noChangeArrowheads="1"/>
                </p:cNvSpPr>
                <p:nvPr/>
              </p:nvSpPr>
              <p:spPr bwMode="auto">
                <a:xfrm>
                  <a:off x="1222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3</a:t>
                  </a:r>
                </a:p>
              </p:txBody>
            </p:sp>
            <p:sp>
              <p:nvSpPr>
                <p:cNvPr id="10339" name="Rectangle 69"/>
                <p:cNvSpPr>
                  <a:spLocks noChangeArrowheads="1"/>
                </p:cNvSpPr>
                <p:nvPr/>
              </p:nvSpPr>
              <p:spPr bwMode="auto">
                <a:xfrm>
                  <a:off x="1179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0327" name="Rectangle 70"/>
            <p:cNvSpPr>
              <a:spLocks noChangeArrowheads="1"/>
            </p:cNvSpPr>
            <p:nvPr/>
          </p:nvSpPr>
          <p:spPr bwMode="auto">
            <a:xfrm>
              <a:off x="-3" y="-3"/>
              <a:ext cx="1487" cy="774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46" name="Group 71"/>
          <p:cNvGrpSpPr/>
          <p:nvPr/>
        </p:nvGrpSpPr>
        <p:grpSpPr bwMode="auto">
          <a:xfrm>
            <a:off x="381000" y="4876800"/>
            <a:ext cx="3733800" cy="1228725"/>
            <a:chOff x="-3" y="-3"/>
            <a:chExt cx="1487" cy="774"/>
          </a:xfrm>
        </p:grpSpPr>
        <p:grpSp>
          <p:nvGrpSpPr>
            <p:cNvPr id="10294" name="Group 72"/>
            <p:cNvGrpSpPr/>
            <p:nvPr/>
          </p:nvGrpSpPr>
          <p:grpSpPr bwMode="auto">
            <a:xfrm>
              <a:off x="0" y="0"/>
              <a:ext cx="1481" cy="768"/>
              <a:chOff x="0" y="0"/>
              <a:chExt cx="1481" cy="768"/>
            </a:xfrm>
          </p:grpSpPr>
          <p:grpSp>
            <p:nvGrpSpPr>
              <p:cNvPr id="10296" name="Group 73"/>
              <p:cNvGrpSpPr/>
              <p:nvPr/>
            </p:nvGrpSpPr>
            <p:grpSpPr bwMode="auto">
              <a:xfrm>
                <a:off x="0" y="0"/>
                <a:ext cx="273" cy="384"/>
                <a:chOff x="0" y="0"/>
                <a:chExt cx="273" cy="384"/>
              </a:xfrm>
            </p:grpSpPr>
            <p:sp>
              <p:nvSpPr>
                <p:cNvPr id="10324" name="Rectangle 7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7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b="1">
                      <a:solidFill>
                        <a:srgbClr val="000099"/>
                      </a:solidFill>
                    </a:rPr>
                    <a:t>x</a:t>
                  </a:r>
                </a:p>
                <a:p>
                  <a:pPr algn="just" eaLnBrk="0" hangingPunct="0"/>
                  <a:endParaRPr lang="en-US" altLang="zh-CN" b="1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10325" name="Rectangle 7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97" name="Group 76"/>
              <p:cNvGrpSpPr/>
              <p:nvPr/>
            </p:nvGrpSpPr>
            <p:grpSpPr bwMode="auto">
              <a:xfrm>
                <a:off x="273" y="0"/>
                <a:ext cx="302" cy="384"/>
                <a:chOff x="273" y="0"/>
                <a:chExt cx="302" cy="384"/>
              </a:xfrm>
            </p:grpSpPr>
            <p:sp>
              <p:nvSpPr>
                <p:cNvPr id="10322" name="Rectangle 77"/>
                <p:cNvSpPr>
                  <a:spLocks noChangeArrowheads="1"/>
                </p:cNvSpPr>
                <p:nvPr/>
              </p:nvSpPr>
              <p:spPr bwMode="auto">
                <a:xfrm>
                  <a:off x="316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1</a:t>
                  </a:r>
                </a:p>
              </p:txBody>
            </p:sp>
            <p:sp>
              <p:nvSpPr>
                <p:cNvPr id="10323" name="Rectangle 78"/>
                <p:cNvSpPr>
                  <a:spLocks noChangeArrowheads="1"/>
                </p:cNvSpPr>
                <p:nvPr/>
              </p:nvSpPr>
              <p:spPr bwMode="auto">
                <a:xfrm>
                  <a:off x="273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98" name="Group 79"/>
              <p:cNvGrpSpPr/>
              <p:nvPr/>
            </p:nvGrpSpPr>
            <p:grpSpPr bwMode="auto">
              <a:xfrm>
                <a:off x="575" y="0"/>
                <a:ext cx="302" cy="384"/>
                <a:chOff x="575" y="0"/>
                <a:chExt cx="302" cy="384"/>
              </a:xfrm>
            </p:grpSpPr>
            <p:sp>
              <p:nvSpPr>
                <p:cNvPr id="10320" name="Rectangle 80"/>
                <p:cNvSpPr>
                  <a:spLocks noChangeArrowheads="1"/>
                </p:cNvSpPr>
                <p:nvPr/>
              </p:nvSpPr>
              <p:spPr bwMode="auto">
                <a:xfrm>
                  <a:off x="618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2</a:t>
                  </a:r>
                </a:p>
              </p:txBody>
            </p:sp>
            <p:sp>
              <p:nvSpPr>
                <p:cNvPr id="10321" name="Rectangle 81"/>
                <p:cNvSpPr>
                  <a:spLocks noChangeArrowheads="1"/>
                </p:cNvSpPr>
                <p:nvPr/>
              </p:nvSpPr>
              <p:spPr bwMode="auto">
                <a:xfrm>
                  <a:off x="575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99" name="Group 82"/>
              <p:cNvGrpSpPr/>
              <p:nvPr/>
            </p:nvGrpSpPr>
            <p:grpSpPr bwMode="auto">
              <a:xfrm>
                <a:off x="877" y="0"/>
                <a:ext cx="302" cy="384"/>
                <a:chOff x="877" y="0"/>
                <a:chExt cx="302" cy="384"/>
              </a:xfrm>
            </p:grpSpPr>
            <p:sp>
              <p:nvSpPr>
                <p:cNvPr id="10318" name="Rectangle 83"/>
                <p:cNvSpPr>
                  <a:spLocks noChangeArrowheads="1"/>
                </p:cNvSpPr>
                <p:nvPr/>
              </p:nvSpPr>
              <p:spPr bwMode="auto">
                <a:xfrm>
                  <a:off x="920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3</a:t>
                  </a:r>
                </a:p>
              </p:txBody>
            </p:sp>
            <p:sp>
              <p:nvSpPr>
                <p:cNvPr id="10319" name="Rectangle 84"/>
                <p:cNvSpPr>
                  <a:spLocks noChangeArrowheads="1"/>
                </p:cNvSpPr>
                <p:nvPr/>
              </p:nvSpPr>
              <p:spPr bwMode="auto">
                <a:xfrm>
                  <a:off x="877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00" name="Group 85"/>
              <p:cNvGrpSpPr/>
              <p:nvPr/>
            </p:nvGrpSpPr>
            <p:grpSpPr bwMode="auto">
              <a:xfrm>
                <a:off x="1179" y="0"/>
                <a:ext cx="302" cy="384"/>
                <a:chOff x="1179" y="0"/>
                <a:chExt cx="302" cy="384"/>
              </a:xfrm>
            </p:grpSpPr>
            <p:sp>
              <p:nvSpPr>
                <p:cNvPr id="10316" name="Rectangle 86"/>
                <p:cNvSpPr>
                  <a:spLocks noChangeArrowheads="1"/>
                </p:cNvSpPr>
                <p:nvPr/>
              </p:nvSpPr>
              <p:spPr bwMode="auto">
                <a:xfrm>
                  <a:off x="1222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4</a:t>
                  </a:r>
                </a:p>
              </p:txBody>
            </p:sp>
            <p:sp>
              <p:nvSpPr>
                <p:cNvPr id="10317" name="Rectangle 87"/>
                <p:cNvSpPr>
                  <a:spLocks noChangeArrowheads="1"/>
                </p:cNvSpPr>
                <p:nvPr/>
              </p:nvSpPr>
              <p:spPr bwMode="auto">
                <a:xfrm>
                  <a:off x="1179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01" name="Group 88"/>
              <p:cNvGrpSpPr/>
              <p:nvPr/>
            </p:nvGrpSpPr>
            <p:grpSpPr bwMode="auto">
              <a:xfrm>
                <a:off x="0" y="384"/>
                <a:ext cx="273" cy="384"/>
                <a:chOff x="0" y="384"/>
                <a:chExt cx="273" cy="384"/>
              </a:xfrm>
            </p:grpSpPr>
            <p:sp>
              <p:nvSpPr>
                <p:cNvPr id="10314" name="Rectangle 89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187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b="1">
                      <a:solidFill>
                        <a:srgbClr val="000099"/>
                      </a:solidFill>
                    </a:rPr>
                    <a:t>y</a:t>
                  </a:r>
                </a:p>
                <a:p>
                  <a:pPr algn="just" eaLnBrk="0" hangingPunct="0"/>
                  <a:endParaRPr lang="en-US" altLang="zh-CN" b="1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10315" name="Rectangle 90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27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02" name="Group 91"/>
              <p:cNvGrpSpPr/>
              <p:nvPr/>
            </p:nvGrpSpPr>
            <p:grpSpPr bwMode="auto">
              <a:xfrm>
                <a:off x="273" y="384"/>
                <a:ext cx="302" cy="384"/>
                <a:chOff x="273" y="384"/>
                <a:chExt cx="302" cy="384"/>
              </a:xfrm>
            </p:grpSpPr>
            <p:sp>
              <p:nvSpPr>
                <p:cNvPr id="10312" name="Rectangle 92"/>
                <p:cNvSpPr>
                  <a:spLocks noChangeArrowheads="1"/>
                </p:cNvSpPr>
                <p:nvPr/>
              </p:nvSpPr>
              <p:spPr bwMode="auto">
                <a:xfrm>
                  <a:off x="316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5</a:t>
                  </a:r>
                </a:p>
              </p:txBody>
            </p:sp>
            <p:sp>
              <p:nvSpPr>
                <p:cNvPr id="10313" name="Rectangle 93"/>
                <p:cNvSpPr>
                  <a:spLocks noChangeArrowheads="1"/>
                </p:cNvSpPr>
                <p:nvPr/>
              </p:nvSpPr>
              <p:spPr bwMode="auto">
                <a:xfrm>
                  <a:off x="273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03" name="Group 94"/>
              <p:cNvGrpSpPr/>
              <p:nvPr/>
            </p:nvGrpSpPr>
            <p:grpSpPr bwMode="auto">
              <a:xfrm>
                <a:off x="575" y="384"/>
                <a:ext cx="302" cy="384"/>
                <a:chOff x="575" y="384"/>
                <a:chExt cx="302" cy="384"/>
              </a:xfrm>
            </p:grpSpPr>
            <p:sp>
              <p:nvSpPr>
                <p:cNvPr id="10310" name="Rectangle 95"/>
                <p:cNvSpPr>
                  <a:spLocks noChangeArrowheads="1"/>
                </p:cNvSpPr>
                <p:nvPr/>
              </p:nvSpPr>
              <p:spPr bwMode="auto">
                <a:xfrm>
                  <a:off x="618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8</a:t>
                  </a:r>
                </a:p>
              </p:txBody>
            </p:sp>
            <p:sp>
              <p:nvSpPr>
                <p:cNvPr id="10311" name="Rectangle 96"/>
                <p:cNvSpPr>
                  <a:spLocks noChangeArrowheads="1"/>
                </p:cNvSpPr>
                <p:nvPr/>
              </p:nvSpPr>
              <p:spPr bwMode="auto">
                <a:xfrm>
                  <a:off x="575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04" name="Group 97"/>
              <p:cNvGrpSpPr/>
              <p:nvPr/>
            </p:nvGrpSpPr>
            <p:grpSpPr bwMode="auto">
              <a:xfrm>
                <a:off x="877" y="384"/>
                <a:ext cx="302" cy="384"/>
                <a:chOff x="877" y="384"/>
                <a:chExt cx="302" cy="384"/>
              </a:xfrm>
            </p:grpSpPr>
            <p:sp>
              <p:nvSpPr>
                <p:cNvPr id="10308" name="Rectangle 98"/>
                <p:cNvSpPr>
                  <a:spLocks noChangeArrowheads="1"/>
                </p:cNvSpPr>
                <p:nvPr/>
              </p:nvSpPr>
              <p:spPr bwMode="auto">
                <a:xfrm>
                  <a:off x="920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7</a:t>
                  </a:r>
                </a:p>
              </p:txBody>
            </p:sp>
            <p:sp>
              <p:nvSpPr>
                <p:cNvPr id="10309" name="Rectangle 99"/>
                <p:cNvSpPr>
                  <a:spLocks noChangeArrowheads="1"/>
                </p:cNvSpPr>
                <p:nvPr/>
              </p:nvSpPr>
              <p:spPr bwMode="auto">
                <a:xfrm>
                  <a:off x="877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05" name="Group 100"/>
              <p:cNvGrpSpPr/>
              <p:nvPr/>
            </p:nvGrpSpPr>
            <p:grpSpPr bwMode="auto">
              <a:xfrm>
                <a:off x="1179" y="384"/>
                <a:ext cx="302" cy="384"/>
                <a:chOff x="1179" y="384"/>
                <a:chExt cx="302" cy="384"/>
              </a:xfrm>
            </p:grpSpPr>
            <p:sp>
              <p:nvSpPr>
                <p:cNvPr id="10306" name="Rectangle 101"/>
                <p:cNvSpPr>
                  <a:spLocks noChangeArrowheads="1"/>
                </p:cNvSpPr>
                <p:nvPr/>
              </p:nvSpPr>
              <p:spPr bwMode="auto">
                <a:xfrm>
                  <a:off x="1222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6</a:t>
                  </a:r>
                </a:p>
              </p:txBody>
            </p:sp>
            <p:sp>
              <p:nvSpPr>
                <p:cNvPr id="10307" name="Rectangle 102"/>
                <p:cNvSpPr>
                  <a:spLocks noChangeArrowheads="1"/>
                </p:cNvSpPr>
                <p:nvPr/>
              </p:nvSpPr>
              <p:spPr bwMode="auto">
                <a:xfrm>
                  <a:off x="1179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0295" name="Rectangle 103"/>
            <p:cNvSpPr>
              <a:spLocks noChangeArrowheads="1"/>
            </p:cNvSpPr>
            <p:nvPr/>
          </p:nvSpPr>
          <p:spPr bwMode="auto">
            <a:xfrm>
              <a:off x="-3" y="-3"/>
              <a:ext cx="1487" cy="774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47" name="Group 104"/>
          <p:cNvGrpSpPr/>
          <p:nvPr/>
        </p:nvGrpSpPr>
        <p:grpSpPr bwMode="auto">
          <a:xfrm>
            <a:off x="4648200" y="4876800"/>
            <a:ext cx="4113213" cy="1228725"/>
            <a:chOff x="-3" y="-3"/>
            <a:chExt cx="1487" cy="774"/>
          </a:xfrm>
        </p:grpSpPr>
        <p:grpSp>
          <p:nvGrpSpPr>
            <p:cNvPr id="10262" name="Group 105"/>
            <p:cNvGrpSpPr/>
            <p:nvPr/>
          </p:nvGrpSpPr>
          <p:grpSpPr bwMode="auto">
            <a:xfrm>
              <a:off x="0" y="0"/>
              <a:ext cx="1481" cy="768"/>
              <a:chOff x="0" y="0"/>
              <a:chExt cx="1481" cy="768"/>
            </a:xfrm>
          </p:grpSpPr>
          <p:grpSp>
            <p:nvGrpSpPr>
              <p:cNvPr id="10264" name="Group 106"/>
              <p:cNvGrpSpPr/>
              <p:nvPr/>
            </p:nvGrpSpPr>
            <p:grpSpPr bwMode="auto">
              <a:xfrm>
                <a:off x="0" y="0"/>
                <a:ext cx="273" cy="384"/>
                <a:chOff x="0" y="0"/>
                <a:chExt cx="273" cy="384"/>
              </a:xfrm>
            </p:grpSpPr>
            <p:sp>
              <p:nvSpPr>
                <p:cNvPr id="10292" name="Rectangle 10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87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b="1">
                      <a:solidFill>
                        <a:srgbClr val="000099"/>
                      </a:solidFill>
                    </a:rPr>
                    <a:t>x</a:t>
                  </a:r>
                </a:p>
                <a:p>
                  <a:pPr algn="just" eaLnBrk="0" hangingPunct="0"/>
                  <a:endParaRPr lang="en-US" altLang="zh-CN" b="1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10293" name="Rectangle 10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65" name="Group 109"/>
              <p:cNvGrpSpPr/>
              <p:nvPr/>
            </p:nvGrpSpPr>
            <p:grpSpPr bwMode="auto">
              <a:xfrm>
                <a:off x="273" y="0"/>
                <a:ext cx="302" cy="384"/>
                <a:chOff x="273" y="0"/>
                <a:chExt cx="302" cy="384"/>
              </a:xfrm>
            </p:grpSpPr>
            <p:sp>
              <p:nvSpPr>
                <p:cNvPr id="10290" name="Rectangle 110"/>
                <p:cNvSpPr>
                  <a:spLocks noChangeArrowheads="1"/>
                </p:cNvSpPr>
                <p:nvPr/>
              </p:nvSpPr>
              <p:spPr bwMode="auto">
                <a:xfrm>
                  <a:off x="316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1</a:t>
                  </a:r>
                </a:p>
              </p:txBody>
            </p:sp>
            <p:sp>
              <p:nvSpPr>
                <p:cNvPr id="10291" name="Rectangle 111"/>
                <p:cNvSpPr>
                  <a:spLocks noChangeArrowheads="1"/>
                </p:cNvSpPr>
                <p:nvPr/>
              </p:nvSpPr>
              <p:spPr bwMode="auto">
                <a:xfrm>
                  <a:off x="273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66" name="Group 112"/>
              <p:cNvGrpSpPr/>
              <p:nvPr/>
            </p:nvGrpSpPr>
            <p:grpSpPr bwMode="auto">
              <a:xfrm>
                <a:off x="575" y="0"/>
                <a:ext cx="302" cy="384"/>
                <a:chOff x="575" y="0"/>
                <a:chExt cx="302" cy="384"/>
              </a:xfrm>
            </p:grpSpPr>
            <p:sp>
              <p:nvSpPr>
                <p:cNvPr id="10288" name="Rectangle 113"/>
                <p:cNvSpPr>
                  <a:spLocks noChangeArrowheads="1"/>
                </p:cNvSpPr>
                <p:nvPr/>
              </p:nvSpPr>
              <p:spPr bwMode="auto">
                <a:xfrm>
                  <a:off x="618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2</a:t>
                  </a:r>
                </a:p>
              </p:txBody>
            </p:sp>
            <p:sp>
              <p:nvSpPr>
                <p:cNvPr id="10289" name="Rectangle 114"/>
                <p:cNvSpPr>
                  <a:spLocks noChangeArrowheads="1"/>
                </p:cNvSpPr>
                <p:nvPr/>
              </p:nvSpPr>
              <p:spPr bwMode="auto">
                <a:xfrm>
                  <a:off x="575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67" name="Group 115"/>
              <p:cNvGrpSpPr/>
              <p:nvPr/>
            </p:nvGrpSpPr>
            <p:grpSpPr bwMode="auto">
              <a:xfrm>
                <a:off x="877" y="0"/>
                <a:ext cx="302" cy="384"/>
                <a:chOff x="877" y="0"/>
                <a:chExt cx="302" cy="384"/>
              </a:xfrm>
            </p:grpSpPr>
            <p:sp>
              <p:nvSpPr>
                <p:cNvPr id="10286" name="Rectangle 116"/>
                <p:cNvSpPr>
                  <a:spLocks noChangeArrowheads="1"/>
                </p:cNvSpPr>
                <p:nvPr/>
              </p:nvSpPr>
              <p:spPr bwMode="auto">
                <a:xfrm>
                  <a:off x="920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3</a:t>
                  </a:r>
                </a:p>
              </p:txBody>
            </p:sp>
            <p:sp>
              <p:nvSpPr>
                <p:cNvPr id="10287" name="Rectangle 117"/>
                <p:cNvSpPr>
                  <a:spLocks noChangeArrowheads="1"/>
                </p:cNvSpPr>
                <p:nvPr/>
              </p:nvSpPr>
              <p:spPr bwMode="auto">
                <a:xfrm>
                  <a:off x="877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68" name="Group 118"/>
              <p:cNvGrpSpPr/>
              <p:nvPr/>
            </p:nvGrpSpPr>
            <p:grpSpPr bwMode="auto">
              <a:xfrm>
                <a:off x="1179" y="0"/>
                <a:ext cx="302" cy="384"/>
                <a:chOff x="1179" y="0"/>
                <a:chExt cx="302" cy="384"/>
              </a:xfrm>
            </p:grpSpPr>
            <p:sp>
              <p:nvSpPr>
                <p:cNvPr id="10284" name="Rectangle 119"/>
                <p:cNvSpPr>
                  <a:spLocks noChangeArrowheads="1"/>
                </p:cNvSpPr>
                <p:nvPr/>
              </p:nvSpPr>
              <p:spPr bwMode="auto">
                <a:xfrm>
                  <a:off x="1222" y="0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4</a:t>
                  </a:r>
                </a:p>
              </p:txBody>
            </p:sp>
            <p:sp>
              <p:nvSpPr>
                <p:cNvPr id="10285" name="Rectangle 120"/>
                <p:cNvSpPr>
                  <a:spLocks noChangeArrowheads="1"/>
                </p:cNvSpPr>
                <p:nvPr/>
              </p:nvSpPr>
              <p:spPr bwMode="auto">
                <a:xfrm>
                  <a:off x="1179" y="0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69" name="Group 121"/>
              <p:cNvGrpSpPr/>
              <p:nvPr/>
            </p:nvGrpSpPr>
            <p:grpSpPr bwMode="auto">
              <a:xfrm>
                <a:off x="0" y="384"/>
                <a:ext cx="273" cy="384"/>
                <a:chOff x="0" y="384"/>
                <a:chExt cx="273" cy="384"/>
              </a:xfrm>
            </p:grpSpPr>
            <p:sp>
              <p:nvSpPr>
                <p:cNvPr id="10282" name="Rectangle 122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187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b="1">
                      <a:solidFill>
                        <a:srgbClr val="000099"/>
                      </a:solidFill>
                    </a:rPr>
                    <a:t>y</a:t>
                  </a:r>
                </a:p>
                <a:p>
                  <a:pPr algn="just" eaLnBrk="0" hangingPunct="0"/>
                  <a:endParaRPr lang="en-US" altLang="zh-CN" b="1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10283" name="Rectangle 123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273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70" name="Group 124"/>
              <p:cNvGrpSpPr/>
              <p:nvPr/>
            </p:nvGrpSpPr>
            <p:grpSpPr bwMode="auto">
              <a:xfrm>
                <a:off x="273" y="384"/>
                <a:ext cx="302" cy="384"/>
                <a:chOff x="273" y="384"/>
                <a:chExt cx="302" cy="384"/>
              </a:xfrm>
            </p:grpSpPr>
            <p:sp>
              <p:nvSpPr>
                <p:cNvPr id="10280" name="Rectangle 125"/>
                <p:cNvSpPr>
                  <a:spLocks noChangeArrowheads="1"/>
                </p:cNvSpPr>
                <p:nvPr/>
              </p:nvSpPr>
              <p:spPr bwMode="auto">
                <a:xfrm>
                  <a:off x="316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1</a:t>
                  </a:r>
                </a:p>
              </p:txBody>
            </p:sp>
            <p:sp>
              <p:nvSpPr>
                <p:cNvPr id="10281" name="Rectangle 126"/>
                <p:cNvSpPr>
                  <a:spLocks noChangeArrowheads="1"/>
                </p:cNvSpPr>
                <p:nvPr/>
              </p:nvSpPr>
              <p:spPr bwMode="auto">
                <a:xfrm>
                  <a:off x="273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71" name="Group 127"/>
              <p:cNvGrpSpPr/>
              <p:nvPr/>
            </p:nvGrpSpPr>
            <p:grpSpPr bwMode="auto">
              <a:xfrm>
                <a:off x="575" y="384"/>
                <a:ext cx="302" cy="384"/>
                <a:chOff x="575" y="384"/>
                <a:chExt cx="302" cy="384"/>
              </a:xfrm>
            </p:grpSpPr>
            <p:sp>
              <p:nvSpPr>
                <p:cNvPr id="10278" name="Rectangle 128"/>
                <p:cNvSpPr>
                  <a:spLocks noChangeArrowheads="1"/>
                </p:cNvSpPr>
                <p:nvPr/>
              </p:nvSpPr>
              <p:spPr bwMode="auto">
                <a:xfrm>
                  <a:off x="618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endParaRPr lang="en-US" altLang="zh-CN" sz="1000" b="1">
                    <a:solidFill>
                      <a:srgbClr val="000099"/>
                    </a:solidFill>
                  </a:endParaRP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1/2</a:t>
                  </a:r>
                </a:p>
              </p:txBody>
            </p:sp>
            <p:sp>
              <p:nvSpPr>
                <p:cNvPr id="10279" name="Rectangle 129"/>
                <p:cNvSpPr>
                  <a:spLocks noChangeArrowheads="1"/>
                </p:cNvSpPr>
                <p:nvPr/>
              </p:nvSpPr>
              <p:spPr bwMode="auto">
                <a:xfrm>
                  <a:off x="575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72" name="Group 130"/>
              <p:cNvGrpSpPr/>
              <p:nvPr/>
            </p:nvGrpSpPr>
            <p:grpSpPr bwMode="auto">
              <a:xfrm>
                <a:off x="877" y="384"/>
                <a:ext cx="302" cy="384"/>
                <a:chOff x="877" y="384"/>
                <a:chExt cx="302" cy="384"/>
              </a:xfrm>
            </p:grpSpPr>
            <p:sp>
              <p:nvSpPr>
                <p:cNvPr id="10276" name="Rectangle 131"/>
                <p:cNvSpPr>
                  <a:spLocks noChangeArrowheads="1"/>
                </p:cNvSpPr>
                <p:nvPr/>
              </p:nvSpPr>
              <p:spPr bwMode="auto">
                <a:xfrm>
                  <a:off x="920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1/3</a:t>
                  </a:r>
                </a:p>
              </p:txBody>
            </p:sp>
            <p:sp>
              <p:nvSpPr>
                <p:cNvPr id="10277" name="Rectangle 132"/>
                <p:cNvSpPr>
                  <a:spLocks noChangeArrowheads="1"/>
                </p:cNvSpPr>
                <p:nvPr/>
              </p:nvSpPr>
              <p:spPr bwMode="auto">
                <a:xfrm>
                  <a:off x="877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73" name="Group 133"/>
              <p:cNvGrpSpPr/>
              <p:nvPr/>
            </p:nvGrpSpPr>
            <p:grpSpPr bwMode="auto">
              <a:xfrm>
                <a:off x="1179" y="384"/>
                <a:ext cx="302" cy="384"/>
                <a:chOff x="1179" y="384"/>
                <a:chExt cx="302" cy="384"/>
              </a:xfrm>
            </p:grpSpPr>
            <p:sp>
              <p:nvSpPr>
                <p:cNvPr id="10274" name="Rectangle 134"/>
                <p:cNvSpPr>
                  <a:spLocks noChangeArrowheads="1"/>
                </p:cNvSpPr>
                <p:nvPr/>
              </p:nvSpPr>
              <p:spPr bwMode="auto">
                <a:xfrm>
                  <a:off x="1222" y="384"/>
                  <a:ext cx="216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US" altLang="zh-CN" sz="1000" b="1">
                      <a:solidFill>
                        <a:srgbClr val="000099"/>
                      </a:solidFill>
                    </a:rPr>
                    <a:t> </a:t>
                  </a:r>
                </a:p>
                <a:p>
                  <a:pPr algn="just" eaLnBrk="0" hangingPunct="0"/>
                  <a:r>
                    <a:rPr lang="en-US" altLang="zh-CN" b="1">
                      <a:solidFill>
                        <a:srgbClr val="000099"/>
                      </a:solidFill>
                    </a:rPr>
                    <a:t>1/4</a:t>
                  </a:r>
                </a:p>
              </p:txBody>
            </p:sp>
            <p:sp>
              <p:nvSpPr>
                <p:cNvPr id="10275" name="Rectangle 135"/>
                <p:cNvSpPr>
                  <a:spLocks noChangeArrowheads="1"/>
                </p:cNvSpPr>
                <p:nvPr/>
              </p:nvSpPr>
              <p:spPr bwMode="auto">
                <a:xfrm>
                  <a:off x="1179" y="384"/>
                  <a:ext cx="30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0263" name="Rectangle 136"/>
            <p:cNvSpPr>
              <a:spLocks noChangeArrowheads="1"/>
            </p:cNvSpPr>
            <p:nvPr/>
          </p:nvSpPr>
          <p:spPr bwMode="auto">
            <a:xfrm>
              <a:off x="-3" y="-3"/>
              <a:ext cx="1487" cy="774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8" name="Text Box 137"/>
          <p:cNvSpPr txBox="1">
            <a:spLocks noChangeArrowheads="1"/>
          </p:cNvSpPr>
          <p:nvPr/>
        </p:nvSpPr>
        <p:spPr bwMode="auto">
          <a:xfrm>
            <a:off x="1830388" y="4241800"/>
            <a:ext cx="60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(A)</a:t>
            </a:r>
          </a:p>
        </p:txBody>
      </p:sp>
      <p:sp>
        <p:nvSpPr>
          <p:cNvPr id="10249" name="Text Box 138"/>
          <p:cNvSpPr txBox="1">
            <a:spLocks noChangeArrowheads="1"/>
          </p:cNvSpPr>
          <p:nvPr/>
        </p:nvSpPr>
        <p:spPr bwMode="auto">
          <a:xfrm>
            <a:off x="5962650" y="4241800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(B)</a:t>
            </a:r>
          </a:p>
        </p:txBody>
      </p:sp>
      <p:sp>
        <p:nvSpPr>
          <p:cNvPr id="10250" name="Text Box 139"/>
          <p:cNvSpPr txBox="1">
            <a:spLocks noChangeArrowheads="1"/>
          </p:cNvSpPr>
          <p:nvPr/>
        </p:nvSpPr>
        <p:spPr bwMode="auto">
          <a:xfrm>
            <a:off x="1676400" y="6172200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(C)</a:t>
            </a:r>
          </a:p>
        </p:txBody>
      </p:sp>
      <p:sp>
        <p:nvSpPr>
          <p:cNvPr id="10251" name="Text Box 140"/>
          <p:cNvSpPr txBox="1">
            <a:spLocks noChangeArrowheads="1"/>
          </p:cNvSpPr>
          <p:nvPr/>
        </p:nvSpPr>
        <p:spPr bwMode="auto">
          <a:xfrm>
            <a:off x="6300788" y="6237288"/>
            <a:ext cx="60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(D)</a:t>
            </a:r>
          </a:p>
        </p:txBody>
      </p:sp>
      <p:sp>
        <p:nvSpPr>
          <p:cNvPr id="11406" name="Text Box 142"/>
          <p:cNvSpPr txBox="1">
            <a:spLocks noChangeArrowheads="1"/>
          </p:cNvSpPr>
          <p:nvPr/>
        </p:nvSpPr>
        <p:spPr bwMode="auto">
          <a:xfrm>
            <a:off x="8072438" y="2078038"/>
            <a:ext cx="550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10258" name="Text Box 11"/>
          <p:cNvSpPr txBox="1">
            <a:spLocks noChangeArrowheads="1"/>
          </p:cNvSpPr>
          <p:nvPr/>
        </p:nvSpPr>
        <p:spPr bwMode="auto">
          <a:xfrm>
            <a:off x="1500188" y="487363"/>
            <a:ext cx="2249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kumimoji="0" lang="zh-CN" altLang="zh-CN" b="1" baseline="-25000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pic>
        <p:nvPicPr>
          <p:cNvPr id="10259" name="Picture 12" descr="qz_1rejo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04025" y="188913"/>
            <a:ext cx="20716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3" descr="Q_011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24750" y="0"/>
            <a:ext cx="45878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1167</Words>
  <Application>Microsoft Office PowerPoint</Application>
  <PresentationFormat>全屏显示(4:3)</PresentationFormat>
  <Paragraphs>269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33" baseType="lpstr">
      <vt:lpstr>BatangChe</vt:lpstr>
      <vt:lpstr>仿宋</vt:lpstr>
      <vt:lpstr>黑体</vt:lpstr>
      <vt:lpstr>华文隶书</vt:lpstr>
      <vt:lpstr>华文中宋</vt:lpstr>
      <vt:lpstr>隶书</vt:lpstr>
      <vt:lpstr>宋体</vt:lpstr>
      <vt:lpstr>微软雅黑</vt:lpstr>
      <vt:lpstr>Arial</vt:lpstr>
      <vt:lpstr>Calibri</vt:lpstr>
      <vt:lpstr>Comic Sans MS</vt:lpstr>
      <vt:lpstr>Symbol</vt:lpstr>
      <vt:lpstr>Tahoma</vt:lpstr>
      <vt:lpstr>Times New Roman</vt:lpstr>
      <vt:lpstr>Wingdings</vt:lpstr>
      <vt:lpstr>WWW.2PPT.COM
</vt:lpstr>
      <vt:lpstr>公式</vt:lpstr>
      <vt:lpstr>Equation.3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2022-01-04T03:30:16Z</dcterms:created>
  <dcterms:modified xsi:type="dcterms:W3CDTF">2023-01-16T15:29:57Z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39D8A98B7F464E7A94AA97821D643F7F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