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81" r:id="rId2"/>
    <p:sldId id="1589" r:id="rId3"/>
    <p:sldId id="1583" r:id="rId4"/>
    <p:sldId id="1584" r:id="rId5"/>
    <p:sldId id="259" r:id="rId6"/>
    <p:sldId id="261" r:id="rId7"/>
    <p:sldId id="262" r:id="rId8"/>
    <p:sldId id="1586" r:id="rId9"/>
    <p:sldId id="264" r:id="rId10"/>
    <p:sldId id="263" r:id="rId11"/>
    <p:sldId id="1585" r:id="rId12"/>
    <p:sldId id="269" r:id="rId13"/>
    <p:sldId id="270" r:id="rId14"/>
    <p:sldId id="271" r:id="rId15"/>
    <p:sldId id="272" r:id="rId16"/>
    <p:sldId id="1587" r:id="rId17"/>
    <p:sldId id="274" r:id="rId18"/>
    <p:sldId id="276" r:id="rId19"/>
    <p:sldId id="277" r:id="rId20"/>
    <p:sldId id="1588" r:id="rId21"/>
    <p:sldId id="279" r:id="rId22"/>
    <p:sldId id="280" r:id="rId23"/>
    <p:sldId id="281" r:id="rId24"/>
    <p:sldId id="158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000"/>
    <a:srgbClr val="FFEFC1"/>
    <a:srgbClr val="F07070"/>
    <a:srgbClr val="F5A1A1"/>
    <a:srgbClr val="EE6262"/>
    <a:srgbClr val="0C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2021/1/18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272A-2772-4507-98EA-8A05BE1A729D}" type="datetimeFigureOut">
              <a:rPr lang="zh-CN" altLang="en-US" smtClean="0"/>
              <a:t>2021/1/18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BF526-EBC3-4A19-BD90-585EC26BE6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8CECA-95C7-49C2-8756-AC2F0AD559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FADD-6B71-47E4-90BC-D59460028ECB}" type="datetimeFigureOut">
              <a:rPr lang="zh-CN" altLang="en-US" smtClean="0"/>
              <a:t>2021/1/18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3C49-CECD-47C7-8D87-C47EE322C2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43753" y="349624"/>
            <a:ext cx="11322423" cy="617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9" y="1493582"/>
            <a:ext cx="2739924" cy="667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" y="1916832"/>
            <a:ext cx="5994300" cy="2592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5" y="2322199"/>
            <a:ext cx="5590110" cy="36597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429475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12275" y="4579022"/>
            <a:ext cx="51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新闻纪实，更待何时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05355" y="5401310"/>
            <a:ext cx="2379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汇报人：小Q办公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7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7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7799" y="2862958"/>
            <a:ext cx="5362660" cy="30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韩国的新闻节是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1896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日，朝鲜医生徐弼博士在汉城创办朝鲜第一家民营报纸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独立新闻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，初为周三刊，两年后改为日报。为纪念朝鲜第一家民营报纸的诞生，韩国建国后将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日这一天定为韩国的新闻节。</a:t>
            </a:r>
          </a:p>
        </p:txBody>
      </p:sp>
      <p:sp>
        <p:nvSpPr>
          <p:cNvPr id="5" name="矩形 4"/>
          <p:cNvSpPr/>
          <p:nvPr/>
        </p:nvSpPr>
        <p:spPr>
          <a:xfrm>
            <a:off x="1103040" y="53855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各国记者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59193" y="2809169"/>
            <a:ext cx="3265689" cy="30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1990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年前的匈牙利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，其记者节是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日。这是为了纪念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1918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年的这一天诞生了匈牙利共产党的第一家报纸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红色权利报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51588" y="2474258"/>
            <a:ext cx="5228188" cy="3548109"/>
            <a:chOff x="1199506" y="2608729"/>
            <a:chExt cx="5228188" cy="3548109"/>
          </a:xfrm>
        </p:grpSpPr>
        <p:sp>
          <p:nvSpPr>
            <p:cNvPr id="3" name="矩形 2"/>
            <p:cNvSpPr/>
            <p:nvPr/>
          </p:nvSpPr>
          <p:spPr>
            <a:xfrm>
              <a:off x="1199506" y="2608729"/>
              <a:ext cx="5228188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99506" y="3010875"/>
              <a:ext cx="5228188" cy="3145963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63743" y="2474260"/>
            <a:ext cx="3870422" cy="3548109"/>
            <a:chOff x="1199506" y="2608729"/>
            <a:chExt cx="5246417" cy="3548109"/>
          </a:xfrm>
        </p:grpSpPr>
        <p:sp>
          <p:nvSpPr>
            <p:cNvPr id="11" name="矩形 10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99506" y="3010875"/>
              <a:ext cx="5228188" cy="3145963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30" y="746153"/>
            <a:ext cx="2682847" cy="26828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23" y="916314"/>
            <a:ext cx="2682847" cy="2682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3" y="1384652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105" y="2293785"/>
            <a:ext cx="1057836" cy="973851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C0808"/>
                </a:solidFill>
              </a:rPr>
              <a:t>03</a:t>
            </a:r>
            <a:endParaRPr lang="zh-CN" altLang="en-US" sz="7200" b="1" dirty="0">
              <a:solidFill>
                <a:srgbClr val="0C080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310" y="3469341"/>
            <a:ext cx="7106772" cy="1142836"/>
          </a:xfrm>
          <a:prstGeom prst="rect">
            <a:avLst/>
          </a:prstGeom>
          <a:noFill/>
          <a:ln w="57150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20852" y="3469341"/>
            <a:ext cx="3736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记者职业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2102248"/>
            <a:ext cx="4660588" cy="46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03040" y="538557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记者职业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17379" y="1211782"/>
            <a:ext cx="4988737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记者是一 群什么样的人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1320530" y="2381881"/>
            <a:ext cx="5228192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记者是一种工作，指的是新闻机构中从事采访和报道工的专业人员。</a:t>
            </a:r>
          </a:p>
        </p:txBody>
      </p:sp>
      <p:sp>
        <p:nvSpPr>
          <p:cNvPr id="9" name="矩形 8"/>
          <p:cNvSpPr/>
          <p:nvPr/>
        </p:nvSpPr>
        <p:spPr>
          <a:xfrm>
            <a:off x="1367118" y="3610853"/>
            <a:ext cx="5256348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记者是一种职业，其对应英文词汇为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Journalist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或者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Reporter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1327078" y="5004615"/>
            <a:ext cx="2632452" cy="501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记者被称为“扫雪工”</a:t>
            </a: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91373" y="103047"/>
            <a:ext cx="1029305" cy="5550922"/>
            <a:chOff x="1199506" y="2608729"/>
            <a:chExt cx="5246417" cy="5550922"/>
          </a:xfrm>
        </p:grpSpPr>
        <p:sp>
          <p:nvSpPr>
            <p:cNvPr id="12" name="矩形 11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6200000">
            <a:off x="3191373" y="1314248"/>
            <a:ext cx="1029305" cy="5550922"/>
            <a:chOff x="1199506" y="2608729"/>
            <a:chExt cx="5246417" cy="5550922"/>
          </a:xfrm>
        </p:grpSpPr>
        <p:sp>
          <p:nvSpPr>
            <p:cNvPr id="15" name="矩形 14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6200000">
            <a:off x="3191373" y="2570389"/>
            <a:ext cx="1029305" cy="5550922"/>
            <a:chOff x="1199506" y="2608729"/>
            <a:chExt cx="5246417" cy="5550922"/>
          </a:xfrm>
        </p:grpSpPr>
        <p:sp>
          <p:nvSpPr>
            <p:cNvPr id="18" name="矩形 17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10" y="1966689"/>
            <a:ext cx="4394895" cy="439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040" y="538557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记者职业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24203" y="1211782"/>
            <a:ext cx="3415433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记者的起源探秘</a:t>
            </a:r>
          </a:p>
        </p:txBody>
      </p:sp>
      <p:sp>
        <p:nvSpPr>
          <p:cNvPr id="9" name="矩形 8"/>
          <p:cNvSpPr/>
          <p:nvPr/>
        </p:nvSpPr>
        <p:spPr>
          <a:xfrm>
            <a:off x="5544519" y="2456040"/>
            <a:ext cx="5723042" cy="460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十六世纪的威尼斯是欧洲的经济中心，商业非常发达。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17624" y="3023199"/>
            <a:ext cx="5704426" cy="87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各国巨商大贾、银行家，蜂涌此地进行商业活动。他们迫切需要了解涉及自身利益的世界各地的消息。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90485" y="3920130"/>
            <a:ext cx="5743659" cy="1291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这样，一批探报消息者应运而生。他们分别搜集政治事件、物价行情、船舶起航等方面消息，或手抄形成单篇新闻，或刊刻成报纸，然后公开出售。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90485" y="5294367"/>
            <a:ext cx="5654366" cy="87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这些专门以搜集和出卖新闻为生的人，便成了现代“记者”的前身。</a:t>
            </a:r>
          </a:p>
        </p:txBody>
      </p:sp>
      <p:grpSp>
        <p:nvGrpSpPr>
          <p:cNvPr id="13" name="组合 12"/>
          <p:cNvGrpSpPr/>
          <p:nvPr/>
        </p:nvGrpSpPr>
        <p:grpSpPr>
          <a:xfrm rot="16200000">
            <a:off x="7957482" y="-857543"/>
            <a:ext cx="406241" cy="6096001"/>
            <a:chOff x="1199506" y="2608729"/>
            <a:chExt cx="5246417" cy="5550922"/>
          </a:xfrm>
        </p:grpSpPr>
        <p:sp>
          <p:nvSpPr>
            <p:cNvPr id="14" name="矩形 13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554238" y="1892479"/>
            <a:ext cx="5056192" cy="501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世界上最早的记者，产生于欧洲的威尼斯。</a:t>
            </a: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7958188" y="-323867"/>
            <a:ext cx="404829" cy="6096001"/>
            <a:chOff x="1199506" y="2608729"/>
            <a:chExt cx="5246417" cy="5550922"/>
          </a:xfrm>
        </p:grpSpPr>
        <p:sp>
          <p:nvSpPr>
            <p:cNvPr id="17" name="矩形 16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16200000">
            <a:off x="7728869" y="446046"/>
            <a:ext cx="863470" cy="6096001"/>
            <a:chOff x="1199506" y="2608729"/>
            <a:chExt cx="5246417" cy="5550922"/>
          </a:xfrm>
        </p:grpSpPr>
        <p:sp>
          <p:nvSpPr>
            <p:cNvPr id="20" name="矩形 19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16200000">
            <a:off x="3486558" y="1564217"/>
            <a:ext cx="1145388" cy="6096001"/>
            <a:chOff x="1199506" y="2608729"/>
            <a:chExt cx="5246417" cy="5550922"/>
          </a:xfrm>
        </p:grpSpPr>
        <p:sp>
          <p:nvSpPr>
            <p:cNvPr id="26" name="矩形 25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16200000">
            <a:off x="3634396" y="2692423"/>
            <a:ext cx="863470" cy="6121628"/>
            <a:chOff x="1199506" y="2608729"/>
            <a:chExt cx="5246417" cy="5550922"/>
          </a:xfrm>
        </p:grpSpPr>
        <p:sp>
          <p:nvSpPr>
            <p:cNvPr id="29" name="矩形 28"/>
            <p:cNvSpPr/>
            <p:nvPr/>
          </p:nvSpPr>
          <p:spPr>
            <a:xfrm>
              <a:off x="1199506" y="2608729"/>
              <a:ext cx="5246417" cy="32273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99506" y="3010876"/>
              <a:ext cx="5228188" cy="5148775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90" y="1252337"/>
            <a:ext cx="2952493" cy="295249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491" y="3578075"/>
            <a:ext cx="2941023" cy="307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975137" y="3107824"/>
            <a:ext cx="10212815" cy="733078"/>
            <a:chOff x="1215576" y="2662518"/>
            <a:chExt cx="5091094" cy="430306"/>
          </a:xfrm>
        </p:grpSpPr>
        <p:sp>
          <p:nvSpPr>
            <p:cNvPr id="35" name="矩形 34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5137" y="4121310"/>
            <a:ext cx="10212815" cy="733078"/>
            <a:chOff x="1215576" y="2662518"/>
            <a:chExt cx="5091094" cy="430306"/>
          </a:xfrm>
        </p:grpSpPr>
        <p:sp>
          <p:nvSpPr>
            <p:cNvPr id="19" name="矩形 18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75137" y="2149511"/>
            <a:ext cx="10212815" cy="733078"/>
            <a:chOff x="1215576" y="2662518"/>
            <a:chExt cx="5091094" cy="430306"/>
          </a:xfrm>
        </p:grpSpPr>
        <p:sp>
          <p:nvSpPr>
            <p:cNvPr id="22" name="矩形 21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1690" y="5147393"/>
            <a:ext cx="10212815" cy="733078"/>
            <a:chOff x="1215576" y="2662518"/>
            <a:chExt cx="5091094" cy="430306"/>
          </a:xfrm>
        </p:grpSpPr>
        <p:sp>
          <p:nvSpPr>
            <p:cNvPr id="25" name="矩形 24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103040" y="538557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记者职业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04885" y="1211782"/>
            <a:ext cx="3886079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记者的种类都有哪些呢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?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9548" y="2301686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按工作性质分为</a:t>
            </a:r>
            <a:endParaRPr lang="zh-CN" altLang="en-US" sz="2000" dirty="0">
              <a:solidFill>
                <a:srgbClr val="FFEFC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62656" y="3251175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按报道内容分为</a:t>
            </a:r>
            <a:endParaRPr lang="zh-CN" altLang="en-US" sz="2000" dirty="0">
              <a:solidFill>
                <a:srgbClr val="FFEFC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42966" y="4289736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按地区分为</a:t>
            </a:r>
            <a:endParaRPr lang="zh-CN" altLang="en-US" sz="2000" dirty="0">
              <a:solidFill>
                <a:srgbClr val="FFEFC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1349" y="5328554"/>
            <a:ext cx="296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中国新闻记者的职务序列</a:t>
            </a:r>
            <a:endParaRPr lang="zh-CN" altLang="en-US" sz="2000" dirty="0">
              <a:solidFill>
                <a:srgbClr val="FFEFC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78711" y="2317075"/>
            <a:ext cx="617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文字记者、摄影记者、广播记者、电视记者、网络记者等。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78711" y="3183020"/>
            <a:ext cx="6546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政治记者、军事记者、经济记者、文教记者、科技记者、体育记者等。</a:t>
            </a:r>
          </a:p>
        </p:txBody>
      </p:sp>
      <p:sp>
        <p:nvSpPr>
          <p:cNvPr id="32" name="矩形 31"/>
          <p:cNvSpPr/>
          <p:nvPr/>
        </p:nvSpPr>
        <p:spPr>
          <a:xfrm>
            <a:off x="4547163" y="4183722"/>
            <a:ext cx="670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本地记者、驻外记者、特派记者等。新闻机构为了专题采访报道或专门地区、部门的采访报道，还聘请编制以外的特约记者。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533716" y="5328554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分助理记者、记者、主任记者、高级记者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03040" y="3165421"/>
            <a:ext cx="5835642" cy="2953181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03040" y="3144771"/>
            <a:ext cx="6736949" cy="295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深入新闻现场，尽可能多地获得新闻事件的各种信息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根据新闻专题需要外出进行采访和调查工作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在采访调查之后写作相关的新闻稿件和报道文章</a:t>
            </a:r>
            <a:endParaRPr lang="en-US" altLang="zh-CN" dirty="0">
              <a:solidFill>
                <a:srgbClr val="FFEFC1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根据节目需要进行人物专访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将采写的新闻稿件送交</a:t>
            </a:r>
            <a:r>
              <a:rPr lang="en-US" altLang="zh-CN" dirty="0">
                <a:solidFill>
                  <a:srgbClr val="FFEFC1"/>
                </a:solidFill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上级进行审核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根据新闻专题需要准备相关材料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FFEFC1"/>
                </a:solidFill>
                <a:cs typeface="+mn-ea"/>
                <a:sym typeface="+mn-lt"/>
              </a:rPr>
              <a:t>策划并安排新闻采访的具体细节工作</a:t>
            </a:r>
          </a:p>
        </p:txBody>
      </p:sp>
      <p:sp>
        <p:nvSpPr>
          <p:cNvPr id="6" name="矩形 5"/>
          <p:cNvSpPr/>
          <p:nvPr/>
        </p:nvSpPr>
        <p:spPr>
          <a:xfrm>
            <a:off x="1103040" y="538557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记者职业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2010" y="1219176"/>
            <a:ext cx="3487979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记者的日常工作</a:t>
            </a:r>
          </a:p>
        </p:txBody>
      </p:sp>
      <p:sp>
        <p:nvSpPr>
          <p:cNvPr id="4" name="矩形 3"/>
          <p:cNvSpPr/>
          <p:nvPr/>
        </p:nvSpPr>
        <p:spPr>
          <a:xfrm>
            <a:off x="1103040" y="1962201"/>
            <a:ext cx="10044572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除了突发性新闻的报道，身为一名记者去采访前需要找选题，采访结束需要写稿件，在紧迫的时间压力下工作。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60" y="2980571"/>
            <a:ext cx="3322880" cy="332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3" y="1384652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105" y="2293785"/>
            <a:ext cx="1057836" cy="973851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C0808"/>
                </a:solidFill>
              </a:rPr>
              <a:t>04</a:t>
            </a:r>
            <a:endParaRPr lang="zh-CN" altLang="en-US" sz="7200" b="1" dirty="0">
              <a:solidFill>
                <a:srgbClr val="0C080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310" y="3469341"/>
            <a:ext cx="7106772" cy="1142836"/>
          </a:xfrm>
          <a:prstGeom prst="rect">
            <a:avLst/>
          </a:prstGeom>
          <a:noFill/>
          <a:ln w="57150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66645" y="3480119"/>
            <a:ext cx="7074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优秀记者具备素养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2102248"/>
            <a:ext cx="4660588" cy="46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89594" y="3692364"/>
            <a:ext cx="2715808" cy="400110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EFC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8365" y="1979377"/>
            <a:ext cx="2715808" cy="400110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EFC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3723" y="552004"/>
            <a:ext cx="382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优秀记者具备素养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2010" y="1219176"/>
            <a:ext cx="3487979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优秀记者具备的素质</a:t>
            </a:r>
          </a:p>
        </p:txBody>
      </p:sp>
      <p:sp>
        <p:nvSpPr>
          <p:cNvPr id="3" name="矩形 2"/>
          <p:cNvSpPr/>
          <p:nvPr/>
        </p:nvSpPr>
        <p:spPr>
          <a:xfrm>
            <a:off x="1088365" y="1966019"/>
            <a:ext cx="2715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百科全书式的知识结构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903669" y="2545411"/>
            <a:ext cx="9689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他们不一定是专才，但必须是一个通才。每一一个区域所有的地理，人文，风俗，经济，行政，治安，教育，公共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施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....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记者应该对此有一个宏观的把握。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8365" y="3695881"/>
            <a:ext cx="2451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较强的文字表达能力</a:t>
            </a:r>
          </a:p>
        </p:txBody>
      </p:sp>
      <p:sp>
        <p:nvSpPr>
          <p:cNvPr id="10" name="矩形 9"/>
          <p:cNvSpPr/>
          <p:nvPr/>
        </p:nvSpPr>
        <p:spPr>
          <a:xfrm>
            <a:off x="981520" y="410905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对于一个记者而言，有个性有深度有审美价值的文笔是其职业的源头活水和灵魂。新闻文体不同于纯文学作品，要无可救药的坚持客观事实的原则，要言之有物，而为了以读者为本又不得不重技巧重结构。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126942" y="4092498"/>
            <a:ext cx="116997" cy="1756972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7" y="2845406"/>
            <a:ext cx="3688983" cy="3688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/>
      <p:bldP spid="8" grpId="0"/>
      <p:bldP spid="9" grpId="0"/>
      <p:bldP spid="1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834" y="3886310"/>
            <a:ext cx="6121139" cy="234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记者不同于为企业出谋划策的职业，他们是深入社会的心脏，代表的利益界限比较模糊但倾向于国家公众。一则新闻，在坚持基本的不触犯报社利益底线的时候，发表出来一般都具有一定的意义，这种意义惠及的是广大公众而不是一个小小的组织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0616" y="538557"/>
            <a:ext cx="382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优秀记者具备素养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88161" y="3340586"/>
            <a:ext cx="2715808" cy="400110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EFC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8161" y="1636963"/>
            <a:ext cx="2715808" cy="400110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EFC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8227" y="1636963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超强的交流沟通能力</a:t>
            </a:r>
          </a:p>
        </p:txBody>
      </p:sp>
      <p:sp>
        <p:nvSpPr>
          <p:cNvPr id="11" name="矩形 10"/>
          <p:cNvSpPr/>
          <p:nvPr/>
        </p:nvSpPr>
        <p:spPr>
          <a:xfrm>
            <a:off x="1210616" y="3340586"/>
            <a:ext cx="1045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责任心</a:t>
            </a:r>
            <a:endParaRPr lang="zh-CN" altLang="en-US" sz="2000" dirty="0">
              <a:solidFill>
                <a:srgbClr val="FFEFC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1398" y="2071361"/>
            <a:ext cx="10143335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记者和形形色色的人打交道是家常便饭，怎样得到有效信息，怎样让自己时刻消息灵通，他们必须建立一个庞大的人际网络，学会利用各式的交通工具和基础设施。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192537" y="4106986"/>
            <a:ext cx="76091" cy="2134662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48" y="3636138"/>
            <a:ext cx="3983961" cy="260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  <p:bldP spid="11" grpId="0"/>
      <p:bldP spid="3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7077" y="2439342"/>
            <a:ext cx="4498922" cy="875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记者具有比较敏捷的反应能力，同时思维经常保持在有条理，冷静清晰的状态。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10616" y="538557"/>
            <a:ext cx="382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优秀记者具备素养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2010" y="1219176"/>
            <a:ext cx="3487979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应变能力和逻辑思维</a:t>
            </a:r>
          </a:p>
        </p:txBody>
      </p:sp>
      <p:sp>
        <p:nvSpPr>
          <p:cNvPr id="3" name="矩形 2"/>
          <p:cNvSpPr/>
          <p:nvPr/>
        </p:nvSpPr>
        <p:spPr>
          <a:xfrm>
            <a:off x="1611882" y="4996302"/>
            <a:ext cx="430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在现场报道中，在高端访谈中，记者必须面向广大公众呈现一个真实的新闻事件。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10523" y="3752568"/>
            <a:ext cx="423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遇到突发性事件不能手足无措而能胸有成竹。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183723" y="2420471"/>
            <a:ext cx="4818147" cy="962764"/>
            <a:chOff x="1277852" y="2487706"/>
            <a:chExt cx="4818147" cy="962764"/>
          </a:xfrm>
        </p:grpSpPr>
        <p:sp>
          <p:nvSpPr>
            <p:cNvPr id="10" name="矩形 9"/>
            <p:cNvSpPr/>
            <p:nvPr/>
          </p:nvSpPr>
          <p:spPr>
            <a:xfrm>
              <a:off x="1405692" y="2487706"/>
              <a:ext cx="4690307" cy="962764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五边形 10"/>
            <p:cNvSpPr/>
            <p:nvPr/>
          </p:nvSpPr>
          <p:spPr>
            <a:xfrm>
              <a:off x="1277852" y="2675349"/>
              <a:ext cx="510608" cy="605734"/>
            </a:xfrm>
            <a:prstGeom prst="homePlate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81956" y="3601118"/>
            <a:ext cx="4818147" cy="962764"/>
            <a:chOff x="1277852" y="2487706"/>
            <a:chExt cx="4818147" cy="962764"/>
          </a:xfrm>
        </p:grpSpPr>
        <p:sp>
          <p:nvSpPr>
            <p:cNvPr id="14" name="矩形 13"/>
            <p:cNvSpPr/>
            <p:nvPr/>
          </p:nvSpPr>
          <p:spPr>
            <a:xfrm>
              <a:off x="1405692" y="2487706"/>
              <a:ext cx="4690307" cy="962764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五边形 14"/>
            <p:cNvSpPr/>
            <p:nvPr/>
          </p:nvSpPr>
          <p:spPr>
            <a:xfrm>
              <a:off x="1277852" y="2675349"/>
              <a:ext cx="510608" cy="605734"/>
            </a:xfrm>
            <a:prstGeom prst="homePlate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81956" y="4828810"/>
            <a:ext cx="4818147" cy="962764"/>
            <a:chOff x="1277852" y="2487706"/>
            <a:chExt cx="4818147" cy="962764"/>
          </a:xfrm>
        </p:grpSpPr>
        <p:sp>
          <p:nvSpPr>
            <p:cNvPr id="17" name="矩形 16"/>
            <p:cNvSpPr/>
            <p:nvPr/>
          </p:nvSpPr>
          <p:spPr>
            <a:xfrm>
              <a:off x="1405692" y="2487706"/>
              <a:ext cx="4690307" cy="962764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箭头: 五边形 17"/>
            <p:cNvSpPr/>
            <p:nvPr/>
          </p:nvSpPr>
          <p:spPr>
            <a:xfrm>
              <a:off x="1277852" y="2675349"/>
              <a:ext cx="510608" cy="605734"/>
            </a:xfrm>
            <a:prstGeom prst="homePlate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26" y="2215597"/>
            <a:ext cx="4667258" cy="3733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21885" y="2082083"/>
            <a:ext cx="5472700" cy="246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他们被誉为“无冕之王”，第一一时间，第一现场，“有所不为，有所不畏，这就是新闻人。  ”不管时代怎样改变，无论现场多么艰险，总有那么一群人永远冲在前线，为了新闻四处奔波。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12" y="510131"/>
            <a:ext cx="3159163" cy="573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429475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958235" y="5187311"/>
            <a:ext cx="2828658" cy="568030"/>
          </a:xfrm>
          <a:prstGeom prst="roundRect">
            <a:avLst/>
          </a:prstGeom>
          <a:solidFill>
            <a:srgbClr val="F0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85128" y="5175429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他们就是记者！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8906" y="2541494"/>
            <a:ext cx="5258523" cy="3713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drap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3" y="1384652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105" y="2293785"/>
            <a:ext cx="1057836" cy="973851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C0808"/>
                </a:solidFill>
              </a:rPr>
              <a:t>05</a:t>
            </a:r>
            <a:endParaRPr lang="zh-CN" altLang="en-US" sz="7200" b="1" dirty="0">
              <a:solidFill>
                <a:srgbClr val="0C080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310" y="3469341"/>
            <a:ext cx="7106772" cy="1142836"/>
          </a:xfrm>
          <a:prstGeom prst="rect">
            <a:avLst/>
          </a:prstGeom>
          <a:noFill/>
          <a:ln w="57150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71574" y="3495545"/>
            <a:ext cx="54072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我国优秀记者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2102248"/>
            <a:ext cx="4660588" cy="46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0984" y="2024288"/>
            <a:ext cx="5524627" cy="280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民国时期著名报人、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京报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创办者、新闻摄影家，中国传播马列主义、介绍俄国十月革命先驱者之一，杰出的无产阶级新闻战士，是中国新闻理论的开拓者、奠基人，被后人誉为“新闻全才”、“乱世飘萍”、  “一代报人”、“铁肩辣手，快笔如刀”等。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7170" y="538557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我国优秀记者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8116" y="1205729"/>
            <a:ext cx="1295755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邵飘萍</a:t>
            </a:r>
          </a:p>
        </p:txBody>
      </p:sp>
      <p:sp>
        <p:nvSpPr>
          <p:cNvPr id="3" name="矩形 2"/>
          <p:cNvSpPr/>
          <p:nvPr/>
        </p:nvSpPr>
        <p:spPr>
          <a:xfrm>
            <a:off x="1010642" y="5046716"/>
            <a:ext cx="10136969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1926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年因发表文章揭露张作霖统治的种种黑暗，而被张作霖杀害。有“铁肩担道义，辣手著文章”之称。</a:t>
            </a:r>
            <a:endParaRPr lang="zh-CN" altLang="en-US" sz="20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050983" y="5015753"/>
            <a:ext cx="10029393" cy="0"/>
          </a:xfrm>
          <a:prstGeom prst="line">
            <a:avLst/>
          </a:prstGeom>
          <a:ln w="38100">
            <a:solidFill>
              <a:srgbClr val="03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790765" y="2729753"/>
            <a:ext cx="13447" cy="1385048"/>
          </a:xfrm>
          <a:prstGeom prst="line">
            <a:avLst/>
          </a:prstGeom>
          <a:ln w="76200">
            <a:solidFill>
              <a:srgbClr val="03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6" y="1674812"/>
            <a:ext cx="3508375" cy="350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48870" y="2351470"/>
            <a:ext cx="5997389" cy="485860"/>
            <a:chOff x="1021976" y="2230446"/>
            <a:chExt cx="5997389" cy="485860"/>
          </a:xfrm>
        </p:grpSpPr>
        <p:sp>
          <p:nvSpPr>
            <p:cNvPr id="13" name="矩形 12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8870" y="2973129"/>
            <a:ext cx="5997389" cy="485860"/>
            <a:chOff x="1021976" y="2230446"/>
            <a:chExt cx="5997389" cy="485860"/>
          </a:xfrm>
        </p:grpSpPr>
        <p:sp>
          <p:nvSpPr>
            <p:cNvPr id="17" name="矩形 16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8870" y="3596044"/>
            <a:ext cx="5997389" cy="775423"/>
            <a:chOff x="1021976" y="2230446"/>
            <a:chExt cx="5997389" cy="485860"/>
          </a:xfrm>
        </p:grpSpPr>
        <p:sp>
          <p:nvSpPr>
            <p:cNvPr id="20" name="矩形 19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48870" y="4473526"/>
            <a:ext cx="5997389" cy="775423"/>
            <a:chOff x="1021976" y="2230446"/>
            <a:chExt cx="5997389" cy="485860"/>
          </a:xfrm>
        </p:grpSpPr>
        <p:sp>
          <p:nvSpPr>
            <p:cNvPr id="23" name="矩形 22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870" y="5339943"/>
            <a:ext cx="5997389" cy="485860"/>
            <a:chOff x="1021976" y="2230446"/>
            <a:chExt cx="5997389" cy="485860"/>
          </a:xfrm>
        </p:grpSpPr>
        <p:sp>
          <p:nvSpPr>
            <p:cNvPr id="26" name="矩形 25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97170" y="538557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我国优秀记者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8116" y="1205729"/>
            <a:ext cx="1295755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邹韬奋</a:t>
            </a:r>
          </a:p>
        </p:txBody>
      </p:sp>
      <p:sp>
        <p:nvSpPr>
          <p:cNvPr id="3" name="矩形 2"/>
          <p:cNvSpPr/>
          <p:nvPr/>
        </p:nvSpPr>
        <p:spPr>
          <a:xfrm>
            <a:off x="1224064" y="242906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近代中国著名记者和出版家。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88867" y="3051983"/>
            <a:ext cx="5490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原名恩润，韬奋是他在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生活周刊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写社评的笔名。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23247" y="3683435"/>
            <a:ext cx="572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1922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年在黄炎培等创办的中华职业教育社任编辑部主任，开始从事教育和编辑工作。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23247" y="4557937"/>
            <a:ext cx="572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1926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年接任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生活周刊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主编，以犀利之笔，力主正义舆论，抨击黑暗势力。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88867" y="5403963"/>
            <a:ext cx="595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当时他用十几个笔名分担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生活周刊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几乎全部的撰述。</a:t>
            </a:r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61" y="2341118"/>
            <a:ext cx="3693459" cy="369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90360" y="2472494"/>
            <a:ext cx="5997389" cy="485860"/>
            <a:chOff x="1021976" y="2230446"/>
            <a:chExt cx="5997389" cy="485860"/>
          </a:xfrm>
        </p:grpSpPr>
        <p:sp>
          <p:nvSpPr>
            <p:cNvPr id="13" name="矩形 12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030357" y="2506782"/>
            <a:ext cx="615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中国杰出的新闻记者，中国新闻家，社会活动家。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97170" y="538557"/>
            <a:ext cx="2912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我国优秀记者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8116" y="1205729"/>
            <a:ext cx="1295755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范长江</a:t>
            </a:r>
          </a:p>
        </p:txBody>
      </p:sp>
      <p:sp>
        <p:nvSpPr>
          <p:cNvPr id="3" name="矩形 2"/>
          <p:cNvSpPr/>
          <p:nvPr/>
        </p:nvSpPr>
        <p:spPr>
          <a:xfrm>
            <a:off x="5029711" y="4911667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解放后担任新华社社长。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5030357" y="4071686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曾是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大公报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记者。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5070052" y="3264268"/>
            <a:ext cx="5820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擅长通讯，以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中国的西北角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赛上行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著称。</a:t>
            </a:r>
            <a:endParaRPr lang="zh-CN" altLang="en-US" sz="20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90360" y="3216189"/>
            <a:ext cx="5997389" cy="485860"/>
            <a:chOff x="1021976" y="2230446"/>
            <a:chExt cx="5997389" cy="485860"/>
          </a:xfrm>
        </p:grpSpPr>
        <p:sp>
          <p:nvSpPr>
            <p:cNvPr id="16" name="矩形 15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94841" y="4000601"/>
            <a:ext cx="5997389" cy="485860"/>
            <a:chOff x="1021976" y="2230446"/>
            <a:chExt cx="5997389" cy="485860"/>
          </a:xfrm>
        </p:grpSpPr>
        <p:sp>
          <p:nvSpPr>
            <p:cNvPr id="19" name="矩形 18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85877" y="4852248"/>
            <a:ext cx="5997389" cy="485860"/>
            <a:chOff x="1021976" y="2230446"/>
            <a:chExt cx="5997389" cy="485860"/>
          </a:xfrm>
        </p:grpSpPr>
        <p:sp>
          <p:nvSpPr>
            <p:cNvPr id="22" name="矩形 21"/>
            <p:cNvSpPr/>
            <p:nvPr/>
          </p:nvSpPr>
          <p:spPr>
            <a:xfrm>
              <a:off x="1021976" y="2230446"/>
              <a:ext cx="175194" cy="485860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61973" y="2230446"/>
              <a:ext cx="5757392" cy="485860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1728949"/>
            <a:ext cx="4397966" cy="4397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9" y="1493582"/>
            <a:ext cx="2739924" cy="667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" y="1916832"/>
            <a:ext cx="5994300" cy="2592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5" y="2322199"/>
            <a:ext cx="5590110" cy="36597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429475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12275" y="4579022"/>
            <a:ext cx="51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新闻纪实，更待何时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49859" y="5401596"/>
            <a:ext cx="279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汇报人：小Q办公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4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94729" y="1847402"/>
            <a:ext cx="6064624" cy="646331"/>
            <a:chOff x="4437529" y="2062555"/>
            <a:chExt cx="6064624" cy="646331"/>
          </a:xfrm>
        </p:grpSpPr>
        <p:sp>
          <p:nvSpPr>
            <p:cNvPr id="2" name="矩形 1"/>
            <p:cNvSpPr/>
            <p:nvPr/>
          </p:nvSpPr>
          <p:spPr>
            <a:xfrm>
              <a:off x="4437529" y="2062555"/>
              <a:ext cx="699247" cy="646331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rgbClr val="0C0808"/>
                  </a:solidFill>
                </a:rPr>
                <a:t>01</a:t>
              </a:r>
              <a:endParaRPr lang="zh-CN" altLang="en-US" sz="4000" b="1" dirty="0">
                <a:solidFill>
                  <a:srgbClr val="0C0808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208493" y="2084294"/>
              <a:ext cx="5293660" cy="605118"/>
            </a:xfrm>
            <a:prstGeom prst="rect">
              <a:avLst/>
            </a:prstGeom>
            <a:noFill/>
            <a:ln w="57150">
              <a:solidFill>
                <a:srgbClr val="FFE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94729" y="2632025"/>
            <a:ext cx="6064624" cy="646331"/>
            <a:chOff x="4437529" y="2062555"/>
            <a:chExt cx="6064624" cy="646331"/>
          </a:xfrm>
        </p:grpSpPr>
        <p:sp>
          <p:nvSpPr>
            <p:cNvPr id="23" name="矩形 22"/>
            <p:cNvSpPr/>
            <p:nvPr/>
          </p:nvSpPr>
          <p:spPr>
            <a:xfrm>
              <a:off x="4437529" y="2062555"/>
              <a:ext cx="699247" cy="646331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rgbClr val="0C0808"/>
                  </a:solidFill>
                </a:rPr>
                <a:t>02</a:t>
              </a:r>
              <a:endParaRPr lang="zh-CN" altLang="en-US" sz="4000" b="1" dirty="0">
                <a:solidFill>
                  <a:srgbClr val="0C0808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08493" y="2084294"/>
              <a:ext cx="5293660" cy="605118"/>
            </a:xfrm>
            <a:prstGeom prst="rect">
              <a:avLst/>
            </a:prstGeom>
            <a:noFill/>
            <a:ln w="57150">
              <a:solidFill>
                <a:srgbClr val="FFE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94729" y="3416437"/>
            <a:ext cx="6064624" cy="646331"/>
            <a:chOff x="4437529" y="2062555"/>
            <a:chExt cx="6064624" cy="646331"/>
          </a:xfrm>
        </p:grpSpPr>
        <p:sp>
          <p:nvSpPr>
            <p:cNvPr id="26" name="矩形 25"/>
            <p:cNvSpPr/>
            <p:nvPr/>
          </p:nvSpPr>
          <p:spPr>
            <a:xfrm>
              <a:off x="4437529" y="2062555"/>
              <a:ext cx="699247" cy="646331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rgbClr val="0C0808"/>
                  </a:solidFill>
                </a:rPr>
                <a:t>03</a:t>
              </a:r>
              <a:endParaRPr lang="zh-CN" altLang="en-US" sz="4000" b="1" dirty="0">
                <a:solidFill>
                  <a:srgbClr val="0C0808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08493" y="2084294"/>
              <a:ext cx="5293660" cy="605118"/>
            </a:xfrm>
            <a:prstGeom prst="rect">
              <a:avLst/>
            </a:prstGeom>
            <a:noFill/>
            <a:ln w="57150">
              <a:solidFill>
                <a:srgbClr val="FFE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94729" y="4187401"/>
            <a:ext cx="6064624" cy="646331"/>
            <a:chOff x="4437529" y="2062555"/>
            <a:chExt cx="6064624" cy="646331"/>
          </a:xfrm>
        </p:grpSpPr>
        <p:sp>
          <p:nvSpPr>
            <p:cNvPr id="29" name="矩形 28"/>
            <p:cNvSpPr/>
            <p:nvPr/>
          </p:nvSpPr>
          <p:spPr>
            <a:xfrm>
              <a:off x="4437529" y="2062555"/>
              <a:ext cx="699247" cy="646331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rgbClr val="0C0808"/>
                  </a:solidFill>
                </a:rPr>
                <a:t>04</a:t>
              </a:r>
              <a:endParaRPr lang="zh-CN" altLang="en-US" sz="4000" b="1" dirty="0">
                <a:solidFill>
                  <a:srgbClr val="0C0808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208493" y="2084294"/>
              <a:ext cx="5293660" cy="605118"/>
            </a:xfrm>
            <a:prstGeom prst="rect">
              <a:avLst/>
            </a:prstGeom>
            <a:noFill/>
            <a:ln w="57150">
              <a:solidFill>
                <a:srgbClr val="FFE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94729" y="4958365"/>
            <a:ext cx="6064624" cy="646331"/>
            <a:chOff x="4437529" y="2062555"/>
            <a:chExt cx="6064624" cy="646331"/>
          </a:xfrm>
        </p:grpSpPr>
        <p:sp>
          <p:nvSpPr>
            <p:cNvPr id="32" name="矩形 31"/>
            <p:cNvSpPr/>
            <p:nvPr/>
          </p:nvSpPr>
          <p:spPr>
            <a:xfrm>
              <a:off x="4437529" y="2062555"/>
              <a:ext cx="699247" cy="646331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rgbClr val="0C0808"/>
                  </a:solidFill>
                </a:rPr>
                <a:t>05</a:t>
              </a:r>
              <a:endParaRPr lang="zh-CN" altLang="en-US" sz="4000" b="1" dirty="0">
                <a:solidFill>
                  <a:srgbClr val="0C0808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208493" y="2084294"/>
              <a:ext cx="5293660" cy="605118"/>
            </a:xfrm>
            <a:prstGeom prst="rect">
              <a:avLst/>
            </a:prstGeom>
            <a:noFill/>
            <a:ln w="57150">
              <a:solidFill>
                <a:srgbClr val="FFE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533471" y="185565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 节日简介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89307" y="3397298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 各国记者</a:t>
            </a:r>
            <a:endParaRPr lang="zh-CN" altLang="en-US" sz="3600" dirty="0"/>
          </a:p>
        </p:txBody>
      </p:sp>
      <p:sp>
        <p:nvSpPr>
          <p:cNvPr id="18" name="矩形 17"/>
          <p:cNvSpPr/>
          <p:nvPr/>
        </p:nvSpPr>
        <p:spPr>
          <a:xfrm>
            <a:off x="5589307" y="2627384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 记者职业</a:t>
            </a:r>
            <a:endParaRPr lang="zh-CN" altLang="en-US" sz="3600" dirty="0"/>
          </a:p>
        </p:txBody>
      </p:sp>
      <p:sp>
        <p:nvSpPr>
          <p:cNvPr id="19" name="矩形 18"/>
          <p:cNvSpPr/>
          <p:nvPr/>
        </p:nvSpPr>
        <p:spPr>
          <a:xfrm>
            <a:off x="5710330" y="4151205"/>
            <a:ext cx="518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优秀记者需要具备的素质</a:t>
            </a:r>
            <a:endParaRPr lang="zh-CN" altLang="en-US" sz="3600" dirty="0"/>
          </a:p>
        </p:txBody>
      </p:sp>
      <p:sp>
        <p:nvSpPr>
          <p:cNvPr id="20" name="矩形 19"/>
          <p:cNvSpPr/>
          <p:nvPr/>
        </p:nvSpPr>
        <p:spPr>
          <a:xfrm>
            <a:off x="5737224" y="4951357"/>
            <a:ext cx="4733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我国历史上的优秀记者</a:t>
            </a:r>
            <a:endParaRPr lang="zh-CN" altLang="en-US" sz="3600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201" y="1178427"/>
            <a:ext cx="4733988" cy="468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drap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3" y="1384652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105" y="2293785"/>
            <a:ext cx="1057836" cy="973851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C0808"/>
                </a:solidFill>
              </a:rPr>
              <a:t>01</a:t>
            </a:r>
            <a:endParaRPr lang="zh-CN" altLang="en-US" sz="7200" b="1" dirty="0">
              <a:solidFill>
                <a:srgbClr val="0C080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310" y="3469341"/>
            <a:ext cx="7106772" cy="1142836"/>
          </a:xfrm>
          <a:prstGeom prst="rect">
            <a:avLst/>
          </a:prstGeom>
          <a:noFill/>
          <a:ln w="57150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595664" y="3469341"/>
            <a:ext cx="37433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节日简介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2102248"/>
            <a:ext cx="4660588" cy="46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7129" y="1718790"/>
            <a:ext cx="10219765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记者节早在新中国成立前就有。因当时没有确定记者节的具体日期，因此长期以来我国新闻从业人员一直未过记者节。</a:t>
            </a:r>
          </a:p>
        </p:txBody>
      </p:sp>
      <p:sp>
        <p:nvSpPr>
          <p:cNvPr id="4" name="矩形 3"/>
          <p:cNvSpPr/>
          <p:nvPr/>
        </p:nvSpPr>
        <p:spPr>
          <a:xfrm>
            <a:off x="1103040" y="53855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节日简介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3670" y="3121987"/>
            <a:ext cx="6411530" cy="280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中国记协于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正式向国务院提出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关于确定“记者节”具体日期的请示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，国务院法制办公室的专家经过科学论证，报经总理、各位副总理圈阅并征得其他中央领导同志意见后，国务院于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日正式批复中国记协，同意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日确定为中国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。从此，新中国的新闻工作者有了自己的节日。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03670" y="2810435"/>
            <a:ext cx="10432201" cy="0"/>
          </a:xfrm>
          <a:prstGeom prst="line">
            <a:avLst/>
          </a:prstGeom>
          <a:ln w="38100">
            <a:solidFill>
              <a:srgbClr val="03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 flipH="1">
            <a:off x="927846" y="1882589"/>
            <a:ext cx="174812" cy="748528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1156445" y="1882589"/>
            <a:ext cx="72671" cy="748528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2681554"/>
            <a:ext cx="3997128" cy="399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3040" y="53855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节日简介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52804" y="1184888"/>
            <a:ext cx="2832604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节日由来</a:t>
            </a:r>
          </a:p>
        </p:txBody>
      </p:sp>
      <p:sp>
        <p:nvSpPr>
          <p:cNvPr id="3" name="矩形 2"/>
          <p:cNvSpPr/>
          <p:nvPr/>
        </p:nvSpPr>
        <p:spPr>
          <a:xfrm>
            <a:off x="933282" y="1999322"/>
            <a:ext cx="5897823" cy="280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1949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，中华人民共和国政务院颁布的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全国年节及纪念日放假办法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中明确规定了“记者节”，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办法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对年节和纪念日放假规定这样表述：“其他各种纪念节日如：二七纪念、五卅纪念、七七抗战纪念、八一五抗战胜利纪念、九一八纪念、护士节、教师节、记者节等，均不必放假。”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2565" y="5473057"/>
            <a:ext cx="9663001" cy="400110"/>
          </a:xfrm>
          <a:prstGeom prst="rect">
            <a:avLst/>
          </a:prstGeom>
          <a:solidFill>
            <a:srgbClr val="03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EFC1"/>
                </a:solidFill>
                <a:cs typeface="+mn-ea"/>
                <a:sym typeface="+mn-lt"/>
              </a:rPr>
              <a:t>但因为当时没有确定具体日期，因此长期以来中国新闻从业人员一直未庆祝过记者节</a:t>
            </a:r>
            <a:endParaRPr lang="zh-CN" altLang="en-US" sz="2000" b="1" dirty="0">
              <a:solidFill>
                <a:srgbClr val="FFEFC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22358" y="5120629"/>
            <a:ext cx="10125254" cy="43042"/>
          </a:xfrm>
          <a:prstGeom prst="line">
            <a:avLst/>
          </a:prstGeom>
          <a:ln w="38100">
            <a:solidFill>
              <a:srgbClr val="03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48" y="1281198"/>
            <a:ext cx="4245670" cy="4245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3040" y="538557"/>
            <a:ext cx="2129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节日简介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52804" y="1184888"/>
            <a:ext cx="2832604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节日由来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80627" y="4249965"/>
            <a:ext cx="5486020" cy="1627094"/>
            <a:chOff x="1103039" y="2299447"/>
            <a:chExt cx="5486020" cy="1627094"/>
          </a:xfrm>
        </p:grpSpPr>
        <p:sp>
          <p:nvSpPr>
            <p:cNvPr id="9" name="矩形 8"/>
            <p:cNvSpPr/>
            <p:nvPr/>
          </p:nvSpPr>
          <p:spPr>
            <a:xfrm>
              <a:off x="1103039" y="2299447"/>
              <a:ext cx="282008" cy="1627094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1436403" y="2299447"/>
              <a:ext cx="5152656" cy="1627094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536044" y="2350569"/>
            <a:ext cx="4931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1999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日颁布的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全国年节及纪念日放假办法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，再一次明确列入了记者节。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月，国务院正式批复中国记协的请示，同意将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日定为记者节。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5017" y="4343669"/>
            <a:ext cx="5114735" cy="142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也是中国记协的成立日。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1937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日，以范长江为首的左翼新闻工作者在上海成立中国青年记者协会，这是中国记协的前身。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80627" y="2169459"/>
            <a:ext cx="5486020" cy="1627094"/>
            <a:chOff x="1103039" y="2299447"/>
            <a:chExt cx="5486020" cy="1627094"/>
          </a:xfrm>
        </p:grpSpPr>
        <p:sp>
          <p:nvSpPr>
            <p:cNvPr id="14" name="矩形 13"/>
            <p:cNvSpPr/>
            <p:nvPr/>
          </p:nvSpPr>
          <p:spPr>
            <a:xfrm>
              <a:off x="1103039" y="2299447"/>
              <a:ext cx="282008" cy="1627094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1436403" y="2299447"/>
              <a:ext cx="5152656" cy="1627094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55" y="2033773"/>
            <a:ext cx="4165321" cy="4165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843" y="-2642776"/>
            <a:ext cx="6896315" cy="1219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371" y="-2323872"/>
            <a:ext cx="6343258" cy="115212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3" y="1384652"/>
            <a:ext cx="1280339" cy="12764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497" y="624841"/>
            <a:ext cx="1035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记者节像护士节、教师节一样，是我国仅有的三个行业性节日之一。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105" y="2293785"/>
            <a:ext cx="1057836" cy="973851"/>
          </a:xfrm>
          <a:prstGeom prst="rect">
            <a:avLst/>
          </a:prstGeom>
          <a:solidFill>
            <a:srgbClr val="FFE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C0808"/>
                </a:solidFill>
              </a:rPr>
              <a:t>02</a:t>
            </a:r>
            <a:endParaRPr lang="zh-CN" altLang="en-US" sz="7200" b="1" dirty="0">
              <a:solidFill>
                <a:srgbClr val="0C0808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22310" y="3469341"/>
            <a:ext cx="7106772" cy="1142836"/>
          </a:xfrm>
          <a:prstGeom prst="rect">
            <a:avLst/>
          </a:prstGeom>
          <a:noFill/>
          <a:ln w="57150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810817" y="3509682"/>
            <a:ext cx="35157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各国记者</a:t>
            </a:r>
            <a:endParaRPr lang="zh-CN" altLang="en-US" sz="6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2102248"/>
            <a:ext cx="4660588" cy="4660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wind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6623" y="4617366"/>
            <a:ext cx="10056495" cy="142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前苏联的出版节是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日。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1922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月俄共（布）第十一次代表大会作出决议，以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真理报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创刊日（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日）为全俄出版节。该报于俄历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1912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日创刊，俄历与公历相差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天，换算为公历，便是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日。苏维埃俄国从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1913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年起改用公历纪元。</a:t>
            </a:r>
          </a:p>
        </p:txBody>
      </p:sp>
      <p:sp>
        <p:nvSpPr>
          <p:cNvPr id="7" name="矩形 6"/>
          <p:cNvSpPr/>
          <p:nvPr/>
        </p:nvSpPr>
        <p:spPr>
          <a:xfrm>
            <a:off x="1103040" y="538557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30000"/>
                </a:solidFill>
                <a:cs typeface="+mn-ea"/>
                <a:sym typeface="+mn-lt"/>
              </a:rPr>
              <a:t> 各国记者</a:t>
            </a:r>
            <a:endParaRPr lang="zh-CN" altLang="en-US" sz="3600" dirty="0">
              <a:solidFill>
                <a:srgbClr val="03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18332" r="17349" b="17733"/>
          <a:stretch>
            <a:fillRect/>
          </a:stretch>
        </p:blipFill>
        <p:spPr>
          <a:xfrm>
            <a:off x="510988" y="443752"/>
            <a:ext cx="785365" cy="7754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52804" y="1184888"/>
            <a:ext cx="2832604" cy="523220"/>
          </a:xfrm>
          <a:prstGeom prst="rect">
            <a:avLst/>
          </a:prstGeom>
          <a:solidFill>
            <a:srgbClr val="03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各国记者</a:t>
            </a:r>
          </a:p>
        </p:txBody>
      </p:sp>
      <p:sp>
        <p:nvSpPr>
          <p:cNvPr id="10" name="矩形 9"/>
          <p:cNvSpPr/>
          <p:nvPr/>
        </p:nvSpPr>
        <p:spPr>
          <a:xfrm>
            <a:off x="1016623" y="2027021"/>
            <a:ext cx="5634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记者节，有些国家又称新闻节、出版节。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15576" y="2662518"/>
            <a:ext cx="5091094" cy="430306"/>
            <a:chOff x="1215576" y="2662518"/>
            <a:chExt cx="5091094" cy="430306"/>
          </a:xfrm>
        </p:grpSpPr>
        <p:sp>
          <p:nvSpPr>
            <p:cNvPr id="11" name="矩形 10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06518" y="3330819"/>
            <a:ext cx="5091094" cy="430306"/>
            <a:chOff x="1215576" y="2662518"/>
            <a:chExt cx="5091094" cy="430306"/>
          </a:xfrm>
        </p:grpSpPr>
        <p:sp>
          <p:nvSpPr>
            <p:cNvPr id="15" name="矩形 14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15576" y="3992021"/>
            <a:ext cx="5091094" cy="430306"/>
            <a:chOff x="1215576" y="2662518"/>
            <a:chExt cx="5091094" cy="430306"/>
          </a:xfrm>
        </p:grpSpPr>
        <p:sp>
          <p:nvSpPr>
            <p:cNvPr id="18" name="矩形 17"/>
            <p:cNvSpPr/>
            <p:nvPr/>
          </p:nvSpPr>
          <p:spPr>
            <a:xfrm>
              <a:off x="1215576" y="2662518"/>
              <a:ext cx="1460388" cy="430306"/>
            </a:xfrm>
            <a:prstGeom prst="rect">
              <a:avLst/>
            </a:prstGeom>
            <a:solidFill>
              <a:srgbClr val="03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980763" y="2662518"/>
              <a:ext cx="3325907" cy="430306"/>
            </a:xfrm>
            <a:prstGeom prst="rect">
              <a:avLst/>
            </a:prstGeom>
            <a:noFill/>
            <a:ln>
              <a:solidFill>
                <a:srgbClr val="03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390560" y="2660123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EFC1"/>
                </a:solidFill>
                <a:cs typeface="+mn-ea"/>
                <a:sym typeface="+mn-lt"/>
              </a:rPr>
              <a:t>前苏联</a:t>
            </a:r>
            <a:endParaRPr lang="zh-CN" altLang="en-US" sz="2400" dirty="0">
              <a:solidFill>
                <a:srgbClr val="FFEFC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34061" y="2673216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22" name="矩形 21"/>
          <p:cNvSpPr/>
          <p:nvPr/>
        </p:nvSpPr>
        <p:spPr>
          <a:xfrm>
            <a:off x="1544713" y="3330937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EFC1"/>
                </a:solidFill>
                <a:cs typeface="+mn-ea"/>
                <a:sym typeface="+mn-lt"/>
              </a:rPr>
              <a:t>韩国</a:t>
            </a:r>
            <a:endParaRPr lang="zh-CN" altLang="en-US" sz="2400" dirty="0">
              <a:solidFill>
                <a:srgbClr val="FFEFC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34061" y="3377321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1365267" y="396871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EFC1"/>
                </a:solidFill>
                <a:cs typeface="+mn-ea"/>
                <a:sym typeface="+mn-lt"/>
              </a:rPr>
              <a:t>匈牙利</a:t>
            </a:r>
            <a:endParaRPr lang="zh-CN" altLang="en-US" sz="2400" dirty="0">
              <a:solidFill>
                <a:srgbClr val="FFEFC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27276" y="4036904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每年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35" y="1410372"/>
            <a:ext cx="3325907" cy="3325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z4fiwqq">
      <a:majorFont>
        <a:latin typeface="字体视界-NEW宋体"/>
        <a:ea typeface="字体视界-NEW宋体"/>
        <a:cs typeface=""/>
      </a:majorFont>
      <a:minorFont>
        <a:latin typeface="字体视界-NEW宋体"/>
        <a:ea typeface="字体视界-NEW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1758</Words>
  <Application>Microsoft Office PowerPoint</Application>
  <PresentationFormat>宽屏</PresentationFormat>
  <Paragraphs>139</Paragraphs>
  <Slides>24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宋体</vt:lpstr>
      <vt:lpstr>字体视界-NEW宋体</vt:lpstr>
      <vt:lpstr>Arial</vt:lpstr>
      <vt:lpstr>Calibri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19</cp:revision>
  <dcterms:created xsi:type="dcterms:W3CDTF">2020-09-30T02:30:00Z</dcterms:created>
  <dcterms:modified xsi:type="dcterms:W3CDTF">2021-01-18T03:59:30Z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