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3469520"/>
            <a:ext cx="6333104" cy="77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1" hasCustomPrompt="1"/>
          </p:nvPr>
        </p:nvSpPr>
        <p:spPr>
          <a:xfrm flipV="1">
            <a:off x="2998464" y="3223352"/>
            <a:ext cx="3093427" cy="66923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18" name="图片占位符 17"/>
          <p:cNvSpPr>
            <a:spLocks noGrp="1"/>
          </p:cNvSpPr>
          <p:nvPr>
            <p:ph type="pic" sz="quarter" idx="12" hasCustomPrompt="1"/>
          </p:nvPr>
        </p:nvSpPr>
        <p:spPr>
          <a:xfrm>
            <a:off x="3896379" y="3223356"/>
            <a:ext cx="2195512" cy="66920"/>
          </a:xfrm>
          <a:solidFill>
            <a:srgbClr val="F7B90E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0" name="图片占位符 19"/>
          <p:cNvSpPr>
            <a:spLocks noGrp="1"/>
          </p:cNvSpPr>
          <p:nvPr>
            <p:ph type="pic" sz="quarter" idx="13" hasCustomPrompt="1"/>
          </p:nvPr>
        </p:nvSpPr>
        <p:spPr>
          <a:xfrm>
            <a:off x="4669492" y="3223038"/>
            <a:ext cx="1422399" cy="67238"/>
          </a:xfrm>
          <a:solidFill>
            <a:srgbClr val="92D050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2" name="图片占位符 21"/>
          <p:cNvSpPr>
            <a:spLocks noGrp="1"/>
          </p:cNvSpPr>
          <p:nvPr>
            <p:ph type="pic" sz="quarter" idx="14" hasCustomPrompt="1"/>
          </p:nvPr>
        </p:nvSpPr>
        <p:spPr>
          <a:xfrm>
            <a:off x="5434667" y="3223037"/>
            <a:ext cx="657225" cy="67239"/>
          </a:xfrm>
          <a:solidFill>
            <a:srgbClr val="2E75B6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2" y="1717913"/>
            <a:ext cx="7545579" cy="132588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293231" y="960830"/>
            <a:ext cx="6063164" cy="1325880"/>
          </a:xfrm>
        </p:spPr>
        <p:txBody>
          <a:bodyPr/>
          <a:lstStyle>
            <a:lvl1pPr>
              <a:defRPr sz="2800" b="1"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2094364" y="2430860"/>
            <a:ext cx="4785293" cy="822960"/>
          </a:xfrm>
        </p:spPr>
        <p:txBody>
          <a:bodyPr/>
          <a:lstStyle>
            <a:lvl1pPr algn="l">
              <a:defRPr sz="2400">
                <a:latin typeface="+mj-lt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5964797-5F81-419F-8D9E-9198D0F1621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922561-6991-450C-B7BE-1CF0E7BDBF2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667020"/>
            <a:ext cx="5181600" cy="1676400"/>
          </a:xfrm>
        </p:spPr>
        <p:txBody>
          <a:bodyPr/>
          <a:lstStyle>
            <a:lvl1pPr>
              <a:defRPr sz="44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Thank You.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9525" y="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dirty="0" smtClean="0">
                <a:latin typeface="+mj-lt"/>
              </a:rPr>
              <a:t>a</a:t>
            </a:r>
            <a:endParaRPr lang="zh-CN" alt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j-lt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365293" y="3309671"/>
            <a:ext cx="6333104" cy="773579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altLang="zh-CN" dirty="0" smtClean="0"/>
              <a:t>4</a:t>
            </a:r>
            <a:r>
              <a:rPr lang="zh-CN" altLang="en-US" dirty="0" smtClean="0"/>
              <a:t>课时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sz="quarter" idx="11"/>
          </p:nvPr>
        </p:nvSpPr>
        <p:spPr>
          <a:xfrm flipV="1">
            <a:off x="1066800" y="3048000"/>
            <a:ext cx="6930091" cy="76200"/>
          </a:xfrm>
        </p:spPr>
      </p:sp>
      <p:sp>
        <p:nvSpPr>
          <p:cNvPr id="4" name="图片占位符 3"/>
          <p:cNvSpPr>
            <a:spLocks noGrp="1"/>
          </p:cNvSpPr>
          <p:nvPr>
            <p:ph type="pic" sz="quarter" idx="12"/>
          </p:nvPr>
        </p:nvSpPr>
        <p:spPr>
          <a:xfrm>
            <a:off x="3078366" y="3048003"/>
            <a:ext cx="4918525" cy="76197"/>
          </a:xfrm>
        </p:spPr>
      </p:sp>
      <p:sp>
        <p:nvSpPr>
          <p:cNvPr id="5" name="图片占位符 4"/>
          <p:cNvSpPr>
            <a:spLocks noGrp="1"/>
          </p:cNvSpPr>
          <p:nvPr>
            <p:ph type="pic" sz="quarter" idx="13"/>
          </p:nvPr>
        </p:nvSpPr>
        <p:spPr>
          <a:xfrm>
            <a:off x="4810344" y="3047686"/>
            <a:ext cx="3186548" cy="76559"/>
          </a:xfrm>
        </p:spPr>
      </p:sp>
      <p:sp>
        <p:nvSpPr>
          <p:cNvPr id="6" name="图片占位符 5"/>
          <p:cNvSpPr>
            <a:spLocks noGrp="1"/>
          </p:cNvSpPr>
          <p:nvPr>
            <p:ph type="pic" sz="quarter" idx="14"/>
          </p:nvPr>
        </p:nvSpPr>
        <p:spPr>
          <a:xfrm>
            <a:off x="6524536" y="3047685"/>
            <a:ext cx="1472357" cy="76559"/>
          </a:xfrm>
        </p:spPr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838200" y="1983791"/>
            <a:ext cx="7545579" cy="1325880"/>
          </a:xfrm>
        </p:spPr>
        <p:txBody>
          <a:bodyPr/>
          <a:lstStyle/>
          <a:p>
            <a:r>
              <a:rPr lang="en-US" altLang="zh-CN" dirty="0" smtClean="0"/>
              <a:t>I’m </a:t>
            </a:r>
            <a:r>
              <a:rPr lang="en-US" altLang="zh-CN" dirty="0"/>
              <a:t>in Class One</a:t>
            </a:r>
            <a:r>
              <a:rPr lang="en-US" altLang="zh-CN" dirty="0" smtClean="0"/>
              <a:t>, Grade </a:t>
            </a:r>
            <a:r>
              <a:rPr lang="en-US" altLang="zh-CN" dirty="0"/>
              <a:t>Three.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0" y="486916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252335" y="530929"/>
            <a:ext cx="359425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I’m in Class … , Grade … </a:t>
            </a:r>
          </a:p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我在</a:t>
            </a:r>
            <a:r>
              <a:rPr lang="en-US" altLang="zh-CN" sz="2400" dirty="0" smtClean="0">
                <a:solidFill>
                  <a:srgbClr val="000000"/>
                </a:solidFill>
                <a:latin typeface="+mn-ea"/>
                <a:ea typeface="+mn-ea"/>
              </a:rPr>
              <a:t>……</a:t>
            </a:r>
            <a:r>
              <a:rPr lang="zh-CN" altLang="en-US" sz="2400" dirty="0" smtClean="0">
                <a:solidFill>
                  <a:srgbClr val="000000"/>
                </a:solidFill>
                <a:latin typeface="+mn-ea"/>
                <a:ea typeface="+mn-ea"/>
              </a:rPr>
              <a:t>年级</a:t>
            </a:r>
            <a:r>
              <a:rPr lang="en-US" altLang="zh-CN" sz="2400" dirty="0" smtClean="0">
                <a:solidFill>
                  <a:srgbClr val="000000"/>
                </a:solidFill>
                <a:latin typeface="+mn-ea"/>
                <a:ea typeface="+mn-ea"/>
              </a:rPr>
              <a:t>……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班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289742" y="1765578"/>
            <a:ext cx="7772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How old are you?  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你多大了？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I’m …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297957" y="2801718"/>
            <a:ext cx="38779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你能说出下列电话号码吗？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832542" y="3563937"/>
            <a:ext cx="18950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13887150386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175942" y="3557587"/>
            <a:ext cx="18950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楷体" panose="02010609060101010101" pitchFamily="49" charset="-122"/>
              </a:rPr>
              <a:t>15643778253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175942" y="4953000"/>
            <a:ext cx="18950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13508812162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908742" y="4997450"/>
            <a:ext cx="20505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0874-3327506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  <p:bldP spid="4103" grpId="0"/>
      <p:bldP spid="4104" grpId="0"/>
      <p:bldP spid="4105" grpId="0"/>
      <p:bldP spid="410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28600" y="152400"/>
            <a:ext cx="30572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New numbers 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新数字</a:t>
            </a:r>
          </a:p>
        </p:txBody>
      </p:sp>
      <p:pic>
        <p:nvPicPr>
          <p:cNvPr id="6149" name="Picture 5" descr="9numb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838200"/>
            <a:ext cx="2043113" cy="200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1number"/>
          <p:cNvPicPr>
            <a:picLocks noChangeAspect="1" noChangeArrowheads="1"/>
          </p:cNvPicPr>
          <p:nvPr/>
        </p:nvPicPr>
        <p:blipFill rotWithShape="1">
          <a:blip r:embed="rId3" cstate="print"/>
          <a:srcRect/>
          <a:stretch>
            <a:fillRect/>
          </a:stretch>
        </p:blipFill>
        <p:spPr bwMode="auto">
          <a:xfrm>
            <a:off x="4114800" y="853440"/>
            <a:ext cx="22098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0number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96000" y="853440"/>
            <a:ext cx="16764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121927" y="3067348"/>
            <a:ext cx="7136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nine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6044715" y="2969549"/>
            <a:ext cx="5597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ten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281277" y="3529013"/>
            <a:ext cx="882808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 + 8 = ?         2 + 7 = ?      3 + 6 = ?    4 + 5 = ?</a:t>
            </a:r>
          </a:p>
          <a:p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 + 9 = ?         2 + 8 = ?      3 + 7 = ?    4 + 6= ?</a:t>
            </a:r>
          </a:p>
          <a:p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+  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and 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=  is</a:t>
            </a:r>
          </a:p>
          <a:p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52" grpId="0"/>
      <p:bldP spid="6153" grpId="0"/>
      <p:bldP spid="61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9 oclock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19800" y="228600"/>
            <a:ext cx="2825342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85800" y="888460"/>
            <a:ext cx="21371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What time is it?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85800" y="2057400"/>
            <a:ext cx="22595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It’s </a:t>
            </a:r>
            <a:r>
              <a:rPr lang="en-US" altLang="zh-CN" sz="2400" u="sng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nine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o’clock.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660232" y="3276600"/>
            <a:ext cx="144016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clock</a:t>
            </a:r>
          </a:p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钟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6660233" y="4099284"/>
            <a:ext cx="137345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o’clock</a:t>
            </a:r>
          </a:p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点钟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838200" y="2810841"/>
            <a:ext cx="235032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几点了？</a:t>
            </a:r>
          </a:p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现在是九点钟。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/>
      <p:bldP spid="7175" grpId="0"/>
      <p:bldP spid="7176" grpId="0"/>
      <p:bldP spid="71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09600" y="914400"/>
            <a:ext cx="21371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What time is it?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85800" y="2057400"/>
            <a:ext cx="21057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It’s </a:t>
            </a:r>
            <a:r>
              <a:rPr lang="en-US" altLang="zh-CN" sz="2400" u="sng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ten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o’clock.</a:t>
            </a:r>
          </a:p>
        </p:txBody>
      </p:sp>
      <p:pic>
        <p:nvPicPr>
          <p:cNvPr id="8198" name="Picture 6" descr="10ocloc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133" y="304800"/>
            <a:ext cx="3044067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9" name="Picture 7" descr="7oc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3505200"/>
            <a:ext cx="24669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6 oclock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48200" y="3314700"/>
            <a:ext cx="37338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3ock"/>
          <p:cNvPicPr>
            <a:picLocks noChangeAspect="1" noChangeArrowheads="1"/>
          </p:cNvPicPr>
          <p:nvPr/>
        </p:nvPicPr>
        <p:blipFill rotWithShape="1">
          <a:blip r:embed="rId2" cstate="print"/>
          <a:srcRect/>
          <a:stretch>
            <a:fillRect/>
          </a:stretch>
        </p:blipFill>
        <p:spPr bwMode="auto">
          <a:xfrm>
            <a:off x="2133600" y="457200"/>
            <a:ext cx="51054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rectang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762000"/>
            <a:ext cx="4953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990600" y="4724400"/>
            <a:ext cx="30644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Guess! What time is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it</a:t>
            </a:r>
            <a:r>
              <a:rPr lang="en-US" altLang="zh-CN" sz="2400" dirty="0" smtClean="0">
                <a:solidFill>
                  <a:srgbClr val="000000"/>
                </a:solidFill>
                <a:latin typeface="+mn-lt"/>
                <a:ea typeface="楷体" panose="02010609060101010101" pitchFamily="49" charset="-122"/>
              </a:rPr>
              <a:t>?</a:t>
            </a:r>
            <a:endParaRPr lang="zh-CN" altLang="en-US" sz="2400" dirty="0">
              <a:solidFill>
                <a:srgbClr val="000000"/>
              </a:solidFill>
              <a:latin typeface="+mn-lt"/>
              <a:ea typeface="楷体" panose="02010609060101010101" pitchFamily="49" charset="-122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334000" y="4724400"/>
            <a:ext cx="203837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It’s … o’clock.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klmno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798" y="3886200"/>
            <a:ext cx="6299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3" name="Picture 5" descr="abcd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24326"/>
            <a:ext cx="6299198" cy="2466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fghij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799" y="2514600"/>
            <a:ext cx="6299199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47664" y="836712"/>
            <a:ext cx="6063164" cy="1325880"/>
          </a:xfrm>
        </p:spPr>
        <p:txBody>
          <a:bodyPr/>
          <a:lstStyle/>
          <a:p>
            <a:r>
              <a:rPr lang="en-US" altLang="zh-CN" b="0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en-US" altLang="zh-CN" b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altLang="zh-CN" b="0" dirty="0">
                <a:solidFill>
                  <a:srgbClr val="000000"/>
                </a:solidFill>
                <a:latin typeface="Times New Roman" panose="02020603050405020304" pitchFamily="18" charset="0"/>
              </a:rPr>
              <a:t>Homework</a:t>
            </a:r>
            <a:br>
              <a:rPr lang="en-US" altLang="zh-CN" b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en-US" altLang="zh-CN" b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907704" y="2564904"/>
            <a:ext cx="5906636" cy="191254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背诵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课文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、完成练习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册。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、把所学的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单词、字母、句型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教给父母。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CN" dirty="0" smtClean="0"/>
              <a:t>Thank You.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楷体"/>
        <a:cs typeface=""/>
      </a:majorFont>
      <a:minorFont>
        <a:latin typeface="Times New Roman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I'm in Class One,Grade Three.-Lesson 10_课件1</Template>
  <TotalTime>0</TotalTime>
  <Words>170</Words>
  <Application>Microsoft Office PowerPoint</Application>
  <PresentationFormat>全屏显示(4:3)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楷体</vt:lpstr>
      <vt:lpstr>宋体</vt:lpstr>
      <vt:lpstr>微软雅黑</vt:lpstr>
      <vt:lpstr>Arial</vt:lpstr>
      <vt:lpstr>Calibri Light</vt:lpstr>
      <vt:lpstr>Times New Roman</vt:lpstr>
      <vt:lpstr>Wingdings</vt:lpstr>
      <vt:lpstr>WWW.2PPT.COM
</vt:lpstr>
      <vt:lpstr>I’m in Class One, Grade Three.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Homework 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2020-05-25T08:46:00Z</dcterms:created>
  <dcterms:modified xsi:type="dcterms:W3CDTF">2023-01-16T15:30:32Z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BF31C844F8D343AF8C2005C02B2D9F56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