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32"/>
  </p:notesMasterIdLst>
  <p:sldIdLst>
    <p:sldId id="292" r:id="rId3"/>
    <p:sldId id="319" r:id="rId4"/>
    <p:sldId id="320" r:id="rId5"/>
    <p:sldId id="321" r:id="rId6"/>
    <p:sldId id="260" r:id="rId7"/>
    <p:sldId id="268" r:id="rId8"/>
    <p:sldId id="331" r:id="rId9"/>
    <p:sldId id="336" r:id="rId10"/>
    <p:sldId id="337" r:id="rId11"/>
    <p:sldId id="325" r:id="rId12"/>
    <p:sldId id="324" r:id="rId13"/>
    <p:sldId id="318" r:id="rId14"/>
    <p:sldId id="300" r:id="rId15"/>
    <p:sldId id="317" r:id="rId16"/>
    <p:sldId id="271" r:id="rId17"/>
    <p:sldId id="338" r:id="rId18"/>
    <p:sldId id="332" r:id="rId19"/>
    <p:sldId id="333" r:id="rId20"/>
    <p:sldId id="339" r:id="rId21"/>
    <p:sldId id="326" r:id="rId22"/>
    <p:sldId id="323" r:id="rId23"/>
    <p:sldId id="327" r:id="rId24"/>
    <p:sldId id="330" r:id="rId25"/>
    <p:sldId id="334" r:id="rId26"/>
    <p:sldId id="335" r:id="rId27"/>
    <p:sldId id="341" r:id="rId28"/>
    <p:sldId id="328" r:id="rId29"/>
    <p:sldId id="342" r:id="rId30"/>
    <p:sldId id="343" r:id="rId31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12.wmf"/><Relationship Id="rId2" Type="http://schemas.openxmlformats.org/officeDocument/2006/relationships/image" Target="../media/image32.wmf"/><Relationship Id="rId1" Type="http://schemas.openxmlformats.org/officeDocument/2006/relationships/image" Target="../media/image1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3E7087-3C92-4895-8C2D-42A205DFBC4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E20A35-281B-40B9-B107-B7C6B646BD9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B347-4022-4E05-A978-6A5431BA1CD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9558-9155-4FDE-B7B6-BDFB176566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6D82-0AEF-4C7E-9D15-1E991AD55D5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46B3-F03A-42C6-A0EA-697DB6058B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E67E-39E6-4389-9177-F2795A97297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CF81-5921-4B06-99C3-086729F51C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8A51-4C01-4BA8-A249-97D0ADC80A9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B564-5149-4364-813D-068E20533B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C2568B8-EB40-46B8-AE3F-FFDE34DB6D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5B0B8CA-2707-49F5-8D08-D746A33D54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2A9FA66-00CA-4E79-9FD4-282A39C502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A619518-93E4-48A8-8241-812D7E32BD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6BD183B-9DD9-48CC-B0E1-6740D876A4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207ED204-5362-4F8E-A8F8-7D2C067A0D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B08073D-0669-47E4-BF83-052D03A7B3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B347-4022-4E05-A978-6A5431BA1CD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9558-9155-4FDE-B7B6-BDFB176566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A6AE2C1-0623-454A-825D-342B088453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57D27402-3E68-4D27-8515-97CF7AE53E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B58307D-15F5-44D2-85E6-3193882663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5284C24-42C4-4172-ACF1-2830AC0495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8C44-B475-47ED-893A-7B68CD6055E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2C9C-645C-4A4B-B572-9583C7AA1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31DD-F8E0-4181-B97C-87E21609299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1EAB-F398-4E6D-890E-6CA2E03472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3FB5-62F9-4915-85EE-8E8643BE4BA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CF31-B6E5-4919-851E-717AC23B8D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7BE4-5100-4848-A44B-422B21E8654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FF94-0E05-4B74-B46A-4253EF979A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370F-4AFC-4C06-A8B3-908670DFC28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C268-D1EA-45B6-A6CF-82AA6C69FD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3854-DCA3-4FDD-AD02-371FD0A948B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5B54-3ED0-4296-91B2-F90AC65193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4B2A-337F-4570-AD66-DC877785AEA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55F2-4E60-449D-9E9F-0987EB187D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3F0D90-7AC1-473B-B618-78533C18BB1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382C41-8E1D-4F87-94F3-356836B797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panose="020B0604020202020204" pitchFamily="34" charset="0"/>
              <a:buNone/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anose="020B0604020202020204" pitchFamily="34" charset="0"/>
              <a:buNone/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604020202020204" pitchFamily="34" charset="0"/>
              <a:buNone/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C957249-3560-4F18-9C98-0B54810755A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4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5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5.png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1.wmf"/><Relationship Id="rId3" Type="http://schemas.openxmlformats.org/officeDocument/2006/relationships/image" Target="../media/image5.png"/><Relationship Id="rId7" Type="http://schemas.openxmlformats.org/officeDocument/2006/relationships/image" Target="../media/image44.emf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3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14.png"/><Relationship Id="rId9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5"/>
          <p:cNvSpPr txBox="1">
            <a:spLocks noChangeArrowheads="1"/>
          </p:cNvSpPr>
          <p:nvPr/>
        </p:nvSpPr>
        <p:spPr bwMode="auto">
          <a:xfrm>
            <a:off x="3" y="814387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第二章</a:t>
            </a:r>
            <a:r>
              <a:rPr kumimoji="1"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二次函数</a:t>
            </a:r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555704" y="2101278"/>
            <a:ext cx="480131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次函数的图象与性质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81524" y="2953695"/>
            <a:ext cx="37496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4</a:t>
            </a: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时</a:t>
            </a:r>
            <a:endParaRPr kumimoji="1" lang="zh-CN" altLang="en-US" sz="28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45894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707313" y="847726"/>
            <a:ext cx="1116012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61" name="文本框 45"/>
          <p:cNvSpPr txBox="1">
            <a:spLocks noChangeArrowheads="1"/>
          </p:cNvSpPr>
          <p:nvPr/>
        </p:nvSpPr>
        <p:spPr bwMode="auto">
          <a:xfrm>
            <a:off x="7829552" y="84772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134" name="Text Box 152"/>
          <p:cNvSpPr txBox="1">
            <a:spLocks noChangeArrowheads="1"/>
          </p:cNvSpPr>
          <p:nvPr/>
        </p:nvSpPr>
        <p:spPr bwMode="auto">
          <a:xfrm>
            <a:off x="1149350" y="2231231"/>
            <a:ext cx="6370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AutoNum type="arabicParenBoth"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抛物线                             的开口方向、对称轴、顶点坐标、增减性和最值?</a:t>
            </a:r>
          </a:p>
        </p:txBody>
      </p:sp>
      <p:sp>
        <p:nvSpPr>
          <p:cNvPr id="139" name="Text Box 157"/>
          <p:cNvSpPr txBox="1">
            <a:spLocks noChangeArrowheads="1"/>
          </p:cNvSpPr>
          <p:nvPr/>
        </p:nvSpPr>
        <p:spPr bwMode="auto">
          <a:xfrm>
            <a:off x="1108075" y="3194448"/>
            <a:ext cx="6465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(2)抛物线                             的开口方向、对称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轴、顶点坐标、 增减性和最值?</a:t>
            </a:r>
          </a:p>
        </p:txBody>
      </p:sp>
      <p:graphicFrame>
        <p:nvGraphicFramePr>
          <p:cNvPr id="23565" name="对象 1"/>
          <p:cNvGraphicFramePr>
            <a:graphicFrameLocks noChangeAspect="1"/>
          </p:cNvGraphicFramePr>
          <p:nvPr/>
        </p:nvGraphicFramePr>
        <p:xfrm>
          <a:off x="2571753" y="2190751"/>
          <a:ext cx="1978025" cy="56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5" imgW="1040765" imgH="393700" progId="Equation.DSMT4">
                  <p:embed/>
                </p:oleObj>
              </mc:Choice>
              <mc:Fallback>
                <p:oleObj name="Equation" r:id="rId5" imgW="1040765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3" y="2190751"/>
                        <a:ext cx="1978025" cy="56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对象 3"/>
          <p:cNvGraphicFramePr>
            <a:graphicFrameLocks noChangeAspect="1"/>
          </p:cNvGraphicFramePr>
          <p:nvPr/>
        </p:nvGraphicFramePr>
        <p:xfrm>
          <a:off x="2587628" y="3161110"/>
          <a:ext cx="2003425" cy="5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7" imgW="1054100" imgH="393700" progId="Equation.DSMT4">
                  <p:embed/>
                </p:oleObj>
              </mc:Choice>
              <mc:Fallback>
                <p:oleObj name="Equation" r:id="rId7" imgW="10541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8" y="3161110"/>
                        <a:ext cx="2003425" cy="56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AutoShape 2"/>
          <p:cNvSpPr>
            <a:spLocks noChangeArrowheads="1"/>
          </p:cNvSpPr>
          <p:nvPr/>
        </p:nvSpPr>
        <p:spPr bwMode="gray">
          <a:xfrm flipH="1">
            <a:off x="2328863" y="1220391"/>
            <a:ext cx="528796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8" name="AutoShape 2"/>
          <p:cNvSpPr>
            <a:spLocks noChangeArrowheads="1"/>
          </p:cNvSpPr>
          <p:nvPr/>
        </p:nvSpPr>
        <p:spPr bwMode="gray">
          <a:xfrm flipH="1">
            <a:off x="803275" y="1220391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9" name="AutoShape 11"/>
          <p:cNvSpPr>
            <a:spLocks noChangeArrowheads="1"/>
          </p:cNvSpPr>
          <p:nvPr/>
        </p:nvSpPr>
        <p:spPr bwMode="gray">
          <a:xfrm>
            <a:off x="2109791" y="108228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23570" name="文本框 39"/>
          <p:cNvSpPr txBox="1">
            <a:spLocks noChangeArrowheads="1"/>
          </p:cNvSpPr>
          <p:nvPr/>
        </p:nvSpPr>
        <p:spPr bwMode="auto">
          <a:xfrm>
            <a:off x="915991" y="1179911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</a:p>
        </p:txBody>
      </p:sp>
      <p:sp>
        <p:nvSpPr>
          <p:cNvPr id="27" name="文本框 40"/>
          <p:cNvSpPr txBox="1">
            <a:spLocks noChangeArrowheads="1"/>
          </p:cNvSpPr>
          <p:nvPr/>
        </p:nvSpPr>
        <p:spPr bwMode="auto">
          <a:xfrm>
            <a:off x="2851151" y="1185864"/>
            <a:ext cx="37385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二次函数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 i="1" dirty="0">
                <a:solidFill>
                  <a:srgbClr val="FFFF00"/>
                </a:solidFill>
                <a:latin typeface="+mn-ea"/>
                <a:ea typeface="+mn-ea"/>
              </a:rPr>
              <a:t>-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的性质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572" name="WordArt 82" descr="白色大理石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98550" y="1763316"/>
            <a:ext cx="1011238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3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4584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676275" y="1171575"/>
            <a:ext cx="7373938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根据图象得出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的性质如下表：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598488" y="1782366"/>
          <a:ext cx="8021638" cy="2470546"/>
        </p:xfrm>
        <a:graphic>
          <a:graphicData uri="http://schemas.openxmlformats.org/drawingml/2006/table">
            <a:tbl>
              <a:tblPr/>
              <a:tblGrid>
                <a:gridCol w="198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1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355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二次函数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1" kern="100" baseline="30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图象的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开口方向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图象的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对称轴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图象的</a:t>
                      </a:r>
                      <a:r>
                        <a:rPr 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顶点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坐标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最值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9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向上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直线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18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endParaRPr lang="zh-CN" altLang="zh-CN" sz="18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altLang="zh-CN" sz="1800" b="1" kern="10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altLang="zh-CN" sz="18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18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altLang="zh-CN" sz="1800" b="1" kern="100" baseline="-25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最小值</a:t>
                      </a: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49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8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向下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altLang="zh-CN" sz="18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18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altLang="zh-CN" sz="1800" b="1" kern="100" baseline="-25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最大值</a:t>
                      </a:r>
                      <a:r>
                        <a:rPr lang="zh-CN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18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796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607" name="文本框 48"/>
          <p:cNvSpPr txBox="1">
            <a:spLocks noChangeArrowheads="1"/>
          </p:cNvSpPr>
          <p:nvPr/>
        </p:nvSpPr>
        <p:spPr bwMode="auto">
          <a:xfrm>
            <a:off x="7669216" y="796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5608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1011238" y="1395412"/>
          <a:ext cx="7224712" cy="2731404"/>
        </p:xfrm>
        <a:graphic>
          <a:graphicData uri="http://schemas.openxmlformats.org/drawingml/2006/table">
            <a:tbl>
              <a:tblPr/>
              <a:tblGrid>
                <a:gridCol w="205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3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二次函数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700" b="1" kern="100" baseline="30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增减性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5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在对称轴的左侧，</a:t>
                      </a:r>
                      <a:r>
                        <a:rPr lang="en-US" altLang="zh-CN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alt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的值随</a:t>
                      </a:r>
                      <a:r>
                        <a:rPr lang="en-US" altLang="zh-CN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值的增大而减小；在对称轴的右侧，</a:t>
                      </a:r>
                      <a:r>
                        <a:rPr lang="en-US" altLang="zh-CN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alt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的值随</a:t>
                      </a:r>
                      <a:r>
                        <a:rPr lang="en-US" altLang="zh-CN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值的增大而增大</a:t>
                      </a:r>
                      <a:endParaRPr lang="en-US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5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700" b="1" i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700" b="1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在对称轴的左侧，</a:t>
                      </a:r>
                      <a:r>
                        <a:rPr lang="en-US" altLang="zh-CN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alt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的值随</a:t>
                      </a:r>
                      <a:r>
                        <a:rPr lang="en-US" altLang="zh-CN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值的增大而增大；在对称轴的右侧，</a:t>
                      </a:r>
                      <a:r>
                        <a:rPr lang="en-US" altLang="zh-CN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alt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的值随</a:t>
                      </a:r>
                      <a:r>
                        <a:rPr lang="en-US" altLang="zh-CN" sz="1700" b="1" i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zh-CN" sz="1700" b="1" kern="1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值的增大而减小</a:t>
                      </a:r>
                      <a:endParaRPr lang="en-US" sz="1700" b="1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152121" y="997745"/>
            <a:ext cx="1035860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续表：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631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6632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5" name="组合 36"/>
          <p:cNvGrpSpPr/>
          <p:nvPr/>
        </p:nvGrpSpPr>
        <p:grpSpPr bwMode="auto">
          <a:xfrm>
            <a:off x="587378" y="719138"/>
            <a:ext cx="8316913" cy="3874908"/>
            <a:chOff x="663575" y="1139848"/>
            <a:chExt cx="8316913" cy="5167373"/>
          </a:xfrm>
        </p:grpSpPr>
        <p:grpSp>
          <p:nvGrpSpPr>
            <p:cNvPr id="26637" name="组合 35"/>
            <p:cNvGrpSpPr/>
            <p:nvPr/>
          </p:nvGrpSpPr>
          <p:grpSpPr bwMode="auto">
            <a:xfrm>
              <a:off x="663575" y="1139848"/>
              <a:ext cx="8316913" cy="5167373"/>
              <a:chOff x="663575" y="1139848"/>
              <a:chExt cx="8316913" cy="5167373"/>
            </a:xfrm>
          </p:grpSpPr>
          <p:grpSp>
            <p:nvGrpSpPr>
              <p:cNvPr id="26639" name="组合 32"/>
              <p:cNvGrpSpPr/>
              <p:nvPr/>
            </p:nvGrpSpPr>
            <p:grpSpPr bwMode="auto">
              <a:xfrm>
                <a:off x="663575" y="1139848"/>
                <a:ext cx="8316913" cy="5167373"/>
                <a:chOff x="663575" y="1139848"/>
                <a:chExt cx="8316913" cy="5167373"/>
              </a:xfrm>
            </p:grpSpPr>
            <p:grpSp>
              <p:nvGrpSpPr>
                <p:cNvPr id="26641" name="组合 31"/>
                <p:cNvGrpSpPr/>
                <p:nvPr/>
              </p:nvGrpSpPr>
              <p:grpSpPr bwMode="auto">
                <a:xfrm>
                  <a:off x="663575" y="1139848"/>
                  <a:ext cx="8316913" cy="5167373"/>
                  <a:chOff x="663575" y="1139848"/>
                  <a:chExt cx="8316913" cy="5167373"/>
                </a:xfrm>
              </p:grpSpPr>
              <p:grpSp>
                <p:nvGrpSpPr>
                  <p:cNvPr id="26643" name="组合 29"/>
                  <p:cNvGrpSpPr/>
                  <p:nvPr/>
                </p:nvGrpSpPr>
                <p:grpSpPr bwMode="auto">
                  <a:xfrm>
                    <a:off x="663575" y="1139848"/>
                    <a:ext cx="8316913" cy="5167373"/>
                    <a:chOff x="663575" y="1139848"/>
                    <a:chExt cx="8316913" cy="5167373"/>
                  </a:xfrm>
                </p:grpSpPr>
                <p:grpSp>
                  <p:nvGrpSpPr>
                    <p:cNvPr id="26645" name="组合 27"/>
                    <p:cNvGrpSpPr/>
                    <p:nvPr/>
                  </p:nvGrpSpPr>
                  <p:grpSpPr bwMode="auto">
                    <a:xfrm>
                      <a:off x="663575" y="1139848"/>
                      <a:ext cx="8316913" cy="5167373"/>
                      <a:chOff x="663575" y="1139848"/>
                      <a:chExt cx="8316913" cy="5167373"/>
                    </a:xfrm>
                  </p:grpSpPr>
                  <p:grpSp>
                    <p:nvGrpSpPr>
                      <p:cNvPr id="26647" name="组合 23"/>
                      <p:cNvGrpSpPr/>
                      <p:nvPr/>
                    </p:nvGrpSpPr>
                    <p:grpSpPr bwMode="auto">
                      <a:xfrm>
                        <a:off x="663575" y="1139848"/>
                        <a:ext cx="8316913" cy="5167373"/>
                        <a:chOff x="663575" y="1139848"/>
                        <a:chExt cx="8316913" cy="5167373"/>
                      </a:xfrm>
                    </p:grpSpPr>
                    <p:sp>
                      <p:nvSpPr>
                        <p:cNvPr id="20" name="TextBox 3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3575" y="1139848"/>
                          <a:ext cx="8316913" cy="516737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lnSpc>
                              <a:spcPct val="200000"/>
                            </a:lnSpc>
                            <a:defRPr/>
                          </a:pPr>
                          <a:r>
                            <a:rPr lang="zh-CN" altLang="zh-CN" sz="20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例</a:t>
                          </a:r>
                          <a:r>
                            <a:rPr lang="en-US" altLang="zh-CN" sz="20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  </a:t>
                          </a:r>
                          <a:r>
                            <a:rPr lang="zh-CN" altLang="zh-CN" sz="20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下列命题中，错误的是</a:t>
                          </a: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　　</a:t>
                          </a: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zh-CN" sz="2000" b="1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200000"/>
                            </a:lnSpc>
                            <a:defRPr/>
                          </a:pP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  A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．抛物线</a:t>
                          </a:r>
                          <a:r>
                            <a:rPr lang="en-US" altLang="zh-CN" sz="2000" b="1" i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＝－</a:t>
                          </a: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</a:t>
                          </a:r>
                          <a:r>
                            <a:rPr lang="en-US" altLang="zh-CN" sz="2000" b="1" i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CN" sz="2000" b="1" baseline="300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－</a:t>
                          </a: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不与</a:t>
                          </a:r>
                          <a:r>
                            <a:rPr lang="en-US" altLang="zh-CN" sz="2000" b="1" i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轴相交</a:t>
                          </a:r>
                        </a:p>
                        <a:p>
                          <a:pPr>
                            <a:lnSpc>
                              <a:spcPct val="200000"/>
                            </a:lnSpc>
                            <a:defRPr/>
                          </a:pP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  B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．抛物线</a:t>
                          </a:r>
                          <a:r>
                            <a:rPr lang="en-US" altLang="zh-CN" sz="2000" b="1" i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＝ </a:t>
                          </a: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</a:t>
                          </a:r>
                          <a:r>
                            <a:rPr lang="en-US" altLang="zh-CN" sz="2000" b="1" i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CN" sz="2000" b="1" baseline="300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－</a:t>
                          </a: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与</a:t>
                          </a:r>
                          <a:r>
                            <a:rPr lang="en-US" altLang="zh-CN" sz="2000" b="1" i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＝</a:t>
                          </a: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(</a:t>
                          </a:r>
                          <a:r>
                            <a:rPr lang="en-US" altLang="zh-CN" sz="2000" b="1" i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－</a:t>
                          </a: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1)</a:t>
                          </a:r>
                          <a:r>
                            <a:rPr lang="en-US" altLang="zh-CN" sz="2000" b="1" baseline="300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形状相同，</a:t>
                          </a:r>
                          <a:endParaRPr lang="en-US" altLang="zh-CN" sz="2000" b="1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200000"/>
                            </a:lnSpc>
                            <a:defRPr/>
                          </a:pP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        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位置不同</a:t>
                          </a:r>
                        </a:p>
                        <a:p>
                          <a:pPr>
                            <a:lnSpc>
                              <a:spcPct val="200000"/>
                            </a:lnSpc>
                            <a:defRPr/>
                          </a:pP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  C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．抛物线</a:t>
                          </a:r>
                          <a:r>
                            <a:rPr lang="en-US" altLang="zh-CN" sz="2000" b="1" i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＝</a:t>
                          </a: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          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的顶点坐标为</a:t>
                          </a:r>
                        </a:p>
                        <a:p>
                          <a:pPr>
                            <a:lnSpc>
                              <a:spcPct val="229000"/>
                            </a:lnSpc>
                            <a:defRPr/>
                          </a:pP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  D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．抛物线</a:t>
                          </a:r>
                          <a:r>
                            <a:rPr lang="en-US" altLang="zh-CN" sz="2000" b="1" i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＝</a:t>
                          </a:r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        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的对称轴是直线</a:t>
                          </a:r>
                          <a:r>
                            <a:rPr lang="en-US" altLang="zh-CN" sz="2000" b="1" i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zh-CN" altLang="zh-CN" sz="2000" b="1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＝</a:t>
                          </a:r>
                        </a:p>
                      </p:txBody>
                    </p:sp>
                    <p:graphicFrame>
                      <p:nvGraphicFramePr>
                        <p:cNvPr id="26650" name="Object 16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239242" y="2087912"/>
                        <a:ext cx="476081" cy="770798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26675" name="Equation" r:id="rId5" imgW="266700" imgH="431165" progId="Equation.DSMT4">
                                <p:embed/>
                              </p:oleObj>
                            </mc:Choice>
                            <mc:Fallback>
                              <p:oleObj name="Equation" r:id="rId5" imgW="266700" imgH="431165" progId="Equation.DSMT4">
                                <p:embed/>
                                <p:pic>
                                  <p:nvPicPr>
                                    <p:cNvPr id="0" name="Object 16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6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239242" y="2087912"/>
                                      <a:ext cx="476081" cy="77079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26648" name="Object 1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935405" y="2858710"/>
                      <a:ext cx="485066" cy="78534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6676" name="Equation" r:id="rId7" imgW="266700" imgH="431165" progId="Equation.DSMT4">
                              <p:embed/>
                            </p:oleObj>
                          </mc:Choice>
                          <mc:Fallback>
                            <p:oleObj name="Equation" r:id="rId7" imgW="266700" imgH="431165" progId="Equation.DSMT4">
                              <p:embed/>
                              <p:pic>
                                <p:nvPicPr>
                                  <p:cNvPr id="0" name="Object 17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935405" y="2858710"/>
                                    <a:ext cx="485066" cy="78534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aphicFrame>
                  <p:nvGraphicFramePr>
                    <p:cNvPr id="26646" name="Object 1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727842" y="2987280"/>
                    <a:ext cx="470836" cy="76230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6677" name="Equation" r:id="rId9" imgW="266700" imgH="431165" progId="Equation.DSMT4">
                            <p:embed/>
                          </p:oleObj>
                        </mc:Choice>
                        <mc:Fallback>
                          <p:oleObj name="Equation" r:id="rId9" imgW="266700" imgH="431165" progId="Equation.DSMT4">
                            <p:embed/>
                            <p:pic>
                              <p:nvPicPr>
                                <p:cNvPr id="0" name="Object 18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4727842" y="2987280"/>
                                  <a:ext cx="470836" cy="76230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aphicFrame>
                <p:nvGraphicFramePr>
                  <p:cNvPr id="26644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3056072" y="4417344"/>
                  <a:ext cx="1318502" cy="87170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678" name="Equation" r:id="rId10" imgW="711200" imgH="469900" progId="Equation.DSMT4">
                          <p:embed/>
                        </p:oleObj>
                      </mc:Choice>
                      <mc:Fallback>
                        <p:oleObj name="Equation" r:id="rId10" imgW="711200" imgH="469900" progId="Equation.DSMT4">
                          <p:embed/>
                          <p:pic>
                            <p:nvPicPr>
                              <p:cNvPr id="0" name="Object 1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056072" y="4417344"/>
                                <a:ext cx="1318502" cy="87170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26642" name="Object 20"/>
                <p:cNvGraphicFramePr>
                  <a:graphicFrameLocks noChangeAspect="1"/>
                </p:cNvGraphicFramePr>
                <p:nvPr/>
              </p:nvGraphicFramePr>
              <p:xfrm>
                <a:off x="5759716" y="4517020"/>
                <a:ext cx="880002" cy="9080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679" name="Equation" r:id="rId12" imgW="431800" imgH="444500" progId="Equation.DSMT4">
                        <p:embed/>
                      </p:oleObj>
                    </mc:Choice>
                    <mc:Fallback>
                      <p:oleObj name="Equation" r:id="rId12" imgW="431800" imgH="44450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59716" y="4517020"/>
                              <a:ext cx="880002" cy="9080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6640" name="Object 21"/>
              <p:cNvGraphicFramePr>
                <a:graphicFrameLocks noChangeAspect="1"/>
              </p:cNvGraphicFramePr>
              <p:nvPr/>
            </p:nvGraphicFramePr>
            <p:xfrm>
              <a:off x="2992462" y="5289051"/>
              <a:ext cx="1271933" cy="9060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80" name="Equation" r:id="rId14" imgW="660400" imgH="469900" progId="Equation.DSMT4">
                      <p:embed/>
                    </p:oleObj>
                  </mc:Choice>
                  <mc:Fallback>
                    <p:oleObj name="Equation" r:id="rId14" imgW="660400" imgH="469900" progId="Equation.DSMT4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2462" y="5289051"/>
                            <a:ext cx="1271933" cy="9060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6638" name="Object 22"/>
            <p:cNvGraphicFramePr>
              <a:graphicFrameLocks noChangeAspect="1"/>
            </p:cNvGraphicFramePr>
            <p:nvPr/>
          </p:nvGraphicFramePr>
          <p:xfrm>
            <a:off x="6368545" y="5482767"/>
            <a:ext cx="271173" cy="724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1" name="Equation" r:id="rId16" imgW="152400" imgH="405765" progId="Equation.DSMT4">
                    <p:embed/>
                  </p:oleObj>
                </mc:Choice>
                <mc:Fallback>
                  <p:oleObj name="Equation" r:id="rId16" imgW="152400" imgH="405765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8545" y="5482767"/>
                          <a:ext cx="271173" cy="724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11703" y="937023"/>
            <a:ext cx="695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7655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7656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63600" y="1050133"/>
            <a:ext cx="7723188" cy="4523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半轴上，所以不与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轴相交；函数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的二次项系数相同，所以抛物线的形状相同，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因为对称轴和顶点的位置不同，所以抛物线的位置不同；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抛物线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的顶点坐标为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；抛物线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的对称轴是直线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6153150" y="1640681"/>
          <a:ext cx="4714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5" imgW="266700" imgH="431165" progId="Equation.DSMT4">
                  <p:embed/>
                </p:oleObj>
              </mc:Choice>
              <mc:Fallback>
                <p:oleObj name="Equation" r:id="rId5" imgW="266700" imgH="43116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1640681"/>
                        <a:ext cx="4714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987425" y="2201466"/>
          <a:ext cx="469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7" imgW="266700" imgH="431165" progId="Equation.DSMT4">
                  <p:embed/>
                </p:oleObj>
              </mc:Choice>
              <mc:Fallback>
                <p:oleObj name="Equation" r:id="rId7" imgW="266700" imgH="43116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201466"/>
                        <a:ext cx="469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2324103" y="3249217"/>
          <a:ext cx="1319213" cy="65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9" imgW="711200" imgH="469900" progId="Equation.DSMT4">
                  <p:embed/>
                </p:oleObj>
              </mc:Choice>
              <mc:Fallback>
                <p:oleObj name="Equation" r:id="rId9" imgW="7112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3" y="3249217"/>
                        <a:ext cx="1319213" cy="653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5640391" y="3249216"/>
          <a:ext cx="8794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11" imgW="431800" imgH="444500" progId="Equation.DSMT4">
                  <p:embed/>
                </p:oleObj>
              </mc:Choice>
              <mc:Fallback>
                <p:oleObj name="Equation" r:id="rId11" imgW="4318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91" y="3249216"/>
                        <a:ext cx="8794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995363" y="3798094"/>
          <a:ext cx="1223962" cy="65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Equation" r:id="rId13" imgW="660400" imgH="469900" progId="Equation.DSMT4">
                  <p:embed/>
                </p:oleObj>
              </mc:Choice>
              <mc:Fallback>
                <p:oleObj name="Equation" r:id="rId13" imgW="6604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3798094"/>
                        <a:ext cx="1223962" cy="653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5305425" y="3807619"/>
          <a:ext cx="3317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15" imgW="152400" imgH="405765" progId="Equation.DSMT4">
                  <p:embed/>
                </p:oleObj>
              </mc:Choice>
              <mc:Fallback>
                <p:oleObj name="Equation" r:id="rId15" imgW="152400" imgH="40576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3807619"/>
                        <a:ext cx="3317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58838" y="1232298"/>
            <a:ext cx="7554912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导引：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抛物线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的开口向下，顶点在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轴的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3"/>
          <p:cNvGraphicFramePr>
            <a:graphicFrameLocks noChangeAspect="1"/>
          </p:cNvGraphicFramePr>
          <p:nvPr/>
        </p:nvGraphicFramePr>
        <p:xfrm>
          <a:off x="3563938" y="1133476"/>
          <a:ext cx="474662" cy="57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17" imgW="266700" imgH="431165" progId="Equation.DSMT4">
                  <p:embed/>
                </p:oleObj>
              </mc:Choice>
              <mc:Fallback>
                <p:oleObj name="Equation" r:id="rId17" imgW="266700" imgH="43116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133476"/>
                        <a:ext cx="474662" cy="577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组 26"/>
          <p:cNvGrpSpPr/>
          <p:nvPr/>
        </p:nvGrpSpPr>
        <p:grpSpPr bwMode="auto">
          <a:xfrm>
            <a:off x="3663950" y="1056084"/>
            <a:ext cx="2097088" cy="553998"/>
            <a:chOff x="3437515" y="1408557"/>
            <a:chExt cx="2095977" cy="738611"/>
          </a:xfrm>
        </p:grpSpPr>
        <p:sp>
          <p:nvSpPr>
            <p:cNvPr id="28690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99524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dobe 黑体 Std R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dobe 黑体 Std R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dobe 黑体 Std R"/>
                </a:rPr>
                <a:t>结</a:t>
              </a:r>
            </a:p>
          </p:txBody>
        </p:sp>
        <p:pic>
          <p:nvPicPr>
            <p:cNvPr id="28691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8679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8681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68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3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79475" y="2180036"/>
            <a:ext cx="734853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本题运用了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性质判断法和数形结合思想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，运用二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次函数的性质，画出图象进行判断．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699" name="内容占位符 7"/>
          <p:cNvSpPr txBox="1">
            <a:spLocks noChangeArrowheads="1"/>
          </p:cNvSpPr>
          <p:nvPr/>
        </p:nvSpPr>
        <p:spPr bwMode="auto">
          <a:xfrm>
            <a:off x="1498600" y="1340645"/>
            <a:ext cx="6434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在同一直角坐标系中，一次函数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和二次函数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的图象可能是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85606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9701" name="文本框 33"/>
          <p:cNvSpPr txBox="1">
            <a:spLocks noChangeArrowheads="1"/>
          </p:cNvSpPr>
          <p:nvPr/>
        </p:nvSpPr>
        <p:spPr bwMode="auto">
          <a:xfrm>
            <a:off x="7669215" y="85606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115051" y="1854995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29710" name="组合 5"/>
          <p:cNvGrpSpPr/>
          <p:nvPr/>
        </p:nvGrpSpPr>
        <p:grpSpPr bwMode="auto">
          <a:xfrm>
            <a:off x="1027116" y="1404942"/>
            <a:ext cx="446087" cy="461665"/>
            <a:chOff x="1231900" y="1620697"/>
            <a:chExt cx="446088" cy="615740"/>
          </a:xfrm>
        </p:grpSpPr>
        <p:sp>
          <p:nvSpPr>
            <p:cNvPr id="3" name="矩形 2"/>
            <p:cNvSpPr/>
            <p:nvPr/>
          </p:nvSpPr>
          <p:spPr>
            <a:xfrm>
              <a:off x="1231900" y="1636577"/>
              <a:ext cx="446088" cy="4462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9713" name="矩形 4"/>
            <p:cNvSpPr>
              <a:spLocks noChangeArrowheads="1"/>
            </p:cNvSpPr>
            <p:nvPr/>
          </p:nvSpPr>
          <p:spPr bwMode="auto">
            <a:xfrm>
              <a:off x="1301433" y="1620697"/>
              <a:ext cx="338555" cy="61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pic>
        <p:nvPicPr>
          <p:cNvPr id="29711" name="Picture 2" descr="9R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1391" y="2616995"/>
            <a:ext cx="7261225" cy="150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0724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1169991" y="1238250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0732" name="矩形 3"/>
          <p:cNvSpPr>
            <a:spLocks noChangeArrowheads="1"/>
          </p:cNvSpPr>
          <p:nvPr/>
        </p:nvSpPr>
        <p:spPr bwMode="auto">
          <a:xfrm>
            <a:off x="1228728" y="1146572"/>
            <a:ext cx="68611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关于二次函数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，下列说法正确的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．其图象的开口向上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．其图象的对称轴是直线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．其图象的顶点坐标是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．当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＞－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的增大而减小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379663" y="165735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157291" y="1157288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1157288" y="1070373"/>
            <a:ext cx="7085012" cy="28539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已知抛物线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上的两点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B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，如果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，那么下列结论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成立的是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1750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214689" y="200382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2771" name="内容占位符 7"/>
          <p:cNvSpPr txBox="1">
            <a:spLocks noChangeArrowheads="1"/>
          </p:cNvSpPr>
          <p:nvPr/>
        </p:nvSpPr>
        <p:spPr bwMode="auto">
          <a:xfrm>
            <a:off x="1498600" y="1340644"/>
            <a:ext cx="64341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已知二次函数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，当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＜－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的增大而增大；当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＞－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的增大而减小，则当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                          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32                              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85606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2773" name="文本框 33"/>
          <p:cNvSpPr txBox="1">
            <a:spLocks noChangeArrowheads="1"/>
          </p:cNvSpPr>
          <p:nvPr/>
        </p:nvSpPr>
        <p:spPr bwMode="auto">
          <a:xfrm>
            <a:off x="7669215" y="85606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021388" y="226814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32782" name="组合 5"/>
          <p:cNvGrpSpPr/>
          <p:nvPr/>
        </p:nvGrpSpPr>
        <p:grpSpPr bwMode="auto">
          <a:xfrm>
            <a:off x="1027116" y="1404942"/>
            <a:ext cx="446087" cy="461665"/>
            <a:chOff x="1231900" y="1620697"/>
            <a:chExt cx="446088" cy="615740"/>
          </a:xfrm>
        </p:grpSpPr>
        <p:sp>
          <p:nvSpPr>
            <p:cNvPr id="3" name="矩形 2"/>
            <p:cNvSpPr/>
            <p:nvPr/>
          </p:nvSpPr>
          <p:spPr>
            <a:xfrm>
              <a:off x="1231900" y="1636577"/>
              <a:ext cx="446088" cy="4462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2784" name="矩形 4"/>
            <p:cNvSpPr>
              <a:spLocks noChangeArrowheads="1"/>
            </p:cNvSpPr>
            <p:nvPr/>
          </p:nvSpPr>
          <p:spPr bwMode="auto">
            <a:xfrm>
              <a:off x="1301433" y="1620697"/>
              <a:ext cx="338555" cy="61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AutoShape 2"/>
          <p:cNvSpPr>
            <a:spLocks noChangeArrowheads="1"/>
          </p:cNvSpPr>
          <p:nvPr/>
        </p:nvSpPr>
        <p:spPr bwMode="gray">
          <a:xfrm>
            <a:off x="1212853" y="1612107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7" name="AutoShape 11"/>
          <p:cNvSpPr>
            <a:spLocks noChangeArrowheads="1"/>
          </p:cNvSpPr>
          <p:nvPr/>
        </p:nvSpPr>
        <p:spPr bwMode="gray">
          <a:xfrm>
            <a:off x="863603" y="147280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15368" name="文本框 27"/>
          <p:cNvSpPr txBox="1">
            <a:spLocks noChangeArrowheads="1"/>
          </p:cNvSpPr>
          <p:nvPr/>
        </p:nvSpPr>
        <p:spPr bwMode="auto">
          <a:xfrm>
            <a:off x="1646238" y="155733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03588" y="1534717"/>
            <a:ext cx="58483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的图象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二次函数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的性质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二次函数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之间的关系</a:t>
            </a:r>
          </a:p>
        </p:txBody>
      </p:sp>
      <p:sp>
        <p:nvSpPr>
          <p:cNvPr id="15370" name="AutoShape 2"/>
          <p:cNvSpPr>
            <a:spLocks noChangeArrowheads="1"/>
          </p:cNvSpPr>
          <p:nvPr/>
        </p:nvSpPr>
        <p:spPr bwMode="gray">
          <a:xfrm>
            <a:off x="1212853" y="2919414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gray">
          <a:xfrm>
            <a:off x="863603" y="278011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5372" name="文本框 36"/>
          <p:cNvSpPr txBox="1">
            <a:spLocks noChangeArrowheads="1"/>
          </p:cNvSpPr>
          <p:nvPr/>
        </p:nvSpPr>
        <p:spPr bwMode="auto">
          <a:xfrm>
            <a:off x="1646238" y="2862264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课时流程</a:t>
            </a:r>
          </a:p>
        </p:txBody>
      </p:sp>
      <p:pic>
        <p:nvPicPr>
          <p:cNvPr id="15374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557588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730229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557588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730229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557588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730229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868540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868540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 flipH="1">
            <a:off x="2449513" y="1160860"/>
            <a:ext cx="60261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546976" y="690563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3797" name="文本框 26"/>
          <p:cNvSpPr txBox="1">
            <a:spLocks noChangeArrowheads="1"/>
          </p:cNvSpPr>
          <p:nvPr/>
        </p:nvSpPr>
        <p:spPr bwMode="auto">
          <a:xfrm>
            <a:off x="7669216" y="690562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33798" name="AutoShape 2"/>
          <p:cNvSpPr>
            <a:spLocks noChangeArrowheads="1"/>
          </p:cNvSpPr>
          <p:nvPr/>
        </p:nvSpPr>
        <p:spPr bwMode="auto">
          <a:xfrm flipH="1">
            <a:off x="850903" y="1160860"/>
            <a:ext cx="1793875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2157416" y="10227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33800" name="文本框 29"/>
          <p:cNvSpPr txBox="1">
            <a:spLocks noChangeArrowheads="1"/>
          </p:cNvSpPr>
          <p:nvPr/>
        </p:nvSpPr>
        <p:spPr bwMode="auto">
          <a:xfrm>
            <a:off x="963616" y="1120380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</a:p>
        </p:txBody>
      </p:sp>
      <p:sp>
        <p:nvSpPr>
          <p:cNvPr id="33801" name="文本框 30"/>
          <p:cNvSpPr txBox="1">
            <a:spLocks noChangeArrowheads="1"/>
          </p:cNvSpPr>
          <p:nvPr/>
        </p:nvSpPr>
        <p:spPr bwMode="auto">
          <a:xfrm>
            <a:off x="2862266" y="1151336"/>
            <a:ext cx="580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二次函数</a:t>
            </a:r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b="1" baseline="300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ax</a:t>
            </a:r>
            <a:r>
              <a:rPr lang="en-US" altLang="zh-CN" sz="2400" b="1" baseline="300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之间的关系</a:t>
            </a:r>
            <a:endParaRPr lang="en-US" altLang="zh-CN" sz="24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图片 43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6" descr="BS00554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21016" y="1859757"/>
            <a:ext cx="503237" cy="3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文本框 3"/>
          <p:cNvSpPr txBox="1">
            <a:spLocks noChangeArrowheads="1"/>
          </p:cNvSpPr>
          <p:nvPr/>
        </p:nvSpPr>
        <p:spPr bwMode="auto">
          <a:xfrm>
            <a:off x="3587750" y="1796654"/>
            <a:ext cx="1345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问</a:t>
            </a:r>
            <a:r>
              <a:rPr lang="en-US" altLang="zh-CN" sz="3000" b="1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  </a:t>
            </a:r>
            <a:r>
              <a:rPr lang="zh-CN" altLang="en-US" sz="3000" b="1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题</a:t>
            </a:r>
          </a:p>
        </p:txBody>
      </p:sp>
      <p:sp>
        <p:nvSpPr>
          <p:cNvPr id="33809" name="文本框 2"/>
          <p:cNvSpPr txBox="1">
            <a:spLocks noChangeArrowheads="1"/>
          </p:cNvSpPr>
          <p:nvPr/>
        </p:nvSpPr>
        <p:spPr bwMode="auto">
          <a:xfrm>
            <a:off x="1214441" y="2226470"/>
            <a:ext cx="6980237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前面已画出了抛物线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en-US" altLang="zh-CN" sz="2400" b="1" baseline="30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   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400" b="1" baseline="30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，在此坐标系中画出抛物线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   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见图中虚线部分</a:t>
            </a:r>
            <a:r>
              <a:rPr lang="zh-CN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观察抛物线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(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+1)</a:t>
            </a:r>
            <a:r>
              <a:rPr lang="en-US" altLang="zh-CN" sz="2400" b="1" baseline="30000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   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1)</a:t>
            </a:r>
            <a:r>
              <a:rPr lang="en-US" altLang="zh-CN" sz="2400" b="1" baseline="30000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与抛物线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</a:t>
            </a:r>
            <a:r>
              <a:rPr lang="en-US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   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b="1" baseline="30000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有什么关系？</a:t>
            </a:r>
          </a:p>
        </p:txBody>
      </p:sp>
      <p:graphicFrame>
        <p:nvGraphicFramePr>
          <p:cNvPr id="33810" name="对象 2"/>
          <p:cNvGraphicFramePr>
            <a:graphicFrameLocks noChangeAspect="1"/>
          </p:cNvGraphicFramePr>
          <p:nvPr/>
        </p:nvGraphicFramePr>
        <p:xfrm>
          <a:off x="4705350" y="2181226"/>
          <a:ext cx="306388" cy="61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r:id="rId6" imgW="153035" imgH="407035" progId="Equation.DSMT4">
                  <p:embed/>
                </p:oleObj>
              </mc:Choice>
              <mc:Fallback>
                <p:oleObj r:id="rId6" imgW="153035" imgH="40703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2181226"/>
                        <a:ext cx="306388" cy="610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1" name="Object 20"/>
          <p:cNvGraphicFramePr>
            <a:graphicFrameLocks noChangeAspect="1"/>
          </p:cNvGraphicFramePr>
          <p:nvPr/>
        </p:nvGraphicFramePr>
        <p:xfrm>
          <a:off x="6753225" y="2191942"/>
          <a:ext cx="304800" cy="6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9" r:id="rId8" imgW="153035" imgH="407035" progId="Equation.DSMT4">
                  <p:embed/>
                </p:oleObj>
              </mc:Choice>
              <mc:Fallback>
                <p:oleObj r:id="rId8" imgW="153035" imgH="40703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5" y="2191942"/>
                        <a:ext cx="304800" cy="61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2" name="Object 21"/>
          <p:cNvGraphicFramePr>
            <a:graphicFrameLocks noChangeAspect="1"/>
          </p:cNvGraphicFramePr>
          <p:nvPr/>
        </p:nvGraphicFramePr>
        <p:xfrm>
          <a:off x="5338766" y="2627710"/>
          <a:ext cx="306387" cy="6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r:id="rId9" imgW="153035" imgH="407035" progId="Equation.DSMT4">
                  <p:embed/>
                </p:oleObj>
              </mc:Choice>
              <mc:Fallback>
                <p:oleObj r:id="rId9" imgW="153035" imgH="40703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6" y="2627710"/>
                        <a:ext cx="306387" cy="61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3" name="Object 22"/>
          <p:cNvGraphicFramePr>
            <a:graphicFrameLocks noChangeAspect="1"/>
          </p:cNvGraphicFramePr>
          <p:nvPr/>
        </p:nvGraphicFramePr>
        <p:xfrm>
          <a:off x="4056066" y="3059906"/>
          <a:ext cx="306387" cy="61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r:id="rId10" imgW="153035" imgH="407035" progId="Equation.DSMT4">
                  <p:embed/>
                </p:oleObj>
              </mc:Choice>
              <mc:Fallback>
                <p:oleObj r:id="rId10" imgW="153035" imgH="40703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6" y="3059906"/>
                        <a:ext cx="306387" cy="610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4" name="Object 23"/>
          <p:cNvGraphicFramePr>
            <a:graphicFrameLocks noChangeAspect="1"/>
          </p:cNvGraphicFramePr>
          <p:nvPr/>
        </p:nvGraphicFramePr>
        <p:xfrm>
          <a:off x="6145213" y="3058717"/>
          <a:ext cx="304800" cy="6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r:id="rId11" imgW="153035" imgH="407035" progId="Equation.DSMT4">
                  <p:embed/>
                </p:oleObj>
              </mc:Choice>
              <mc:Fallback>
                <p:oleObj r:id="rId11" imgW="153035" imgH="40703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3058717"/>
                        <a:ext cx="304800" cy="61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24"/>
          <p:cNvGraphicFramePr>
            <a:graphicFrameLocks noChangeAspect="1"/>
          </p:cNvGraphicFramePr>
          <p:nvPr/>
        </p:nvGraphicFramePr>
        <p:xfrm>
          <a:off x="2547938" y="3494486"/>
          <a:ext cx="304800" cy="6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r:id="rId12" imgW="153035" imgH="407035" progId="Equation.DSMT4">
                  <p:embed/>
                </p:oleObj>
              </mc:Choice>
              <mc:Fallback>
                <p:oleObj r:id="rId12" imgW="153035" imgH="407035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3494486"/>
                        <a:ext cx="304800" cy="611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482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98503" y="846536"/>
            <a:ext cx="7878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抛物线                          与抛物线                                       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有什么关系?                           </a:t>
            </a:r>
            <a:endParaRPr lang="zh-CN" altLang="en-US" sz="2400" b="1" baseline="30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4825" name="Object 3"/>
          <p:cNvGraphicFramePr>
            <a:graphicFrameLocks noChangeAspect="1"/>
          </p:cNvGraphicFramePr>
          <p:nvPr/>
        </p:nvGraphicFramePr>
        <p:xfrm>
          <a:off x="1773238" y="795338"/>
          <a:ext cx="18843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7" name="Equation" r:id="rId5" imgW="928370" imgH="394335" progId="Equation.DSMT4">
                  <p:embed/>
                </p:oleObj>
              </mc:Choice>
              <mc:Fallback>
                <p:oleObj name="Equation" r:id="rId5" imgW="928370" imgH="3943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795338"/>
                        <a:ext cx="18843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4"/>
          <p:cNvGraphicFramePr>
            <a:graphicFrameLocks noChangeAspect="1"/>
          </p:cNvGraphicFramePr>
          <p:nvPr/>
        </p:nvGraphicFramePr>
        <p:xfrm>
          <a:off x="5041900" y="808436"/>
          <a:ext cx="18843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8" r:id="rId7" imgW="927735" imgH="393700" progId="Equation.3">
                  <p:embed/>
                </p:oleObj>
              </mc:Choice>
              <mc:Fallback>
                <p:oleObj r:id="rId7" imgW="927735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808436"/>
                        <a:ext cx="18843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7" name="Group 5"/>
          <p:cNvGrpSpPr/>
          <p:nvPr/>
        </p:nvGrpSpPr>
        <p:grpSpPr bwMode="auto">
          <a:xfrm>
            <a:off x="4573588" y="1607345"/>
            <a:ext cx="4056062" cy="2969419"/>
            <a:chOff x="0" y="0"/>
            <a:chExt cx="2555" cy="2494"/>
          </a:xfrm>
        </p:grpSpPr>
        <p:sp>
          <p:nvSpPr>
            <p:cNvPr id="34875" name="Line 6"/>
            <p:cNvSpPr>
              <a:spLocks noChangeShapeType="1"/>
            </p:cNvSpPr>
            <p:nvPr/>
          </p:nvSpPr>
          <p:spPr bwMode="auto">
            <a:xfrm>
              <a:off x="0" y="453"/>
              <a:ext cx="253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6" name="Line 7"/>
            <p:cNvSpPr>
              <a:spLocks noChangeShapeType="1"/>
            </p:cNvSpPr>
            <p:nvPr/>
          </p:nvSpPr>
          <p:spPr bwMode="auto">
            <a:xfrm flipV="1">
              <a:off x="1223" y="90"/>
              <a:ext cx="0" cy="24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7" name="Line 8"/>
            <p:cNvSpPr>
              <a:spLocks noChangeShapeType="1"/>
            </p:cNvSpPr>
            <p:nvPr/>
          </p:nvSpPr>
          <p:spPr bwMode="auto">
            <a:xfrm>
              <a:off x="45" y="1904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8" name="Line 9"/>
            <p:cNvSpPr>
              <a:spLocks noChangeShapeType="1"/>
            </p:cNvSpPr>
            <p:nvPr/>
          </p:nvSpPr>
          <p:spPr bwMode="auto">
            <a:xfrm>
              <a:off x="45" y="1723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9" name="Line 10"/>
            <p:cNvSpPr>
              <a:spLocks noChangeShapeType="1"/>
            </p:cNvSpPr>
            <p:nvPr/>
          </p:nvSpPr>
          <p:spPr bwMode="auto">
            <a:xfrm>
              <a:off x="45" y="1541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0" name="Line 11"/>
            <p:cNvSpPr>
              <a:spLocks noChangeShapeType="1"/>
            </p:cNvSpPr>
            <p:nvPr/>
          </p:nvSpPr>
          <p:spPr bwMode="auto">
            <a:xfrm>
              <a:off x="45" y="1359"/>
              <a:ext cx="2312" cy="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1" name="Line 12"/>
            <p:cNvSpPr>
              <a:spLocks noChangeShapeType="1"/>
            </p:cNvSpPr>
            <p:nvPr/>
          </p:nvSpPr>
          <p:spPr bwMode="auto">
            <a:xfrm>
              <a:off x="45" y="1178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2" name="Line 13"/>
            <p:cNvSpPr>
              <a:spLocks noChangeShapeType="1"/>
            </p:cNvSpPr>
            <p:nvPr/>
          </p:nvSpPr>
          <p:spPr bwMode="auto">
            <a:xfrm>
              <a:off x="45" y="996"/>
              <a:ext cx="2312" cy="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3" name="Line 14"/>
            <p:cNvSpPr>
              <a:spLocks noChangeShapeType="1"/>
            </p:cNvSpPr>
            <p:nvPr/>
          </p:nvSpPr>
          <p:spPr bwMode="auto">
            <a:xfrm>
              <a:off x="45" y="815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4" name="Line 15"/>
            <p:cNvSpPr>
              <a:spLocks noChangeShapeType="1"/>
            </p:cNvSpPr>
            <p:nvPr/>
          </p:nvSpPr>
          <p:spPr bwMode="auto">
            <a:xfrm>
              <a:off x="45" y="634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5" name="Line 16"/>
            <p:cNvSpPr>
              <a:spLocks noChangeShapeType="1"/>
            </p:cNvSpPr>
            <p:nvPr/>
          </p:nvSpPr>
          <p:spPr bwMode="auto">
            <a:xfrm>
              <a:off x="45" y="2086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6" name="Line 17"/>
            <p:cNvSpPr>
              <a:spLocks noChangeShapeType="1"/>
            </p:cNvSpPr>
            <p:nvPr/>
          </p:nvSpPr>
          <p:spPr bwMode="auto">
            <a:xfrm>
              <a:off x="45" y="271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7" name="Line 18"/>
            <p:cNvSpPr>
              <a:spLocks noChangeShapeType="1"/>
            </p:cNvSpPr>
            <p:nvPr/>
          </p:nvSpPr>
          <p:spPr bwMode="auto">
            <a:xfrm>
              <a:off x="45" y="2267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8" name="Line 19"/>
            <p:cNvSpPr>
              <a:spLocks noChangeShapeType="1"/>
            </p:cNvSpPr>
            <p:nvPr/>
          </p:nvSpPr>
          <p:spPr bwMode="auto">
            <a:xfrm>
              <a:off x="1405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9" name="Line 20"/>
            <p:cNvSpPr>
              <a:spLocks noChangeShapeType="1"/>
            </p:cNvSpPr>
            <p:nvPr/>
          </p:nvSpPr>
          <p:spPr bwMode="auto">
            <a:xfrm>
              <a:off x="1586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0" name="Line 21"/>
            <p:cNvSpPr>
              <a:spLocks noChangeShapeType="1"/>
            </p:cNvSpPr>
            <p:nvPr/>
          </p:nvSpPr>
          <p:spPr bwMode="auto">
            <a:xfrm>
              <a:off x="1768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1" name="Line 22"/>
            <p:cNvSpPr>
              <a:spLocks noChangeShapeType="1"/>
            </p:cNvSpPr>
            <p:nvPr/>
          </p:nvSpPr>
          <p:spPr bwMode="auto">
            <a:xfrm>
              <a:off x="1949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2" name="Line 23"/>
            <p:cNvSpPr>
              <a:spLocks noChangeShapeType="1"/>
            </p:cNvSpPr>
            <p:nvPr/>
          </p:nvSpPr>
          <p:spPr bwMode="auto">
            <a:xfrm>
              <a:off x="2131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3" name="Line 24"/>
            <p:cNvSpPr>
              <a:spLocks noChangeShapeType="1"/>
            </p:cNvSpPr>
            <p:nvPr/>
          </p:nvSpPr>
          <p:spPr bwMode="auto">
            <a:xfrm>
              <a:off x="2312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4" name="Line 25"/>
            <p:cNvSpPr>
              <a:spLocks noChangeShapeType="1"/>
            </p:cNvSpPr>
            <p:nvPr/>
          </p:nvSpPr>
          <p:spPr bwMode="auto">
            <a:xfrm>
              <a:off x="498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5" name="Line 26"/>
            <p:cNvSpPr>
              <a:spLocks noChangeShapeType="1"/>
            </p:cNvSpPr>
            <p:nvPr/>
          </p:nvSpPr>
          <p:spPr bwMode="auto">
            <a:xfrm>
              <a:off x="679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6" name="Line 27"/>
            <p:cNvSpPr>
              <a:spLocks noChangeShapeType="1"/>
            </p:cNvSpPr>
            <p:nvPr/>
          </p:nvSpPr>
          <p:spPr bwMode="auto">
            <a:xfrm>
              <a:off x="861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7" name="Line 28"/>
            <p:cNvSpPr>
              <a:spLocks noChangeShapeType="1"/>
            </p:cNvSpPr>
            <p:nvPr/>
          </p:nvSpPr>
          <p:spPr bwMode="auto">
            <a:xfrm>
              <a:off x="1042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8" name="Line 29"/>
            <p:cNvSpPr>
              <a:spLocks noChangeShapeType="1"/>
            </p:cNvSpPr>
            <p:nvPr/>
          </p:nvSpPr>
          <p:spPr bwMode="auto">
            <a:xfrm>
              <a:off x="135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9" name="Line 30"/>
            <p:cNvSpPr>
              <a:spLocks noChangeShapeType="1"/>
            </p:cNvSpPr>
            <p:nvPr/>
          </p:nvSpPr>
          <p:spPr bwMode="auto">
            <a:xfrm>
              <a:off x="316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0" name="Text Box 31"/>
            <p:cNvSpPr txBox="1">
              <a:spLocks noChangeArrowheads="1"/>
            </p:cNvSpPr>
            <p:nvPr/>
          </p:nvSpPr>
          <p:spPr bwMode="auto">
            <a:xfrm>
              <a:off x="1297" y="420"/>
              <a:ext cx="19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901" name="Text Box 32"/>
            <p:cNvSpPr txBox="1">
              <a:spLocks noChangeArrowheads="1"/>
            </p:cNvSpPr>
            <p:nvPr/>
          </p:nvSpPr>
          <p:spPr bwMode="auto">
            <a:xfrm>
              <a:off x="1482" y="420"/>
              <a:ext cx="19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902" name="Text Box 33"/>
            <p:cNvSpPr txBox="1">
              <a:spLocks noChangeArrowheads="1"/>
            </p:cNvSpPr>
            <p:nvPr/>
          </p:nvSpPr>
          <p:spPr bwMode="auto">
            <a:xfrm>
              <a:off x="1663" y="420"/>
              <a:ext cx="19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4903" name="Text Box 34"/>
            <p:cNvSpPr txBox="1">
              <a:spLocks noChangeArrowheads="1"/>
            </p:cNvSpPr>
            <p:nvPr/>
          </p:nvSpPr>
          <p:spPr bwMode="auto">
            <a:xfrm>
              <a:off x="1845" y="420"/>
              <a:ext cx="19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4904" name="Text Box 35"/>
            <p:cNvSpPr txBox="1">
              <a:spLocks noChangeArrowheads="1"/>
            </p:cNvSpPr>
            <p:nvPr/>
          </p:nvSpPr>
          <p:spPr bwMode="auto">
            <a:xfrm>
              <a:off x="2026" y="420"/>
              <a:ext cx="19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905" name="Text Box 36"/>
            <p:cNvSpPr txBox="1">
              <a:spLocks noChangeArrowheads="1"/>
            </p:cNvSpPr>
            <p:nvPr/>
          </p:nvSpPr>
          <p:spPr bwMode="auto">
            <a:xfrm>
              <a:off x="2358" y="420"/>
              <a:ext cx="19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4906" name="Text Box 37"/>
            <p:cNvSpPr txBox="1">
              <a:spLocks noChangeArrowheads="1"/>
            </p:cNvSpPr>
            <p:nvPr/>
          </p:nvSpPr>
          <p:spPr bwMode="auto">
            <a:xfrm>
              <a:off x="998" y="507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34907" name="Text Box 38"/>
            <p:cNvSpPr txBox="1">
              <a:spLocks noChangeArrowheads="1"/>
            </p:cNvSpPr>
            <p:nvPr/>
          </p:nvSpPr>
          <p:spPr bwMode="auto">
            <a:xfrm>
              <a:off x="998" y="679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34908" name="Text Box 39"/>
            <p:cNvSpPr txBox="1">
              <a:spLocks noChangeArrowheads="1"/>
            </p:cNvSpPr>
            <p:nvPr/>
          </p:nvSpPr>
          <p:spPr bwMode="auto">
            <a:xfrm>
              <a:off x="998" y="874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34909" name="Text Box 40"/>
            <p:cNvSpPr txBox="1">
              <a:spLocks noChangeArrowheads="1"/>
            </p:cNvSpPr>
            <p:nvPr/>
          </p:nvSpPr>
          <p:spPr bwMode="auto">
            <a:xfrm>
              <a:off x="998" y="1033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34910" name="Text Box 41"/>
            <p:cNvSpPr txBox="1">
              <a:spLocks noChangeArrowheads="1"/>
            </p:cNvSpPr>
            <p:nvPr/>
          </p:nvSpPr>
          <p:spPr bwMode="auto">
            <a:xfrm>
              <a:off x="1003" y="1233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</a:p>
          </p:txBody>
        </p:sp>
        <p:sp>
          <p:nvSpPr>
            <p:cNvPr id="34911" name="Text Box 42"/>
            <p:cNvSpPr txBox="1">
              <a:spLocks noChangeArrowheads="1"/>
            </p:cNvSpPr>
            <p:nvPr/>
          </p:nvSpPr>
          <p:spPr bwMode="auto">
            <a:xfrm>
              <a:off x="1012" y="1418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-6</a:t>
              </a:r>
            </a:p>
          </p:txBody>
        </p:sp>
        <p:sp>
          <p:nvSpPr>
            <p:cNvPr id="34912" name="Text Box 43"/>
            <p:cNvSpPr txBox="1">
              <a:spLocks noChangeArrowheads="1"/>
            </p:cNvSpPr>
            <p:nvPr/>
          </p:nvSpPr>
          <p:spPr bwMode="auto">
            <a:xfrm>
              <a:off x="1007" y="1600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-7</a:t>
              </a:r>
            </a:p>
          </p:txBody>
        </p:sp>
        <p:sp>
          <p:nvSpPr>
            <p:cNvPr id="34913" name="Text Box 44"/>
            <p:cNvSpPr txBox="1">
              <a:spLocks noChangeArrowheads="1"/>
            </p:cNvSpPr>
            <p:nvPr/>
          </p:nvSpPr>
          <p:spPr bwMode="auto">
            <a:xfrm>
              <a:off x="1003" y="1786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-8</a:t>
              </a:r>
            </a:p>
          </p:txBody>
        </p:sp>
        <p:sp>
          <p:nvSpPr>
            <p:cNvPr id="34914" name="Text Box 45"/>
            <p:cNvSpPr txBox="1">
              <a:spLocks noChangeArrowheads="1"/>
            </p:cNvSpPr>
            <p:nvPr/>
          </p:nvSpPr>
          <p:spPr bwMode="auto">
            <a:xfrm>
              <a:off x="998" y="1949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-9</a:t>
              </a:r>
            </a:p>
          </p:txBody>
        </p:sp>
        <p:sp>
          <p:nvSpPr>
            <p:cNvPr id="34915" name="Text Box 46"/>
            <p:cNvSpPr txBox="1">
              <a:spLocks noChangeArrowheads="1"/>
            </p:cNvSpPr>
            <p:nvPr/>
          </p:nvSpPr>
          <p:spPr bwMode="auto">
            <a:xfrm>
              <a:off x="1019" y="136"/>
              <a:ext cx="19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916" name="Text Box 47"/>
            <p:cNvSpPr txBox="1">
              <a:spLocks noChangeArrowheads="1"/>
            </p:cNvSpPr>
            <p:nvPr/>
          </p:nvSpPr>
          <p:spPr bwMode="auto">
            <a:xfrm>
              <a:off x="1224" y="0"/>
              <a:ext cx="1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4917" name="Text Box 48"/>
            <p:cNvSpPr txBox="1">
              <a:spLocks noChangeArrowheads="1"/>
            </p:cNvSpPr>
            <p:nvPr/>
          </p:nvSpPr>
          <p:spPr bwMode="auto">
            <a:xfrm>
              <a:off x="1179" y="410"/>
              <a:ext cx="19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4918" name="Text Box 49"/>
            <p:cNvSpPr txBox="1">
              <a:spLocks noChangeArrowheads="1"/>
            </p:cNvSpPr>
            <p:nvPr/>
          </p:nvSpPr>
          <p:spPr bwMode="auto">
            <a:xfrm>
              <a:off x="916" y="420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34919" name="Text Box 50"/>
            <p:cNvSpPr txBox="1">
              <a:spLocks noChangeArrowheads="1"/>
            </p:cNvSpPr>
            <p:nvPr/>
          </p:nvSpPr>
          <p:spPr bwMode="auto">
            <a:xfrm>
              <a:off x="725" y="420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34920" name="Text Box 51"/>
            <p:cNvSpPr txBox="1">
              <a:spLocks noChangeArrowheads="1"/>
            </p:cNvSpPr>
            <p:nvPr/>
          </p:nvSpPr>
          <p:spPr bwMode="auto">
            <a:xfrm>
              <a:off x="558" y="420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34921" name="Text Box 52"/>
            <p:cNvSpPr txBox="1">
              <a:spLocks noChangeArrowheads="1"/>
            </p:cNvSpPr>
            <p:nvPr/>
          </p:nvSpPr>
          <p:spPr bwMode="auto">
            <a:xfrm>
              <a:off x="377" y="420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34922" name="Text Box 53"/>
            <p:cNvSpPr txBox="1">
              <a:spLocks noChangeArrowheads="1"/>
            </p:cNvSpPr>
            <p:nvPr/>
          </p:nvSpPr>
          <p:spPr bwMode="auto">
            <a:xfrm>
              <a:off x="181" y="420"/>
              <a:ext cx="25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</a:p>
          </p:txBody>
        </p:sp>
        <p:sp>
          <p:nvSpPr>
            <p:cNvPr id="34923" name="Text Box 54"/>
            <p:cNvSpPr txBox="1">
              <a:spLocks noChangeArrowheads="1"/>
            </p:cNvSpPr>
            <p:nvPr/>
          </p:nvSpPr>
          <p:spPr bwMode="auto">
            <a:xfrm>
              <a:off x="923" y="2149"/>
              <a:ext cx="33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</a:p>
          </p:txBody>
        </p:sp>
      </p:grpSp>
      <p:sp>
        <p:nvSpPr>
          <p:cNvPr id="34828" name="未知"/>
          <p:cNvSpPr/>
          <p:nvPr/>
        </p:nvSpPr>
        <p:spPr bwMode="auto">
          <a:xfrm flipV="1">
            <a:off x="6237291" y="2147888"/>
            <a:ext cx="1296987" cy="2268141"/>
          </a:xfrm>
          <a:custGeom>
            <a:avLst/>
            <a:gdLst>
              <a:gd name="T0" fmla="*/ 0 w 817"/>
              <a:gd name="T1" fmla="*/ 2147483647 h 1905"/>
              <a:gd name="T2" fmla="*/ 2147483647 w 817"/>
              <a:gd name="T3" fmla="*/ 2147483647 h 1905"/>
              <a:gd name="T4" fmla="*/ 2147483647 w 817"/>
              <a:gd name="T5" fmla="*/ 2147483647 h 1905"/>
              <a:gd name="T6" fmla="*/ 2147483647 w 817"/>
              <a:gd name="T7" fmla="*/ 2147483647 h 1905"/>
              <a:gd name="T8" fmla="*/ 2147483647 w 817"/>
              <a:gd name="T9" fmla="*/ 2147483647 h 1905"/>
              <a:gd name="T10" fmla="*/ 2147483647 w 817"/>
              <a:gd name="T11" fmla="*/ 0 h 19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905"/>
              <a:gd name="T20" fmla="*/ 817 w 817"/>
              <a:gd name="T21" fmla="*/ 1905 h 19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905">
                <a:moveTo>
                  <a:pt x="0" y="1905"/>
                </a:moveTo>
                <a:cubicBezTo>
                  <a:pt x="61" y="1889"/>
                  <a:pt x="122" y="1874"/>
                  <a:pt x="182" y="1814"/>
                </a:cubicBezTo>
                <a:cubicBezTo>
                  <a:pt x="242" y="1754"/>
                  <a:pt x="303" y="1663"/>
                  <a:pt x="363" y="1542"/>
                </a:cubicBezTo>
                <a:cubicBezTo>
                  <a:pt x="423" y="1421"/>
                  <a:pt x="485" y="1270"/>
                  <a:pt x="545" y="1089"/>
                </a:cubicBezTo>
                <a:cubicBezTo>
                  <a:pt x="605" y="908"/>
                  <a:pt x="681" y="635"/>
                  <a:pt x="726" y="454"/>
                </a:cubicBezTo>
                <a:cubicBezTo>
                  <a:pt x="771" y="273"/>
                  <a:pt x="802" y="68"/>
                  <a:pt x="81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9" name="未知"/>
          <p:cNvSpPr/>
          <p:nvPr/>
        </p:nvSpPr>
        <p:spPr bwMode="auto">
          <a:xfrm flipH="1" flipV="1">
            <a:off x="4940300" y="2147888"/>
            <a:ext cx="1296988" cy="2268141"/>
          </a:xfrm>
          <a:custGeom>
            <a:avLst/>
            <a:gdLst>
              <a:gd name="T0" fmla="*/ 0 w 817"/>
              <a:gd name="T1" fmla="*/ 2147483647 h 1905"/>
              <a:gd name="T2" fmla="*/ 2147483647 w 817"/>
              <a:gd name="T3" fmla="*/ 2147483647 h 1905"/>
              <a:gd name="T4" fmla="*/ 2147483647 w 817"/>
              <a:gd name="T5" fmla="*/ 2147483647 h 1905"/>
              <a:gd name="T6" fmla="*/ 2147483647 w 817"/>
              <a:gd name="T7" fmla="*/ 2147483647 h 1905"/>
              <a:gd name="T8" fmla="*/ 2147483647 w 817"/>
              <a:gd name="T9" fmla="*/ 2147483647 h 1905"/>
              <a:gd name="T10" fmla="*/ 2147483647 w 817"/>
              <a:gd name="T11" fmla="*/ 0 h 19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905"/>
              <a:gd name="T20" fmla="*/ 817 w 817"/>
              <a:gd name="T21" fmla="*/ 1905 h 19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905">
                <a:moveTo>
                  <a:pt x="0" y="1905"/>
                </a:moveTo>
                <a:cubicBezTo>
                  <a:pt x="61" y="1889"/>
                  <a:pt x="122" y="1874"/>
                  <a:pt x="182" y="1814"/>
                </a:cubicBezTo>
                <a:cubicBezTo>
                  <a:pt x="242" y="1754"/>
                  <a:pt x="303" y="1663"/>
                  <a:pt x="363" y="1542"/>
                </a:cubicBezTo>
                <a:cubicBezTo>
                  <a:pt x="423" y="1421"/>
                  <a:pt x="485" y="1270"/>
                  <a:pt x="545" y="1089"/>
                </a:cubicBezTo>
                <a:cubicBezTo>
                  <a:pt x="605" y="908"/>
                  <a:pt x="681" y="635"/>
                  <a:pt x="726" y="454"/>
                </a:cubicBezTo>
                <a:cubicBezTo>
                  <a:pt x="771" y="273"/>
                  <a:pt x="802" y="68"/>
                  <a:pt x="81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0" name="Oval 57"/>
          <p:cNvSpPr>
            <a:spLocks noChangeArrowheads="1"/>
          </p:cNvSpPr>
          <p:nvPr/>
        </p:nvSpPr>
        <p:spPr bwMode="auto">
          <a:xfrm flipV="1">
            <a:off x="5913441" y="2234805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1" name="Oval 58"/>
          <p:cNvSpPr>
            <a:spLocks noChangeArrowheads="1"/>
          </p:cNvSpPr>
          <p:nvPr/>
        </p:nvSpPr>
        <p:spPr bwMode="auto">
          <a:xfrm flipV="1">
            <a:off x="7062791" y="3098006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2" name="Oval 59"/>
          <p:cNvSpPr>
            <a:spLocks noChangeArrowheads="1"/>
          </p:cNvSpPr>
          <p:nvPr/>
        </p:nvSpPr>
        <p:spPr bwMode="auto">
          <a:xfrm flipV="1">
            <a:off x="5041902" y="3856436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3" name="Oval 60"/>
          <p:cNvSpPr>
            <a:spLocks noChangeArrowheads="1"/>
          </p:cNvSpPr>
          <p:nvPr/>
        </p:nvSpPr>
        <p:spPr bwMode="auto">
          <a:xfrm flipV="1">
            <a:off x="5610228" y="2557464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4" name="Oval 61"/>
          <p:cNvSpPr>
            <a:spLocks noChangeArrowheads="1"/>
          </p:cNvSpPr>
          <p:nvPr/>
        </p:nvSpPr>
        <p:spPr bwMode="auto">
          <a:xfrm flipV="1">
            <a:off x="7337428" y="3852864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5" name="Oval 62"/>
          <p:cNvSpPr>
            <a:spLocks noChangeArrowheads="1"/>
          </p:cNvSpPr>
          <p:nvPr/>
        </p:nvSpPr>
        <p:spPr bwMode="auto">
          <a:xfrm flipV="1">
            <a:off x="6762752" y="2546749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6" name="Oval 63"/>
          <p:cNvSpPr>
            <a:spLocks noChangeArrowheads="1"/>
          </p:cNvSpPr>
          <p:nvPr/>
        </p:nvSpPr>
        <p:spPr bwMode="auto">
          <a:xfrm flipV="1">
            <a:off x="6186491" y="2125267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7" name="Oval 64"/>
          <p:cNvSpPr>
            <a:spLocks noChangeArrowheads="1"/>
          </p:cNvSpPr>
          <p:nvPr/>
        </p:nvSpPr>
        <p:spPr bwMode="auto">
          <a:xfrm flipV="1">
            <a:off x="6488114" y="2233614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8" name="未知"/>
          <p:cNvSpPr/>
          <p:nvPr/>
        </p:nvSpPr>
        <p:spPr bwMode="auto">
          <a:xfrm flipV="1">
            <a:off x="6799266" y="2147888"/>
            <a:ext cx="1296987" cy="2268141"/>
          </a:xfrm>
          <a:custGeom>
            <a:avLst/>
            <a:gdLst>
              <a:gd name="T0" fmla="*/ 0 w 817"/>
              <a:gd name="T1" fmla="*/ 2147483647 h 1905"/>
              <a:gd name="T2" fmla="*/ 2147483647 w 817"/>
              <a:gd name="T3" fmla="*/ 2147483647 h 1905"/>
              <a:gd name="T4" fmla="*/ 2147483647 w 817"/>
              <a:gd name="T5" fmla="*/ 2147483647 h 1905"/>
              <a:gd name="T6" fmla="*/ 2147483647 w 817"/>
              <a:gd name="T7" fmla="*/ 2147483647 h 1905"/>
              <a:gd name="T8" fmla="*/ 2147483647 w 817"/>
              <a:gd name="T9" fmla="*/ 2147483647 h 1905"/>
              <a:gd name="T10" fmla="*/ 2147483647 w 817"/>
              <a:gd name="T11" fmla="*/ 0 h 19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905"/>
              <a:gd name="T20" fmla="*/ 817 w 817"/>
              <a:gd name="T21" fmla="*/ 1905 h 19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905">
                <a:moveTo>
                  <a:pt x="0" y="1905"/>
                </a:moveTo>
                <a:cubicBezTo>
                  <a:pt x="61" y="1889"/>
                  <a:pt x="122" y="1874"/>
                  <a:pt x="182" y="1814"/>
                </a:cubicBezTo>
                <a:cubicBezTo>
                  <a:pt x="242" y="1754"/>
                  <a:pt x="303" y="1663"/>
                  <a:pt x="363" y="1542"/>
                </a:cubicBezTo>
                <a:cubicBezTo>
                  <a:pt x="423" y="1421"/>
                  <a:pt x="485" y="1270"/>
                  <a:pt x="545" y="1089"/>
                </a:cubicBezTo>
                <a:cubicBezTo>
                  <a:pt x="605" y="908"/>
                  <a:pt x="681" y="635"/>
                  <a:pt x="726" y="454"/>
                </a:cubicBezTo>
                <a:cubicBezTo>
                  <a:pt x="771" y="273"/>
                  <a:pt x="802" y="68"/>
                  <a:pt x="817" y="0"/>
                </a:cubicBezTo>
              </a:path>
            </a:pathLst>
          </a:custGeom>
          <a:noFill/>
          <a:ln w="28575" cmpd="sng">
            <a:solidFill>
              <a:srgbClr val="00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9" name="未知"/>
          <p:cNvSpPr/>
          <p:nvPr/>
        </p:nvSpPr>
        <p:spPr bwMode="auto">
          <a:xfrm flipH="1" flipV="1">
            <a:off x="5502275" y="2147888"/>
            <a:ext cx="1296988" cy="2268141"/>
          </a:xfrm>
          <a:custGeom>
            <a:avLst/>
            <a:gdLst>
              <a:gd name="T0" fmla="*/ 0 w 817"/>
              <a:gd name="T1" fmla="*/ 2147483647 h 1905"/>
              <a:gd name="T2" fmla="*/ 2147483647 w 817"/>
              <a:gd name="T3" fmla="*/ 2147483647 h 1905"/>
              <a:gd name="T4" fmla="*/ 2147483647 w 817"/>
              <a:gd name="T5" fmla="*/ 2147483647 h 1905"/>
              <a:gd name="T6" fmla="*/ 2147483647 w 817"/>
              <a:gd name="T7" fmla="*/ 2147483647 h 1905"/>
              <a:gd name="T8" fmla="*/ 2147483647 w 817"/>
              <a:gd name="T9" fmla="*/ 2147483647 h 1905"/>
              <a:gd name="T10" fmla="*/ 2147483647 w 817"/>
              <a:gd name="T11" fmla="*/ 0 h 19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905"/>
              <a:gd name="T20" fmla="*/ 817 w 817"/>
              <a:gd name="T21" fmla="*/ 1905 h 19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905">
                <a:moveTo>
                  <a:pt x="0" y="1905"/>
                </a:moveTo>
                <a:cubicBezTo>
                  <a:pt x="61" y="1889"/>
                  <a:pt x="122" y="1874"/>
                  <a:pt x="182" y="1814"/>
                </a:cubicBezTo>
                <a:cubicBezTo>
                  <a:pt x="242" y="1754"/>
                  <a:pt x="303" y="1663"/>
                  <a:pt x="363" y="1542"/>
                </a:cubicBezTo>
                <a:cubicBezTo>
                  <a:pt x="423" y="1421"/>
                  <a:pt x="485" y="1270"/>
                  <a:pt x="545" y="1089"/>
                </a:cubicBezTo>
                <a:cubicBezTo>
                  <a:pt x="605" y="908"/>
                  <a:pt x="681" y="635"/>
                  <a:pt x="726" y="454"/>
                </a:cubicBezTo>
                <a:cubicBezTo>
                  <a:pt x="771" y="273"/>
                  <a:pt x="802" y="68"/>
                  <a:pt x="817" y="0"/>
                </a:cubicBezTo>
              </a:path>
            </a:pathLst>
          </a:custGeom>
          <a:noFill/>
          <a:ln w="28575" cmpd="sng">
            <a:solidFill>
              <a:srgbClr val="00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0" name="Oval 67"/>
          <p:cNvSpPr>
            <a:spLocks noChangeArrowheads="1"/>
          </p:cNvSpPr>
          <p:nvPr/>
        </p:nvSpPr>
        <p:spPr bwMode="auto">
          <a:xfrm flipV="1">
            <a:off x="6192841" y="2549130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1" name="Oval 68"/>
          <p:cNvSpPr>
            <a:spLocks noChangeArrowheads="1"/>
          </p:cNvSpPr>
          <p:nvPr/>
        </p:nvSpPr>
        <p:spPr bwMode="auto">
          <a:xfrm flipV="1">
            <a:off x="5618166" y="3854055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2" name="Oval 69"/>
          <p:cNvSpPr>
            <a:spLocks noChangeArrowheads="1"/>
          </p:cNvSpPr>
          <p:nvPr/>
        </p:nvSpPr>
        <p:spPr bwMode="auto">
          <a:xfrm flipV="1">
            <a:off x="5905502" y="3099199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3" name="Oval 70"/>
          <p:cNvSpPr>
            <a:spLocks noChangeArrowheads="1"/>
          </p:cNvSpPr>
          <p:nvPr/>
        </p:nvSpPr>
        <p:spPr bwMode="auto">
          <a:xfrm flipV="1">
            <a:off x="6481764" y="2222899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4" name="Oval 71"/>
          <p:cNvSpPr>
            <a:spLocks noChangeArrowheads="1"/>
          </p:cNvSpPr>
          <p:nvPr/>
        </p:nvSpPr>
        <p:spPr bwMode="auto">
          <a:xfrm flipV="1">
            <a:off x="6756402" y="2125267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5" name="Oval 72"/>
          <p:cNvSpPr>
            <a:spLocks noChangeArrowheads="1"/>
          </p:cNvSpPr>
          <p:nvPr/>
        </p:nvSpPr>
        <p:spPr bwMode="auto">
          <a:xfrm flipV="1">
            <a:off x="7043741" y="2233614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6" name="Oval 73"/>
          <p:cNvSpPr>
            <a:spLocks noChangeArrowheads="1"/>
          </p:cNvSpPr>
          <p:nvPr/>
        </p:nvSpPr>
        <p:spPr bwMode="auto">
          <a:xfrm flipV="1">
            <a:off x="7345364" y="2558655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7" name="Oval 74"/>
          <p:cNvSpPr>
            <a:spLocks noChangeArrowheads="1"/>
          </p:cNvSpPr>
          <p:nvPr/>
        </p:nvSpPr>
        <p:spPr bwMode="auto">
          <a:xfrm flipV="1">
            <a:off x="7634291" y="3087292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8" name="Oval 75"/>
          <p:cNvSpPr>
            <a:spLocks noChangeArrowheads="1"/>
          </p:cNvSpPr>
          <p:nvPr/>
        </p:nvSpPr>
        <p:spPr bwMode="auto">
          <a:xfrm flipV="1">
            <a:off x="7921626" y="3854055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76"/>
          <p:cNvGrpSpPr/>
          <p:nvPr/>
        </p:nvGrpSpPr>
        <p:grpSpPr bwMode="auto">
          <a:xfrm>
            <a:off x="5213353" y="2147888"/>
            <a:ext cx="2593975" cy="2268141"/>
            <a:chOff x="0" y="0"/>
            <a:chExt cx="1634" cy="1905"/>
          </a:xfrm>
        </p:grpSpPr>
        <p:sp>
          <p:nvSpPr>
            <p:cNvPr id="34873" name="未知"/>
            <p:cNvSpPr/>
            <p:nvPr/>
          </p:nvSpPr>
          <p:spPr bwMode="auto">
            <a:xfrm flipV="1">
              <a:off x="817" y="0"/>
              <a:ext cx="817" cy="1905"/>
            </a:xfrm>
            <a:custGeom>
              <a:avLst/>
              <a:gdLst>
                <a:gd name="T0" fmla="*/ 0 w 817"/>
                <a:gd name="T1" fmla="*/ 1905 h 1905"/>
                <a:gd name="T2" fmla="*/ 182 w 817"/>
                <a:gd name="T3" fmla="*/ 1814 h 1905"/>
                <a:gd name="T4" fmla="*/ 363 w 817"/>
                <a:gd name="T5" fmla="*/ 1542 h 1905"/>
                <a:gd name="T6" fmla="*/ 545 w 817"/>
                <a:gd name="T7" fmla="*/ 1089 h 1905"/>
                <a:gd name="T8" fmla="*/ 726 w 817"/>
                <a:gd name="T9" fmla="*/ 454 h 1905"/>
                <a:gd name="T10" fmla="*/ 817 w 817"/>
                <a:gd name="T11" fmla="*/ 0 h 1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7"/>
                <a:gd name="T19" fmla="*/ 0 h 1905"/>
                <a:gd name="T20" fmla="*/ 817 w 817"/>
                <a:gd name="T21" fmla="*/ 1905 h 19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7" h="1905">
                  <a:moveTo>
                    <a:pt x="0" y="1905"/>
                  </a:moveTo>
                  <a:cubicBezTo>
                    <a:pt x="61" y="1889"/>
                    <a:pt x="122" y="1874"/>
                    <a:pt x="182" y="1814"/>
                  </a:cubicBezTo>
                  <a:cubicBezTo>
                    <a:pt x="242" y="1754"/>
                    <a:pt x="303" y="1663"/>
                    <a:pt x="363" y="1542"/>
                  </a:cubicBezTo>
                  <a:cubicBezTo>
                    <a:pt x="423" y="1421"/>
                    <a:pt x="485" y="1270"/>
                    <a:pt x="545" y="1089"/>
                  </a:cubicBezTo>
                  <a:cubicBezTo>
                    <a:pt x="605" y="908"/>
                    <a:pt x="681" y="635"/>
                    <a:pt x="726" y="454"/>
                  </a:cubicBezTo>
                  <a:cubicBezTo>
                    <a:pt x="771" y="273"/>
                    <a:pt x="802" y="68"/>
                    <a:pt x="817" y="0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4" name="未知"/>
            <p:cNvSpPr/>
            <p:nvPr/>
          </p:nvSpPr>
          <p:spPr bwMode="auto">
            <a:xfrm flipH="1" flipV="1">
              <a:off x="0" y="0"/>
              <a:ext cx="817" cy="1905"/>
            </a:xfrm>
            <a:custGeom>
              <a:avLst/>
              <a:gdLst>
                <a:gd name="T0" fmla="*/ 0 w 817"/>
                <a:gd name="T1" fmla="*/ 1905 h 1905"/>
                <a:gd name="T2" fmla="*/ 182 w 817"/>
                <a:gd name="T3" fmla="*/ 1814 h 1905"/>
                <a:gd name="T4" fmla="*/ 363 w 817"/>
                <a:gd name="T5" fmla="*/ 1542 h 1905"/>
                <a:gd name="T6" fmla="*/ 545 w 817"/>
                <a:gd name="T7" fmla="*/ 1089 h 1905"/>
                <a:gd name="T8" fmla="*/ 726 w 817"/>
                <a:gd name="T9" fmla="*/ 454 h 1905"/>
                <a:gd name="T10" fmla="*/ 817 w 817"/>
                <a:gd name="T11" fmla="*/ 0 h 1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7"/>
                <a:gd name="T19" fmla="*/ 0 h 1905"/>
                <a:gd name="T20" fmla="*/ 817 w 817"/>
                <a:gd name="T21" fmla="*/ 1905 h 19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7" h="1905">
                  <a:moveTo>
                    <a:pt x="0" y="1905"/>
                  </a:moveTo>
                  <a:cubicBezTo>
                    <a:pt x="61" y="1889"/>
                    <a:pt x="122" y="1874"/>
                    <a:pt x="182" y="1814"/>
                  </a:cubicBezTo>
                  <a:cubicBezTo>
                    <a:pt x="242" y="1754"/>
                    <a:pt x="303" y="1663"/>
                    <a:pt x="363" y="1542"/>
                  </a:cubicBezTo>
                  <a:cubicBezTo>
                    <a:pt x="423" y="1421"/>
                    <a:pt x="485" y="1270"/>
                    <a:pt x="545" y="1089"/>
                  </a:cubicBezTo>
                  <a:cubicBezTo>
                    <a:pt x="605" y="908"/>
                    <a:pt x="681" y="635"/>
                    <a:pt x="726" y="454"/>
                  </a:cubicBezTo>
                  <a:cubicBezTo>
                    <a:pt x="771" y="273"/>
                    <a:pt x="802" y="68"/>
                    <a:pt x="817" y="0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34850" name="Object 79"/>
          <p:cNvGraphicFramePr>
            <a:graphicFrameLocks noChangeAspect="1"/>
          </p:cNvGraphicFramePr>
          <p:nvPr/>
        </p:nvGraphicFramePr>
        <p:xfrm>
          <a:off x="3530603" y="4154091"/>
          <a:ext cx="1439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9" r:id="rId9" imgW="927735" imgH="393700" progId="Equation.3">
                  <p:embed/>
                </p:oleObj>
              </mc:Choice>
              <mc:Fallback>
                <p:oleObj r:id="rId9" imgW="927735" imgH="39370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3" y="4154091"/>
                        <a:ext cx="14398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51" name="Object 80"/>
          <p:cNvGraphicFramePr>
            <a:graphicFrameLocks noChangeAspect="1"/>
          </p:cNvGraphicFramePr>
          <p:nvPr/>
        </p:nvGraphicFramePr>
        <p:xfrm>
          <a:off x="7202488" y="2525317"/>
          <a:ext cx="1439862" cy="458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0" r:id="rId11" imgW="928370" imgH="394335" progId="Equation.3">
                  <p:embed/>
                </p:oleObj>
              </mc:Choice>
              <mc:Fallback>
                <p:oleObj r:id="rId11" imgW="928370" imgH="394335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2525317"/>
                        <a:ext cx="1439862" cy="458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81"/>
          <p:cNvSpPr>
            <a:spLocks noChangeArrowheads="1"/>
          </p:cNvSpPr>
          <p:nvPr/>
        </p:nvSpPr>
        <p:spPr bwMode="auto">
          <a:xfrm>
            <a:off x="1370013" y="1870473"/>
            <a:ext cx="1655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</a:t>
            </a:r>
            <a:r>
              <a:rPr lang="zh-CN" altLang="en-US" sz="28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左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平移</a:t>
            </a:r>
            <a:r>
              <a:rPr lang="zh-CN" altLang="en-US" sz="28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个单位</a:t>
            </a:r>
          </a:p>
        </p:txBody>
      </p:sp>
      <p:graphicFrame>
        <p:nvGraphicFramePr>
          <p:cNvPr id="34853" name="Object 83"/>
          <p:cNvGraphicFramePr>
            <a:graphicFrameLocks noChangeAspect="1"/>
          </p:cNvGraphicFramePr>
          <p:nvPr/>
        </p:nvGraphicFramePr>
        <p:xfrm>
          <a:off x="7058025" y="4011217"/>
          <a:ext cx="13160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" r:id="rId13" imgW="648335" imgH="394335" progId="Equation.3">
                  <p:embed/>
                </p:oleObj>
              </mc:Choice>
              <mc:Fallback>
                <p:oleObj r:id="rId13" imgW="648335" imgH="394335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4011217"/>
                        <a:ext cx="13160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54" name="Object 84"/>
          <p:cNvGraphicFramePr>
            <a:graphicFrameLocks noChangeAspect="1"/>
          </p:cNvGraphicFramePr>
          <p:nvPr/>
        </p:nvGraphicFramePr>
        <p:xfrm>
          <a:off x="7077075" y="817961"/>
          <a:ext cx="13160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2" r:id="rId15" imgW="648335" imgH="394335" progId="Equation.3">
                  <p:embed/>
                </p:oleObj>
              </mc:Choice>
              <mc:Fallback>
                <p:oleObj r:id="rId15" imgW="648335" imgH="394335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817961"/>
                        <a:ext cx="13160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6" name="Group 85"/>
          <p:cNvGrpSpPr/>
          <p:nvPr/>
        </p:nvGrpSpPr>
        <p:grpSpPr bwMode="auto">
          <a:xfrm>
            <a:off x="217488" y="1918097"/>
            <a:ext cx="4464050" cy="600075"/>
            <a:chOff x="0" y="0"/>
            <a:chExt cx="7030" cy="1260"/>
          </a:xfrm>
        </p:grpSpPr>
        <p:graphicFrame>
          <p:nvGraphicFramePr>
            <p:cNvPr id="34870" name="Object 86"/>
            <p:cNvGraphicFramePr>
              <a:graphicFrameLocks noChangeAspect="1"/>
            </p:cNvGraphicFramePr>
            <p:nvPr/>
          </p:nvGraphicFramePr>
          <p:xfrm>
            <a:off x="4062" y="0"/>
            <a:ext cx="2968" cy="1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3" r:id="rId17" imgW="928370" imgH="394335" progId="Equation.3">
                    <p:embed/>
                  </p:oleObj>
                </mc:Choice>
                <mc:Fallback>
                  <p:oleObj r:id="rId17" imgW="928370" imgH="394335" progId="Equation.3">
                    <p:embed/>
                    <p:pic>
                      <p:nvPicPr>
                        <p:cNvPr id="0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2" y="0"/>
                          <a:ext cx="2968" cy="1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71" name="Object 87"/>
            <p:cNvGraphicFramePr>
              <a:graphicFrameLocks noChangeAspect="1"/>
            </p:cNvGraphicFramePr>
            <p:nvPr/>
          </p:nvGraphicFramePr>
          <p:xfrm>
            <a:off x="0" y="0"/>
            <a:ext cx="2072" cy="1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4" r:id="rId18" imgW="648335" imgH="394335" progId="Equation.3">
                    <p:embed/>
                  </p:oleObj>
                </mc:Choice>
                <mc:Fallback>
                  <p:oleObj r:id="rId18" imgW="648335" imgH="394335" progId="Equation.3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072" cy="1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72" name="AutoShape 88"/>
            <p:cNvSpPr>
              <a:spLocks noChangeArrowheads="1"/>
            </p:cNvSpPr>
            <p:nvPr/>
          </p:nvSpPr>
          <p:spPr bwMode="auto">
            <a:xfrm>
              <a:off x="2042" y="580"/>
              <a:ext cx="2153" cy="113"/>
            </a:xfrm>
            <a:prstGeom prst="rightArrow">
              <a:avLst>
                <a:gd name="adj1" fmla="val 50000"/>
                <a:gd name="adj2" fmla="val 476327"/>
              </a:avLst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0" name="Rectangle 89"/>
          <p:cNvSpPr>
            <a:spLocks noChangeArrowheads="1"/>
          </p:cNvSpPr>
          <p:nvPr/>
        </p:nvSpPr>
        <p:spPr bwMode="auto">
          <a:xfrm>
            <a:off x="1370013" y="2834879"/>
            <a:ext cx="1655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</a:t>
            </a:r>
            <a:r>
              <a:rPr lang="zh-CN" altLang="en-US" sz="28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右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平移</a:t>
            </a:r>
            <a:r>
              <a:rPr lang="zh-CN" altLang="en-US" sz="28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个单位</a:t>
            </a:r>
          </a:p>
        </p:txBody>
      </p:sp>
      <p:grpSp>
        <p:nvGrpSpPr>
          <p:cNvPr id="111" name="Group 90"/>
          <p:cNvGrpSpPr/>
          <p:nvPr/>
        </p:nvGrpSpPr>
        <p:grpSpPr bwMode="auto">
          <a:xfrm>
            <a:off x="217488" y="2836070"/>
            <a:ext cx="4464050" cy="606029"/>
            <a:chOff x="0" y="0"/>
            <a:chExt cx="7030" cy="1272"/>
          </a:xfrm>
        </p:grpSpPr>
        <p:graphicFrame>
          <p:nvGraphicFramePr>
            <p:cNvPr id="34867" name="Object 91"/>
            <p:cNvGraphicFramePr>
              <a:graphicFrameLocks noChangeAspect="1"/>
            </p:cNvGraphicFramePr>
            <p:nvPr/>
          </p:nvGraphicFramePr>
          <p:xfrm>
            <a:off x="4062" y="12"/>
            <a:ext cx="2968" cy="1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5" r:id="rId19" imgW="928370" imgH="394335" progId="Equation.3">
                    <p:embed/>
                  </p:oleObj>
                </mc:Choice>
                <mc:Fallback>
                  <p:oleObj r:id="rId19" imgW="928370" imgH="394335" progId="Equation.3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2" y="12"/>
                          <a:ext cx="2968" cy="1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68" name="Object 92"/>
            <p:cNvGraphicFramePr>
              <a:graphicFrameLocks noChangeAspect="1"/>
            </p:cNvGraphicFramePr>
            <p:nvPr/>
          </p:nvGraphicFramePr>
          <p:xfrm>
            <a:off x="0" y="0"/>
            <a:ext cx="2072" cy="1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6" r:id="rId21" imgW="648335" imgH="394335" progId="Equation.3">
                    <p:embed/>
                  </p:oleObj>
                </mc:Choice>
                <mc:Fallback>
                  <p:oleObj r:id="rId21" imgW="648335" imgH="394335" progId="Equation.3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072" cy="1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69" name="AutoShape 93"/>
            <p:cNvSpPr>
              <a:spLocks noChangeArrowheads="1"/>
            </p:cNvSpPr>
            <p:nvPr/>
          </p:nvSpPr>
          <p:spPr bwMode="auto">
            <a:xfrm>
              <a:off x="2042" y="677"/>
              <a:ext cx="2153" cy="113"/>
            </a:xfrm>
            <a:prstGeom prst="rightArrow">
              <a:avLst>
                <a:gd name="adj1" fmla="val 50000"/>
                <a:gd name="adj2" fmla="val 476327"/>
              </a:avLst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5" name="Text Box 94"/>
          <p:cNvSpPr txBox="1">
            <a:spLocks noChangeArrowheads="1"/>
          </p:cNvSpPr>
          <p:nvPr/>
        </p:nvSpPr>
        <p:spPr bwMode="auto">
          <a:xfrm>
            <a:off x="141288" y="1560911"/>
            <a:ext cx="721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即:</a:t>
            </a:r>
          </a:p>
        </p:txBody>
      </p:sp>
      <p:grpSp>
        <p:nvGrpSpPr>
          <p:cNvPr id="116" name="Group 95"/>
          <p:cNvGrpSpPr/>
          <p:nvPr/>
        </p:nvGrpSpPr>
        <p:grpSpPr bwMode="auto">
          <a:xfrm>
            <a:off x="5214941" y="2147888"/>
            <a:ext cx="2593975" cy="2268141"/>
            <a:chOff x="0" y="0"/>
            <a:chExt cx="1634" cy="1905"/>
          </a:xfrm>
        </p:grpSpPr>
        <p:sp>
          <p:nvSpPr>
            <p:cNvPr id="34865" name="未知"/>
            <p:cNvSpPr/>
            <p:nvPr/>
          </p:nvSpPr>
          <p:spPr bwMode="auto">
            <a:xfrm flipV="1">
              <a:off x="817" y="0"/>
              <a:ext cx="817" cy="1905"/>
            </a:xfrm>
            <a:custGeom>
              <a:avLst/>
              <a:gdLst>
                <a:gd name="T0" fmla="*/ 0 w 817"/>
                <a:gd name="T1" fmla="*/ 1905 h 1905"/>
                <a:gd name="T2" fmla="*/ 182 w 817"/>
                <a:gd name="T3" fmla="*/ 1814 h 1905"/>
                <a:gd name="T4" fmla="*/ 363 w 817"/>
                <a:gd name="T5" fmla="*/ 1542 h 1905"/>
                <a:gd name="T6" fmla="*/ 545 w 817"/>
                <a:gd name="T7" fmla="*/ 1089 h 1905"/>
                <a:gd name="T8" fmla="*/ 726 w 817"/>
                <a:gd name="T9" fmla="*/ 454 h 1905"/>
                <a:gd name="T10" fmla="*/ 817 w 817"/>
                <a:gd name="T11" fmla="*/ 0 h 1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7"/>
                <a:gd name="T19" fmla="*/ 0 h 1905"/>
                <a:gd name="T20" fmla="*/ 817 w 817"/>
                <a:gd name="T21" fmla="*/ 1905 h 19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7" h="1905">
                  <a:moveTo>
                    <a:pt x="0" y="1905"/>
                  </a:moveTo>
                  <a:cubicBezTo>
                    <a:pt x="61" y="1889"/>
                    <a:pt x="122" y="1874"/>
                    <a:pt x="182" y="1814"/>
                  </a:cubicBezTo>
                  <a:cubicBezTo>
                    <a:pt x="242" y="1754"/>
                    <a:pt x="303" y="1663"/>
                    <a:pt x="363" y="1542"/>
                  </a:cubicBezTo>
                  <a:cubicBezTo>
                    <a:pt x="423" y="1421"/>
                    <a:pt x="485" y="1270"/>
                    <a:pt x="545" y="1089"/>
                  </a:cubicBezTo>
                  <a:cubicBezTo>
                    <a:pt x="605" y="908"/>
                    <a:pt x="681" y="635"/>
                    <a:pt x="726" y="454"/>
                  </a:cubicBezTo>
                  <a:cubicBezTo>
                    <a:pt x="771" y="273"/>
                    <a:pt x="802" y="68"/>
                    <a:pt x="817" y="0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6" name="未知"/>
            <p:cNvSpPr/>
            <p:nvPr/>
          </p:nvSpPr>
          <p:spPr bwMode="auto">
            <a:xfrm flipH="1" flipV="1">
              <a:off x="0" y="0"/>
              <a:ext cx="817" cy="1905"/>
            </a:xfrm>
            <a:custGeom>
              <a:avLst/>
              <a:gdLst>
                <a:gd name="T0" fmla="*/ 0 w 817"/>
                <a:gd name="T1" fmla="*/ 1905 h 1905"/>
                <a:gd name="T2" fmla="*/ 182 w 817"/>
                <a:gd name="T3" fmla="*/ 1814 h 1905"/>
                <a:gd name="T4" fmla="*/ 363 w 817"/>
                <a:gd name="T5" fmla="*/ 1542 h 1905"/>
                <a:gd name="T6" fmla="*/ 545 w 817"/>
                <a:gd name="T7" fmla="*/ 1089 h 1905"/>
                <a:gd name="T8" fmla="*/ 726 w 817"/>
                <a:gd name="T9" fmla="*/ 454 h 1905"/>
                <a:gd name="T10" fmla="*/ 817 w 817"/>
                <a:gd name="T11" fmla="*/ 0 h 1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7"/>
                <a:gd name="T19" fmla="*/ 0 h 1905"/>
                <a:gd name="T20" fmla="*/ 817 w 817"/>
                <a:gd name="T21" fmla="*/ 1905 h 19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7" h="1905">
                  <a:moveTo>
                    <a:pt x="0" y="1905"/>
                  </a:moveTo>
                  <a:cubicBezTo>
                    <a:pt x="61" y="1889"/>
                    <a:pt x="122" y="1874"/>
                    <a:pt x="182" y="1814"/>
                  </a:cubicBezTo>
                  <a:cubicBezTo>
                    <a:pt x="242" y="1754"/>
                    <a:pt x="303" y="1663"/>
                    <a:pt x="363" y="1542"/>
                  </a:cubicBezTo>
                  <a:cubicBezTo>
                    <a:pt x="423" y="1421"/>
                    <a:pt x="485" y="1270"/>
                    <a:pt x="545" y="1089"/>
                  </a:cubicBezTo>
                  <a:cubicBezTo>
                    <a:pt x="605" y="908"/>
                    <a:pt x="681" y="635"/>
                    <a:pt x="726" y="454"/>
                  </a:cubicBezTo>
                  <a:cubicBezTo>
                    <a:pt x="771" y="273"/>
                    <a:pt x="802" y="68"/>
                    <a:pt x="817" y="0"/>
                  </a:cubicBezTo>
                </a:path>
              </a:pathLst>
            </a:custGeom>
            <a:noFill/>
            <a:ln w="28575" cap="flat" cmpd="sng">
              <a:solidFill>
                <a:srgbClr val="D60093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" name="WordArt 107"/>
          <p:cNvSpPr>
            <a:spLocks noChangeArrowheads="1" noChangeShapeType="1" noTextEdit="1"/>
          </p:cNvSpPr>
          <p:nvPr/>
        </p:nvSpPr>
        <p:spPr bwMode="auto">
          <a:xfrm>
            <a:off x="559970" y="3563119"/>
            <a:ext cx="3200400" cy="95011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dirty="0">
                <a:ln w="9525" cmpd="sng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左加右减</a:t>
            </a:r>
          </a:p>
        </p:txBody>
      </p:sp>
      <p:grpSp>
        <p:nvGrpSpPr>
          <p:cNvPr id="34861" name="组合 2"/>
          <p:cNvGrpSpPr/>
          <p:nvPr/>
        </p:nvGrpSpPr>
        <p:grpSpPr bwMode="auto">
          <a:xfrm>
            <a:off x="7315203" y="560786"/>
            <a:ext cx="1116013" cy="338554"/>
            <a:chOff x="7111206" y="52046"/>
            <a:chExt cx="1116013" cy="451406"/>
          </a:xfrm>
        </p:grpSpPr>
        <p:sp>
          <p:nvSpPr>
            <p:cNvPr id="21" name="矩形 20"/>
            <p:cNvSpPr/>
            <p:nvPr/>
          </p:nvSpPr>
          <p:spPr>
            <a:xfrm>
              <a:off x="7111206" y="52046"/>
              <a:ext cx="1116013" cy="35083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4864" name="文本框 23"/>
            <p:cNvSpPr txBox="1">
              <a:spLocks noChangeArrowheads="1"/>
            </p:cNvSpPr>
            <p:nvPr/>
          </p:nvSpPr>
          <p:spPr bwMode="auto">
            <a:xfrm>
              <a:off x="7233444" y="52046"/>
              <a:ext cx="909223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知</a:t>
              </a:r>
              <a:r>
                <a:rPr kumimoji="1" lang="en-US" altLang="zh-CN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kumimoji="1"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－讲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1.96532E-6 L -0.03142 1.9653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1.96532E-6 L 0.03473 1.9653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utoUpdateAnimBg="0"/>
      <p:bldP spid="110" grpId="0" autoUpdateAnimBg="0"/>
      <p:bldP spid="1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584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图片 43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795716" y="3598070"/>
            <a:ext cx="1755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顶点(0,0)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7037388" y="3586164"/>
            <a:ext cx="165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顶点(2,0)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74675" y="4307683"/>
            <a:ext cx="17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直线</a:t>
            </a:r>
            <a:r>
              <a:rPr lang="zh-CN" altLang="en-US" sz="2400" b="1" i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=－2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035800" y="4295777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直线</a:t>
            </a:r>
            <a:r>
              <a:rPr lang="zh-CN" altLang="en-US" sz="2400" b="1" i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=2</a:t>
            </a:r>
          </a:p>
        </p:txBody>
      </p:sp>
      <p:grpSp>
        <p:nvGrpSpPr>
          <p:cNvPr id="37" name="Group 6"/>
          <p:cNvGrpSpPr>
            <a:grpSpLocks noChangeAspect="1"/>
          </p:cNvGrpSpPr>
          <p:nvPr/>
        </p:nvGrpSpPr>
        <p:grpSpPr bwMode="auto">
          <a:xfrm>
            <a:off x="3332164" y="1008461"/>
            <a:ext cx="5545137" cy="1674019"/>
            <a:chOff x="0" y="0"/>
            <a:chExt cx="4354" cy="1542"/>
          </a:xfrm>
        </p:grpSpPr>
        <p:pic>
          <p:nvPicPr>
            <p:cNvPr id="35890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 l="27391" t="19589" r="10168" b="37527"/>
            <a:stretch>
              <a:fillRect/>
            </a:stretch>
          </p:blipFill>
          <p:spPr bwMode="auto">
            <a:xfrm>
              <a:off x="545" y="38"/>
              <a:ext cx="3265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1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68" y="0"/>
              <a:ext cx="42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2" name="Picture 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36"/>
              <a:ext cx="65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3" name="Picture 10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696" y="90"/>
              <a:ext cx="65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5297488" y="2687242"/>
            <a:ext cx="1655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右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平移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个单位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2281238" y="2711054"/>
            <a:ext cx="1655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左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平移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个单位</a:t>
            </a:r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auto">
          <a:xfrm flipH="1">
            <a:off x="2393950" y="3011091"/>
            <a:ext cx="1366838" cy="53578"/>
          </a:xfrm>
          <a:prstGeom prst="rightArrow">
            <a:avLst>
              <a:gd name="adj1" fmla="val 50000"/>
              <a:gd name="adj2" fmla="val 478337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14"/>
          <p:cNvGraphicFramePr>
            <a:graphicFrameLocks noChangeAspect="1"/>
          </p:cNvGraphicFramePr>
          <p:nvPr/>
        </p:nvGraphicFramePr>
        <p:xfrm>
          <a:off x="533400" y="2687241"/>
          <a:ext cx="1866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r:id="rId9" imgW="852170" imgH="394335" progId="Equation.3">
                  <p:embed/>
                </p:oleObj>
              </mc:Choice>
              <mc:Fallback>
                <p:oleObj r:id="rId9" imgW="852170" imgH="39433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87241"/>
                        <a:ext cx="1866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15"/>
          <p:cNvGrpSpPr/>
          <p:nvPr/>
        </p:nvGrpSpPr>
        <p:grpSpPr bwMode="auto">
          <a:xfrm>
            <a:off x="3940178" y="2687242"/>
            <a:ext cx="4824413" cy="672703"/>
            <a:chOff x="0" y="0"/>
            <a:chExt cx="7598" cy="1413"/>
          </a:xfrm>
        </p:grpSpPr>
        <p:pic>
          <p:nvPicPr>
            <p:cNvPr id="35887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5"/>
              <a:ext cx="1928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88" name="AutoShape 17"/>
            <p:cNvSpPr>
              <a:spLocks noChangeArrowheads="1"/>
            </p:cNvSpPr>
            <p:nvPr/>
          </p:nvSpPr>
          <p:spPr bwMode="auto">
            <a:xfrm>
              <a:off x="2365" y="680"/>
              <a:ext cx="2153" cy="113"/>
            </a:xfrm>
            <a:prstGeom prst="rightArrow">
              <a:avLst>
                <a:gd name="adj1" fmla="val 50000"/>
                <a:gd name="adj2" fmla="val 476327"/>
              </a:avLst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5889" name="Object 18"/>
            <p:cNvGraphicFramePr>
              <a:graphicFrameLocks noChangeAspect="1"/>
            </p:cNvGraphicFramePr>
            <p:nvPr/>
          </p:nvGraphicFramePr>
          <p:xfrm>
            <a:off x="4675" y="0"/>
            <a:ext cx="2923" cy="1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13" r:id="rId11" imgW="852170" imgH="394335" progId="Equation.3">
                    <p:embed/>
                  </p:oleObj>
                </mc:Choice>
                <mc:Fallback>
                  <p:oleObj r:id="rId11" imgW="852170" imgH="394335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" y="0"/>
                          <a:ext cx="2923" cy="1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566738" y="3605214"/>
            <a:ext cx="1865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顶点(－2,0)</a:t>
            </a: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3681413" y="4145757"/>
            <a:ext cx="1770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对称轴:</a:t>
            </a:r>
            <a:r>
              <a:rPr lang="zh-CN" altLang="en-US" sz="2400" b="1" i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轴</a:t>
            </a:r>
          </a:p>
          <a:p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即直线: </a:t>
            </a:r>
            <a:r>
              <a:rPr lang="zh-CN" altLang="en-US" sz="2400" b="1" i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=0</a:t>
            </a:r>
          </a:p>
        </p:txBody>
      </p:sp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1392238" y="3281362"/>
            <a:ext cx="360362" cy="32385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1392238" y="4037410"/>
            <a:ext cx="360362" cy="32385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AutoShape 23"/>
          <p:cNvSpPr>
            <a:spLocks noChangeArrowheads="1"/>
          </p:cNvSpPr>
          <p:nvPr/>
        </p:nvSpPr>
        <p:spPr bwMode="auto">
          <a:xfrm>
            <a:off x="4298953" y="3281362"/>
            <a:ext cx="360363" cy="32385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AutoShape 24"/>
          <p:cNvSpPr>
            <a:spLocks noChangeArrowheads="1"/>
          </p:cNvSpPr>
          <p:nvPr/>
        </p:nvSpPr>
        <p:spPr bwMode="auto">
          <a:xfrm>
            <a:off x="4300538" y="3930254"/>
            <a:ext cx="360362" cy="32385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AutoShape 25"/>
          <p:cNvSpPr>
            <a:spLocks noChangeArrowheads="1"/>
          </p:cNvSpPr>
          <p:nvPr/>
        </p:nvSpPr>
        <p:spPr bwMode="auto">
          <a:xfrm>
            <a:off x="7683503" y="3281362"/>
            <a:ext cx="360363" cy="32385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utoShape 26"/>
          <p:cNvSpPr>
            <a:spLocks noChangeArrowheads="1"/>
          </p:cNvSpPr>
          <p:nvPr/>
        </p:nvSpPr>
        <p:spPr bwMode="auto">
          <a:xfrm>
            <a:off x="7683503" y="3983831"/>
            <a:ext cx="360363" cy="32385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vert="eaVert"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204788" y="748904"/>
            <a:ext cx="3059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在同一坐标系中作出下列二次函数:</a:t>
            </a:r>
            <a:endParaRPr lang="zh-CN" altLang="en-US" sz="2400" b="1" baseline="30000" dirty="0" smtClean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4" name="Group 33"/>
          <p:cNvGrpSpPr/>
          <p:nvPr/>
        </p:nvGrpSpPr>
        <p:grpSpPr bwMode="auto">
          <a:xfrm>
            <a:off x="4805366" y="707233"/>
            <a:ext cx="2573337" cy="1813322"/>
            <a:chOff x="0" y="0"/>
            <a:chExt cx="1634" cy="1523"/>
          </a:xfrm>
        </p:grpSpPr>
        <p:sp>
          <p:nvSpPr>
            <p:cNvPr id="35885" name="未知"/>
            <p:cNvSpPr/>
            <p:nvPr/>
          </p:nvSpPr>
          <p:spPr bwMode="auto">
            <a:xfrm>
              <a:off x="817" y="0"/>
              <a:ext cx="817" cy="1523"/>
            </a:xfrm>
            <a:custGeom>
              <a:avLst/>
              <a:gdLst>
                <a:gd name="T0" fmla="*/ 0 w 817"/>
                <a:gd name="T1" fmla="*/ 974 h 1905"/>
                <a:gd name="T2" fmla="*/ 182 w 817"/>
                <a:gd name="T3" fmla="*/ 927 h 1905"/>
                <a:gd name="T4" fmla="*/ 363 w 817"/>
                <a:gd name="T5" fmla="*/ 788 h 1905"/>
                <a:gd name="T6" fmla="*/ 545 w 817"/>
                <a:gd name="T7" fmla="*/ 556 h 1905"/>
                <a:gd name="T8" fmla="*/ 726 w 817"/>
                <a:gd name="T9" fmla="*/ 232 h 1905"/>
                <a:gd name="T10" fmla="*/ 817 w 817"/>
                <a:gd name="T11" fmla="*/ 0 h 1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7"/>
                <a:gd name="T19" fmla="*/ 0 h 1905"/>
                <a:gd name="T20" fmla="*/ 817 w 817"/>
                <a:gd name="T21" fmla="*/ 1905 h 19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7" h="1905">
                  <a:moveTo>
                    <a:pt x="0" y="1905"/>
                  </a:moveTo>
                  <a:cubicBezTo>
                    <a:pt x="61" y="1889"/>
                    <a:pt x="122" y="1874"/>
                    <a:pt x="182" y="1814"/>
                  </a:cubicBezTo>
                  <a:cubicBezTo>
                    <a:pt x="242" y="1754"/>
                    <a:pt x="303" y="1663"/>
                    <a:pt x="363" y="1542"/>
                  </a:cubicBezTo>
                  <a:cubicBezTo>
                    <a:pt x="423" y="1421"/>
                    <a:pt x="485" y="1270"/>
                    <a:pt x="545" y="1089"/>
                  </a:cubicBezTo>
                  <a:cubicBezTo>
                    <a:pt x="605" y="908"/>
                    <a:pt x="681" y="635"/>
                    <a:pt x="726" y="454"/>
                  </a:cubicBezTo>
                  <a:cubicBezTo>
                    <a:pt x="771" y="273"/>
                    <a:pt x="802" y="68"/>
                    <a:pt x="817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6" name="未知"/>
            <p:cNvSpPr/>
            <p:nvPr/>
          </p:nvSpPr>
          <p:spPr bwMode="auto">
            <a:xfrm flipH="1">
              <a:off x="0" y="0"/>
              <a:ext cx="817" cy="1523"/>
            </a:xfrm>
            <a:custGeom>
              <a:avLst/>
              <a:gdLst>
                <a:gd name="T0" fmla="*/ 0 w 817"/>
                <a:gd name="T1" fmla="*/ 974 h 1905"/>
                <a:gd name="T2" fmla="*/ 182 w 817"/>
                <a:gd name="T3" fmla="*/ 927 h 1905"/>
                <a:gd name="T4" fmla="*/ 363 w 817"/>
                <a:gd name="T5" fmla="*/ 788 h 1905"/>
                <a:gd name="T6" fmla="*/ 545 w 817"/>
                <a:gd name="T7" fmla="*/ 556 h 1905"/>
                <a:gd name="T8" fmla="*/ 726 w 817"/>
                <a:gd name="T9" fmla="*/ 232 h 1905"/>
                <a:gd name="T10" fmla="*/ 817 w 817"/>
                <a:gd name="T11" fmla="*/ 0 h 1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7"/>
                <a:gd name="T19" fmla="*/ 0 h 1905"/>
                <a:gd name="T20" fmla="*/ 817 w 817"/>
                <a:gd name="T21" fmla="*/ 1905 h 19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7" h="1905">
                  <a:moveTo>
                    <a:pt x="0" y="1905"/>
                  </a:moveTo>
                  <a:cubicBezTo>
                    <a:pt x="61" y="1889"/>
                    <a:pt x="122" y="1874"/>
                    <a:pt x="182" y="1814"/>
                  </a:cubicBezTo>
                  <a:cubicBezTo>
                    <a:pt x="242" y="1754"/>
                    <a:pt x="303" y="1663"/>
                    <a:pt x="363" y="1542"/>
                  </a:cubicBezTo>
                  <a:cubicBezTo>
                    <a:pt x="423" y="1421"/>
                    <a:pt x="485" y="1270"/>
                    <a:pt x="545" y="1089"/>
                  </a:cubicBezTo>
                  <a:cubicBezTo>
                    <a:pt x="605" y="908"/>
                    <a:pt x="681" y="635"/>
                    <a:pt x="726" y="454"/>
                  </a:cubicBezTo>
                  <a:cubicBezTo>
                    <a:pt x="771" y="273"/>
                    <a:pt x="802" y="68"/>
                    <a:pt x="817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7" name="Group 36"/>
          <p:cNvGrpSpPr/>
          <p:nvPr/>
        </p:nvGrpSpPr>
        <p:grpSpPr bwMode="auto">
          <a:xfrm>
            <a:off x="4805366" y="707233"/>
            <a:ext cx="2573337" cy="1813322"/>
            <a:chOff x="0" y="0"/>
            <a:chExt cx="1634" cy="1523"/>
          </a:xfrm>
        </p:grpSpPr>
        <p:sp>
          <p:nvSpPr>
            <p:cNvPr id="35883" name="未知"/>
            <p:cNvSpPr/>
            <p:nvPr/>
          </p:nvSpPr>
          <p:spPr bwMode="auto">
            <a:xfrm>
              <a:off x="817" y="0"/>
              <a:ext cx="817" cy="1523"/>
            </a:xfrm>
            <a:custGeom>
              <a:avLst/>
              <a:gdLst>
                <a:gd name="T0" fmla="*/ 0 w 817"/>
                <a:gd name="T1" fmla="*/ 974 h 1905"/>
                <a:gd name="T2" fmla="*/ 182 w 817"/>
                <a:gd name="T3" fmla="*/ 927 h 1905"/>
                <a:gd name="T4" fmla="*/ 363 w 817"/>
                <a:gd name="T5" fmla="*/ 788 h 1905"/>
                <a:gd name="T6" fmla="*/ 545 w 817"/>
                <a:gd name="T7" fmla="*/ 556 h 1905"/>
                <a:gd name="T8" fmla="*/ 726 w 817"/>
                <a:gd name="T9" fmla="*/ 232 h 1905"/>
                <a:gd name="T10" fmla="*/ 817 w 817"/>
                <a:gd name="T11" fmla="*/ 0 h 1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7"/>
                <a:gd name="T19" fmla="*/ 0 h 1905"/>
                <a:gd name="T20" fmla="*/ 817 w 817"/>
                <a:gd name="T21" fmla="*/ 1905 h 19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7" h="1905">
                  <a:moveTo>
                    <a:pt x="0" y="1905"/>
                  </a:moveTo>
                  <a:cubicBezTo>
                    <a:pt x="61" y="1889"/>
                    <a:pt x="122" y="1874"/>
                    <a:pt x="182" y="1814"/>
                  </a:cubicBezTo>
                  <a:cubicBezTo>
                    <a:pt x="242" y="1754"/>
                    <a:pt x="303" y="1663"/>
                    <a:pt x="363" y="1542"/>
                  </a:cubicBezTo>
                  <a:cubicBezTo>
                    <a:pt x="423" y="1421"/>
                    <a:pt x="485" y="1270"/>
                    <a:pt x="545" y="1089"/>
                  </a:cubicBezTo>
                  <a:cubicBezTo>
                    <a:pt x="605" y="908"/>
                    <a:pt x="681" y="635"/>
                    <a:pt x="726" y="454"/>
                  </a:cubicBezTo>
                  <a:cubicBezTo>
                    <a:pt x="771" y="273"/>
                    <a:pt x="802" y="68"/>
                    <a:pt x="817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4" name="未知"/>
            <p:cNvSpPr/>
            <p:nvPr/>
          </p:nvSpPr>
          <p:spPr bwMode="auto">
            <a:xfrm flipH="1">
              <a:off x="0" y="0"/>
              <a:ext cx="817" cy="1523"/>
            </a:xfrm>
            <a:custGeom>
              <a:avLst/>
              <a:gdLst>
                <a:gd name="T0" fmla="*/ 0 w 817"/>
                <a:gd name="T1" fmla="*/ 974 h 1905"/>
                <a:gd name="T2" fmla="*/ 182 w 817"/>
                <a:gd name="T3" fmla="*/ 927 h 1905"/>
                <a:gd name="T4" fmla="*/ 363 w 817"/>
                <a:gd name="T5" fmla="*/ 788 h 1905"/>
                <a:gd name="T6" fmla="*/ 545 w 817"/>
                <a:gd name="T7" fmla="*/ 556 h 1905"/>
                <a:gd name="T8" fmla="*/ 726 w 817"/>
                <a:gd name="T9" fmla="*/ 232 h 1905"/>
                <a:gd name="T10" fmla="*/ 817 w 817"/>
                <a:gd name="T11" fmla="*/ 0 h 1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7"/>
                <a:gd name="T19" fmla="*/ 0 h 1905"/>
                <a:gd name="T20" fmla="*/ 817 w 817"/>
                <a:gd name="T21" fmla="*/ 1905 h 19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7" h="1905">
                  <a:moveTo>
                    <a:pt x="0" y="1905"/>
                  </a:moveTo>
                  <a:cubicBezTo>
                    <a:pt x="61" y="1889"/>
                    <a:pt x="122" y="1874"/>
                    <a:pt x="182" y="1814"/>
                  </a:cubicBezTo>
                  <a:cubicBezTo>
                    <a:pt x="242" y="1754"/>
                    <a:pt x="303" y="1663"/>
                    <a:pt x="363" y="1542"/>
                  </a:cubicBezTo>
                  <a:cubicBezTo>
                    <a:pt x="423" y="1421"/>
                    <a:pt x="485" y="1270"/>
                    <a:pt x="545" y="1089"/>
                  </a:cubicBezTo>
                  <a:cubicBezTo>
                    <a:pt x="605" y="908"/>
                    <a:pt x="681" y="635"/>
                    <a:pt x="726" y="454"/>
                  </a:cubicBezTo>
                  <a:cubicBezTo>
                    <a:pt x="771" y="273"/>
                    <a:pt x="802" y="68"/>
                    <a:pt x="817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0" name="Rectangle 39"/>
          <p:cNvSpPr>
            <a:spLocks noChangeArrowheads="1"/>
          </p:cNvSpPr>
          <p:nvPr/>
        </p:nvSpPr>
        <p:spPr bwMode="auto">
          <a:xfrm>
            <a:off x="5300663" y="3443288"/>
            <a:ext cx="1655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右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平移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个单位</a:t>
            </a:r>
          </a:p>
        </p:txBody>
      </p:sp>
      <p:sp>
        <p:nvSpPr>
          <p:cNvPr id="71" name="AutoShape 40"/>
          <p:cNvSpPr>
            <a:spLocks noChangeArrowheads="1"/>
          </p:cNvSpPr>
          <p:nvPr/>
        </p:nvSpPr>
        <p:spPr bwMode="auto">
          <a:xfrm>
            <a:off x="5445125" y="3767138"/>
            <a:ext cx="1366838" cy="53579"/>
          </a:xfrm>
          <a:prstGeom prst="rightArrow">
            <a:avLst>
              <a:gd name="adj1" fmla="val 50000"/>
              <a:gd name="adj2" fmla="val 478330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41"/>
          <p:cNvSpPr>
            <a:spLocks noChangeArrowheads="1"/>
          </p:cNvSpPr>
          <p:nvPr/>
        </p:nvSpPr>
        <p:spPr bwMode="auto">
          <a:xfrm>
            <a:off x="5300663" y="4145757"/>
            <a:ext cx="1655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右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平移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个单位</a:t>
            </a:r>
          </a:p>
        </p:txBody>
      </p:sp>
      <p:sp>
        <p:nvSpPr>
          <p:cNvPr id="73" name="AutoShape 42"/>
          <p:cNvSpPr>
            <a:spLocks noChangeArrowheads="1"/>
          </p:cNvSpPr>
          <p:nvPr/>
        </p:nvSpPr>
        <p:spPr bwMode="auto">
          <a:xfrm>
            <a:off x="5445125" y="4469607"/>
            <a:ext cx="1366838" cy="53579"/>
          </a:xfrm>
          <a:prstGeom prst="rightArrow">
            <a:avLst>
              <a:gd name="adj1" fmla="val 50000"/>
              <a:gd name="adj2" fmla="val 478330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43"/>
          <p:cNvSpPr>
            <a:spLocks noChangeArrowheads="1"/>
          </p:cNvSpPr>
          <p:nvPr/>
        </p:nvSpPr>
        <p:spPr bwMode="auto">
          <a:xfrm>
            <a:off x="2249488" y="3443288"/>
            <a:ext cx="1655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左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平移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个单位</a:t>
            </a:r>
          </a:p>
        </p:txBody>
      </p:sp>
      <p:sp>
        <p:nvSpPr>
          <p:cNvPr id="75" name="AutoShape 44"/>
          <p:cNvSpPr>
            <a:spLocks noChangeArrowheads="1"/>
          </p:cNvSpPr>
          <p:nvPr/>
        </p:nvSpPr>
        <p:spPr bwMode="auto">
          <a:xfrm flipH="1">
            <a:off x="2393950" y="3767138"/>
            <a:ext cx="1366838" cy="53579"/>
          </a:xfrm>
          <a:prstGeom prst="rightArrow">
            <a:avLst>
              <a:gd name="adj1" fmla="val 50000"/>
              <a:gd name="adj2" fmla="val 478330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2176463" y="4152901"/>
            <a:ext cx="1655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左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平移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个单位</a:t>
            </a:r>
          </a:p>
        </p:txBody>
      </p:sp>
      <p:sp>
        <p:nvSpPr>
          <p:cNvPr id="77" name="AutoShape 46"/>
          <p:cNvSpPr>
            <a:spLocks noChangeArrowheads="1"/>
          </p:cNvSpPr>
          <p:nvPr/>
        </p:nvSpPr>
        <p:spPr bwMode="auto">
          <a:xfrm flipH="1">
            <a:off x="2320925" y="4476751"/>
            <a:ext cx="1366838" cy="53579"/>
          </a:xfrm>
          <a:prstGeom prst="rightArrow">
            <a:avLst>
              <a:gd name="adj1" fmla="val 50000"/>
              <a:gd name="adj2" fmla="val 478330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</a:ln>
        </p:spPr>
        <p:txBody>
          <a:bodyPr wrap="none" anchor="ctr"/>
          <a:lstStyle/>
          <a:p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32728" y="56554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5879" name="文本框 26"/>
          <p:cNvSpPr txBox="1">
            <a:spLocks noChangeArrowheads="1"/>
          </p:cNvSpPr>
          <p:nvPr/>
        </p:nvSpPr>
        <p:spPr bwMode="auto">
          <a:xfrm>
            <a:off x="7954966" y="56554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aphicFrame>
        <p:nvGraphicFramePr>
          <p:cNvPr id="35880" name="对象 2"/>
          <p:cNvGraphicFramePr>
            <a:graphicFrameLocks noChangeAspect="1"/>
          </p:cNvGraphicFramePr>
          <p:nvPr/>
        </p:nvGraphicFramePr>
        <p:xfrm>
          <a:off x="1797053" y="1372791"/>
          <a:ext cx="2098675" cy="5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4" name="Equation" r:id="rId13" imgW="1104900" imgH="393700" progId="Equation.DSMT4">
                  <p:embed/>
                </p:oleObj>
              </mc:Choice>
              <mc:Fallback>
                <p:oleObj name="Equation" r:id="rId13" imgW="1104900" imgH="3937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3" y="1372791"/>
                        <a:ext cx="2098675" cy="56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81" name="对象 3"/>
          <p:cNvGraphicFramePr>
            <a:graphicFrameLocks noChangeAspect="1"/>
          </p:cNvGraphicFramePr>
          <p:nvPr/>
        </p:nvGraphicFramePr>
        <p:xfrm>
          <a:off x="258766" y="1959770"/>
          <a:ext cx="2098675" cy="56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name="Equation" r:id="rId15" imgW="1104900" imgH="393700" progId="Equation.DSMT4">
                  <p:embed/>
                </p:oleObj>
              </mc:Choice>
              <mc:Fallback>
                <p:oleObj name="Equation" r:id="rId15" imgW="11049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6" y="1959770"/>
                        <a:ext cx="2098675" cy="56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82" name="对象 4"/>
          <p:cNvGraphicFramePr>
            <a:graphicFrameLocks noChangeAspect="1"/>
          </p:cNvGraphicFramePr>
          <p:nvPr/>
        </p:nvGraphicFramePr>
        <p:xfrm>
          <a:off x="250825" y="1368029"/>
          <a:ext cx="1422400" cy="5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" name="Equation" r:id="rId17" imgW="748665" imgH="393700" progId="Equation.DSMT4">
                  <p:embed/>
                </p:oleObj>
              </mc:Choice>
              <mc:Fallback>
                <p:oleObj name="Equation" r:id="rId17" imgW="748665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68029"/>
                        <a:ext cx="1422400" cy="56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2.08092E-6 L 0.08733 -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2.08092E-6 L -0.08437 -0.0020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4" grpId="0" autoUpdateAnimBg="0"/>
      <p:bldP spid="35" grpId="0" autoUpdateAnimBg="0"/>
      <p:bldP spid="36" grpId="0" autoUpdateAnimBg="0"/>
      <p:bldP spid="43" grpId="0" autoUpdateAnimBg="0"/>
      <p:bldP spid="44" grpId="0" autoUpdateAnimBg="0"/>
      <p:bldP spid="45" grpId="0" animBg="1" autoUpdateAnimBg="0"/>
      <p:bldP spid="51" grpId="0" autoUpdateAnimBg="0"/>
      <p:bldP spid="52" grpId="0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70" grpId="0" autoUpdateAnimBg="0"/>
      <p:bldP spid="71" grpId="0" animBg="1" autoUpdateAnimBg="0"/>
      <p:bldP spid="72" grpId="0" autoUpdateAnimBg="0"/>
      <p:bldP spid="73" grpId="0" animBg="1" autoUpdateAnimBg="0"/>
      <p:bldP spid="74" grpId="0" autoUpdateAnimBg="0"/>
      <p:bldP spid="75" grpId="0" animBg="1" autoUpdateAnimBg="0"/>
      <p:bldP spid="76" grpId="0" autoUpdateAnimBg="0"/>
      <p:bldP spid="7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6867" name="内容占位符 7"/>
          <p:cNvSpPr txBox="1">
            <a:spLocks noChangeArrowheads="1"/>
          </p:cNvSpPr>
          <p:nvPr/>
        </p:nvSpPr>
        <p:spPr bwMode="auto">
          <a:xfrm>
            <a:off x="927103" y="1014414"/>
            <a:ext cx="7491413" cy="22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二次函数</a:t>
            </a:r>
            <a:r>
              <a:rPr lang="en-US" altLang="zh-CN" sz="22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2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en-US" sz="22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    </a:t>
            </a:r>
            <a:r>
              <a:rPr lang="en-US" altLang="zh-CN" sz="22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2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en-US" sz="22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2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5)</a:t>
            </a:r>
            <a:r>
              <a:rPr lang="en-US" altLang="zh-CN" sz="2200" b="1" baseline="30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的图象可有抛物线</a:t>
            </a:r>
            <a:r>
              <a:rPr lang="en-US" altLang="zh-CN" sz="22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2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en-US" sz="22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   </a:t>
            </a:r>
            <a:r>
              <a:rPr lang="en-US" altLang="zh-CN" sz="22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200" b="1" baseline="30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 baseline="30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沿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轴向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平移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个单位得到，它的开口向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___,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顶点坐标是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_______,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对称轴是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_________.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有最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___5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的增大而增大；当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___5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的增大而减小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6869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图片 37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5" name="对象 2"/>
          <p:cNvGraphicFramePr>
            <a:graphicFrameLocks noChangeAspect="1"/>
          </p:cNvGraphicFramePr>
          <p:nvPr/>
        </p:nvGraphicFramePr>
        <p:xfrm>
          <a:off x="3354388" y="956072"/>
          <a:ext cx="266700" cy="57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r:id="rId5" imgW="139700" imgH="407035" progId="Equation.DSMT4">
                  <p:embed/>
                </p:oleObj>
              </mc:Choice>
              <mc:Fallback>
                <p:oleObj r:id="rId5" imgW="139700" imgH="40703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956072"/>
                        <a:ext cx="266700" cy="579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7327900" y="954883"/>
          <a:ext cx="266700" cy="57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r:id="rId7" imgW="139700" imgH="407035" progId="Equation.DSMT4">
                  <p:embed/>
                </p:oleObj>
              </mc:Choice>
              <mc:Fallback>
                <p:oleObj r:id="rId7" imgW="139700" imgH="40703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954883"/>
                        <a:ext cx="266700" cy="57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465266" y="3194449"/>
            <a:ext cx="690562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2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    </a:t>
            </a:r>
            <a:r>
              <a:rPr lang="en-US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2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5)</a:t>
            </a:r>
            <a:r>
              <a:rPr lang="en-US" altLang="zh-CN" sz="2200" b="1" baseline="30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的图象与抛物线</a:t>
            </a:r>
            <a:r>
              <a:rPr lang="en-US" altLang="zh-CN" sz="22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     </a:t>
            </a:r>
            <a:r>
              <a:rPr lang="en-US" altLang="zh-CN" sz="22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200" b="1" baseline="30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的形状相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同，但位置不同，</a:t>
            </a:r>
            <a:r>
              <a:rPr lang="en-US" altLang="zh-CN" sz="22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     </a:t>
            </a:r>
            <a:r>
              <a:rPr lang="en-US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2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5)</a:t>
            </a:r>
            <a:r>
              <a:rPr lang="en-US" altLang="zh-CN" sz="2200" b="1" baseline="30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的图象由抛物线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2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     </a:t>
            </a:r>
            <a:r>
              <a:rPr lang="en-US" altLang="zh-CN" sz="22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</a:t>
            </a:r>
            <a:r>
              <a:rPr lang="en-US" altLang="zh-CN" sz="2200" b="1" baseline="30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向右平移</a:t>
            </a:r>
            <a:r>
              <a:rPr lang="zh-CN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个单位得到</a:t>
            </a:r>
            <a:r>
              <a:rPr lang="zh-CN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5953125" y="3131345"/>
          <a:ext cx="2730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r:id="rId8" imgW="139700" imgH="407035" progId="Equation.DSMT4">
                  <p:embed/>
                </p:oleObj>
              </mc:Choice>
              <mc:Fallback>
                <p:oleObj r:id="rId8" imgW="139700" imgH="4070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131345"/>
                        <a:ext cx="2730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4518025" y="3490913"/>
          <a:ext cx="2730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r:id="rId10" imgW="139700" imgH="407035" progId="Equation.DSMT4">
                  <p:embed/>
                </p:oleObj>
              </mc:Choice>
              <mc:Fallback>
                <p:oleObj r:id="rId10" imgW="139700" imgH="40703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3490913"/>
                        <a:ext cx="2730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6"/>
          <p:cNvGraphicFramePr>
            <a:graphicFrameLocks noChangeAspect="1"/>
          </p:cNvGraphicFramePr>
          <p:nvPr/>
        </p:nvGraphicFramePr>
        <p:xfrm>
          <a:off x="2181225" y="3894535"/>
          <a:ext cx="273050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r:id="rId11" imgW="139700" imgH="407035" progId="Equation.DSMT4">
                  <p:embed/>
                </p:oleObj>
              </mc:Choice>
              <mc:Fallback>
                <p:oleObj r:id="rId11" imgW="139700" imgH="40703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3894535"/>
                        <a:ext cx="273050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925638" y="1512095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878138" y="1534717"/>
            <a:ext cx="4683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右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353301" y="1512095"/>
            <a:ext cx="4683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311401" y="2353867"/>
            <a:ext cx="4683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3978276" y="1534717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909888" y="1934767"/>
            <a:ext cx="11047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5129213" y="1946673"/>
            <a:ext cx="11945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7088188" y="1958580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638550" y="2388395"/>
            <a:ext cx="3449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1743075" y="2832498"/>
            <a:ext cx="3449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aphicFrame>
        <p:nvGraphicFramePr>
          <p:cNvPr id="41" name="Object 27"/>
          <p:cNvGraphicFramePr>
            <a:graphicFrameLocks noChangeAspect="1"/>
          </p:cNvGraphicFramePr>
          <p:nvPr/>
        </p:nvGraphicFramePr>
        <p:xfrm>
          <a:off x="2174875" y="3146823"/>
          <a:ext cx="2730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r:id="rId12" imgW="139700" imgH="407035" progId="Equation.DSMT4">
                  <p:embed/>
                </p:oleObj>
              </mc:Choice>
              <mc:Fallback>
                <p:oleObj r:id="rId12" imgW="139700" imgH="40703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3146823"/>
                        <a:ext cx="2730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3" name="矩形 2"/>
          <p:cNvSpPr>
            <a:spLocks noChangeArrowheads="1"/>
          </p:cNvSpPr>
          <p:nvPr/>
        </p:nvSpPr>
        <p:spPr bwMode="auto">
          <a:xfrm>
            <a:off x="665166" y="3311130"/>
            <a:ext cx="1035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2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6975" y="1346599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461" name="内容占位符 7"/>
          <p:cNvSpPr txBox="1">
            <a:spLocks noChangeArrowheads="1"/>
          </p:cNvSpPr>
          <p:nvPr/>
        </p:nvSpPr>
        <p:spPr bwMode="auto">
          <a:xfrm>
            <a:off x="1266825" y="1258491"/>
            <a:ext cx="71358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AutoNum type="arabicPlain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海南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把抛物线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平移得到抛物线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，则这个平移过程正确的是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．向左平移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个单位长度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．向右平移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个单位长度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．向上平移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个单位长度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．向下平移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个单位长度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7894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689725" y="1765698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33516" y="1406130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461" name="内容占位符 7"/>
          <p:cNvSpPr txBox="1">
            <a:spLocks noChangeArrowheads="1"/>
          </p:cNvSpPr>
          <p:nvPr/>
        </p:nvSpPr>
        <p:spPr bwMode="auto">
          <a:xfrm>
            <a:off x="1487488" y="1306116"/>
            <a:ext cx="63865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AutoNum type="arabicPlain" startAt="2"/>
              <a:defRPr/>
            </a:pP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对于任何实数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，抛物线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与抛物线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y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的相同点是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．形状与开口方向相同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．对称轴相同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．顶点相同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．都有最低点</a:t>
            </a:r>
          </a:p>
        </p:txBody>
      </p:sp>
      <p:sp>
        <p:nvSpPr>
          <p:cNvPr id="33" name="矩形 32"/>
          <p:cNvSpPr/>
          <p:nvPr/>
        </p:nvSpPr>
        <p:spPr>
          <a:xfrm>
            <a:off x="7467603" y="74890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8918" name="文本框 33"/>
          <p:cNvSpPr txBox="1">
            <a:spLocks noChangeArrowheads="1"/>
          </p:cNvSpPr>
          <p:nvPr/>
        </p:nvSpPr>
        <p:spPr bwMode="auto">
          <a:xfrm>
            <a:off x="7589841" y="74890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518150" y="181213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9939" name="内容占位符 7"/>
          <p:cNvSpPr txBox="1">
            <a:spLocks noChangeArrowheads="1"/>
          </p:cNvSpPr>
          <p:nvPr/>
        </p:nvSpPr>
        <p:spPr bwMode="auto">
          <a:xfrm>
            <a:off x="1498603" y="1340644"/>
            <a:ext cx="66341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丽水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将函数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的图象用下列方法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平移后，所得的图象不经过点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的方法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．向左平移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个单位长度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．向右平移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个单位长度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．向上平移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个单位长度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．向下平移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个单位长度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85606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1" name="文本框 33"/>
          <p:cNvSpPr txBox="1">
            <a:spLocks noChangeArrowheads="1"/>
          </p:cNvSpPr>
          <p:nvPr/>
        </p:nvSpPr>
        <p:spPr bwMode="auto">
          <a:xfrm>
            <a:off x="7669215" y="85606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11375" y="226933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39950" name="组合 5"/>
          <p:cNvGrpSpPr/>
          <p:nvPr/>
        </p:nvGrpSpPr>
        <p:grpSpPr bwMode="auto">
          <a:xfrm>
            <a:off x="1027116" y="1404942"/>
            <a:ext cx="446087" cy="461665"/>
            <a:chOff x="1231900" y="1620697"/>
            <a:chExt cx="446088" cy="615740"/>
          </a:xfrm>
        </p:grpSpPr>
        <p:sp>
          <p:nvSpPr>
            <p:cNvPr id="3" name="矩形 2"/>
            <p:cNvSpPr/>
            <p:nvPr/>
          </p:nvSpPr>
          <p:spPr>
            <a:xfrm>
              <a:off x="1231900" y="1636577"/>
              <a:ext cx="446088" cy="4462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9952" name="矩形 4"/>
            <p:cNvSpPr>
              <a:spLocks noChangeArrowheads="1"/>
            </p:cNvSpPr>
            <p:nvPr/>
          </p:nvSpPr>
          <p:spPr bwMode="auto">
            <a:xfrm>
              <a:off x="1301433" y="1620697"/>
              <a:ext cx="338555" cy="61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图片 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矩形 2"/>
          <p:cNvSpPr>
            <a:spLocks noChangeArrowheads="1"/>
          </p:cNvSpPr>
          <p:nvPr/>
        </p:nvSpPr>
        <p:spPr bwMode="auto">
          <a:xfrm>
            <a:off x="1238250" y="1708548"/>
            <a:ext cx="5099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二次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的图象和性质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74775" y="2287192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1298578" y="2719388"/>
            <a:ext cx="5984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图象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开口向上，最低点是顶点；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开口向下，最高点是顶点；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对称轴是直线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顶点坐标是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0).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2584453" y="2483644"/>
            <a:ext cx="34321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84450" y="2140745"/>
            <a:ext cx="3752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右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平移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个单位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endParaRPr lang="zh-CN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593975" y="2468168"/>
            <a:ext cx="3422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平移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个单位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endParaRPr lang="zh-CN" altLang="en-US" sz="1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43627" y="2125267"/>
            <a:ext cx="172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122990" y="2452689"/>
            <a:ext cx="172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0978" name="AutoShape 2"/>
          <p:cNvSpPr>
            <a:spLocks noChangeArrowheads="1"/>
          </p:cNvSpPr>
          <p:nvPr/>
        </p:nvSpPr>
        <p:spPr bwMode="gray">
          <a:xfrm>
            <a:off x="1049338" y="1262064"/>
            <a:ext cx="2017712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9" name="AutoShape 11"/>
          <p:cNvSpPr>
            <a:spLocks noChangeArrowheads="1"/>
          </p:cNvSpPr>
          <p:nvPr/>
        </p:nvSpPr>
        <p:spPr bwMode="gray">
          <a:xfrm>
            <a:off x="660403" y="1135858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40980" name="文本框 27"/>
          <p:cNvSpPr txBox="1">
            <a:spLocks noChangeArrowheads="1"/>
          </p:cNvSpPr>
          <p:nvPr/>
        </p:nvSpPr>
        <p:spPr bwMode="auto">
          <a:xfrm>
            <a:off x="1482725" y="1243014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3" grpId="0"/>
      <p:bldP spid="6" grpId="0"/>
      <p:bldP spid="24" grpId="0"/>
      <p:bldP spid="8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1191"/>
            <a:ext cx="9144000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3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文本框 2"/>
          <p:cNvSpPr txBox="1">
            <a:spLocks noChangeArrowheads="1"/>
          </p:cNvSpPr>
          <p:nvPr/>
        </p:nvSpPr>
        <p:spPr bwMode="auto">
          <a:xfrm>
            <a:off x="652466" y="1313260"/>
            <a:ext cx="7119937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对于二次函数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3(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1)</a:t>
            </a:r>
            <a:r>
              <a:rPr lang="en-US" altLang="zh-CN" sz="18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，以下说法：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①它们的图象都是开口向上；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②它们图象的对称轴都是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轴，顶点坐标都是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(0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0)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；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③当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&gt;0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时，它们的函数值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都是随着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的增大而增大；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④它们图象的开口的大小是一样的．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其中正确的说法有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个      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个        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个         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个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60391" y="3908229"/>
            <a:ext cx="7602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易错点：</a:t>
            </a:r>
            <a:r>
              <a:rPr lang="zh-CN" altLang="en-US" sz="2000" b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函数</a:t>
            </a:r>
            <a:r>
              <a:rPr lang="en-US" altLang="zh-CN" sz="2000" b="1" i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000" b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i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ax</a:t>
            </a:r>
            <a:r>
              <a:rPr lang="en-US" altLang="zh-CN" sz="2000" b="1" baseline="30000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en-US" sz="2000" b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i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i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000" b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i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b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i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en-US" sz="2000" b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b="1" i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baseline="30000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noProof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的图象与性质区别不清</a:t>
            </a:r>
          </a:p>
        </p:txBody>
      </p:sp>
      <p:sp>
        <p:nvSpPr>
          <p:cNvPr id="41995" name="AutoShape 2"/>
          <p:cNvSpPr>
            <a:spLocks noChangeArrowheads="1"/>
          </p:cNvSpPr>
          <p:nvPr/>
        </p:nvSpPr>
        <p:spPr bwMode="gray">
          <a:xfrm>
            <a:off x="1022353" y="820341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996" name="AutoShape 11"/>
          <p:cNvSpPr>
            <a:spLocks noChangeArrowheads="1"/>
          </p:cNvSpPr>
          <p:nvPr/>
        </p:nvSpPr>
        <p:spPr bwMode="gray">
          <a:xfrm>
            <a:off x="673103" y="68103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41997" name="文本框 27"/>
          <p:cNvSpPr txBox="1">
            <a:spLocks noChangeArrowheads="1"/>
          </p:cNvSpPr>
          <p:nvPr/>
        </p:nvSpPr>
        <p:spPr bwMode="auto">
          <a:xfrm>
            <a:off x="1455738" y="777480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易错小结</a:t>
            </a:r>
          </a:p>
        </p:txBody>
      </p:sp>
      <p:sp>
        <p:nvSpPr>
          <p:cNvPr id="22" name="文本框 3"/>
          <p:cNvSpPr txBox="1">
            <a:spLocks noChangeArrowheads="1"/>
          </p:cNvSpPr>
          <p:nvPr/>
        </p:nvSpPr>
        <p:spPr bwMode="auto">
          <a:xfrm>
            <a:off x="2683651" y="2966835"/>
            <a:ext cx="5937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" descr="点拨d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3791" y="1143001"/>
            <a:ext cx="6911975" cy="361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438275" y="1273969"/>
            <a:ext cx="64452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二次函数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的图象开口向上，对称轴是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轴，顶点坐标是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，当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的增大而增大；二次函数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的图象开口向上，对称轴是直线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，顶点坐标是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，当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的增大而增大；二次函数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的图象的开口大小一样．因此正确的说法有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个：①④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8" name="Picture 2" descr="点拨d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35064" y="729854"/>
            <a:ext cx="85407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6389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38250" y="2156223"/>
            <a:ext cx="6997700" cy="646331"/>
          </a:xfrm>
          <a:prstGeom prst="rect">
            <a:avLst/>
          </a:prstGeom>
          <a:noFill/>
          <a:ln w="34925" cmpd="sng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有何位置关系？</a:t>
            </a:r>
          </a:p>
        </p:txBody>
      </p:sp>
      <p:sp>
        <p:nvSpPr>
          <p:cNvPr id="16395" name="矩形 5"/>
          <p:cNvSpPr>
            <a:spLocks noChangeArrowheads="1"/>
          </p:cNvSpPr>
          <p:nvPr/>
        </p:nvSpPr>
        <p:spPr bwMode="auto">
          <a:xfrm>
            <a:off x="1149350" y="1620442"/>
            <a:ext cx="1422184" cy="5355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回顾旧知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41" y="2768205"/>
            <a:ext cx="6835775" cy="957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向上平移</a:t>
            </a:r>
            <a:r>
              <a: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＞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0)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个单位就得到二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次函数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的图象是什么？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93803" y="3604022"/>
            <a:ext cx="6835775" cy="957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向下平移</a:t>
            </a:r>
            <a:r>
              <a: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＞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0)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个单位就得到二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次函数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的图象是什么？</a:t>
            </a: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6007103" y="878681"/>
            <a:ext cx="3027363" cy="1277541"/>
            <a:chOff x="6569934" y="1581582"/>
            <a:chExt cx="3028161" cy="2355882"/>
          </a:xfrm>
        </p:grpSpPr>
        <p:sp>
          <p:nvSpPr>
            <p:cNvPr id="23" name="云形标注 22"/>
            <p:cNvSpPr/>
            <p:nvPr/>
          </p:nvSpPr>
          <p:spPr>
            <a:xfrm>
              <a:off x="6569934" y="1581582"/>
              <a:ext cx="3028161" cy="2355882"/>
            </a:xfrm>
            <a:prstGeom prst="cloudCallout">
              <a:avLst>
                <a:gd name="adj1" fmla="val -93946"/>
                <a:gd name="adj2" fmla="val 4250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16400" name="矩形 37"/>
            <p:cNvSpPr>
              <a:spLocks noChangeArrowheads="1"/>
            </p:cNvSpPr>
            <p:nvPr/>
          </p:nvSpPr>
          <p:spPr bwMode="auto">
            <a:xfrm>
              <a:off x="6967693" y="1849827"/>
              <a:ext cx="2343179" cy="2009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5000"/>
                </a:lnSpc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r>
                <a:rPr lang="en-US" altLang="zh-CN" sz="24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与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r>
                <a:rPr lang="en-US" altLang="zh-CN" sz="24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的性质呢？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7413" name="图片 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38263" y="1794273"/>
            <a:ext cx="6375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前面我们学习了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型二次函数的图象和性质，今天我们将学习另一种类型的二次函数的图象和性质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gray">
          <a:xfrm flipH="1">
            <a:off x="2260602" y="1581151"/>
            <a:ext cx="4786313" cy="319088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435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7" name="AutoShape 2"/>
          <p:cNvSpPr>
            <a:spLocks noChangeArrowheads="1"/>
          </p:cNvSpPr>
          <p:nvPr/>
        </p:nvSpPr>
        <p:spPr bwMode="gray">
          <a:xfrm flipH="1">
            <a:off x="623888" y="1569245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gray">
          <a:xfrm>
            <a:off x="1928816" y="1429942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18439" name="文本框 27"/>
          <p:cNvSpPr txBox="1">
            <a:spLocks noChangeArrowheads="1"/>
          </p:cNvSpPr>
          <p:nvPr/>
        </p:nvSpPr>
        <p:spPr bwMode="auto">
          <a:xfrm>
            <a:off x="736603" y="1528764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</a:p>
        </p:txBody>
      </p:sp>
      <p:sp>
        <p:nvSpPr>
          <p:cNvPr id="18440" name="文本框 28"/>
          <p:cNvSpPr txBox="1">
            <a:spLocks noChangeArrowheads="1"/>
          </p:cNvSpPr>
          <p:nvPr/>
        </p:nvSpPr>
        <p:spPr bwMode="auto">
          <a:xfrm>
            <a:off x="2740027" y="1552576"/>
            <a:ext cx="38298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二次函数</a:t>
            </a:r>
            <a:r>
              <a:rPr lang="en-US" altLang="zh-CN" sz="2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6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的图象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1" name="文本框 3"/>
          <p:cNvSpPr txBox="1">
            <a:spLocks noChangeArrowheads="1"/>
          </p:cNvSpPr>
          <p:nvPr/>
        </p:nvSpPr>
        <p:spPr bwMode="auto">
          <a:xfrm>
            <a:off x="1316041" y="2215754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议一议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Box 26"/>
          <p:cNvSpPr txBox="1">
            <a:spLocks noChangeArrowheads="1"/>
          </p:cNvSpPr>
          <p:nvPr/>
        </p:nvSpPr>
        <p:spPr bwMode="auto">
          <a:xfrm>
            <a:off x="719141" y="2534841"/>
            <a:ext cx="7673975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的图象与二次函数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   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的图象有什么关系？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类似地，你能发现二次函数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+1)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的图象与二次函数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的图象有什么关系吗？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49" name="文本框 22"/>
          <p:cNvSpPr txBox="1">
            <a:spLocks noChangeArrowheads="1"/>
          </p:cNvSpPr>
          <p:nvPr/>
        </p:nvSpPr>
        <p:spPr bwMode="auto">
          <a:xfrm>
            <a:off x="7669216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graphicFrame>
        <p:nvGraphicFramePr>
          <p:cNvPr id="18451" name="对象 3"/>
          <p:cNvGraphicFramePr>
            <a:graphicFrameLocks noChangeAspect="1"/>
          </p:cNvGraphicFramePr>
          <p:nvPr/>
        </p:nvGraphicFramePr>
        <p:xfrm>
          <a:off x="3082925" y="2472929"/>
          <a:ext cx="50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6" imgW="254000" imgH="405765" progId="Equation.DSMT4">
                  <p:embed/>
                </p:oleObj>
              </mc:Choice>
              <mc:Fallback>
                <p:oleObj name="Equation" r:id="rId6" imgW="2540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2472929"/>
                        <a:ext cx="50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对象 5"/>
          <p:cNvGraphicFramePr>
            <a:graphicFrameLocks noChangeAspect="1"/>
          </p:cNvGraphicFramePr>
          <p:nvPr/>
        </p:nvGraphicFramePr>
        <p:xfrm>
          <a:off x="7218363" y="2487216"/>
          <a:ext cx="50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8" imgW="254000" imgH="405765" progId="Equation.DSMT4">
                  <p:embed/>
                </p:oleObj>
              </mc:Choice>
              <mc:Fallback>
                <p:oleObj name="Equation" r:id="rId8" imgW="254000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3" y="2487216"/>
                        <a:ext cx="50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对象 6"/>
          <p:cNvGraphicFramePr>
            <a:graphicFrameLocks noChangeAspect="1"/>
          </p:cNvGraphicFramePr>
          <p:nvPr/>
        </p:nvGraphicFramePr>
        <p:xfrm>
          <a:off x="5405438" y="3305175"/>
          <a:ext cx="50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9" imgW="254000" imgH="405765" progId="Equation.DSMT4">
                  <p:embed/>
                </p:oleObj>
              </mc:Choice>
              <mc:Fallback>
                <p:oleObj name="Equation" r:id="rId9" imgW="254000" imgH="4057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3305175"/>
                        <a:ext cx="50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对象 7"/>
          <p:cNvGraphicFramePr>
            <a:graphicFrameLocks noChangeAspect="1"/>
          </p:cNvGraphicFramePr>
          <p:nvPr/>
        </p:nvGraphicFramePr>
        <p:xfrm>
          <a:off x="2408238" y="3726656"/>
          <a:ext cx="50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10" imgW="254000" imgH="405765" progId="Equation.DSMT4">
                  <p:embed/>
                </p:oleObj>
              </mc:Choice>
              <mc:Fallback>
                <p:oleObj name="Equation" r:id="rId10" imgW="254000" imgH="4057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3726656"/>
                        <a:ext cx="50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707313" y="407195"/>
            <a:ext cx="1116012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5" name="文本框 45"/>
          <p:cNvSpPr txBox="1">
            <a:spLocks noChangeArrowheads="1"/>
          </p:cNvSpPr>
          <p:nvPr/>
        </p:nvSpPr>
        <p:spPr bwMode="auto">
          <a:xfrm>
            <a:off x="7829552" y="40719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graphicFrame>
        <p:nvGraphicFramePr>
          <p:cNvPr id="26" name="Group 3"/>
          <p:cNvGraphicFramePr>
            <a:graphicFrameLocks noGrp="1"/>
          </p:cNvGraphicFramePr>
          <p:nvPr/>
        </p:nvGraphicFramePr>
        <p:xfrm>
          <a:off x="2195513" y="771525"/>
          <a:ext cx="6489700" cy="102870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4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2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rgbClr val="99CC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Rectangle 49"/>
          <p:cNvSpPr>
            <a:spLocks noChangeArrowheads="1"/>
          </p:cNvSpPr>
          <p:nvPr/>
        </p:nvSpPr>
        <p:spPr bwMode="auto">
          <a:xfrm>
            <a:off x="492128" y="2890838"/>
            <a:ext cx="1888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解:  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先列表</a:t>
            </a:r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1304928" y="3315892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描点</a:t>
            </a: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368303" y="2006204"/>
            <a:ext cx="36623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200" b="1" dirty="0" smtClean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画出二次函数                         与               的图像,</a:t>
            </a:r>
            <a:endParaRPr lang="zh-CN" altLang="en-US" sz="2200" b="1" baseline="30000" dirty="0" smtClean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9516" name="Object 53"/>
          <p:cNvGraphicFramePr>
            <a:graphicFrameLocks noChangeAspect="1"/>
          </p:cNvGraphicFramePr>
          <p:nvPr/>
        </p:nvGraphicFramePr>
        <p:xfrm>
          <a:off x="2238378" y="1962151"/>
          <a:ext cx="1978025" cy="56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Equation" r:id="rId5" imgW="1040765" imgH="393700" progId="Equation.DSMT4">
                  <p:embed/>
                </p:oleObj>
              </mc:Choice>
              <mc:Fallback>
                <p:oleObj name="Equation" r:id="rId5" imgW="1040765" imgH="3937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8" y="1962151"/>
                        <a:ext cx="1978025" cy="56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17" name="Object 54"/>
          <p:cNvGraphicFramePr>
            <a:graphicFrameLocks noChangeAspect="1"/>
          </p:cNvGraphicFramePr>
          <p:nvPr/>
        </p:nvGraphicFramePr>
        <p:xfrm>
          <a:off x="823915" y="2327672"/>
          <a:ext cx="2003425" cy="5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Equation" r:id="rId7" imgW="1054100" imgH="393700" progId="Equation.DSMT4">
                  <p:embed/>
                </p:oleObj>
              </mc:Choice>
              <mc:Fallback>
                <p:oleObj name="Equation" r:id="rId7" imgW="1054100" imgH="3937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5" y="2327672"/>
                        <a:ext cx="2003425" cy="56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5"/>
          <p:cNvGraphicFramePr>
            <a:graphicFrameLocks noChangeAspect="1"/>
          </p:cNvGraphicFramePr>
          <p:nvPr/>
        </p:nvGraphicFramePr>
        <p:xfrm>
          <a:off x="2195514" y="1057276"/>
          <a:ext cx="1368425" cy="43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" r:id="rId9" imgW="928370" imgH="394335" progId="Equation.3">
                  <p:embed/>
                </p:oleObj>
              </mc:Choice>
              <mc:Fallback>
                <p:oleObj r:id="rId9" imgW="928370" imgH="394335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4" y="1057276"/>
                        <a:ext cx="1368425" cy="435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6"/>
          <p:cNvGraphicFramePr>
            <a:graphicFrameLocks noChangeAspect="1"/>
          </p:cNvGraphicFramePr>
          <p:nvPr/>
        </p:nvGraphicFramePr>
        <p:xfrm>
          <a:off x="2238378" y="1429943"/>
          <a:ext cx="1325563" cy="4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r:id="rId11" imgW="928370" imgH="394335" progId="Equation.3">
                  <p:embed/>
                </p:oleObj>
              </mc:Choice>
              <mc:Fallback>
                <p:oleObj r:id="rId11" imgW="928370" imgH="394335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8" y="1429943"/>
                        <a:ext cx="1325563" cy="4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57"/>
          <p:cNvGrpSpPr/>
          <p:nvPr/>
        </p:nvGrpSpPr>
        <p:grpSpPr bwMode="auto">
          <a:xfrm>
            <a:off x="4751388" y="1689498"/>
            <a:ext cx="4068762" cy="2989660"/>
            <a:chOff x="0" y="0"/>
            <a:chExt cx="2563" cy="2511"/>
          </a:xfrm>
        </p:grpSpPr>
        <p:sp>
          <p:nvSpPr>
            <p:cNvPr id="19568" name="Line 58"/>
            <p:cNvSpPr>
              <a:spLocks noChangeShapeType="1"/>
            </p:cNvSpPr>
            <p:nvPr/>
          </p:nvSpPr>
          <p:spPr bwMode="auto">
            <a:xfrm>
              <a:off x="0" y="453"/>
              <a:ext cx="253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9" name="Line 59"/>
            <p:cNvSpPr>
              <a:spLocks noChangeShapeType="1"/>
            </p:cNvSpPr>
            <p:nvPr/>
          </p:nvSpPr>
          <p:spPr bwMode="auto">
            <a:xfrm flipV="1">
              <a:off x="1223" y="90"/>
              <a:ext cx="0" cy="24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0" name="Line 60"/>
            <p:cNvSpPr>
              <a:spLocks noChangeShapeType="1"/>
            </p:cNvSpPr>
            <p:nvPr/>
          </p:nvSpPr>
          <p:spPr bwMode="auto">
            <a:xfrm>
              <a:off x="45" y="1904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1" name="Line 61"/>
            <p:cNvSpPr>
              <a:spLocks noChangeShapeType="1"/>
            </p:cNvSpPr>
            <p:nvPr/>
          </p:nvSpPr>
          <p:spPr bwMode="auto">
            <a:xfrm>
              <a:off x="45" y="1723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2" name="Line 62"/>
            <p:cNvSpPr>
              <a:spLocks noChangeShapeType="1"/>
            </p:cNvSpPr>
            <p:nvPr/>
          </p:nvSpPr>
          <p:spPr bwMode="auto">
            <a:xfrm>
              <a:off x="45" y="1541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3" name="Line 63"/>
            <p:cNvSpPr>
              <a:spLocks noChangeShapeType="1"/>
            </p:cNvSpPr>
            <p:nvPr/>
          </p:nvSpPr>
          <p:spPr bwMode="auto">
            <a:xfrm>
              <a:off x="45" y="1359"/>
              <a:ext cx="2312" cy="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4" name="Line 64"/>
            <p:cNvSpPr>
              <a:spLocks noChangeShapeType="1"/>
            </p:cNvSpPr>
            <p:nvPr/>
          </p:nvSpPr>
          <p:spPr bwMode="auto">
            <a:xfrm>
              <a:off x="45" y="1178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5" name="Line 65"/>
            <p:cNvSpPr>
              <a:spLocks noChangeShapeType="1"/>
            </p:cNvSpPr>
            <p:nvPr/>
          </p:nvSpPr>
          <p:spPr bwMode="auto">
            <a:xfrm>
              <a:off x="45" y="996"/>
              <a:ext cx="2312" cy="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6" name="Line 66"/>
            <p:cNvSpPr>
              <a:spLocks noChangeShapeType="1"/>
            </p:cNvSpPr>
            <p:nvPr/>
          </p:nvSpPr>
          <p:spPr bwMode="auto">
            <a:xfrm>
              <a:off x="45" y="815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7" name="Line 67"/>
            <p:cNvSpPr>
              <a:spLocks noChangeShapeType="1"/>
            </p:cNvSpPr>
            <p:nvPr/>
          </p:nvSpPr>
          <p:spPr bwMode="auto">
            <a:xfrm>
              <a:off x="45" y="634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8" name="Line 68"/>
            <p:cNvSpPr>
              <a:spLocks noChangeShapeType="1"/>
            </p:cNvSpPr>
            <p:nvPr/>
          </p:nvSpPr>
          <p:spPr bwMode="auto">
            <a:xfrm>
              <a:off x="45" y="2086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9" name="Line 69"/>
            <p:cNvSpPr>
              <a:spLocks noChangeShapeType="1"/>
            </p:cNvSpPr>
            <p:nvPr/>
          </p:nvSpPr>
          <p:spPr bwMode="auto">
            <a:xfrm>
              <a:off x="45" y="271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0" name="Line 70"/>
            <p:cNvSpPr>
              <a:spLocks noChangeShapeType="1"/>
            </p:cNvSpPr>
            <p:nvPr/>
          </p:nvSpPr>
          <p:spPr bwMode="auto">
            <a:xfrm>
              <a:off x="45" y="2267"/>
              <a:ext cx="2312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1" name="Line 71"/>
            <p:cNvSpPr>
              <a:spLocks noChangeShapeType="1"/>
            </p:cNvSpPr>
            <p:nvPr/>
          </p:nvSpPr>
          <p:spPr bwMode="auto">
            <a:xfrm>
              <a:off x="1405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2" name="Line 72"/>
            <p:cNvSpPr>
              <a:spLocks noChangeShapeType="1"/>
            </p:cNvSpPr>
            <p:nvPr/>
          </p:nvSpPr>
          <p:spPr bwMode="auto">
            <a:xfrm>
              <a:off x="1586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3" name="Line 73"/>
            <p:cNvSpPr>
              <a:spLocks noChangeShapeType="1"/>
            </p:cNvSpPr>
            <p:nvPr/>
          </p:nvSpPr>
          <p:spPr bwMode="auto">
            <a:xfrm>
              <a:off x="1768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4" name="Line 74"/>
            <p:cNvSpPr>
              <a:spLocks noChangeShapeType="1"/>
            </p:cNvSpPr>
            <p:nvPr/>
          </p:nvSpPr>
          <p:spPr bwMode="auto">
            <a:xfrm>
              <a:off x="1949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5" name="Line 75"/>
            <p:cNvSpPr>
              <a:spLocks noChangeShapeType="1"/>
            </p:cNvSpPr>
            <p:nvPr/>
          </p:nvSpPr>
          <p:spPr bwMode="auto">
            <a:xfrm>
              <a:off x="2131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6" name="Line 76"/>
            <p:cNvSpPr>
              <a:spLocks noChangeShapeType="1"/>
            </p:cNvSpPr>
            <p:nvPr/>
          </p:nvSpPr>
          <p:spPr bwMode="auto">
            <a:xfrm>
              <a:off x="2312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7" name="Line 77"/>
            <p:cNvSpPr>
              <a:spLocks noChangeShapeType="1"/>
            </p:cNvSpPr>
            <p:nvPr/>
          </p:nvSpPr>
          <p:spPr bwMode="auto">
            <a:xfrm>
              <a:off x="498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8" name="Line 78"/>
            <p:cNvSpPr>
              <a:spLocks noChangeShapeType="1"/>
            </p:cNvSpPr>
            <p:nvPr/>
          </p:nvSpPr>
          <p:spPr bwMode="auto">
            <a:xfrm>
              <a:off x="679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9" name="Line 79"/>
            <p:cNvSpPr>
              <a:spLocks noChangeShapeType="1"/>
            </p:cNvSpPr>
            <p:nvPr/>
          </p:nvSpPr>
          <p:spPr bwMode="auto">
            <a:xfrm>
              <a:off x="861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0" name="Line 80"/>
            <p:cNvSpPr>
              <a:spLocks noChangeShapeType="1"/>
            </p:cNvSpPr>
            <p:nvPr/>
          </p:nvSpPr>
          <p:spPr bwMode="auto">
            <a:xfrm>
              <a:off x="1042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1" name="Line 81"/>
            <p:cNvSpPr>
              <a:spLocks noChangeShapeType="1"/>
            </p:cNvSpPr>
            <p:nvPr/>
          </p:nvSpPr>
          <p:spPr bwMode="auto">
            <a:xfrm>
              <a:off x="135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2" name="Line 82"/>
            <p:cNvSpPr>
              <a:spLocks noChangeShapeType="1"/>
            </p:cNvSpPr>
            <p:nvPr/>
          </p:nvSpPr>
          <p:spPr bwMode="auto">
            <a:xfrm>
              <a:off x="316" y="226"/>
              <a:ext cx="0" cy="217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3" name="Text Box 83"/>
            <p:cNvSpPr txBox="1">
              <a:spLocks noChangeArrowheads="1"/>
            </p:cNvSpPr>
            <p:nvPr/>
          </p:nvSpPr>
          <p:spPr bwMode="auto">
            <a:xfrm>
              <a:off x="1297" y="420"/>
              <a:ext cx="2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594" name="Text Box 84"/>
            <p:cNvSpPr txBox="1">
              <a:spLocks noChangeArrowheads="1"/>
            </p:cNvSpPr>
            <p:nvPr/>
          </p:nvSpPr>
          <p:spPr bwMode="auto">
            <a:xfrm>
              <a:off x="1482" y="420"/>
              <a:ext cx="2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95" name="Text Box 85"/>
            <p:cNvSpPr txBox="1">
              <a:spLocks noChangeArrowheads="1"/>
            </p:cNvSpPr>
            <p:nvPr/>
          </p:nvSpPr>
          <p:spPr bwMode="auto">
            <a:xfrm>
              <a:off x="1663" y="420"/>
              <a:ext cx="2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596" name="Text Box 86"/>
            <p:cNvSpPr txBox="1">
              <a:spLocks noChangeArrowheads="1"/>
            </p:cNvSpPr>
            <p:nvPr/>
          </p:nvSpPr>
          <p:spPr bwMode="auto">
            <a:xfrm>
              <a:off x="1845" y="420"/>
              <a:ext cx="2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9597" name="Text Box 87"/>
            <p:cNvSpPr txBox="1">
              <a:spLocks noChangeArrowheads="1"/>
            </p:cNvSpPr>
            <p:nvPr/>
          </p:nvSpPr>
          <p:spPr bwMode="auto">
            <a:xfrm>
              <a:off x="2026" y="420"/>
              <a:ext cx="2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9598" name="Text Box 88"/>
            <p:cNvSpPr txBox="1">
              <a:spLocks noChangeArrowheads="1"/>
            </p:cNvSpPr>
            <p:nvPr/>
          </p:nvSpPr>
          <p:spPr bwMode="auto">
            <a:xfrm>
              <a:off x="2358" y="420"/>
              <a:ext cx="2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599" name="Text Box 89"/>
            <p:cNvSpPr txBox="1">
              <a:spLocks noChangeArrowheads="1"/>
            </p:cNvSpPr>
            <p:nvPr/>
          </p:nvSpPr>
          <p:spPr bwMode="auto">
            <a:xfrm>
              <a:off x="998" y="507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9600" name="Text Box 90"/>
            <p:cNvSpPr txBox="1">
              <a:spLocks noChangeArrowheads="1"/>
            </p:cNvSpPr>
            <p:nvPr/>
          </p:nvSpPr>
          <p:spPr bwMode="auto">
            <a:xfrm>
              <a:off x="998" y="679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9601" name="Text Box 91"/>
            <p:cNvSpPr txBox="1">
              <a:spLocks noChangeArrowheads="1"/>
            </p:cNvSpPr>
            <p:nvPr/>
          </p:nvSpPr>
          <p:spPr bwMode="auto">
            <a:xfrm>
              <a:off x="998" y="874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19602" name="Text Box 92"/>
            <p:cNvSpPr txBox="1">
              <a:spLocks noChangeArrowheads="1"/>
            </p:cNvSpPr>
            <p:nvPr/>
          </p:nvSpPr>
          <p:spPr bwMode="auto">
            <a:xfrm>
              <a:off x="998" y="1033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19603" name="Text Box 93"/>
            <p:cNvSpPr txBox="1">
              <a:spLocks noChangeArrowheads="1"/>
            </p:cNvSpPr>
            <p:nvPr/>
          </p:nvSpPr>
          <p:spPr bwMode="auto">
            <a:xfrm>
              <a:off x="1003" y="1233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</a:p>
          </p:txBody>
        </p:sp>
        <p:sp>
          <p:nvSpPr>
            <p:cNvPr id="19604" name="Text Box 94"/>
            <p:cNvSpPr txBox="1">
              <a:spLocks noChangeArrowheads="1"/>
            </p:cNvSpPr>
            <p:nvPr/>
          </p:nvSpPr>
          <p:spPr bwMode="auto">
            <a:xfrm>
              <a:off x="1012" y="1418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-6</a:t>
              </a:r>
            </a:p>
          </p:txBody>
        </p:sp>
        <p:sp>
          <p:nvSpPr>
            <p:cNvPr id="19605" name="Text Box 95"/>
            <p:cNvSpPr txBox="1">
              <a:spLocks noChangeArrowheads="1"/>
            </p:cNvSpPr>
            <p:nvPr/>
          </p:nvSpPr>
          <p:spPr bwMode="auto">
            <a:xfrm>
              <a:off x="1007" y="1600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-7</a:t>
              </a:r>
            </a:p>
          </p:txBody>
        </p:sp>
        <p:sp>
          <p:nvSpPr>
            <p:cNvPr id="19606" name="Text Box 96"/>
            <p:cNvSpPr txBox="1">
              <a:spLocks noChangeArrowheads="1"/>
            </p:cNvSpPr>
            <p:nvPr/>
          </p:nvSpPr>
          <p:spPr bwMode="auto">
            <a:xfrm>
              <a:off x="1003" y="1786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-8</a:t>
              </a:r>
            </a:p>
          </p:txBody>
        </p:sp>
        <p:sp>
          <p:nvSpPr>
            <p:cNvPr id="19607" name="Text Box 97"/>
            <p:cNvSpPr txBox="1">
              <a:spLocks noChangeArrowheads="1"/>
            </p:cNvSpPr>
            <p:nvPr/>
          </p:nvSpPr>
          <p:spPr bwMode="auto">
            <a:xfrm>
              <a:off x="998" y="1949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-9</a:t>
              </a:r>
            </a:p>
          </p:txBody>
        </p:sp>
        <p:sp>
          <p:nvSpPr>
            <p:cNvPr id="19608" name="Text Box 98"/>
            <p:cNvSpPr txBox="1">
              <a:spLocks noChangeArrowheads="1"/>
            </p:cNvSpPr>
            <p:nvPr/>
          </p:nvSpPr>
          <p:spPr bwMode="auto">
            <a:xfrm>
              <a:off x="1019" y="136"/>
              <a:ext cx="2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609" name="Text Box 99"/>
            <p:cNvSpPr txBox="1">
              <a:spLocks noChangeArrowheads="1"/>
            </p:cNvSpPr>
            <p:nvPr/>
          </p:nvSpPr>
          <p:spPr bwMode="auto">
            <a:xfrm>
              <a:off x="1224" y="0"/>
              <a:ext cx="20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9610" name="Text Box 100"/>
            <p:cNvSpPr txBox="1">
              <a:spLocks noChangeArrowheads="1"/>
            </p:cNvSpPr>
            <p:nvPr/>
          </p:nvSpPr>
          <p:spPr bwMode="auto">
            <a:xfrm>
              <a:off x="1179" y="410"/>
              <a:ext cx="2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611" name="Text Box 101"/>
            <p:cNvSpPr txBox="1">
              <a:spLocks noChangeArrowheads="1"/>
            </p:cNvSpPr>
            <p:nvPr/>
          </p:nvSpPr>
          <p:spPr bwMode="auto">
            <a:xfrm>
              <a:off x="916" y="420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9612" name="Text Box 102"/>
            <p:cNvSpPr txBox="1">
              <a:spLocks noChangeArrowheads="1"/>
            </p:cNvSpPr>
            <p:nvPr/>
          </p:nvSpPr>
          <p:spPr bwMode="auto">
            <a:xfrm>
              <a:off x="725" y="420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9613" name="Text Box 103"/>
            <p:cNvSpPr txBox="1">
              <a:spLocks noChangeArrowheads="1"/>
            </p:cNvSpPr>
            <p:nvPr/>
          </p:nvSpPr>
          <p:spPr bwMode="auto">
            <a:xfrm>
              <a:off x="558" y="420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19614" name="Text Box 104"/>
            <p:cNvSpPr txBox="1">
              <a:spLocks noChangeArrowheads="1"/>
            </p:cNvSpPr>
            <p:nvPr/>
          </p:nvSpPr>
          <p:spPr bwMode="auto">
            <a:xfrm>
              <a:off x="377" y="420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19615" name="Text Box 105"/>
            <p:cNvSpPr txBox="1">
              <a:spLocks noChangeArrowheads="1"/>
            </p:cNvSpPr>
            <p:nvPr/>
          </p:nvSpPr>
          <p:spPr bwMode="auto">
            <a:xfrm>
              <a:off x="181" y="420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</a:p>
          </p:txBody>
        </p:sp>
        <p:sp>
          <p:nvSpPr>
            <p:cNvPr id="19616" name="Text Box 106"/>
            <p:cNvSpPr txBox="1">
              <a:spLocks noChangeArrowheads="1"/>
            </p:cNvSpPr>
            <p:nvPr/>
          </p:nvSpPr>
          <p:spPr bwMode="auto">
            <a:xfrm>
              <a:off x="923" y="2149"/>
              <a:ext cx="35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</a:p>
          </p:txBody>
        </p:sp>
      </p:grpSp>
      <p:sp>
        <p:nvSpPr>
          <p:cNvPr id="90" name="未知"/>
          <p:cNvSpPr/>
          <p:nvPr/>
        </p:nvSpPr>
        <p:spPr bwMode="auto">
          <a:xfrm flipV="1">
            <a:off x="6415091" y="2230042"/>
            <a:ext cx="1296987" cy="2268140"/>
          </a:xfrm>
          <a:custGeom>
            <a:avLst/>
            <a:gdLst>
              <a:gd name="T0" fmla="*/ 0 w 817"/>
              <a:gd name="T1" fmla="*/ 2147483647 h 1905"/>
              <a:gd name="T2" fmla="*/ 2147483647 w 817"/>
              <a:gd name="T3" fmla="*/ 2147483647 h 1905"/>
              <a:gd name="T4" fmla="*/ 2147483647 w 817"/>
              <a:gd name="T5" fmla="*/ 2147483647 h 1905"/>
              <a:gd name="T6" fmla="*/ 2147483647 w 817"/>
              <a:gd name="T7" fmla="*/ 2147483647 h 1905"/>
              <a:gd name="T8" fmla="*/ 2147483647 w 817"/>
              <a:gd name="T9" fmla="*/ 2147483647 h 1905"/>
              <a:gd name="T10" fmla="*/ 2147483647 w 817"/>
              <a:gd name="T11" fmla="*/ 0 h 19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905"/>
              <a:gd name="T20" fmla="*/ 817 w 817"/>
              <a:gd name="T21" fmla="*/ 1905 h 19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905">
                <a:moveTo>
                  <a:pt x="0" y="1905"/>
                </a:moveTo>
                <a:cubicBezTo>
                  <a:pt x="61" y="1889"/>
                  <a:pt x="122" y="1874"/>
                  <a:pt x="182" y="1814"/>
                </a:cubicBezTo>
                <a:cubicBezTo>
                  <a:pt x="242" y="1754"/>
                  <a:pt x="303" y="1663"/>
                  <a:pt x="363" y="1542"/>
                </a:cubicBezTo>
                <a:cubicBezTo>
                  <a:pt x="423" y="1421"/>
                  <a:pt x="485" y="1270"/>
                  <a:pt x="545" y="1089"/>
                </a:cubicBezTo>
                <a:cubicBezTo>
                  <a:pt x="605" y="908"/>
                  <a:pt x="681" y="635"/>
                  <a:pt x="726" y="454"/>
                </a:cubicBezTo>
                <a:cubicBezTo>
                  <a:pt x="771" y="273"/>
                  <a:pt x="802" y="68"/>
                  <a:pt x="81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未知"/>
          <p:cNvSpPr/>
          <p:nvPr/>
        </p:nvSpPr>
        <p:spPr bwMode="auto">
          <a:xfrm flipH="1" flipV="1">
            <a:off x="5118100" y="2230042"/>
            <a:ext cx="1296988" cy="2268140"/>
          </a:xfrm>
          <a:custGeom>
            <a:avLst/>
            <a:gdLst>
              <a:gd name="T0" fmla="*/ 0 w 817"/>
              <a:gd name="T1" fmla="*/ 2147483647 h 1905"/>
              <a:gd name="T2" fmla="*/ 2147483647 w 817"/>
              <a:gd name="T3" fmla="*/ 2147483647 h 1905"/>
              <a:gd name="T4" fmla="*/ 2147483647 w 817"/>
              <a:gd name="T5" fmla="*/ 2147483647 h 1905"/>
              <a:gd name="T6" fmla="*/ 2147483647 w 817"/>
              <a:gd name="T7" fmla="*/ 2147483647 h 1905"/>
              <a:gd name="T8" fmla="*/ 2147483647 w 817"/>
              <a:gd name="T9" fmla="*/ 2147483647 h 1905"/>
              <a:gd name="T10" fmla="*/ 2147483647 w 817"/>
              <a:gd name="T11" fmla="*/ 0 h 19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905"/>
              <a:gd name="T20" fmla="*/ 817 w 817"/>
              <a:gd name="T21" fmla="*/ 1905 h 19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905">
                <a:moveTo>
                  <a:pt x="0" y="1905"/>
                </a:moveTo>
                <a:cubicBezTo>
                  <a:pt x="61" y="1889"/>
                  <a:pt x="122" y="1874"/>
                  <a:pt x="182" y="1814"/>
                </a:cubicBezTo>
                <a:cubicBezTo>
                  <a:pt x="242" y="1754"/>
                  <a:pt x="303" y="1663"/>
                  <a:pt x="363" y="1542"/>
                </a:cubicBezTo>
                <a:cubicBezTo>
                  <a:pt x="423" y="1421"/>
                  <a:pt x="485" y="1270"/>
                  <a:pt x="545" y="1089"/>
                </a:cubicBezTo>
                <a:cubicBezTo>
                  <a:pt x="605" y="908"/>
                  <a:pt x="681" y="635"/>
                  <a:pt x="726" y="454"/>
                </a:cubicBezTo>
                <a:cubicBezTo>
                  <a:pt x="771" y="273"/>
                  <a:pt x="802" y="68"/>
                  <a:pt x="81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Oval 109"/>
          <p:cNvSpPr>
            <a:spLocks noChangeArrowheads="1"/>
          </p:cNvSpPr>
          <p:nvPr/>
        </p:nvSpPr>
        <p:spPr bwMode="auto">
          <a:xfrm flipV="1">
            <a:off x="6091241" y="2316958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110"/>
          <p:cNvSpPr>
            <a:spLocks noChangeArrowheads="1"/>
          </p:cNvSpPr>
          <p:nvPr/>
        </p:nvSpPr>
        <p:spPr bwMode="auto">
          <a:xfrm flipV="1">
            <a:off x="7240591" y="3180161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111"/>
          <p:cNvSpPr>
            <a:spLocks noChangeArrowheads="1"/>
          </p:cNvSpPr>
          <p:nvPr/>
        </p:nvSpPr>
        <p:spPr bwMode="auto">
          <a:xfrm flipV="1">
            <a:off x="5219703" y="3936208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112"/>
          <p:cNvSpPr>
            <a:spLocks noChangeArrowheads="1"/>
          </p:cNvSpPr>
          <p:nvPr/>
        </p:nvSpPr>
        <p:spPr bwMode="auto">
          <a:xfrm flipV="1">
            <a:off x="5788028" y="2639617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Oval 113"/>
          <p:cNvSpPr>
            <a:spLocks noChangeArrowheads="1"/>
          </p:cNvSpPr>
          <p:nvPr/>
        </p:nvSpPr>
        <p:spPr bwMode="auto">
          <a:xfrm flipV="1">
            <a:off x="5508628" y="3180161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Oval 114"/>
          <p:cNvSpPr>
            <a:spLocks noChangeArrowheads="1"/>
          </p:cNvSpPr>
          <p:nvPr/>
        </p:nvSpPr>
        <p:spPr bwMode="auto">
          <a:xfrm flipV="1">
            <a:off x="7515225" y="3935017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Oval 115"/>
          <p:cNvSpPr>
            <a:spLocks noChangeArrowheads="1"/>
          </p:cNvSpPr>
          <p:nvPr/>
        </p:nvSpPr>
        <p:spPr bwMode="auto">
          <a:xfrm flipV="1">
            <a:off x="6940553" y="2628901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Oval 116"/>
          <p:cNvSpPr>
            <a:spLocks noChangeArrowheads="1"/>
          </p:cNvSpPr>
          <p:nvPr/>
        </p:nvSpPr>
        <p:spPr bwMode="auto">
          <a:xfrm flipV="1">
            <a:off x="6364291" y="2207420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Oval 117"/>
          <p:cNvSpPr>
            <a:spLocks noChangeArrowheads="1"/>
          </p:cNvSpPr>
          <p:nvPr/>
        </p:nvSpPr>
        <p:spPr bwMode="auto">
          <a:xfrm flipV="1">
            <a:off x="6665916" y="2315767"/>
            <a:ext cx="73025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18"/>
          <p:cNvSpPr>
            <a:spLocks noChangeArrowheads="1"/>
          </p:cNvSpPr>
          <p:nvPr/>
        </p:nvSpPr>
        <p:spPr bwMode="auto">
          <a:xfrm>
            <a:off x="4154489" y="1120380"/>
            <a:ext cx="4203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02" name="Rectangle 119"/>
          <p:cNvSpPr>
            <a:spLocks noChangeArrowheads="1"/>
          </p:cNvSpPr>
          <p:nvPr/>
        </p:nvSpPr>
        <p:spPr bwMode="auto">
          <a:xfrm>
            <a:off x="3579814" y="1065611"/>
            <a:ext cx="4667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3" name="Rectangle 120"/>
          <p:cNvSpPr>
            <a:spLocks noChangeArrowheads="1"/>
          </p:cNvSpPr>
          <p:nvPr/>
        </p:nvSpPr>
        <p:spPr bwMode="auto">
          <a:xfrm>
            <a:off x="5367339" y="1131095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4" name="Rectangle 121"/>
          <p:cNvSpPr>
            <a:spLocks noChangeArrowheads="1"/>
          </p:cNvSpPr>
          <p:nvPr/>
        </p:nvSpPr>
        <p:spPr bwMode="auto">
          <a:xfrm>
            <a:off x="5724526" y="1131095"/>
            <a:ext cx="6319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-0.5</a:t>
            </a:r>
          </a:p>
        </p:txBody>
      </p:sp>
      <p:sp>
        <p:nvSpPr>
          <p:cNvPr id="105" name="Rectangle 122"/>
          <p:cNvSpPr>
            <a:spLocks noChangeArrowheads="1"/>
          </p:cNvSpPr>
          <p:nvPr/>
        </p:nvSpPr>
        <p:spPr bwMode="auto">
          <a:xfrm>
            <a:off x="6516689" y="1131095"/>
            <a:ext cx="4203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06" name="Rectangle 123"/>
          <p:cNvSpPr>
            <a:spLocks noChangeArrowheads="1"/>
          </p:cNvSpPr>
          <p:nvPr/>
        </p:nvSpPr>
        <p:spPr bwMode="auto">
          <a:xfrm>
            <a:off x="4600576" y="1120380"/>
            <a:ext cx="6319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-0.5</a:t>
            </a:r>
          </a:p>
        </p:txBody>
      </p:sp>
      <p:sp>
        <p:nvSpPr>
          <p:cNvPr id="107" name="Rectangle 124"/>
          <p:cNvSpPr>
            <a:spLocks noChangeArrowheads="1"/>
          </p:cNvSpPr>
          <p:nvPr/>
        </p:nvSpPr>
        <p:spPr bwMode="auto">
          <a:xfrm>
            <a:off x="7596189" y="1131095"/>
            <a:ext cx="4203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-8</a:t>
            </a:r>
          </a:p>
        </p:txBody>
      </p:sp>
      <p:sp>
        <p:nvSpPr>
          <p:cNvPr id="108" name="Rectangle 125"/>
          <p:cNvSpPr>
            <a:spLocks noChangeArrowheads="1"/>
          </p:cNvSpPr>
          <p:nvPr/>
        </p:nvSpPr>
        <p:spPr bwMode="auto">
          <a:xfrm>
            <a:off x="8115301" y="1065611"/>
            <a:ext cx="4667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9" name="Rectangle 126"/>
          <p:cNvSpPr>
            <a:spLocks noChangeArrowheads="1"/>
          </p:cNvSpPr>
          <p:nvPr/>
        </p:nvSpPr>
        <p:spPr bwMode="auto">
          <a:xfrm>
            <a:off x="6877051" y="1120380"/>
            <a:ext cx="6319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-4.5</a:t>
            </a:r>
          </a:p>
        </p:txBody>
      </p:sp>
      <p:sp>
        <p:nvSpPr>
          <p:cNvPr id="110" name="Rectangle 127"/>
          <p:cNvSpPr>
            <a:spLocks noChangeArrowheads="1"/>
          </p:cNvSpPr>
          <p:nvPr/>
        </p:nvSpPr>
        <p:spPr bwMode="auto">
          <a:xfrm>
            <a:off x="4138614" y="1454945"/>
            <a:ext cx="4203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-8</a:t>
            </a:r>
          </a:p>
        </p:txBody>
      </p:sp>
      <p:sp>
        <p:nvSpPr>
          <p:cNvPr id="111" name="Rectangle 128"/>
          <p:cNvSpPr>
            <a:spLocks noChangeArrowheads="1"/>
          </p:cNvSpPr>
          <p:nvPr/>
        </p:nvSpPr>
        <p:spPr bwMode="auto">
          <a:xfrm>
            <a:off x="3563939" y="1400176"/>
            <a:ext cx="4667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2" name="Rectangle 129"/>
          <p:cNvSpPr>
            <a:spLocks noChangeArrowheads="1"/>
          </p:cNvSpPr>
          <p:nvPr/>
        </p:nvSpPr>
        <p:spPr bwMode="auto">
          <a:xfrm>
            <a:off x="5351464" y="1465661"/>
            <a:ext cx="4203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13" name="Rectangle 130"/>
          <p:cNvSpPr>
            <a:spLocks noChangeArrowheads="1"/>
          </p:cNvSpPr>
          <p:nvPr/>
        </p:nvSpPr>
        <p:spPr bwMode="auto">
          <a:xfrm>
            <a:off x="5708651" y="1465661"/>
            <a:ext cx="6319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-0.5</a:t>
            </a:r>
          </a:p>
        </p:txBody>
      </p:sp>
      <p:sp>
        <p:nvSpPr>
          <p:cNvPr id="114" name="Rectangle 131"/>
          <p:cNvSpPr>
            <a:spLocks noChangeArrowheads="1"/>
          </p:cNvSpPr>
          <p:nvPr/>
        </p:nvSpPr>
        <p:spPr bwMode="auto">
          <a:xfrm>
            <a:off x="6500814" y="1465661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5" name="Rectangle 132"/>
          <p:cNvSpPr>
            <a:spLocks noChangeArrowheads="1"/>
          </p:cNvSpPr>
          <p:nvPr/>
        </p:nvSpPr>
        <p:spPr bwMode="auto">
          <a:xfrm>
            <a:off x="4584701" y="1454945"/>
            <a:ext cx="6319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-4.5</a:t>
            </a:r>
          </a:p>
        </p:txBody>
      </p:sp>
      <p:sp>
        <p:nvSpPr>
          <p:cNvPr id="116" name="Rectangle 133"/>
          <p:cNvSpPr>
            <a:spLocks noChangeArrowheads="1"/>
          </p:cNvSpPr>
          <p:nvPr/>
        </p:nvSpPr>
        <p:spPr bwMode="auto">
          <a:xfrm>
            <a:off x="7580314" y="1465661"/>
            <a:ext cx="4203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17" name="Rectangle 134"/>
          <p:cNvSpPr>
            <a:spLocks noChangeArrowheads="1"/>
          </p:cNvSpPr>
          <p:nvPr/>
        </p:nvSpPr>
        <p:spPr bwMode="auto">
          <a:xfrm>
            <a:off x="8099426" y="1400176"/>
            <a:ext cx="4667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8" name="Rectangle 135"/>
          <p:cNvSpPr>
            <a:spLocks noChangeArrowheads="1"/>
          </p:cNvSpPr>
          <p:nvPr/>
        </p:nvSpPr>
        <p:spPr bwMode="auto">
          <a:xfrm>
            <a:off x="6861176" y="1454945"/>
            <a:ext cx="6319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-0.5</a:t>
            </a:r>
          </a:p>
        </p:txBody>
      </p:sp>
      <p:sp>
        <p:nvSpPr>
          <p:cNvPr id="119" name="未知"/>
          <p:cNvSpPr/>
          <p:nvPr/>
        </p:nvSpPr>
        <p:spPr bwMode="auto">
          <a:xfrm flipV="1">
            <a:off x="6977066" y="2230042"/>
            <a:ext cx="1296987" cy="2268140"/>
          </a:xfrm>
          <a:custGeom>
            <a:avLst/>
            <a:gdLst>
              <a:gd name="T0" fmla="*/ 0 w 817"/>
              <a:gd name="T1" fmla="*/ 2147483647 h 1905"/>
              <a:gd name="T2" fmla="*/ 2147483647 w 817"/>
              <a:gd name="T3" fmla="*/ 2147483647 h 1905"/>
              <a:gd name="T4" fmla="*/ 2147483647 w 817"/>
              <a:gd name="T5" fmla="*/ 2147483647 h 1905"/>
              <a:gd name="T6" fmla="*/ 2147483647 w 817"/>
              <a:gd name="T7" fmla="*/ 2147483647 h 1905"/>
              <a:gd name="T8" fmla="*/ 2147483647 w 817"/>
              <a:gd name="T9" fmla="*/ 2147483647 h 1905"/>
              <a:gd name="T10" fmla="*/ 2147483647 w 817"/>
              <a:gd name="T11" fmla="*/ 0 h 19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905"/>
              <a:gd name="T20" fmla="*/ 817 w 817"/>
              <a:gd name="T21" fmla="*/ 1905 h 19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905">
                <a:moveTo>
                  <a:pt x="0" y="1905"/>
                </a:moveTo>
                <a:cubicBezTo>
                  <a:pt x="61" y="1889"/>
                  <a:pt x="122" y="1874"/>
                  <a:pt x="182" y="1814"/>
                </a:cubicBezTo>
                <a:cubicBezTo>
                  <a:pt x="242" y="1754"/>
                  <a:pt x="303" y="1663"/>
                  <a:pt x="363" y="1542"/>
                </a:cubicBezTo>
                <a:cubicBezTo>
                  <a:pt x="423" y="1421"/>
                  <a:pt x="485" y="1270"/>
                  <a:pt x="545" y="1089"/>
                </a:cubicBezTo>
                <a:cubicBezTo>
                  <a:pt x="605" y="908"/>
                  <a:pt x="681" y="635"/>
                  <a:pt x="726" y="454"/>
                </a:cubicBezTo>
                <a:cubicBezTo>
                  <a:pt x="771" y="273"/>
                  <a:pt x="802" y="68"/>
                  <a:pt x="817" y="0"/>
                </a:cubicBezTo>
              </a:path>
            </a:pathLst>
          </a:custGeom>
          <a:noFill/>
          <a:ln w="28575" cmpd="sng">
            <a:solidFill>
              <a:srgbClr val="00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未知"/>
          <p:cNvSpPr/>
          <p:nvPr/>
        </p:nvSpPr>
        <p:spPr bwMode="auto">
          <a:xfrm flipH="1" flipV="1">
            <a:off x="5680075" y="2230042"/>
            <a:ext cx="1296988" cy="2268140"/>
          </a:xfrm>
          <a:custGeom>
            <a:avLst/>
            <a:gdLst>
              <a:gd name="T0" fmla="*/ 0 w 817"/>
              <a:gd name="T1" fmla="*/ 2147483647 h 1905"/>
              <a:gd name="T2" fmla="*/ 2147483647 w 817"/>
              <a:gd name="T3" fmla="*/ 2147483647 h 1905"/>
              <a:gd name="T4" fmla="*/ 2147483647 w 817"/>
              <a:gd name="T5" fmla="*/ 2147483647 h 1905"/>
              <a:gd name="T6" fmla="*/ 2147483647 w 817"/>
              <a:gd name="T7" fmla="*/ 2147483647 h 1905"/>
              <a:gd name="T8" fmla="*/ 2147483647 w 817"/>
              <a:gd name="T9" fmla="*/ 2147483647 h 1905"/>
              <a:gd name="T10" fmla="*/ 2147483647 w 817"/>
              <a:gd name="T11" fmla="*/ 0 h 19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905"/>
              <a:gd name="T20" fmla="*/ 817 w 817"/>
              <a:gd name="T21" fmla="*/ 1905 h 19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905">
                <a:moveTo>
                  <a:pt x="0" y="1905"/>
                </a:moveTo>
                <a:cubicBezTo>
                  <a:pt x="61" y="1889"/>
                  <a:pt x="122" y="1874"/>
                  <a:pt x="182" y="1814"/>
                </a:cubicBezTo>
                <a:cubicBezTo>
                  <a:pt x="242" y="1754"/>
                  <a:pt x="303" y="1663"/>
                  <a:pt x="363" y="1542"/>
                </a:cubicBezTo>
                <a:cubicBezTo>
                  <a:pt x="423" y="1421"/>
                  <a:pt x="485" y="1270"/>
                  <a:pt x="545" y="1089"/>
                </a:cubicBezTo>
                <a:cubicBezTo>
                  <a:pt x="605" y="908"/>
                  <a:pt x="681" y="635"/>
                  <a:pt x="726" y="454"/>
                </a:cubicBezTo>
                <a:cubicBezTo>
                  <a:pt x="771" y="273"/>
                  <a:pt x="802" y="68"/>
                  <a:pt x="817" y="0"/>
                </a:cubicBezTo>
              </a:path>
            </a:pathLst>
          </a:custGeom>
          <a:noFill/>
          <a:ln w="28575" cmpd="sng">
            <a:solidFill>
              <a:srgbClr val="00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" name="Oval 138"/>
          <p:cNvSpPr>
            <a:spLocks noChangeArrowheads="1"/>
          </p:cNvSpPr>
          <p:nvPr/>
        </p:nvSpPr>
        <p:spPr bwMode="auto">
          <a:xfrm flipV="1">
            <a:off x="6370641" y="2631283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Oval 139"/>
          <p:cNvSpPr>
            <a:spLocks noChangeArrowheads="1"/>
          </p:cNvSpPr>
          <p:nvPr/>
        </p:nvSpPr>
        <p:spPr bwMode="auto">
          <a:xfrm flipV="1">
            <a:off x="5795963" y="3936208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Oval 140"/>
          <p:cNvSpPr>
            <a:spLocks noChangeArrowheads="1"/>
          </p:cNvSpPr>
          <p:nvPr/>
        </p:nvSpPr>
        <p:spPr bwMode="auto">
          <a:xfrm flipV="1">
            <a:off x="6083303" y="3181351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41"/>
          <p:cNvSpPr>
            <a:spLocks noChangeArrowheads="1"/>
          </p:cNvSpPr>
          <p:nvPr/>
        </p:nvSpPr>
        <p:spPr bwMode="auto">
          <a:xfrm flipV="1">
            <a:off x="6659566" y="2305051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Oval 142"/>
          <p:cNvSpPr>
            <a:spLocks noChangeArrowheads="1"/>
          </p:cNvSpPr>
          <p:nvPr/>
        </p:nvSpPr>
        <p:spPr bwMode="auto">
          <a:xfrm flipV="1">
            <a:off x="6934203" y="2207420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Oval 143"/>
          <p:cNvSpPr>
            <a:spLocks noChangeArrowheads="1"/>
          </p:cNvSpPr>
          <p:nvPr/>
        </p:nvSpPr>
        <p:spPr bwMode="auto">
          <a:xfrm flipV="1">
            <a:off x="7221541" y="2315767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Oval 144"/>
          <p:cNvSpPr>
            <a:spLocks noChangeArrowheads="1"/>
          </p:cNvSpPr>
          <p:nvPr/>
        </p:nvSpPr>
        <p:spPr bwMode="auto">
          <a:xfrm flipV="1">
            <a:off x="7523166" y="2640808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145"/>
          <p:cNvSpPr>
            <a:spLocks noChangeArrowheads="1"/>
          </p:cNvSpPr>
          <p:nvPr/>
        </p:nvSpPr>
        <p:spPr bwMode="auto">
          <a:xfrm flipV="1">
            <a:off x="7812091" y="3169445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Oval 146"/>
          <p:cNvSpPr>
            <a:spLocks noChangeArrowheads="1"/>
          </p:cNvSpPr>
          <p:nvPr/>
        </p:nvSpPr>
        <p:spPr bwMode="auto">
          <a:xfrm flipV="1">
            <a:off x="8099428" y="3936208"/>
            <a:ext cx="73025" cy="54769"/>
          </a:xfrm>
          <a:prstGeom prst="ellipse">
            <a:avLst/>
          </a:prstGeom>
          <a:solidFill>
            <a:srgbClr val="666633"/>
          </a:solidFill>
          <a:ln w="9525">
            <a:solidFill>
              <a:srgbClr val="666633"/>
            </a:solidFill>
            <a:round/>
          </a:ln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Line 148"/>
          <p:cNvSpPr>
            <a:spLocks noChangeShapeType="1"/>
          </p:cNvSpPr>
          <p:nvPr/>
        </p:nvSpPr>
        <p:spPr bwMode="auto">
          <a:xfrm>
            <a:off x="6400800" y="1959770"/>
            <a:ext cx="0" cy="2733675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Text Box 149"/>
          <p:cNvSpPr txBox="1">
            <a:spLocks noChangeArrowheads="1"/>
          </p:cNvSpPr>
          <p:nvPr/>
        </p:nvSpPr>
        <p:spPr bwMode="auto">
          <a:xfrm>
            <a:off x="5292727" y="4336258"/>
            <a:ext cx="9092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1" i="1">
                <a:solidFill>
                  <a:srgbClr val="66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200" b="1">
                <a:solidFill>
                  <a:srgbClr val="66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=－1</a:t>
            </a:r>
          </a:p>
        </p:txBody>
      </p:sp>
      <p:sp>
        <p:nvSpPr>
          <p:cNvPr id="137" name="Line 155"/>
          <p:cNvSpPr>
            <a:spLocks noChangeShapeType="1"/>
          </p:cNvSpPr>
          <p:nvPr/>
        </p:nvSpPr>
        <p:spPr bwMode="auto">
          <a:xfrm>
            <a:off x="6965950" y="1913336"/>
            <a:ext cx="0" cy="2733675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884991" y="4264820"/>
          <a:ext cx="1978025" cy="56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2" name="Equation" r:id="rId13" imgW="1040765" imgH="393700" progId="Equation.DSMT4">
                  <p:embed/>
                </p:oleObj>
              </mc:Choice>
              <mc:Fallback>
                <p:oleObj name="Equation" r:id="rId13" imgW="1040765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91" y="4264820"/>
                        <a:ext cx="1978025" cy="56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580316" y="2771776"/>
          <a:ext cx="2003425" cy="56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3" name="Equation" r:id="rId14" imgW="1054100" imgH="393700" progId="Equation.DSMT4">
                  <p:embed/>
                </p:oleObj>
              </mc:Choice>
              <mc:Fallback>
                <p:oleObj name="Equation" r:id="rId14" imgW="10541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6" y="2771776"/>
                        <a:ext cx="2003425" cy="56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Text Box 149"/>
          <p:cNvSpPr txBox="1">
            <a:spLocks noChangeArrowheads="1"/>
          </p:cNvSpPr>
          <p:nvPr/>
        </p:nvSpPr>
        <p:spPr bwMode="auto">
          <a:xfrm>
            <a:off x="6659565" y="4531520"/>
            <a:ext cx="6270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1" i="1">
                <a:solidFill>
                  <a:srgbClr val="66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200" b="1">
                <a:solidFill>
                  <a:srgbClr val="66006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=1</a:t>
            </a:r>
          </a:p>
        </p:txBody>
      </p:sp>
      <p:sp>
        <p:nvSpPr>
          <p:cNvPr id="130" name="矩形 2"/>
          <p:cNvSpPr>
            <a:spLocks noChangeArrowheads="1"/>
          </p:cNvSpPr>
          <p:nvPr/>
        </p:nvSpPr>
        <p:spPr bwMode="auto">
          <a:xfrm>
            <a:off x="492126" y="3720705"/>
            <a:ext cx="4221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由图知：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对称轴是直线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顶点坐标是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 tmFilter="0,0; .5, 1; 1, 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9" grpId="0" autoUpdateAnimBg="0"/>
      <p:bldP spid="90" grpId="0" animBg="1"/>
      <p:bldP spid="91" grpId="0" animBg="1"/>
      <p:bldP spid="92" grpId="0" animBg="1" autoUpdateAnimBg="0"/>
      <p:bldP spid="93" grpId="0" animBg="1" autoUpdateAnimBg="0"/>
      <p:bldP spid="94" grpId="0" animBg="1" autoUpdateAnimBg="0"/>
      <p:bldP spid="95" grpId="0" animBg="1" autoUpdateAnimBg="0"/>
      <p:bldP spid="96" grpId="0" animBg="1" autoUpdateAnimBg="0"/>
      <p:bldP spid="97" grpId="0" animBg="1" autoUpdateAnimBg="0"/>
      <p:bldP spid="98" grpId="0" animBg="1" autoUpdateAnimBg="0"/>
      <p:bldP spid="99" grpId="0" animBg="1" autoUpdateAnimBg="0"/>
      <p:bldP spid="100" grpId="0" animBg="1" autoUpdateAnimBg="0"/>
      <p:bldP spid="101" grpId="0" autoUpdateAnimBg="0"/>
      <p:bldP spid="102" grpId="0" autoUpdateAnimBg="0"/>
      <p:bldP spid="103" grpId="0" autoUpdateAnimBg="0"/>
      <p:bldP spid="104" grpId="0" autoUpdateAnimBg="0"/>
      <p:bldP spid="105" grpId="0" autoUpdateAnimBg="0"/>
      <p:bldP spid="106" grpId="0" autoUpdateAnimBg="0"/>
      <p:bldP spid="107" grpId="0" autoUpdateAnimBg="0"/>
      <p:bldP spid="108" grpId="0" autoUpdateAnimBg="0"/>
      <p:bldP spid="109" grpId="0" autoUpdateAnimBg="0"/>
      <p:bldP spid="110" grpId="0" autoUpdateAnimBg="0"/>
      <p:bldP spid="111" grpId="0" autoUpdateAnimBg="0"/>
      <p:bldP spid="112" grpId="0" autoUpdateAnimBg="0"/>
      <p:bldP spid="113" grpId="0" autoUpdateAnimBg="0"/>
      <p:bldP spid="114" grpId="0" autoUpdateAnimBg="0"/>
      <p:bldP spid="115" grpId="0" autoUpdateAnimBg="0"/>
      <p:bldP spid="116" grpId="0" autoUpdateAnimBg="0"/>
      <p:bldP spid="117" grpId="0" autoUpdateAnimBg="0"/>
      <p:bldP spid="118" grpId="0" autoUpdateAnimBg="0"/>
      <p:bldP spid="119" grpId="0" animBg="1"/>
      <p:bldP spid="120" grpId="0" animBg="1"/>
      <p:bldP spid="121" grpId="0" animBg="1" autoUpdateAnimBg="0"/>
      <p:bldP spid="122" grpId="0" animBg="1" autoUpdateAnimBg="0"/>
      <p:bldP spid="123" grpId="0" animBg="1" autoUpdateAnimBg="0"/>
      <p:bldP spid="124" grpId="0" animBg="1" autoUpdateAnimBg="0"/>
      <p:bldP spid="125" grpId="0" animBg="1" autoUpdateAnimBg="0"/>
      <p:bldP spid="126" grpId="0" animBg="1" autoUpdateAnimBg="0"/>
      <p:bldP spid="127" grpId="0" animBg="1" autoUpdateAnimBg="0"/>
      <p:bldP spid="128" grpId="0" animBg="1" autoUpdateAnimBg="0"/>
      <p:bldP spid="129" grpId="0" animBg="1" autoUpdateAnimBg="0"/>
      <p:bldP spid="131" grpId="0" animBg="1"/>
      <p:bldP spid="132" grpId="0" autoUpdateAnimBg="0"/>
      <p:bldP spid="137" grpId="0" animBg="1"/>
      <p:bldP spid="1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181100" y="2525318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31900" y="1227536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485" name="内容占位符 7"/>
          <p:cNvSpPr txBox="1">
            <a:spLocks noChangeArrowheads="1"/>
          </p:cNvSpPr>
          <p:nvPr/>
        </p:nvSpPr>
        <p:spPr bwMode="auto">
          <a:xfrm>
            <a:off x="1285875" y="1116806"/>
            <a:ext cx="6527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抛物线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的顶点坐标是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                  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                D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内容占位符 7"/>
          <p:cNvSpPr txBox="1">
            <a:spLocks noChangeArrowheads="1"/>
          </p:cNvSpPr>
          <p:nvPr/>
        </p:nvSpPr>
        <p:spPr bwMode="auto">
          <a:xfrm>
            <a:off x="1228725" y="2415779"/>
            <a:ext cx="7169150" cy="17847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AutoNum type="arabicPlain" startAt="2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兰州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在下列二次函数中，其图象的对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称轴为直线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D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8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91314" y="1215629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226050" y="293846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507" name="内容占位符 7"/>
          <p:cNvSpPr txBox="1">
            <a:spLocks noChangeArrowheads="1"/>
          </p:cNvSpPr>
          <p:nvPr/>
        </p:nvSpPr>
        <p:spPr bwMode="auto">
          <a:xfrm>
            <a:off x="1435100" y="1316831"/>
            <a:ext cx="7061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对于抛物线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，下列说法正确的有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开口向上；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顶点为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对称轴为直线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轴的交点坐标为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85606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09" name="文本框 33"/>
          <p:cNvSpPr txBox="1">
            <a:spLocks noChangeArrowheads="1"/>
          </p:cNvSpPr>
          <p:nvPr/>
        </p:nvSpPr>
        <p:spPr bwMode="auto">
          <a:xfrm>
            <a:off x="7669215" y="85606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604125" y="141803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21518" name="组合 5"/>
          <p:cNvGrpSpPr/>
          <p:nvPr/>
        </p:nvGrpSpPr>
        <p:grpSpPr bwMode="auto">
          <a:xfrm>
            <a:off x="1027116" y="1404942"/>
            <a:ext cx="446087" cy="461665"/>
            <a:chOff x="1231900" y="1620697"/>
            <a:chExt cx="446088" cy="615740"/>
          </a:xfrm>
        </p:grpSpPr>
        <p:sp>
          <p:nvSpPr>
            <p:cNvPr id="3" name="矩形 2"/>
            <p:cNvSpPr/>
            <p:nvPr/>
          </p:nvSpPr>
          <p:spPr>
            <a:xfrm>
              <a:off x="1231900" y="1636577"/>
              <a:ext cx="446088" cy="4462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1520" name="矩形 4"/>
            <p:cNvSpPr>
              <a:spLocks noChangeArrowheads="1"/>
            </p:cNvSpPr>
            <p:nvPr/>
          </p:nvSpPr>
          <p:spPr bwMode="auto">
            <a:xfrm>
              <a:off x="1301433" y="1620697"/>
              <a:ext cx="338555" cy="61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9" y="3844389"/>
            <a:ext cx="799330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1" name="内容占位符 7"/>
          <p:cNvSpPr txBox="1">
            <a:spLocks noChangeArrowheads="1"/>
          </p:cNvSpPr>
          <p:nvPr/>
        </p:nvSpPr>
        <p:spPr bwMode="auto">
          <a:xfrm>
            <a:off x="1498603" y="1340645"/>
            <a:ext cx="66976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平行于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轴的直线与抛物线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的一个交点坐标为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，则另一个交点坐标为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             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             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85606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3" name="文本框 33"/>
          <p:cNvSpPr txBox="1">
            <a:spLocks noChangeArrowheads="1"/>
          </p:cNvSpPr>
          <p:nvPr/>
        </p:nvSpPr>
        <p:spPr bwMode="auto">
          <a:xfrm>
            <a:off x="7669215" y="85606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256464" y="1859758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22541" name="组合 5"/>
          <p:cNvGrpSpPr/>
          <p:nvPr/>
        </p:nvGrpSpPr>
        <p:grpSpPr bwMode="auto">
          <a:xfrm>
            <a:off x="1027116" y="1404942"/>
            <a:ext cx="446087" cy="461665"/>
            <a:chOff x="1231900" y="1620697"/>
            <a:chExt cx="446088" cy="615740"/>
          </a:xfrm>
        </p:grpSpPr>
        <p:sp>
          <p:nvSpPr>
            <p:cNvPr id="3" name="矩形 2"/>
            <p:cNvSpPr/>
            <p:nvPr/>
          </p:nvSpPr>
          <p:spPr>
            <a:xfrm>
              <a:off x="1231900" y="1636577"/>
              <a:ext cx="446088" cy="4462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2544" name="矩形 4"/>
            <p:cNvSpPr>
              <a:spLocks noChangeArrowheads="1"/>
            </p:cNvSpPr>
            <p:nvPr/>
          </p:nvSpPr>
          <p:spPr bwMode="auto">
            <a:xfrm>
              <a:off x="1301433" y="1620697"/>
              <a:ext cx="338555" cy="61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Microsoft Office PowerPoint</Application>
  <PresentationFormat>全屏显示(16:9)</PresentationFormat>
  <Paragraphs>322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Adobe 黑体 Std R</vt:lpstr>
      <vt:lpstr>Adobe 楷体 Std R</vt:lpstr>
      <vt:lpstr>Gulim</vt:lpstr>
      <vt:lpstr>黑体</vt:lpstr>
      <vt:lpstr>华文楷体</vt:lpstr>
      <vt:lpstr>华文新魏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Office 主题​​</vt:lpstr>
      <vt:lpstr>Equation</vt:lpstr>
      <vt:lpstr>Equation.3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2023-01-16T15:30:58Z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819FE62CC121470CA82147F1DD0449A9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