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B984A683-067C-4278-9CB5-F8CA8B5F98D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A683-067C-4278-9CB5-F8CA8B5F98DC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F5A59-770C-48E9-A600-CF33B7F114D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0B047-33F3-4E64-B57F-861FCA87B2D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0F79A-BF86-45B7-9360-FCB1F999663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5C121-AD8A-4B40-9570-683CC8923CC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1F01B0-D546-436B-B30B-3C7D412F5F3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3C75-A9A7-43E0-854E-5A14938C1F8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910E6-3F88-4044-B55E-595EE09E4EB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A655A-29ED-4692-AE97-0F04D82608D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09226-8E26-44F0-914E-B834C8920CA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27CBD-2845-4F6C-B6A6-7524FFAA0763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57B5-A315-45DC-BF77-8AEB8094F59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C9B23-9E2E-4E2D-99B5-CD40AA971F4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5E9AB61C-0B67-4B18-A08D-3C9225962F8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873457" y="3789040"/>
            <a:ext cx="33970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(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时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40768"/>
            <a:ext cx="9144000" cy="182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>
              <a:lnSpc>
                <a:spcPct val="150000"/>
              </a:lnSpc>
            </a:pPr>
            <a:r>
              <a:rPr lang="en-US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I've 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this bike for three years.</a:t>
            </a:r>
            <a:endParaRPr lang="zh-CN" alt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54" y="5589240"/>
            <a:ext cx="914114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98" name="Rectangle 26"/>
          <p:cNvSpPr>
            <a:spLocks noChangeArrowheads="1"/>
          </p:cNvSpPr>
          <p:nvPr/>
        </p:nvSpPr>
        <p:spPr bwMode="auto">
          <a:xfrm>
            <a:off x="395288" y="1268413"/>
            <a:ext cx="7051675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  <a:endParaRPr lang="zh-CN" altLang="en-US" sz="20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我们学校存在大约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年了。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Our school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about 50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years.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你父母在你的家乡住了多久了？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your parents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 your hometown?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在我家附近有条小河。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 small river near my home.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这块手表至少花了他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元。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He spent 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yuan on the watch.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那儿的人们周末做些什么？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8605" eaLnBrk="0" hangingPunct="0">
              <a:lnSpc>
                <a:spcPct val="150000"/>
              </a:lnSpc>
            </a:pP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 people do there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US" altLang="zh-CN" sz="20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2300" name="Rectangle 28"/>
          <p:cNvSpPr>
            <a:spLocks noChangeArrowheads="1"/>
          </p:cNvSpPr>
          <p:nvPr/>
        </p:nvSpPr>
        <p:spPr bwMode="auto">
          <a:xfrm>
            <a:off x="1979613" y="2205038"/>
            <a:ext cx="2306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827088" y="3032125"/>
            <a:ext cx="1833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4572000" y="3230563"/>
            <a:ext cx="704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06" name="Rectangle 34"/>
          <p:cNvSpPr>
            <a:spLocks noChangeArrowheads="1"/>
          </p:cNvSpPr>
          <p:nvPr/>
        </p:nvSpPr>
        <p:spPr bwMode="auto">
          <a:xfrm>
            <a:off x="827088" y="4005263"/>
            <a:ext cx="1036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08" name="Rectangle 36"/>
          <p:cNvSpPr>
            <a:spLocks noChangeArrowheads="1"/>
          </p:cNvSpPr>
          <p:nvPr/>
        </p:nvSpPr>
        <p:spPr bwMode="auto">
          <a:xfrm>
            <a:off x="1863725" y="4941888"/>
            <a:ext cx="922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10" name="Rectangle 38"/>
          <p:cNvSpPr>
            <a:spLocks noChangeArrowheads="1"/>
          </p:cNvSpPr>
          <p:nvPr/>
        </p:nvSpPr>
        <p:spPr bwMode="auto">
          <a:xfrm>
            <a:off x="827088" y="5805488"/>
            <a:ext cx="747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312" name="Rectangle 40"/>
          <p:cNvSpPr>
            <a:spLocks noChangeArrowheads="1"/>
          </p:cNvSpPr>
          <p:nvPr/>
        </p:nvSpPr>
        <p:spPr bwMode="auto">
          <a:xfrm>
            <a:off x="3717925" y="5805488"/>
            <a:ext cx="1558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eekends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0" grpId="0"/>
      <p:bldP spid="182302" grpId="0"/>
      <p:bldP spid="182304" grpId="0"/>
      <p:bldP spid="182306" grpId="0"/>
      <p:bldP spid="182308" grpId="0"/>
      <p:bldP spid="182310" grpId="0"/>
      <p:bldP spid="1823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00" name="Rectangle 56"/>
          <p:cNvSpPr>
            <a:spLocks noChangeArrowheads="1"/>
          </p:cNvSpPr>
          <p:nvPr/>
        </p:nvSpPr>
        <p:spPr bwMode="auto">
          <a:xfrm>
            <a:off x="323850" y="1008063"/>
            <a:ext cx="8424863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New or old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？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  <a:cs typeface="Courier New" panose="02070309020205020404" pitchFamily="49" charset="0"/>
              </a:rPr>
              <a:t>⇒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Is the town library new or old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？这是一个选择疑问句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句中两个并列的选择成分用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or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连接。选择疑问句的答语不能用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no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来回答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而是从可供选择的两个选项中选出一个直接回答。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ea typeface="楷体_GB2312" charset="-122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Whose bag is 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Sarah's or Vivian's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？这是谁的包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萨拉的还是薇薇安的？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—It's Sarah's.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是萨拉的。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单元语法补充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终止性动词也称为非延续性动词或瞬间动词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这类动词所表示的动作往往在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瞬间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就完成了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动作不能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持续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可以用于完成时态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但在完成时态的句子中不能与表示一段时间的状语连用。如：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since two days ago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for two years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等。如果要表示该动作的延续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就需要将其转换为延续性动词或表示状态的词。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3850" y="1412875"/>
            <a:ext cx="84963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eg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film started two hours ago.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电影是两个小时前开始的。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film has been on for two hours.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电影已经开始两个小时了。</a:t>
            </a:r>
            <a:endParaRPr lang="zh-CN" altLang="en-US" sz="2000" b="1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常见的短暂性动词和对应的延续性动词或表示状态的词：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borrow/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lend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keep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buy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have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finish/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end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over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begin/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start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on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open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open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arrive/come/go/move/reach/get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to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in/be at/be here/be there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close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closed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die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dead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leave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away (from)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go to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school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in school/be a student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get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up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up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fall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asleep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asleep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fall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ill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ill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lose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lost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become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join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in/be a member of ...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return/come back/get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back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back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join the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army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be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in the army/be a soldier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get to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know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know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receive/get a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letter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have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a letter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；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catch/get a 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cold</a:t>
            </a:r>
            <a:r>
              <a:rPr lang="en-US" altLang="zh-CN" sz="2000" b="1" dirty="0" err="1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have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a cold</a:t>
            </a:r>
            <a:r>
              <a:rPr lang="en-US" altLang="zh-CN" sz="2000" b="1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5" name="Rectangle 309"/>
          <p:cNvSpPr>
            <a:spLocks noChangeArrowheads="1"/>
          </p:cNvSpPr>
          <p:nvPr/>
        </p:nvSpPr>
        <p:spPr bwMode="auto">
          <a:xfrm>
            <a:off x="611188" y="1557338"/>
            <a:ext cx="750411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一、根据句意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用方框中所给词的适当形式填空。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endParaRPr lang="en-US" altLang="zh-C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big tree </a:t>
            </a:r>
            <a:r>
              <a:rPr lang="en-US" altLang="zh-C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house.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want to know a lot about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been away from my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about twenty years.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of the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places there?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 parents bought me a </a:t>
            </a:r>
            <a:r>
              <a:rPr lang="en-US" altLang="zh-CN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 as my birthday present.</a:t>
            </a:r>
          </a:p>
        </p:txBody>
      </p:sp>
      <p:graphicFrame>
        <p:nvGraphicFramePr>
          <p:cNvPr id="137526" name="Object 310"/>
          <p:cNvGraphicFramePr>
            <a:graphicFrameLocks noChangeAspect="1"/>
          </p:cNvGraphicFramePr>
          <p:nvPr/>
        </p:nvGraphicFramePr>
        <p:xfrm>
          <a:off x="1111250" y="2203450"/>
          <a:ext cx="52784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42" name="文档" r:id="rId3" imgW="5327015" imgH="594995" progId="Word.Document.8">
                  <p:embed/>
                </p:oleObj>
              </mc:Choice>
              <mc:Fallback>
                <p:oleObj name="文档" r:id="rId3" imgW="5327015" imgH="594995" progId="Word.Document.8">
                  <p:embed/>
                  <p:pic>
                    <p:nvPicPr>
                      <p:cNvPr id="0" name="Object 3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2203450"/>
                        <a:ext cx="5278438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528" name="Rectangle 312"/>
          <p:cNvSpPr>
            <a:spLocks noChangeArrowheads="1"/>
          </p:cNvSpPr>
          <p:nvPr/>
        </p:nvSpPr>
        <p:spPr bwMode="auto">
          <a:xfrm>
            <a:off x="3419475" y="3429000"/>
            <a:ext cx="903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530" name="Rectangle 314"/>
          <p:cNvSpPr>
            <a:spLocks noChangeArrowheads="1"/>
          </p:cNvSpPr>
          <p:nvPr/>
        </p:nvSpPr>
        <p:spPr bwMode="auto">
          <a:xfrm>
            <a:off x="4030663" y="3825875"/>
            <a:ext cx="108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Martin's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532" name="Rectangle 316"/>
          <p:cNvSpPr>
            <a:spLocks noChangeArrowheads="1"/>
          </p:cNvSpPr>
          <p:nvPr/>
        </p:nvSpPr>
        <p:spPr bwMode="auto">
          <a:xfrm>
            <a:off x="4322763" y="4437063"/>
            <a:ext cx="1311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hometo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534" name="Rectangle 318"/>
          <p:cNvSpPr>
            <a:spLocks noChangeArrowheads="1"/>
          </p:cNvSpPr>
          <p:nvPr/>
        </p:nvSpPr>
        <p:spPr bwMode="auto">
          <a:xfrm>
            <a:off x="3579813" y="4833938"/>
            <a:ext cx="90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7536" name="Rectangle 320"/>
          <p:cNvSpPr>
            <a:spLocks noChangeArrowheads="1"/>
          </p:cNvSpPr>
          <p:nvPr/>
        </p:nvSpPr>
        <p:spPr bwMode="auto">
          <a:xfrm>
            <a:off x="4030663" y="5230813"/>
            <a:ext cx="81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7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7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8" grpId="0"/>
      <p:bldP spid="137530" grpId="0"/>
      <p:bldP spid="137532" grpId="0"/>
      <p:bldP spid="137534" grpId="0"/>
      <p:bldP spid="1375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05" name="Rectangle 165"/>
          <p:cNvSpPr>
            <a:spLocks noChangeArrowheads="1"/>
          </p:cNvSpPr>
          <p:nvPr/>
        </p:nvSpPr>
        <p:spPr bwMode="auto">
          <a:xfrm>
            <a:off x="395288" y="1676400"/>
            <a:ext cx="82804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)6.Miss Green isn't in the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office.She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________ to the library.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gone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go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)7.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long have you ________ here?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—About two months.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gone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arrived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)8.Hurry up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play ________ for ten minutes.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begun  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 begun  C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been on  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began</a:t>
            </a:r>
          </a:p>
        </p:txBody>
      </p:sp>
      <p:sp>
        <p:nvSpPr>
          <p:cNvPr id="138421" name="Rectangle 181"/>
          <p:cNvSpPr>
            <a:spLocks noChangeArrowheads="1"/>
          </p:cNvSpPr>
          <p:nvPr/>
        </p:nvSpPr>
        <p:spPr bwMode="auto">
          <a:xfrm>
            <a:off x="827088" y="22764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423" name="Rectangle 183"/>
          <p:cNvSpPr>
            <a:spLocks noChangeArrowheads="1"/>
          </p:cNvSpPr>
          <p:nvPr/>
        </p:nvSpPr>
        <p:spPr bwMode="auto">
          <a:xfrm>
            <a:off x="827088" y="32305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425" name="Rectangle 185"/>
          <p:cNvSpPr>
            <a:spLocks noChangeArrowheads="1"/>
          </p:cNvSpPr>
          <p:nvPr/>
        </p:nvSpPr>
        <p:spPr bwMode="auto">
          <a:xfrm>
            <a:off x="827088" y="458152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21" grpId="0"/>
      <p:bldP spid="138423" grpId="0"/>
      <p:bldP spid="1384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74" name="Rectangle 110"/>
          <p:cNvSpPr>
            <a:spLocks noChangeArrowheads="1"/>
          </p:cNvSpPr>
          <p:nvPr/>
        </p:nvSpPr>
        <p:spPr bwMode="auto">
          <a:xfrm>
            <a:off x="250825" y="1916113"/>
            <a:ext cx="856932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)9.</a:t>
            </a:r>
            <a:r>
              <a:rPr lang="en-US" altLang="zh-CN" sz="2000" b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know him well?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—Sure.we ________ friends since ten years ago.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 C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become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made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)10.</a:t>
            </a:r>
            <a:r>
              <a:rPr lang="en-US" altLang="zh-CN" sz="2000" b="1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 you ________ your homework yet?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—Yes.I ________ it a moment ago.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finished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 b="1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done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finished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</a:t>
            </a:r>
          </a:p>
        </p:txBody>
      </p:sp>
      <p:sp>
        <p:nvSpPr>
          <p:cNvPr id="139435" name="Rectangle 171"/>
          <p:cNvSpPr>
            <a:spLocks noChangeArrowheads="1"/>
          </p:cNvSpPr>
          <p:nvPr/>
        </p:nvSpPr>
        <p:spPr bwMode="auto">
          <a:xfrm>
            <a:off x="684213" y="2060575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9436" name="Rectangle 172"/>
          <p:cNvSpPr>
            <a:spLocks noChangeArrowheads="1"/>
          </p:cNvSpPr>
          <p:nvPr/>
        </p:nvSpPr>
        <p:spPr bwMode="auto">
          <a:xfrm>
            <a:off x="684213" y="34290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9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435" grpId="0"/>
      <p:bldP spid="1394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48" name="Rectangle 40"/>
          <p:cNvSpPr>
            <a:spLocks noChangeArrowheads="1"/>
          </p:cNvSpPr>
          <p:nvPr/>
        </p:nvSpPr>
        <p:spPr bwMode="auto">
          <a:xfrm>
            <a:off x="155575" y="692150"/>
            <a:ext cx="8832850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三、根据对话内容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从方框中选择恰当的选项补全对话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其中有两项多余。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ants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Hey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young man.This watch is very new.Is it yours?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pt-BR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pt-BR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pt-BR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pt-BR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sir.</a:t>
            </a:r>
            <a:endParaRPr lang="pt-BR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pt-BR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pt-BR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pt-BR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pt-BR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pt-BR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de-DE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de-DE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de-DE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 Switzerland </a:t>
            </a:r>
            <a:r>
              <a:rPr lang="de-DE" altLang="zh-CN" sz="2000"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de-DE" sz="2000">
                <a:latin typeface="Times New Roman" panose="02020603050405020304" pitchFamily="18" charset="0"/>
                <a:ea typeface="楷体_GB2312" charset="-122"/>
              </a:rPr>
              <a:t>瑞士</a:t>
            </a:r>
            <a:r>
              <a:rPr lang="de-DE" altLang="zh-CN" sz="2000"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de-DE" sz="2000">
                <a:latin typeface="Times New Roman" panose="02020603050405020304" pitchFamily="18" charset="0"/>
                <a:ea typeface="楷体_GB2312" charset="-122"/>
              </a:rPr>
              <a:t>．</a:t>
            </a:r>
            <a:endParaRPr lang="zh-CN" altLang="de-DE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For two years.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Don't you like it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like it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but I want to get some money for 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my friend Bill.He had an accident.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see.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can have it for 600</a:t>
            </a:r>
            <a:r>
              <a:rPr lang="en-US" altLang="zh-C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dollars.</a:t>
            </a:r>
          </a:p>
        </p:txBody>
      </p:sp>
      <p:sp>
        <p:nvSpPr>
          <p:cNvPr id="171050" name="Rectangle 42"/>
          <p:cNvSpPr>
            <a:spLocks noChangeArrowheads="1"/>
          </p:cNvSpPr>
          <p:nvPr/>
        </p:nvSpPr>
        <p:spPr bwMode="auto">
          <a:xfrm>
            <a:off x="1258888" y="256540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052" name="Rectangle 44"/>
          <p:cNvSpPr>
            <a:spLocks noChangeArrowheads="1"/>
          </p:cNvSpPr>
          <p:nvPr/>
        </p:nvSpPr>
        <p:spPr bwMode="auto">
          <a:xfrm>
            <a:off x="14351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054" name="Rectangle 46"/>
          <p:cNvSpPr>
            <a:spLocks noChangeArrowheads="1"/>
          </p:cNvSpPr>
          <p:nvPr/>
        </p:nvSpPr>
        <p:spPr bwMode="auto">
          <a:xfrm>
            <a:off x="3203575" y="44370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1056" name="Rectangle 48"/>
          <p:cNvSpPr>
            <a:spLocks noChangeArrowheads="1"/>
          </p:cNvSpPr>
          <p:nvPr/>
        </p:nvSpPr>
        <p:spPr bwMode="auto">
          <a:xfrm>
            <a:off x="1789113" y="57340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50" grpId="0"/>
      <p:bldP spid="171052" grpId="0"/>
      <p:bldP spid="171054" grpId="0"/>
      <p:bldP spid="171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107" name="Rectangle 51"/>
          <p:cNvSpPr>
            <a:spLocks noChangeArrowheads="1"/>
          </p:cNvSpPr>
          <p:nvPr/>
        </p:nvSpPr>
        <p:spPr bwMode="auto">
          <a:xfrm>
            <a:off x="611188" y="1844675"/>
            <a:ext cx="48863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I'll take it.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at all.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ith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 i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  <a:p>
            <a:pPr indent="266700">
              <a:lnSpc>
                <a:spcPct val="150000"/>
              </a:lnSpc>
            </a:pP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selling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</a:p>
        </p:txBody>
      </p:sp>
      <p:sp>
        <p:nvSpPr>
          <p:cNvPr id="173121" name="Rectangle 65"/>
          <p:cNvSpPr>
            <a:spLocks noChangeArrowheads="1"/>
          </p:cNvSpPr>
          <p:nvPr/>
        </p:nvSpPr>
        <p:spPr bwMode="auto">
          <a:xfrm>
            <a:off x="1835150" y="2349500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121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882</Words>
  <Application>Microsoft Office PowerPoint</Application>
  <PresentationFormat>全屏显示(4:3)</PresentationFormat>
  <Paragraphs>93</Paragraphs>
  <Slides>10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2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2023-01-16T15:31:04Z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8D73CEDC096D45F39EEE7E642D6E5E4F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