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742" r:id="rId2"/>
    <p:sldId id="1494" r:id="rId3"/>
    <p:sldId id="1495" r:id="rId4"/>
    <p:sldId id="1576" r:id="rId5"/>
    <p:sldId id="1658" r:id="rId6"/>
    <p:sldId id="1723" r:id="rId7"/>
    <p:sldId id="1724" r:id="rId8"/>
    <p:sldId id="1464" r:id="rId9"/>
    <p:sldId id="1679" r:id="rId10"/>
    <p:sldId id="1725" r:id="rId11"/>
    <p:sldId id="1726" r:id="rId12"/>
    <p:sldId id="1727" r:id="rId13"/>
    <p:sldId id="1680" r:id="rId14"/>
    <p:sldId id="1587" r:id="rId15"/>
    <p:sldId id="1729" r:id="rId16"/>
    <p:sldId id="1728" r:id="rId17"/>
    <p:sldId id="1564" r:id="rId18"/>
    <p:sldId id="1681" r:id="rId19"/>
    <p:sldId id="1682" r:id="rId20"/>
    <p:sldId id="1683" r:id="rId21"/>
    <p:sldId id="1684" r:id="rId22"/>
    <p:sldId id="1685" r:id="rId23"/>
    <p:sldId id="1686" r:id="rId24"/>
    <p:sldId id="1689" r:id="rId25"/>
    <p:sldId id="1690" r:id="rId26"/>
    <p:sldId id="1691" r:id="rId27"/>
    <p:sldId id="1692" r:id="rId28"/>
    <p:sldId id="1739" r:id="rId29"/>
    <p:sldId id="1740" r:id="rId30"/>
    <p:sldId id="1744" r:id="rId31"/>
    <p:sldId id="1745" r:id="rId32"/>
    <p:sldId id="1717" r:id="rId33"/>
    <p:sldId id="1746" r:id="rId34"/>
    <p:sldId id="1731" r:id="rId35"/>
    <p:sldId id="1722" r:id="rId36"/>
    <p:sldId id="1565" r:id="rId37"/>
    <p:sldId id="1567" r:id="rId38"/>
    <p:sldId id="1732" r:id="rId39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F25B1B"/>
    <a:srgbClr val="0000FF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962" autoAdjust="0"/>
  </p:normalViewPr>
  <p:slideViewPr>
    <p:cSldViewPr>
      <p:cViewPr varScale="1">
        <p:scale>
          <a:sx n="108" d="100"/>
          <a:sy n="108" d="100"/>
        </p:scale>
        <p:origin x="-78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5.xml"/><Relationship Id="rId5" Type="http://schemas.openxmlformats.org/officeDocument/2006/relationships/slide" Target="slide17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489836" y="3110960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On the move</a:t>
            </a:r>
          </a:p>
        </p:txBody>
      </p:sp>
      <p:sp>
        <p:nvSpPr>
          <p:cNvPr id="8" name="矩形 7"/>
          <p:cNvSpPr/>
          <p:nvPr/>
        </p:nvSpPr>
        <p:spPr>
          <a:xfrm>
            <a:off x="1489836" y="3844240"/>
            <a:ext cx="7654164" cy="34623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r>
              <a:rPr lang="zh-CN" altLang="en-US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</a:t>
            </a:r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Using language &amp; Developing ideas</a:t>
            </a:r>
            <a:endParaRPr lang="zh-CN" altLang="zh-CN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12" y="4559414"/>
            <a:ext cx="914407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499109"/>
            <a:ext cx="8263514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标签，标记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哮喘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病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人际关系网，联络网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紧张，焦虑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大猩猩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持续而隐隐地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尤指体育比赛中的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冠军，第一名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1294" y="579522"/>
            <a:ext cx="66426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label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1294" y="1035055"/>
            <a:ext cx="9351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asthma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1294" y="1458265"/>
            <a:ext cx="6225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lung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1294" y="1928335"/>
            <a:ext cx="105059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network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1294" y="2368991"/>
            <a:ext cx="9207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tension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1294" y="2785883"/>
            <a:ext cx="8486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gorilla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1294" y="3260150"/>
            <a:ext cx="63701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ache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1294" y="3678377"/>
            <a:ext cx="122050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champion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265065"/>
            <a:ext cx="8263514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可调整的，可调节的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调整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调整，调节；适应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平衡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平衡的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回答，回复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回答，作出反应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力量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强有力的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3061" y="310372"/>
            <a:ext cx="127661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adjustable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53127" y="761366"/>
            <a:ext cx="8854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adjust 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7722" y="1209215"/>
            <a:ext cx="137600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adjustment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062" y="1707854"/>
            <a:ext cx="97845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balance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5444" y="2135812"/>
            <a:ext cx="118524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balanced 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2675" y="2543152"/>
            <a:ext cx="108765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response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3126" y="3002675"/>
            <a:ext cx="10171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respond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3062" y="3435646"/>
            <a:ext cx="82296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power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53126" y="3867594"/>
            <a:ext cx="11211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powerful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501987"/>
            <a:ext cx="8263514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消失，不见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消失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满是汗的，被汗水湿透的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汗水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altLang="zh-CN" sz="2000" b="1" kern="100" dirty="0">
              <a:latin typeface="宋体" panose="02010600030101010101" pitchFamily="2" charset="-122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        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使出汗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鼓舞，激励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 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鼓舞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鼓舞人心的</a:t>
            </a:r>
            <a:endParaRPr lang="zh-CN" altLang="zh-CN" sz="2000" kern="100" baseline="300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061" y="547751"/>
            <a:ext cx="122050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disappear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6323" y="998746"/>
            <a:ext cx="17190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disappearance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1320" y="1437887"/>
            <a:ext cx="8790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sweaty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7140" y="1932536"/>
            <a:ext cx="7508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sweat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7075" y="2803625"/>
            <a:ext cx="8872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inspire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9114" y="3267317"/>
            <a:ext cx="139683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inspiration 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40424" y="3682578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inspiring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0243" y="697232"/>
            <a:ext cx="8263514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B05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掌握规律　巧记单词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adjust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调整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-able</a:t>
            </a:r>
            <a:r>
              <a:rPr lang="zh-CN" altLang="zh-CN" sz="2000" b="1" kern="100" dirty="0">
                <a:latin typeface="Times New Roman" panose="02020603050405020304" pitchFamily="18" charset="0"/>
                <a:ea typeface="C-KT" panose="03000509000000000000" pitchFamily="65" charset="-122"/>
              </a:rPr>
              <a:t>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adjustable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可调节的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avail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有用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-able</a:t>
            </a:r>
            <a:r>
              <a:rPr lang="zh-CN" altLang="zh-CN" sz="2000" b="1" kern="100" dirty="0">
                <a:latin typeface="Times New Roman" panose="02020603050405020304" pitchFamily="18" charset="0"/>
                <a:ea typeface="C-KT" panose="03000509000000000000" pitchFamily="65" charset="-122"/>
              </a:rPr>
              <a:t>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available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可用的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changeable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可改变的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serviceable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有用的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reliable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可靠的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deniable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可否认的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123478"/>
            <a:ext cx="8641125" cy="514755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核心短语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成千上万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参加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偶遇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爱上，喜欢上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反过来，转而；轮流，依次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处理；涉及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末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灭绝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2733" y="729934"/>
            <a:ext cx="20316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tens of thousands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2733" y="1130006"/>
            <a:ext cx="14192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take part in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2733" y="1615947"/>
            <a:ext cx="144993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come across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2733" y="2022056"/>
            <a:ext cx="117081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 longer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2733" y="2511720"/>
            <a:ext cx="182323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fall in love 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2733" y="2954690"/>
            <a:ext cx="8999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 turn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2733" y="3394010"/>
            <a:ext cx="114196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deal 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2733" y="3837053"/>
            <a:ext cx="12719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from...to...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2733" y="4261629"/>
            <a:ext cx="155553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by the end 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6415" y="4740198"/>
            <a:ext cx="8854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die 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471732"/>
            <a:ext cx="8425553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Ⅲ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经典句式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状语从句的省略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about a new topic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important to collect facts and figures.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当学习一个新话题时，收集事实和数据是很重要的。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2.make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＋宾语＋宾补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These are often represented through charts or graphs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because they can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这些通常通过图表或图形表示，因为它们可以使信息更快、更容易解释。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3531" y="1415770"/>
            <a:ext cx="176873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When learning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2633" y="3172028"/>
            <a:ext cx="536112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 information quicker and easier to interpret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30157"/>
            <a:ext cx="8641125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引导宾语从句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important to read its title to know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重要的是阅读它的标题，知道事实和数字代表什么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4.as well as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也；既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又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had a great day out in London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helping to save gorillas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我在伦敦度过了美好的一天，也帮助拯救了大猩猩！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1121" y="1113926"/>
            <a:ext cx="404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what the facts and figures represent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77856" y="2464454"/>
            <a:ext cx="116280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as well 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8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14951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文本框 5"/>
          <p:cNvSpPr txBox="1"/>
          <p:nvPr/>
        </p:nvSpPr>
        <p:spPr>
          <a:xfrm>
            <a:off x="3032628" y="2733731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探究重点   互动撞击思维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904683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869835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adjustable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可调节的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904648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913409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904683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900563"/>
            <a:ext cx="8362160" cy="103850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.while its waterproof band is fully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adjustable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so that it is comfortable to wear.</a:t>
            </a:r>
            <a:r>
              <a:rPr lang="en-US" altLang="zh-CN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而它的防水带是完全可调的，所以穿起来很舒服。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335314"/>
            <a:ext cx="8259152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adjust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.&amp;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调整；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适应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adjust to doing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适应做某事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djust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...to...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调整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以适应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adjust oneself to...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使某人自己适应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adjustment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调整，调节；适应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make an adjustment/adjustments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作出调整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815817" y="272247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923843" y="143348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重点词汇</a:t>
            </a:r>
            <a:endParaRPr lang="en-US" altLang="zh-CN" b="1" kern="100" dirty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19152"/>
            <a:ext cx="8641125" cy="376255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(1)For example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making an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adjustable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desk lamp is your fantasy.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例如，做一盏可以调节的台灯纯属是你的想象。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(2)To be exact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other people can extend our intelligence and help us understand and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adjust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our emotions.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确切地说，其他人能够拓展我们的智力，帮助我们理解、调整我们的情感。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(3)She soon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new surroundings.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她很快适应了新环境。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(4)Some schools will make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(adjust) in agreement with the national soccer reform.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为了与国家足球改革相一致，一些学校将做出调整。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8813" y="3126430"/>
            <a:ext cx="147538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adjustments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01283" y="2687110"/>
            <a:ext cx="215826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adjusted herself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22" name="文本框 18">
            <a:hlinkClick r:id="rId3" action="ppaction://hlinksldjump"/>
          </p:cNvPr>
          <p:cNvSpPr txBox="1"/>
          <p:nvPr/>
        </p:nvSpPr>
        <p:spPr>
          <a:xfrm>
            <a:off x="5011755" y="1691249"/>
            <a:ext cx="1396544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5" name="文本框 19">
            <a:hlinkClick r:id="rId3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语篇理解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" name="文本框 22">
            <a:hlinkClick r:id="rId4" action="ppaction://hlinksldjump"/>
          </p:cNvPr>
          <p:cNvSpPr txBox="1"/>
          <p:nvPr/>
        </p:nvSpPr>
        <p:spPr>
          <a:xfrm>
            <a:off x="5011755" y="2380403"/>
            <a:ext cx="1396544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7" name="文本框 23">
            <a:hlinkClick r:id="rId4" action="ppaction://hlinksldjump"/>
          </p:cNvPr>
          <p:cNvSpPr txBox="1"/>
          <p:nvPr/>
        </p:nvSpPr>
        <p:spPr>
          <a:xfrm>
            <a:off x="6227303" y="2368537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基础自测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" name="文本框 29">
            <a:hlinkClick r:id="rId5" action="ppaction://hlinksldjump"/>
          </p:cNvPr>
          <p:cNvSpPr txBox="1"/>
          <p:nvPr/>
        </p:nvSpPr>
        <p:spPr>
          <a:xfrm>
            <a:off x="5011278" y="3057692"/>
            <a:ext cx="1397164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31" name="文本框 31">
            <a:hlinkClick r:id="rId5" action="ppaction://hlinksldjump"/>
          </p:cNvPr>
          <p:cNvSpPr txBox="1"/>
          <p:nvPr/>
        </p:nvSpPr>
        <p:spPr>
          <a:xfrm>
            <a:off x="6227303" y="3057692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16" name="文本框 15">
            <a:hlinkClick r:id="rId6" action="ppaction://hlinksldjump"/>
          </p:cNvPr>
          <p:cNvSpPr txBox="1"/>
          <p:nvPr/>
        </p:nvSpPr>
        <p:spPr>
          <a:xfrm>
            <a:off x="5011278" y="3734980"/>
            <a:ext cx="1397164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19" name="文本框 31">
            <a:hlinkClick r:id="rId6" action="ppaction://hlinksldjump"/>
          </p:cNvPr>
          <p:cNvSpPr txBox="1"/>
          <p:nvPr/>
        </p:nvSpPr>
        <p:spPr>
          <a:xfrm>
            <a:off x="6227303" y="3734980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4"/>
            <a:ext cx="8362160" cy="96948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Using only a rope</a:t>
            </a:r>
            <a:r>
              <a:rPr lang="zh-CN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you can develop your footwork and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balance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只使用一根绳子，你就可以练就你的步法和平衡感。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085809"/>
            <a:ext cx="8259152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keep one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 balance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保持平衡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lose one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 balance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失去平衡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out of balance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不平衡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balance A against B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　权衡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balanced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平衡的，均衡的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a balanced diet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均衡的饮食</a:t>
            </a:r>
            <a:endParaRPr lang="zh-CN" altLang="zh-CN" sz="2000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9601" y="1550064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balance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天平；平衡；结余，余额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平衡；权衡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3721" y="304023"/>
            <a:ext cx="8849784" cy="46858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(1)Try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balance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your diet by eating more fruit and less dessert.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尽量多吃些水果，少吃甜食，使饮食均衡合理。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doctor advised me to have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balanced diet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医生建议我均衡饮食。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(3)When he was running after his brother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boy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and had a bad fall.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在追赶哥哥时，这个男孩失去平衡，重重地摔了一跤。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(4)The girl seemed to be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the ice.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这个女孩在冰上似乎失去了平衡。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(5)We must balance the advantages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disadvantages before we decide.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在做决定之前我们必须权衡利弊。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49401" y="2139802"/>
            <a:ext cx="180239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lost his balance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22851" y="3048808"/>
            <a:ext cx="16757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out of balance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30870" y="3903230"/>
            <a:ext cx="9207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against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3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5"/>
            <a:ext cx="8362160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During the interview</a:t>
            </a:r>
            <a:r>
              <a:rPr lang="zh-CN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listen carefully to each question and try to understand the main ideas within the interviewee</a:t>
            </a:r>
            <a:r>
              <a:rPr lang="en-US" altLang="zh-CN" sz="21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s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responses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在面试过程中，仔细听每个问题，试着理解受访者回答中的主要观点。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517756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response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回答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；回应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make a response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作出回应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respond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回答；响应；作出反应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respond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回答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；回应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977822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response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回答；答复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1774" y="234130"/>
            <a:ext cx="8680452" cy="46858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(1)How did he 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respond to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news about his personal life?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他对有关他私生活的消息是如何回应的？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law was passed in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(respond) to the public pressure.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在公众压力下该法规获得通过。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一句多译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我建议他制定一个新计划，但是他没有回复。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suggested that he work out a new plan but he didn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it.(respond)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suggested that he work out a new plan but he didn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it.(response)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59635" y="1194671"/>
            <a:ext cx="108765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response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79834" y="2953066"/>
            <a:ext cx="129443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respond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32521" y="3408580"/>
            <a:ext cx="221937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 a response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4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520540"/>
            <a:ext cx="8362160" cy="96948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Then I discovered an app called Running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Power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</a:t>
            </a:r>
            <a:r>
              <a:rPr lang="zh-CN" altLang="zh-CN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然后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我发现了一个名为</a:t>
            </a:r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Running Power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的应用程序。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031815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come to power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上台，当权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表示动作，不能和一段时间连用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be in power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当权，执政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表示状态，可以和一段时间连用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have the power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具有做某事的能力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权力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beyond/out of one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 power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某人力所不能及的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powerful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强有力的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599867"/>
            <a:ext cx="8259152" cy="377016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/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power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力量；能力；权力；职权；政权；电力供应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89179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(1)There was a time when the little girl lost the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power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of speech.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有一段时间这个小女孩失去了说话的能力。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(2)Could you tell me when the president Trump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came to power?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你能告诉我特朗普总统是什么时候上台的吗？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(3)She had the power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(control) the situation.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她有能力控制局面。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(4)I am sorry 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my power to make such a decision.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对不起，我无权做此决定。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(5)This kind of animals has some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(power) teeth.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这种动物有强大的牙齿。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91430" y="2346578"/>
            <a:ext cx="119345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 control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6353" y="2760659"/>
            <a:ext cx="164049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beyond/out 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69830" y="3651620"/>
            <a:ext cx="11211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powerful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5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7"/>
            <a:ext cx="8362160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This is a </a:t>
            </a:r>
            <a:r>
              <a:rPr lang="en-US" altLang="zh-CN" sz="2100" b="1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programme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run by The Gorilla Organization to raise money to save the world</a:t>
            </a:r>
            <a:r>
              <a:rPr lang="en-US" altLang="zh-CN" sz="2100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s last remaining gorillas from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dying out</a:t>
            </a:r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这是由大猩猩组织发起的一个项目，旨在筹集资金拯救世界上仅存的大猩猩，不可让它们灭绝。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433164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die away 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声音、光等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逐渐减弱；消失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die of/from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因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而死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die down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逐渐平息；逐渐暗淡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die off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相继死去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2031815"/>
            <a:ext cx="8259152" cy="377016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/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die out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灭绝；逐渐消失；逐渐熄灭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04971" y="358017"/>
            <a:ext cx="8470861" cy="376255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(1)Many old traditional works of literature have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died out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already.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许多古老的传统文学巨著已经绝迹了。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(2)After the talk the man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anger died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bit.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谈话之后，这名男子的怒气平息了一点。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(3)If the snowstorm doesn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blow over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cattle will die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如果暴风雪不停息，牛就会相继死去。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(4)The sound of the car died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the distance.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汽车的声音渐渐消失在远方。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43461" y="1324907"/>
            <a:ext cx="73800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down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84318" y="2219545"/>
            <a:ext cx="43664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off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37726" y="3084619"/>
            <a:ext cx="70915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away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6"/>
            <a:ext cx="8514744" cy="485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6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6"/>
            <a:ext cx="8362160" cy="553870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End by saying why he/she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inspires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you. 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最后说说他</a:t>
            </a:r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/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她为什么会激励你。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005938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inspire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鼓舞，激励；激发；启示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1545874"/>
            <a:ext cx="8259152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inspire sb.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鼓励某人做某事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inspiring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令人鼓舞的，鼓舞人心的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inspired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受到鼓舞的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inspiration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灵感；鼓舞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36570" y="519997"/>
            <a:ext cx="8556473" cy="422422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(1)We need an adult who can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inspire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team to cheer up.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我们需要一位能激励团队振奋起来的成年人。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actors hope to inspire the children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(work) hard for their dreams.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这些演员希望鼓舞孩子们为了梦想而努力学习。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(3)Hearing the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news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children were very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.(inspire)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听到这个鼓舞人心的消息，孩子们都很受鼓舞。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(4)I really wonder where his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(inspire) came from.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我确实很想知道他的灵感来自哪里。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3040" y="1491880"/>
            <a:ext cx="98647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work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14405" y="2355776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inspiring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37726" y="3237578"/>
            <a:ext cx="13327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inspiration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16111" y="2339059"/>
            <a:ext cx="102994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inspired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05622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zh-CN" sz="2100" b="1" spc="15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</a:rPr>
              <a:t>语篇理解</a:t>
            </a:r>
            <a:endParaRPr lang="zh-CN" altLang="en-US" sz="2100" b="1" spc="15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精读精练   萃取文本精华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6"/>
            <a:ext cx="8514744" cy="485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>
                <a:solidFill>
                  <a:prstClr val="white"/>
                </a:solidFill>
              </a:rPr>
              <a:t>7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6"/>
            <a:ext cx="8362160" cy="5539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He then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persuaded 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me to try ice hockey.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然后他说服我去打冰球。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951945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persuade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说服，劝说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71600" y="1437887"/>
          <a:ext cx="6430212" cy="2506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文档" r:id="rId3" imgW="8587740" imgH="3357245" progId="Word.Document.12">
                  <p:embed/>
                </p:oleObj>
              </mc:Choice>
              <mc:Fallback>
                <p:oleObj name="文档" r:id="rId3" imgW="8587740" imgH="3357245" progId="Word.Document.12">
                  <p:embed/>
                  <p:pic>
                    <p:nvPicPr>
                      <p:cNvPr id="0" name="图片 104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600" y="1437887"/>
                        <a:ext cx="6430212" cy="2506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619601" y="3705613"/>
            <a:ext cx="8259152" cy="145423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persuade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说服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，强调说服的结果；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advise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劝说，建议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，对方不一定接受，强调动作。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劝说但不一定有效果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应表述为：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advise sb.  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try to persuade sb. 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36570" y="358017"/>
            <a:ext cx="8556473" cy="46858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(1)I decided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persuade him to change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mind.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decided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persuade him into changing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mind.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我决定说服他改变主意。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(2)He tried to persuade us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honesty.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tried to persuade us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was honest.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他试图说服我们相信他是诚实的。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(3)None of us could persuade him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None of us could persuade him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我们中没有人能说服他不做那件事。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(4)The girl </a:t>
            </a:r>
            <a:r>
              <a:rPr lang="en-US" altLang="zh-CN" sz="2000" b="1" u="sng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her father to give up smoking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failed.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那个女孩劝她父亲戒烟，但没有成功。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67661" y="1333043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46838" y="1771371"/>
            <a:ext cx="5793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74018" y="2654312"/>
            <a:ext cx="161164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not to do 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8804" y="3083117"/>
            <a:ext cx="19530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out of doing 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34566" y="3993812"/>
            <a:ext cx="9640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advised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629256" y="56927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519998"/>
            <a:ext cx="8362160" cy="96948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had a great day out in London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as well as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helping to save gorillas</a:t>
            </a:r>
            <a:r>
              <a:rPr lang="zh-CN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endParaRPr lang="en-US" altLang="zh-CN" sz="21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在伦敦度过了美好的一天，也帮助拯救了大猩猩！</a:t>
            </a:r>
          </a:p>
        </p:txBody>
      </p:sp>
      <p:sp>
        <p:nvSpPr>
          <p:cNvPr id="8" name="矩形 7"/>
          <p:cNvSpPr/>
          <p:nvPr/>
        </p:nvSpPr>
        <p:spPr>
          <a:xfrm>
            <a:off x="619601" y="1599867"/>
            <a:ext cx="8259152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as well as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也；既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；不但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而且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；和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一样好。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用作连词，连接两个相同的成分，如名词、形容词等，通常不位于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句首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，相当于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not only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。当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as well as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连接主语时，谓语动词须和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as well as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前面的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主语在人称和数上保持一致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即与比较远的那个主语保持一致，简称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kern="1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就远原则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。类似的词还有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together with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along with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with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besides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but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except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including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等。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815817" y="162955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8"/>
          <p:cNvSpPr txBox="1"/>
          <p:nvPr/>
        </p:nvSpPr>
        <p:spPr>
          <a:xfrm>
            <a:off x="3923843" y="34056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en-US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经典句式</a:t>
            </a:r>
            <a:endParaRPr lang="en-US" altLang="zh-CN" b="1" kern="100" dirty="0" smtClean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5036" y="1221913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  ②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用作介词，相当于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besides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addition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，意为</a:t>
            </a:r>
            <a:r>
              <a:rPr lang="en-US" altLang="zh-CN" sz="20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除</a:t>
            </a:r>
            <a:r>
              <a:rPr lang="en-US" altLang="zh-CN" sz="20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之外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还有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，后面通常接名词或动词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­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形式。</a:t>
            </a:r>
            <a:endParaRPr lang="zh-CN" altLang="zh-CN" sz="200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as well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常位于肯定句句末，无须用逗号与句子分开。</a:t>
            </a:r>
            <a:endParaRPr lang="zh-CN" altLang="zh-CN" sz="200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may/might as well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还是</a:t>
            </a:r>
            <a:r>
              <a:rPr lang="en-US" altLang="zh-CN" sz="2000" b="1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为好；不妨</a:t>
            </a:r>
            <a:r>
              <a:rPr lang="en-US" altLang="zh-CN" sz="2000" b="1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。表示委婉的建议，一般是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针对当时的情况提出另外的提议。</a:t>
            </a:r>
            <a:endParaRPr lang="zh-CN" altLang="zh-CN" sz="2000" b="1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597790"/>
            <a:ext cx="8803644" cy="422422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(1)On the Internet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people can seek information about their favorite stars and complain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well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在网上，人们可以查找他们最喜欢的明星的信息，也可以发牢骚。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(2)My sister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well as her classmates who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late for class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criticized by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Hunt.(be)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我姐姐和她迟到的同学都被亨特老师批评了。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(3)Now that you have a good chance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make full use of it.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既然你有一个好机会，你不妨充分利用这次机会。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04104" y="2005575"/>
            <a:ext cx="6612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were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44073" y="2005574"/>
            <a:ext cx="55205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7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867500" y="3307799"/>
            <a:ext cx="21149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may/might as well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达标检测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当堂检测  基础达标演练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8232" y="735971"/>
            <a:ext cx="8727536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1.The man failed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(persuade) his wife to go with him.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2.I guess they will make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(adjust) to my salary this month.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3.As a result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these endangered animals may even die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4.He was one of the most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(power) men in Bohemia.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5.What will happen to you if you don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eat a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(balance) diet?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6.The actor will hold a party in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(respond) to the news.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513712" y="276028"/>
            <a:ext cx="2116576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单句语法填空</a:t>
            </a:r>
            <a:endParaRPr lang="en-US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73471" y="764540"/>
            <a:ext cx="14128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 persuade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88070" y="1221913"/>
            <a:ext cx="147538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adjustments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30455" y="1718029"/>
            <a:ext cx="49434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42082" y="2104854"/>
            <a:ext cx="11211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powerful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02377" y="2613462"/>
            <a:ext cx="11211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balanced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99765" y="3010695"/>
            <a:ext cx="108765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response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2" grpId="0"/>
      <p:bldP spid="13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8" y="843959"/>
            <a:ext cx="7831889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7.I tried to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this new situation.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我努力适应这里的新环境。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sunny weather, I decided to explore the woods.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阳光明媚的天气令人振奋，我决定到森林里寻幽探胜。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9.Tom as well as his brothers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a car the other day.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前几天，汤姆和他的兄弟们被一辆汽车撞了。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713585" y="263742"/>
            <a:ext cx="1716829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完成句子</a:t>
            </a:r>
          </a:p>
        </p:txBody>
      </p:sp>
      <p:sp>
        <p:nvSpPr>
          <p:cNvPr id="2" name="矩形 1"/>
          <p:cNvSpPr/>
          <p:nvPr/>
        </p:nvSpPr>
        <p:spPr>
          <a:xfrm>
            <a:off x="1464678" y="869383"/>
            <a:ext cx="38382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 the necessary adjustment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1970" y="1772528"/>
            <a:ext cx="139382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Inspired by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23452" y="2689260"/>
            <a:ext cx="91433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was hit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504" y="573991"/>
            <a:ext cx="9001000" cy="422422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2925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下面是根据课文内容写的一篇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词左右的内容概要，请根据括号内的汉语提示完成短文。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2925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This global site is a place for runners to 10.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分享他们跑步的故事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).So many runners tell their stories to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us.Running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led Li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Yue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实现他从未想过自己能做的事情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making Sarah 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爱上了跑步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</a:t>
            </a:r>
          </a:p>
          <a:p>
            <a:pPr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帮助大卫减轻压力和焦虑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).Besides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also had Grace spend a great day in London 14.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也帮助拯救了大猩猩</a:t>
            </a:r>
            <a:r>
              <a:rPr lang="en-US" altLang="zh-CN" sz="20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99193" y="263742"/>
            <a:ext cx="3345615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Ⅲ.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课文缩写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——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概要写作</a:t>
            </a:r>
          </a:p>
        </p:txBody>
      </p:sp>
      <p:sp>
        <p:nvSpPr>
          <p:cNvPr id="3" name="矩形 2"/>
          <p:cNvSpPr/>
          <p:nvPr/>
        </p:nvSpPr>
        <p:spPr>
          <a:xfrm>
            <a:off x="5352818" y="1516490"/>
            <a:ext cx="3800763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share their stories about running 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87400" y="2404522"/>
            <a:ext cx="4967030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achieve what he never thought he could do</a:t>
            </a:r>
          </a:p>
        </p:txBody>
      </p:sp>
      <p:sp>
        <p:nvSpPr>
          <p:cNvPr id="8" name="矩形 7"/>
          <p:cNvSpPr/>
          <p:nvPr/>
        </p:nvSpPr>
        <p:spPr>
          <a:xfrm>
            <a:off x="7288559" y="2872982"/>
            <a:ext cx="166935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helping David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01699" y="2886188"/>
            <a:ext cx="204284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fall in love with it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3549" y="3292711"/>
            <a:ext cx="324388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relieve his stress and anxiety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05917" y="3739546"/>
            <a:ext cx="338135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as well as help to save gorillas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2217" y="699944"/>
            <a:ext cx="85608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and judge whether the following sentences are true(T) or false(F).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1.If you are a runner with a story to tell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can click into this global site.(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2.David won silver in the under 18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10,000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metres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3.Sarah entered the Great Gorilla Run in London.(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450754" y="1716562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00417" y="2154859"/>
            <a:ext cx="305653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</a:p>
        </p:txBody>
      </p:sp>
      <p:sp>
        <p:nvSpPr>
          <p:cNvPr id="15" name="矩形 14"/>
          <p:cNvSpPr/>
          <p:nvPr/>
        </p:nvSpPr>
        <p:spPr>
          <a:xfrm>
            <a:off x="5859856" y="2597115"/>
            <a:ext cx="29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carefully and choose the best answer.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main idea of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A.Running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the best sport all over the world.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B.This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global site is very popular all over the world.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C.Reasons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for starting running and benefits gained from running.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D.Running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can cure your disease and make you better and better.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214" y="2682035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2.Why does Li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Yue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start running?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loves running since childhood.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was born with asthma and has to start running.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C.Running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can improve lung function and help him treat his asthma.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wants to win gold in national competitions.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12" y="2253231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3.Which of the following is NOT true according to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Great Gorilla is a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programme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save endangered gorillas.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B.David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always feels anxious due to work pressure before running.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C.David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thinks his stress has disappeared by the end of the run.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D.Sarah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starts running just to see her name in the top five.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024" y="2685179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  <p:pic>
        <p:nvPicPr>
          <p:cNvPr id="4" name="返回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基础自测</a:t>
            </a:r>
            <a:endParaRPr lang="en-US" altLang="zh-CN" sz="2100" b="1" spc="15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自主学习   落实基础知识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246994"/>
            <a:ext cx="8263514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重点单词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理想的，最好的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监视，监测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可用的，可获得的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跳绳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位置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较上的，较高的，上面的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骨头，骨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包含，需要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大师，能手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资料，数据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5036" y="795325"/>
            <a:ext cx="66426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ideal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1022" y="1237993"/>
            <a:ext cx="102013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monitor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1023" y="1666558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available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7269" y="2085809"/>
            <a:ext cx="5937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skip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5722" y="2517757"/>
            <a:ext cx="79411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upper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5258" y="3019778"/>
            <a:ext cx="66587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bone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6346" y="3465218"/>
            <a:ext cx="9207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involve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75035" y="3898552"/>
            <a:ext cx="89189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master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9049" y="4352691"/>
            <a:ext cx="6225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data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2606</Words>
  <Application>Microsoft Office PowerPoint</Application>
  <PresentationFormat>全屏显示(16:9)</PresentationFormat>
  <Paragraphs>358</Paragraphs>
  <Slides>38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53" baseType="lpstr">
      <vt:lpstr>C-KT</vt:lpstr>
      <vt:lpstr>IPAPANNEW</vt:lpstr>
      <vt:lpstr>黑体</vt:lpstr>
      <vt:lpstr>华文细黑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Symbol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2023-01-16T15:31:11Z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F8E873FD042F48DB8059C68FD131EEE5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