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1" r:id="rId2"/>
    <p:sldId id="382" r:id="rId3"/>
    <p:sldId id="321" r:id="rId4"/>
    <p:sldId id="322" r:id="rId5"/>
    <p:sldId id="324" r:id="rId6"/>
    <p:sldId id="343" r:id="rId7"/>
    <p:sldId id="344" r:id="rId8"/>
    <p:sldId id="345" r:id="rId9"/>
    <p:sldId id="346" r:id="rId10"/>
    <p:sldId id="351" r:id="rId11"/>
    <p:sldId id="367" r:id="rId12"/>
    <p:sldId id="369" r:id="rId13"/>
    <p:sldId id="380" r:id="rId14"/>
    <p:sldId id="373" r:id="rId15"/>
    <p:sldId id="374" r:id="rId16"/>
    <p:sldId id="375" r:id="rId17"/>
    <p:sldId id="376" r:id="rId18"/>
    <p:sldId id="383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FFFF"/>
    <a:srgbClr val="FFCCFF"/>
    <a:srgbClr val="00FFFF"/>
    <a:srgbClr val="CCFF66"/>
    <a:srgbClr val="FF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 smtClean="0"/>
            </a:lvl1pPr>
          </a:lstStyle>
          <a:p>
            <a:pPr>
              <a:defRPr/>
            </a:pPr>
            <a:fld id="{7F1D9434-15DC-49B9-8166-F9DF1F56FC7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62E1736-343E-479C-A87B-7940F500240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E1736-343E-479C-A87B-7940F50024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4A4BEC-DF2F-4A02-968D-C2207C694D39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9D23B-E01C-40D5-AECA-F88F06FF42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31116-6049-4CC1-9808-BE7AFECC5E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A1143-E536-4462-872F-55FE126E8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8865-B756-4882-A466-B745832B70FE}" type="datetimeFigureOut">
              <a:rPr lang="zh-CN" altLang="en-US"/>
              <a:t>2023-01-16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5824D-B617-4D1B-905A-DE20ACDFD08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4013A-5533-43D7-914D-968591538B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392D-9DF6-4976-BBA7-3FEE483B42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B5BE3-7D95-4D6F-A83F-585DA46A3B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4DE31-954F-4838-977C-78D222A254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51B4E-818D-4439-B7CA-712CCEEEAC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9C1FF-B070-40EE-8E6F-AB9FC230DC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265CD-9E14-4389-B9EB-B98A6E0446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7E59-7548-495D-89B7-7295B18BE5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7171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24720E-129B-4984-8B4D-1924D0A9D2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7311B0-D869-49A4-9AB3-151163F7C8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21021;&#20013;&#36164;&#28304;\&#20154;&#25945;&#29256;\&#35838;&#20214;\&#20161;&#29233;&#29256;\&#19971;&#19979;\Unit6%20Topic2\U6T2A-2.mp3" TargetMode="External"/><Relationship Id="rId1" Type="http://schemas.microsoft.com/office/2007/relationships/media" Target="file:///D:\&#21021;&#20013;&#36164;&#28304;\&#20154;&#25945;&#29256;\&#35838;&#20214;\&#20161;&#29233;&#29256;\&#19971;&#19979;\Unit6%20Topic2\U6T2A-2.mp3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&#21021;&#20013;&#36164;&#28304;\&#20154;&#25945;&#29256;\&#35838;&#20214;\&#20161;&#29233;&#29256;\&#19971;&#19979;\Unit6%20Topic2\U6T2A-4a.mp3" TargetMode="External"/><Relationship Id="rId1" Type="http://schemas.microsoft.com/office/2007/relationships/media" Target="file:///D:\&#21021;&#20013;&#36164;&#28304;\&#20154;&#25945;&#29256;\&#35838;&#20214;\&#20161;&#29233;&#29256;\&#19971;&#19979;\Unit6%20Topic2\U6T2A-4a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58"/>
          <p:cNvGrpSpPr/>
          <p:nvPr/>
        </p:nvGrpSpPr>
        <p:grpSpPr bwMode="auto">
          <a:xfrm>
            <a:off x="1525588" y="1052513"/>
            <a:ext cx="6286500" cy="639762"/>
            <a:chOff x="1669357" y="917212"/>
            <a:chExt cx="6286500" cy="640620"/>
          </a:xfrm>
        </p:grpSpPr>
        <p:sp>
          <p:nvSpPr>
            <p:cNvPr id="57" name="KSO_Shape"/>
            <p:cNvSpPr/>
            <p:nvPr/>
          </p:nvSpPr>
          <p:spPr>
            <a:xfrm>
              <a:off x="2412307" y="972849"/>
              <a:ext cx="4979987" cy="584983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268" name="TextBox 3"/>
            <p:cNvSpPr>
              <a:spLocks noChangeArrowheads="1"/>
            </p:cNvSpPr>
            <p:nvPr/>
          </p:nvSpPr>
          <p:spPr bwMode="auto">
            <a:xfrm>
              <a:off x="1669357" y="917212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初中英语仁爱版七年级下</a:t>
              </a:r>
            </a:p>
          </p:txBody>
        </p:sp>
      </p:grpSp>
      <p:sp>
        <p:nvSpPr>
          <p:cNvPr id="11269" name="TextBox 9"/>
          <p:cNvSpPr>
            <a:spLocks noChangeArrowheads="1"/>
          </p:cNvSpPr>
          <p:nvPr/>
        </p:nvSpPr>
        <p:spPr bwMode="auto">
          <a:xfrm>
            <a:off x="795338" y="2135188"/>
            <a:ext cx="76565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Unit6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Topic2</a:t>
            </a:r>
          </a:p>
          <a:p>
            <a:pPr algn="ctr"/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My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 is in an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apartment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building.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270" name="TextBox 10"/>
          <p:cNvSpPr>
            <a:spLocks noChangeArrowheads="1"/>
          </p:cNvSpPr>
          <p:nvPr/>
        </p:nvSpPr>
        <p:spPr bwMode="auto">
          <a:xfrm>
            <a:off x="2721768" y="3356992"/>
            <a:ext cx="3787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Section A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68409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500188" y="344488"/>
            <a:ext cx="7643812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zh-CN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Listen to the conversation and choose the correct answers.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2775" y="1660525"/>
            <a:ext cx="799147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zh-CN" altLang="en-US" sz="3400" b="1" dirty="0">
                <a:latin typeface="Times New Roman" panose="02020603050405020304" pitchFamily="18" charset="0"/>
              </a:rPr>
              <a:t>What kind of home does Michael want to rent?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	A. A townhouse       B. An apartment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	C. A farmhouse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2. Does Michael want to rent a quiet room for the students?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A. Yes, he does.        B. No, he doesn't.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C. We don't know.</a:t>
            </a:r>
          </a:p>
        </p:txBody>
      </p:sp>
      <p:sp>
        <p:nvSpPr>
          <p:cNvPr id="22532" name="未知"/>
          <p:cNvSpPr>
            <a:spLocks noRot="1" noChangeArrowheads="1"/>
          </p:cNvSpPr>
          <p:nvPr/>
        </p:nvSpPr>
        <p:spPr bwMode="auto">
          <a:xfrm>
            <a:off x="4637088" y="2781300"/>
            <a:ext cx="649287" cy="790575"/>
          </a:xfrm>
          <a:custGeom>
            <a:avLst/>
            <a:gdLst>
              <a:gd name="T0" fmla="*/ 155 w 168"/>
              <a:gd name="T1" fmla="*/ 0 h 268"/>
              <a:gd name="T2" fmla="*/ 168 w 168"/>
              <a:gd name="T3" fmla="*/ 10 h 268"/>
              <a:gd name="T4" fmla="*/ 90 w 168"/>
              <a:gd name="T5" fmla="*/ 268 h 268"/>
              <a:gd name="T6" fmla="*/ 26 w 168"/>
              <a:gd name="T7" fmla="*/ 171 h 268"/>
              <a:gd name="T8" fmla="*/ 7 w 168"/>
              <a:gd name="T9" fmla="*/ 192 h 268"/>
              <a:gd name="T10" fmla="*/ 0 w 168"/>
              <a:gd name="T11" fmla="*/ 185 h 268"/>
              <a:gd name="T12" fmla="*/ 34 w 168"/>
              <a:gd name="T13" fmla="*/ 148 h 268"/>
              <a:gd name="T14" fmla="*/ 88 w 168"/>
              <a:gd name="T15" fmla="*/ 222 h 268"/>
              <a:gd name="T16" fmla="*/ 155 w 168"/>
              <a:gd name="T1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68">
                <a:moveTo>
                  <a:pt x="155" y="0"/>
                </a:moveTo>
                <a:cubicBezTo>
                  <a:pt x="159" y="3"/>
                  <a:pt x="163" y="6"/>
                  <a:pt x="168" y="10"/>
                </a:cubicBezTo>
                <a:cubicBezTo>
                  <a:pt x="143" y="96"/>
                  <a:pt x="116" y="182"/>
                  <a:pt x="90" y="268"/>
                </a:cubicBezTo>
                <a:cubicBezTo>
                  <a:pt x="69" y="236"/>
                  <a:pt x="48" y="204"/>
                  <a:pt x="26" y="171"/>
                </a:cubicBezTo>
                <a:cubicBezTo>
                  <a:pt x="20" y="178"/>
                  <a:pt x="13" y="185"/>
                  <a:pt x="7" y="192"/>
                </a:cubicBezTo>
                <a:cubicBezTo>
                  <a:pt x="5" y="190"/>
                  <a:pt x="2" y="188"/>
                  <a:pt x="0" y="185"/>
                </a:cubicBezTo>
                <a:cubicBezTo>
                  <a:pt x="11" y="173"/>
                  <a:pt x="23" y="161"/>
                  <a:pt x="34" y="148"/>
                </a:cubicBezTo>
                <a:cubicBezTo>
                  <a:pt x="52" y="173"/>
                  <a:pt x="70" y="198"/>
                  <a:pt x="88" y="222"/>
                </a:cubicBezTo>
                <a:cubicBezTo>
                  <a:pt x="110" y="148"/>
                  <a:pt x="133" y="74"/>
                  <a:pt x="155" y="0"/>
                </a:cubicBez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 w="9525">
            <a:solidFill>
              <a:srgbClr val="800000"/>
            </a:solidFill>
            <a:round/>
          </a:ln>
        </p:spPr>
        <p:txBody>
          <a:bodyPr/>
          <a:lstStyle/>
          <a:p>
            <a:endParaRPr lang="zh-CN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未知"/>
          <p:cNvSpPr>
            <a:spLocks noRot="1" noChangeArrowheads="1"/>
          </p:cNvSpPr>
          <p:nvPr/>
        </p:nvSpPr>
        <p:spPr bwMode="auto">
          <a:xfrm>
            <a:off x="939800" y="5133975"/>
            <a:ext cx="649288" cy="792163"/>
          </a:xfrm>
          <a:custGeom>
            <a:avLst/>
            <a:gdLst>
              <a:gd name="T0" fmla="*/ 155 w 168"/>
              <a:gd name="T1" fmla="*/ 0 h 268"/>
              <a:gd name="T2" fmla="*/ 168 w 168"/>
              <a:gd name="T3" fmla="*/ 10 h 268"/>
              <a:gd name="T4" fmla="*/ 90 w 168"/>
              <a:gd name="T5" fmla="*/ 268 h 268"/>
              <a:gd name="T6" fmla="*/ 26 w 168"/>
              <a:gd name="T7" fmla="*/ 171 h 268"/>
              <a:gd name="T8" fmla="*/ 7 w 168"/>
              <a:gd name="T9" fmla="*/ 192 h 268"/>
              <a:gd name="T10" fmla="*/ 0 w 168"/>
              <a:gd name="T11" fmla="*/ 185 h 268"/>
              <a:gd name="T12" fmla="*/ 34 w 168"/>
              <a:gd name="T13" fmla="*/ 148 h 268"/>
              <a:gd name="T14" fmla="*/ 88 w 168"/>
              <a:gd name="T15" fmla="*/ 222 h 268"/>
              <a:gd name="T16" fmla="*/ 155 w 168"/>
              <a:gd name="T1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68">
                <a:moveTo>
                  <a:pt x="155" y="0"/>
                </a:moveTo>
                <a:cubicBezTo>
                  <a:pt x="159" y="3"/>
                  <a:pt x="163" y="6"/>
                  <a:pt x="168" y="10"/>
                </a:cubicBezTo>
                <a:cubicBezTo>
                  <a:pt x="143" y="96"/>
                  <a:pt x="116" y="182"/>
                  <a:pt x="90" y="268"/>
                </a:cubicBezTo>
                <a:cubicBezTo>
                  <a:pt x="69" y="236"/>
                  <a:pt x="48" y="204"/>
                  <a:pt x="26" y="171"/>
                </a:cubicBezTo>
                <a:cubicBezTo>
                  <a:pt x="20" y="178"/>
                  <a:pt x="13" y="185"/>
                  <a:pt x="7" y="192"/>
                </a:cubicBezTo>
                <a:cubicBezTo>
                  <a:pt x="5" y="190"/>
                  <a:pt x="2" y="188"/>
                  <a:pt x="0" y="185"/>
                </a:cubicBezTo>
                <a:cubicBezTo>
                  <a:pt x="11" y="173"/>
                  <a:pt x="23" y="161"/>
                  <a:pt x="34" y="148"/>
                </a:cubicBezTo>
                <a:cubicBezTo>
                  <a:pt x="52" y="173"/>
                  <a:pt x="70" y="198"/>
                  <a:pt x="88" y="222"/>
                </a:cubicBezTo>
                <a:cubicBezTo>
                  <a:pt x="110" y="148"/>
                  <a:pt x="133" y="74"/>
                  <a:pt x="155" y="0"/>
                </a:cubicBez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 w="9525">
            <a:solidFill>
              <a:srgbClr val="800000"/>
            </a:solidFill>
            <a:round/>
          </a:ln>
        </p:spPr>
        <p:txBody>
          <a:bodyPr/>
          <a:lstStyle/>
          <a:p>
            <a:endParaRPr lang="zh-CN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1509" name="组合 8"/>
          <p:cNvGrpSpPr/>
          <p:nvPr/>
        </p:nvGrpSpPr>
        <p:grpSpPr bwMode="auto">
          <a:xfrm>
            <a:off x="288925" y="471488"/>
            <a:ext cx="898525" cy="584200"/>
            <a:chOff x="468313" y="1043256"/>
            <a:chExt cx="897766" cy="584775"/>
          </a:xfrm>
        </p:grpSpPr>
        <p:sp>
          <p:nvSpPr>
            <p:cNvPr id="21510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11" name="文本框 10"/>
            <p:cNvSpPr txBox="1">
              <a:spLocks noChangeArrowheads="1"/>
            </p:cNvSpPr>
            <p:nvPr/>
          </p:nvSpPr>
          <p:spPr bwMode="auto">
            <a:xfrm>
              <a:off x="574760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U6T2A-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89013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99147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3. Michael wants to rent a room under _____ a month.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	A</a:t>
            </a:r>
            <a:r>
              <a:rPr lang="en-US" altLang="zh-CN" sz="3400" b="1" dirty="0">
                <a:latin typeface="Times New Roman" panose="02020603050405020304" pitchFamily="18" charset="0"/>
              </a:rPr>
              <a:t>. </a:t>
            </a:r>
            <a:r>
              <a:rPr lang="zh-CN" altLang="en-US" sz="3400" dirty="0">
                <a:latin typeface="Times New Roman" panose="02020603050405020304" pitchFamily="18" charset="0"/>
                <a:sym typeface="Arial" panose="020B0604020202020204" pitchFamily="34" charset="0"/>
              </a:rPr>
              <a:t>¥</a:t>
            </a:r>
            <a:r>
              <a:rPr lang="en-US" altLang="zh-CN" sz="3400" dirty="0"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latin typeface="Times New Roman" panose="02020603050405020304" pitchFamily="18" charset="0"/>
              </a:rPr>
              <a:t>900</a:t>
            </a:r>
            <a:r>
              <a:rPr lang="zh-CN" altLang="en-US" sz="3400" b="1" dirty="0">
                <a:latin typeface="Times New Roman" panose="02020603050405020304" pitchFamily="18" charset="0"/>
              </a:rPr>
              <a:t>.00     B. </a:t>
            </a:r>
            <a:r>
              <a:rPr lang="zh-CN" altLang="en-US" sz="3400" dirty="0">
                <a:latin typeface="Times New Roman" panose="02020603050405020304" pitchFamily="18" charset="0"/>
                <a:sym typeface="Arial" panose="020B0604020202020204" pitchFamily="34" charset="0"/>
              </a:rPr>
              <a:t>¥</a:t>
            </a:r>
            <a:r>
              <a:rPr lang="zh-CN" altLang="en-US" dirty="0"/>
              <a:t> </a:t>
            </a:r>
            <a:r>
              <a:rPr lang="en-US" altLang="zh-CN" sz="3400" b="1" dirty="0">
                <a:latin typeface="Times New Roman" panose="02020603050405020304" pitchFamily="18" charset="0"/>
              </a:rPr>
              <a:t>9</a:t>
            </a:r>
            <a:r>
              <a:rPr lang="zh-CN" altLang="en-US" sz="3400" b="1" dirty="0">
                <a:latin typeface="Times New Roman" panose="02020603050405020304" pitchFamily="18" charset="0"/>
              </a:rPr>
              <a:t>60.00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	C. </a:t>
            </a:r>
            <a:r>
              <a:rPr lang="zh-CN" altLang="en-US" sz="3400" dirty="0">
                <a:latin typeface="Times New Roman" panose="02020603050405020304" pitchFamily="18" charset="0"/>
                <a:sym typeface="Arial" panose="020B0604020202020204" pitchFamily="34" charset="0"/>
              </a:rPr>
              <a:t>¥</a:t>
            </a:r>
            <a:r>
              <a:rPr lang="zh-CN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latin typeface="Times New Roman" panose="02020603050405020304" pitchFamily="18" charset="0"/>
              </a:rPr>
              <a:t>8</a:t>
            </a:r>
            <a:r>
              <a:rPr lang="zh-CN" altLang="en-US" sz="3400" b="1" dirty="0">
                <a:latin typeface="Times New Roman" panose="02020603050405020304" pitchFamily="18" charset="0"/>
              </a:rPr>
              <a:t>00.00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4. What do they want to write?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A. FOR RENT        B. FOUND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C. ROOM WANTED</a:t>
            </a:r>
          </a:p>
        </p:txBody>
      </p:sp>
      <p:sp>
        <p:nvSpPr>
          <p:cNvPr id="23556" name="未知"/>
          <p:cNvSpPr>
            <a:spLocks noRot="1" noChangeArrowheads="1"/>
          </p:cNvSpPr>
          <p:nvPr/>
        </p:nvSpPr>
        <p:spPr bwMode="auto">
          <a:xfrm>
            <a:off x="1042988" y="2173288"/>
            <a:ext cx="649287" cy="792162"/>
          </a:xfrm>
          <a:custGeom>
            <a:avLst/>
            <a:gdLst>
              <a:gd name="T0" fmla="*/ 155 w 168"/>
              <a:gd name="T1" fmla="*/ 0 h 268"/>
              <a:gd name="T2" fmla="*/ 168 w 168"/>
              <a:gd name="T3" fmla="*/ 10 h 268"/>
              <a:gd name="T4" fmla="*/ 90 w 168"/>
              <a:gd name="T5" fmla="*/ 268 h 268"/>
              <a:gd name="T6" fmla="*/ 26 w 168"/>
              <a:gd name="T7" fmla="*/ 171 h 268"/>
              <a:gd name="T8" fmla="*/ 7 w 168"/>
              <a:gd name="T9" fmla="*/ 192 h 268"/>
              <a:gd name="T10" fmla="*/ 0 w 168"/>
              <a:gd name="T11" fmla="*/ 185 h 268"/>
              <a:gd name="T12" fmla="*/ 34 w 168"/>
              <a:gd name="T13" fmla="*/ 148 h 268"/>
              <a:gd name="T14" fmla="*/ 88 w 168"/>
              <a:gd name="T15" fmla="*/ 222 h 268"/>
              <a:gd name="T16" fmla="*/ 155 w 168"/>
              <a:gd name="T1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68">
                <a:moveTo>
                  <a:pt x="155" y="0"/>
                </a:moveTo>
                <a:cubicBezTo>
                  <a:pt x="159" y="3"/>
                  <a:pt x="163" y="6"/>
                  <a:pt x="168" y="10"/>
                </a:cubicBezTo>
                <a:cubicBezTo>
                  <a:pt x="143" y="96"/>
                  <a:pt x="116" y="182"/>
                  <a:pt x="90" y="268"/>
                </a:cubicBezTo>
                <a:cubicBezTo>
                  <a:pt x="69" y="236"/>
                  <a:pt x="48" y="204"/>
                  <a:pt x="26" y="171"/>
                </a:cubicBezTo>
                <a:cubicBezTo>
                  <a:pt x="20" y="178"/>
                  <a:pt x="13" y="185"/>
                  <a:pt x="7" y="192"/>
                </a:cubicBezTo>
                <a:cubicBezTo>
                  <a:pt x="5" y="190"/>
                  <a:pt x="2" y="188"/>
                  <a:pt x="0" y="185"/>
                </a:cubicBezTo>
                <a:cubicBezTo>
                  <a:pt x="11" y="173"/>
                  <a:pt x="23" y="161"/>
                  <a:pt x="34" y="148"/>
                </a:cubicBezTo>
                <a:cubicBezTo>
                  <a:pt x="52" y="173"/>
                  <a:pt x="70" y="198"/>
                  <a:pt x="88" y="222"/>
                </a:cubicBezTo>
                <a:cubicBezTo>
                  <a:pt x="110" y="148"/>
                  <a:pt x="133" y="74"/>
                  <a:pt x="155" y="0"/>
                </a:cubicBez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 w="9525">
            <a:solidFill>
              <a:srgbClr val="800000"/>
            </a:solidFill>
            <a:round/>
          </a:ln>
        </p:spPr>
        <p:txBody>
          <a:bodyPr/>
          <a:lstStyle/>
          <a:p>
            <a:endParaRPr lang="zh-CN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未知"/>
          <p:cNvSpPr>
            <a:spLocks noRot="1" noChangeArrowheads="1"/>
          </p:cNvSpPr>
          <p:nvPr/>
        </p:nvSpPr>
        <p:spPr bwMode="auto">
          <a:xfrm>
            <a:off x="1133475" y="4484688"/>
            <a:ext cx="649288" cy="790575"/>
          </a:xfrm>
          <a:custGeom>
            <a:avLst/>
            <a:gdLst>
              <a:gd name="T0" fmla="*/ 155 w 168"/>
              <a:gd name="T1" fmla="*/ 0 h 268"/>
              <a:gd name="T2" fmla="*/ 168 w 168"/>
              <a:gd name="T3" fmla="*/ 10 h 268"/>
              <a:gd name="T4" fmla="*/ 90 w 168"/>
              <a:gd name="T5" fmla="*/ 268 h 268"/>
              <a:gd name="T6" fmla="*/ 26 w 168"/>
              <a:gd name="T7" fmla="*/ 171 h 268"/>
              <a:gd name="T8" fmla="*/ 7 w 168"/>
              <a:gd name="T9" fmla="*/ 192 h 268"/>
              <a:gd name="T10" fmla="*/ 0 w 168"/>
              <a:gd name="T11" fmla="*/ 185 h 268"/>
              <a:gd name="T12" fmla="*/ 34 w 168"/>
              <a:gd name="T13" fmla="*/ 148 h 268"/>
              <a:gd name="T14" fmla="*/ 88 w 168"/>
              <a:gd name="T15" fmla="*/ 222 h 268"/>
              <a:gd name="T16" fmla="*/ 155 w 168"/>
              <a:gd name="T1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68">
                <a:moveTo>
                  <a:pt x="155" y="0"/>
                </a:moveTo>
                <a:cubicBezTo>
                  <a:pt x="159" y="3"/>
                  <a:pt x="163" y="6"/>
                  <a:pt x="168" y="10"/>
                </a:cubicBezTo>
                <a:cubicBezTo>
                  <a:pt x="143" y="96"/>
                  <a:pt x="116" y="182"/>
                  <a:pt x="90" y="268"/>
                </a:cubicBezTo>
                <a:cubicBezTo>
                  <a:pt x="69" y="236"/>
                  <a:pt x="48" y="204"/>
                  <a:pt x="26" y="171"/>
                </a:cubicBezTo>
                <a:cubicBezTo>
                  <a:pt x="20" y="178"/>
                  <a:pt x="13" y="185"/>
                  <a:pt x="7" y="192"/>
                </a:cubicBezTo>
                <a:cubicBezTo>
                  <a:pt x="5" y="190"/>
                  <a:pt x="2" y="188"/>
                  <a:pt x="0" y="185"/>
                </a:cubicBezTo>
                <a:cubicBezTo>
                  <a:pt x="11" y="173"/>
                  <a:pt x="23" y="161"/>
                  <a:pt x="34" y="148"/>
                </a:cubicBezTo>
                <a:cubicBezTo>
                  <a:pt x="52" y="173"/>
                  <a:pt x="70" y="198"/>
                  <a:pt x="88" y="222"/>
                </a:cubicBezTo>
                <a:cubicBezTo>
                  <a:pt x="110" y="148"/>
                  <a:pt x="133" y="74"/>
                  <a:pt x="155" y="0"/>
                </a:cubicBez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 w="9525">
            <a:solidFill>
              <a:srgbClr val="800000"/>
            </a:solidFill>
            <a:round/>
          </a:ln>
        </p:spPr>
        <p:txBody>
          <a:bodyPr/>
          <a:lstStyle/>
          <a:p>
            <a:endParaRPr lang="zh-CN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记事贴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0700" y="1917700"/>
            <a:ext cx="19272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5" descr="记事贴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0000">
            <a:off x="3635375" y="4294188"/>
            <a:ext cx="23764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636588"/>
            <a:ext cx="7175500" cy="866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Yushancun Community Bulletin Board</a:t>
            </a:r>
          </a:p>
        </p:txBody>
      </p:sp>
      <p:sp>
        <p:nvSpPr>
          <p:cNvPr id="23558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682625" y="2420938"/>
            <a:ext cx="3168650" cy="233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80000"/>
              </a:lnSpc>
            </a:pPr>
            <a:r>
              <a:rPr lang="zh-CN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RENT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apartment for students 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¥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850.00 a month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Ms. Zhang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Tel: 6264-2404</a:t>
            </a:r>
          </a:p>
        </p:txBody>
      </p:sp>
      <p:pic>
        <p:nvPicPr>
          <p:cNvPr id="23556" name="Picture 4" descr="记事贴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1557338"/>
            <a:ext cx="35909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记事贴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" y="1628775"/>
            <a:ext cx="3175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076825" y="2349500"/>
            <a:ext cx="3384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 WANTED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Look for a quiet room for two people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¥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300.00 a month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Call Bob at 139-7382-4946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268538" y="1773238"/>
            <a:ext cx="1295400" cy="647700"/>
          </a:xfrm>
          <a:prstGeom prst="wedgeEllipseCallout">
            <a:avLst>
              <a:gd name="adj1" fmla="val -43750"/>
              <a:gd name="adj2" fmla="val 70000"/>
            </a:avLst>
          </a:prstGeom>
          <a:gradFill rotWithShape="0">
            <a:gsLst>
              <a:gs pos="0">
                <a:schemeClr val="accent1"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0000FF"/>
                </a:solidFill>
              </a:rPr>
              <a:t>出租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470650" y="1593850"/>
            <a:ext cx="1774825" cy="647700"/>
          </a:xfrm>
          <a:prstGeom prst="wedgeEllipseCallout">
            <a:avLst>
              <a:gd name="adj1" fmla="val -43750"/>
              <a:gd name="adj2" fmla="val 70000"/>
            </a:avLst>
          </a:prstGeom>
          <a:gradFill rotWithShape="0">
            <a:gsLst>
              <a:gs pos="0">
                <a:schemeClr val="accent1">
                  <a:alpha val="7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0000FF"/>
                </a:solidFill>
              </a:rPr>
              <a:t>房屋求租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6084888" y="5157788"/>
            <a:ext cx="2524125" cy="647700"/>
          </a:xfrm>
          <a:prstGeom prst="wedgeEllipseCallout">
            <a:avLst>
              <a:gd name="adj1" fmla="val -10259"/>
              <a:gd name="adj2" fmla="val -256069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>
                  <a:alpha val="39998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rgbClr val="0000FF"/>
                </a:solidFill>
              </a:rPr>
              <a:t>less than, 低于</a:t>
            </a:r>
          </a:p>
        </p:txBody>
      </p:sp>
      <p:grpSp>
        <p:nvGrpSpPr>
          <p:cNvPr id="23563" name="组合 8"/>
          <p:cNvGrpSpPr/>
          <p:nvPr/>
        </p:nvGrpSpPr>
        <p:grpSpPr bwMode="auto">
          <a:xfrm>
            <a:off x="377825" y="777875"/>
            <a:ext cx="809625" cy="584200"/>
            <a:chOff x="468313" y="1043256"/>
            <a:chExt cx="808615" cy="584775"/>
          </a:xfrm>
        </p:grpSpPr>
        <p:sp>
          <p:nvSpPr>
            <p:cNvPr id="23564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65" name="文本框 10"/>
            <p:cNvSpPr txBox="1">
              <a:spLocks noChangeArrowheads="1"/>
            </p:cNvSpPr>
            <p:nvPr/>
          </p:nvSpPr>
          <p:spPr bwMode="auto">
            <a:xfrm>
              <a:off x="485609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3a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bldLvl="0" animBg="1"/>
      <p:bldP spid="24586" grpId="0" bldLvl="0" animBg="1"/>
      <p:bldP spid="2458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692150"/>
            <a:ext cx="7308850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read and complete the sentences.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0" y="1557338"/>
            <a:ext cx="7632700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Michael can rent a small apartment for ________ a month from Ms. Zhang.</a:t>
            </a:r>
          </a:p>
          <a:p>
            <a:pPr eaLnBrk="1" hangingPunct="1"/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You can rent a room for two persons to ________ for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¥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80.00 a month.</a:t>
            </a:r>
          </a:p>
          <a:p>
            <a:pPr eaLnBrk="1" hangingPunct="1"/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We can watch a ping-pong game at _______ p.m. on _________ in the gym.</a:t>
            </a:r>
          </a:p>
          <a:p>
            <a:pPr eaLnBrk="1" hangingPunct="1"/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 can't find my wallet. I can call ___________.</a:t>
            </a:r>
          </a:p>
          <a:p>
            <a:pPr eaLnBrk="1" hangingPunct="1"/>
            <a:endParaRPr lang="zh-CN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19250" y="2060575"/>
            <a:ext cx="2714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sym typeface="Arial" panose="020B0604020202020204" pitchFamily="34" charset="0"/>
              </a:rPr>
              <a:t> ¥</a:t>
            </a:r>
            <a:r>
              <a:rPr lang="zh-CN" altLang="en-US" sz="3200" b="1">
                <a:solidFill>
                  <a:srgbClr val="FF0000"/>
                </a:solidFill>
              </a:rPr>
              <a:t>850.00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04988" y="3138488"/>
            <a:ext cx="1614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Bob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260475" y="4221163"/>
            <a:ext cx="1612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3:00</a:t>
            </a:r>
            <a:endParaRPr lang="zh-CN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67175" y="4217988"/>
            <a:ext cx="225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Saturday</a:t>
            </a:r>
            <a:endParaRPr lang="zh-CN" alt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49388" y="5299075"/>
            <a:ext cx="22574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372-5423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/>
      <p:bldP spid="25605" grpId="0" bldLvl="0"/>
      <p:bldP spid="25606" grpId="0" bldLvl="0"/>
      <p:bldP spid="25607" grpId="0" bldLvl="0"/>
      <p:bldP spid="2560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620713"/>
            <a:ext cx="7561262" cy="148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l" eaLnBrk="1" hangingPunct="1"/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Suppose you want to rent a house from/to others. Discuss how to write an ad and then write it down.</a:t>
            </a:r>
          </a:p>
        </p:txBody>
      </p:sp>
      <p:pic>
        <p:nvPicPr>
          <p:cNvPr id="25602" name="Picture 9" descr="记事贴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025188" y="3598126"/>
            <a:ext cx="1093124" cy="8063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记事贴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30713" y="2781300"/>
            <a:ext cx="4032250" cy="302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331913" y="3573463"/>
            <a:ext cx="22590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FOR RENT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...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...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757738" y="3281363"/>
            <a:ext cx="33432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ROOM WANTED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...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...</a:t>
            </a:r>
          </a:p>
        </p:txBody>
      </p:sp>
      <p:grpSp>
        <p:nvGrpSpPr>
          <p:cNvPr id="25606" name="组合 8"/>
          <p:cNvGrpSpPr/>
          <p:nvPr/>
        </p:nvGrpSpPr>
        <p:grpSpPr bwMode="auto">
          <a:xfrm>
            <a:off x="377825" y="777875"/>
            <a:ext cx="809625" cy="584200"/>
            <a:chOff x="468313" y="1043256"/>
            <a:chExt cx="808615" cy="584775"/>
          </a:xfrm>
        </p:grpSpPr>
        <p:sp>
          <p:nvSpPr>
            <p:cNvPr id="25607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08" name="文本框 10"/>
            <p:cNvSpPr txBox="1">
              <a:spLocks noChangeArrowheads="1"/>
            </p:cNvSpPr>
            <p:nvPr/>
          </p:nvSpPr>
          <p:spPr bwMode="auto">
            <a:xfrm>
              <a:off x="485609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3b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581025"/>
            <a:ext cx="76152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l" eaLnBrk="1" hangingPunct="1"/>
            <a:r>
              <a:rPr lang="zh-CN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 the sounds and words aloud.</a:t>
            </a: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1785938"/>
            <a:ext cx="8210550" cy="309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组合 8"/>
          <p:cNvGrpSpPr/>
          <p:nvPr/>
        </p:nvGrpSpPr>
        <p:grpSpPr bwMode="auto">
          <a:xfrm>
            <a:off x="377825" y="777875"/>
            <a:ext cx="809625" cy="584200"/>
            <a:chOff x="468313" y="1043256"/>
            <a:chExt cx="808615" cy="584775"/>
          </a:xfrm>
        </p:grpSpPr>
        <p:sp>
          <p:nvSpPr>
            <p:cNvPr id="26628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29" name="文本框 10"/>
            <p:cNvSpPr txBox="1">
              <a:spLocks noChangeArrowheads="1"/>
            </p:cNvSpPr>
            <p:nvPr/>
          </p:nvSpPr>
          <p:spPr bwMode="auto">
            <a:xfrm>
              <a:off x="485609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4a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U6T2A-4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922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4888" y="608013"/>
            <a:ext cx="75819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l" eaLnBrk="1" hangingPunct="1"/>
            <a:r>
              <a:rPr lang="zh-CN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words by yourself. Then listen, check (   ) and repeat.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92163" y="2420938"/>
            <a:ext cx="8137525" cy="17541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     pole     pot      hot       goat</a:t>
            </a:r>
          </a:p>
          <a:p>
            <a:pPr>
              <a:buFontTx/>
              <a:buNone/>
              <a:defRPr/>
            </a:pP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    fold      gold    hour     ghost</a:t>
            </a:r>
          </a:p>
        </p:txBody>
      </p:sp>
      <p:sp>
        <p:nvSpPr>
          <p:cNvPr id="27651" name="未知"/>
          <p:cNvSpPr>
            <a:spLocks noRot="1" noChangeArrowheads="1"/>
          </p:cNvSpPr>
          <p:nvPr/>
        </p:nvSpPr>
        <p:spPr bwMode="auto">
          <a:xfrm>
            <a:off x="3779838" y="1179513"/>
            <a:ext cx="288925" cy="482600"/>
          </a:xfrm>
          <a:custGeom>
            <a:avLst/>
            <a:gdLst>
              <a:gd name="T0" fmla="*/ 155 w 168"/>
              <a:gd name="T1" fmla="*/ 0 h 268"/>
              <a:gd name="T2" fmla="*/ 168 w 168"/>
              <a:gd name="T3" fmla="*/ 10 h 268"/>
              <a:gd name="T4" fmla="*/ 90 w 168"/>
              <a:gd name="T5" fmla="*/ 268 h 268"/>
              <a:gd name="T6" fmla="*/ 26 w 168"/>
              <a:gd name="T7" fmla="*/ 171 h 268"/>
              <a:gd name="T8" fmla="*/ 7 w 168"/>
              <a:gd name="T9" fmla="*/ 192 h 268"/>
              <a:gd name="T10" fmla="*/ 0 w 168"/>
              <a:gd name="T11" fmla="*/ 185 h 268"/>
              <a:gd name="T12" fmla="*/ 34 w 168"/>
              <a:gd name="T13" fmla="*/ 148 h 268"/>
              <a:gd name="T14" fmla="*/ 88 w 168"/>
              <a:gd name="T15" fmla="*/ 222 h 268"/>
              <a:gd name="T16" fmla="*/ 155 w 168"/>
              <a:gd name="T1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68">
                <a:moveTo>
                  <a:pt x="155" y="0"/>
                </a:moveTo>
                <a:cubicBezTo>
                  <a:pt x="159" y="3"/>
                  <a:pt x="163" y="6"/>
                  <a:pt x="168" y="10"/>
                </a:cubicBezTo>
                <a:cubicBezTo>
                  <a:pt x="143" y="96"/>
                  <a:pt x="116" y="182"/>
                  <a:pt x="90" y="268"/>
                </a:cubicBezTo>
                <a:cubicBezTo>
                  <a:pt x="69" y="236"/>
                  <a:pt x="48" y="204"/>
                  <a:pt x="26" y="171"/>
                </a:cubicBezTo>
                <a:cubicBezTo>
                  <a:pt x="20" y="178"/>
                  <a:pt x="13" y="185"/>
                  <a:pt x="7" y="192"/>
                </a:cubicBezTo>
                <a:cubicBezTo>
                  <a:pt x="5" y="190"/>
                  <a:pt x="2" y="188"/>
                  <a:pt x="0" y="185"/>
                </a:cubicBezTo>
                <a:cubicBezTo>
                  <a:pt x="11" y="173"/>
                  <a:pt x="23" y="161"/>
                  <a:pt x="34" y="148"/>
                </a:cubicBezTo>
                <a:cubicBezTo>
                  <a:pt x="52" y="173"/>
                  <a:pt x="70" y="198"/>
                  <a:pt x="88" y="222"/>
                </a:cubicBezTo>
                <a:cubicBezTo>
                  <a:pt x="110" y="148"/>
                  <a:pt x="133" y="74"/>
                  <a:pt x="155" y="0"/>
                </a:cubicBezTo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r="100000" b="100000"/>
            </a:path>
          </a:gradFill>
          <a:ln w="9525">
            <a:solidFill>
              <a:srgbClr val="8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52" name="组合 8"/>
          <p:cNvGrpSpPr/>
          <p:nvPr/>
        </p:nvGrpSpPr>
        <p:grpSpPr bwMode="auto">
          <a:xfrm>
            <a:off x="377825" y="777875"/>
            <a:ext cx="809625" cy="584200"/>
            <a:chOff x="468313" y="1043256"/>
            <a:chExt cx="808615" cy="584775"/>
          </a:xfrm>
        </p:grpSpPr>
        <p:sp>
          <p:nvSpPr>
            <p:cNvPr id="27653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54" name="文本框 10"/>
            <p:cNvSpPr txBox="1">
              <a:spLocks noChangeArrowheads="1"/>
            </p:cNvSpPr>
            <p:nvPr/>
          </p:nvSpPr>
          <p:spPr bwMode="auto">
            <a:xfrm>
              <a:off x="485609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4b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550" y="1268413"/>
            <a:ext cx="62642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What kind of home … live in? 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It's a townhouse with two floors.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It's an apartment.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It's a farmhouse in the country.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How many floors are there in you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 building?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There are seven.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Call sb. at…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If you want to rent a house 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from/to others, how do you </a:t>
            </a:r>
          </a:p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write the ad?</a:t>
            </a:r>
          </a:p>
        </p:txBody>
      </p:sp>
      <p:sp>
        <p:nvSpPr>
          <p:cNvPr id="28674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Summary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365625"/>
            <a:ext cx="18557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5188" y="985838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>
            <a:spLocks noChangeArrowheads="1"/>
          </p:cNvSpPr>
          <p:nvPr/>
        </p:nvSpPr>
        <p:spPr bwMode="auto">
          <a:xfrm>
            <a:off x="2249488" y="1487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Homework: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41388" y="2328863"/>
            <a:ext cx="75422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1. Suppose Mr. Li has a house with two bedrooms for rent, and the price is </a:t>
            </a:r>
            <a:r>
              <a:rPr lang="zh-CN" altLang="en-US" sz="2800" b="1" dirty="0">
                <a:latin typeface="Times New Roman" panose="02020603050405020304" pitchFamily="18" charset="0"/>
                <a:sym typeface="Arial" panose="020B0604020202020204" pitchFamily="34" charset="0"/>
              </a:rPr>
              <a:t>¥</a:t>
            </a:r>
            <a:r>
              <a:rPr lang="zh-CN" altLang="en-US" sz="2800" b="1" dirty="0">
                <a:latin typeface="Times New Roman" panose="02020603050405020304" pitchFamily="18" charset="0"/>
              </a:rPr>
              <a:t>300 a month at least. His mobile phone number is 13900004696. Please write a renting ad for him.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2. Preview Section B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.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4"/>
            <a:ext cx="9144000" cy="548759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0" y="6583898"/>
            <a:ext cx="9144000" cy="301391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97" y="connsiteY0-98"/>
              </a:cxn>
              <a:cxn ang="0">
                <a:pos x="connsiteX1-99" y="connsiteY1-100"/>
              </a:cxn>
              <a:cxn ang="0">
                <a:pos x="connsiteX2-101" y="connsiteY2-102"/>
              </a:cxn>
              <a:cxn ang="0">
                <a:pos x="connsiteX3-103" y="connsiteY3-104"/>
              </a:cxn>
              <a:cxn ang="0">
                <a:pos x="connsiteX4-105" y="connsiteY4-106"/>
              </a:cxn>
              <a:cxn ang="0">
                <a:pos x="connsiteX5-107" y="connsiteY5-108"/>
              </a:cxn>
              <a:cxn ang="0">
                <a:pos x="connsiteX6-109" y="connsiteY6-110"/>
              </a:cxn>
              <a:cxn ang="0">
                <a:pos x="connsiteX7-111" y="connsiteY7-112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4"/>
          <p:cNvSpPr/>
          <p:nvPr/>
        </p:nvSpPr>
        <p:spPr bwMode="gray">
          <a:xfrm>
            <a:off x="2720975" y="1939925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555875" y="1530350"/>
            <a:ext cx="5029200" cy="623888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Webdings" panose="05030102010509060703" pitchFamily="18" charset="2"/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Warm-up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3" name="椭圆 18"/>
          <p:cNvSpPr>
            <a:spLocks noChangeArrowheads="1"/>
          </p:cNvSpPr>
          <p:nvPr/>
        </p:nvSpPr>
        <p:spPr bwMode="auto">
          <a:xfrm>
            <a:off x="2644775" y="1565275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</a:rPr>
              <a:t>1</a:t>
            </a:r>
            <a:endParaRPr lang="zh-CN" altLang="en-US" b="1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5" name="Freeform 4"/>
          <p:cNvSpPr/>
          <p:nvPr/>
        </p:nvSpPr>
        <p:spPr bwMode="gray">
          <a:xfrm>
            <a:off x="2720975" y="2865438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9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5875" y="2455863"/>
            <a:ext cx="5029200" cy="623887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Presentation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6" name="椭圆 24"/>
          <p:cNvSpPr>
            <a:spLocks noChangeArrowheads="1"/>
          </p:cNvSpPr>
          <p:nvPr/>
        </p:nvSpPr>
        <p:spPr bwMode="auto">
          <a:xfrm>
            <a:off x="2644775" y="24907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</a:rPr>
              <a:t>2</a:t>
            </a:r>
            <a:endParaRPr lang="zh-CN" altLang="en-US" b="1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sp>
        <p:nvSpPr>
          <p:cNvPr id="18" name="Freeform 4"/>
          <p:cNvSpPr/>
          <p:nvPr/>
        </p:nvSpPr>
        <p:spPr bwMode="gray">
          <a:xfrm>
            <a:off x="2720975" y="3790950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98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65400" y="3371850"/>
            <a:ext cx="5029200" cy="623888"/>
          </a:xfrm>
          <a:prstGeom prst="rect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</a:p>
        </p:txBody>
      </p:sp>
      <p:sp>
        <p:nvSpPr>
          <p:cNvPr id="12299" name="椭圆 27"/>
          <p:cNvSpPr>
            <a:spLocks noChangeArrowheads="1"/>
          </p:cNvSpPr>
          <p:nvPr/>
        </p:nvSpPr>
        <p:spPr bwMode="auto">
          <a:xfrm>
            <a:off x="2644775" y="34163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>
              <a:lnSpc>
                <a:spcPct val="120000"/>
              </a:lnSpc>
            </a:pPr>
            <a:r>
              <a:rPr lang="en-US" altLang="zh-CN" b="1">
                <a:solidFill>
                  <a:srgbClr val="F57C89"/>
                </a:solidFill>
                <a:latin typeface="Raavi" pitchFamily="34" charset="0"/>
                <a:ea typeface="方正舒体" panose="02010601030101010101" pitchFamily="2" charset="-122"/>
              </a:rPr>
              <a:t>3</a:t>
            </a:r>
            <a:endParaRPr lang="zh-CN" altLang="en-US" b="1">
              <a:solidFill>
                <a:srgbClr val="F57C89"/>
              </a:solidFill>
              <a:latin typeface="Raavi" pitchFamily="34" charset="0"/>
              <a:ea typeface="方正舒体" panose="02010601030101010101" pitchFamily="2" charset="-122"/>
            </a:endParaRPr>
          </a:p>
        </p:txBody>
      </p:sp>
      <p:pic>
        <p:nvPicPr>
          <p:cNvPr id="12300" name="图片 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5725" y="123825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图片 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5725" y="2206625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图片 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20800" y="3141663"/>
            <a:ext cx="1201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992188"/>
            <a:ext cx="5551487" cy="55721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home. It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an apartment.</a:t>
            </a:r>
          </a:p>
        </p:txBody>
      </p:sp>
      <p:grpSp>
        <p:nvGrpSpPr>
          <p:cNvPr id="7171" name="Group 3"/>
          <p:cNvGrpSpPr/>
          <p:nvPr/>
        </p:nvGrpSpPr>
        <p:grpSpPr bwMode="auto">
          <a:xfrm>
            <a:off x="398463" y="1584325"/>
            <a:ext cx="8358187" cy="5013325"/>
            <a:chOff x="0" y="0"/>
            <a:chExt cx="4584" cy="2903"/>
          </a:xfrm>
        </p:grpSpPr>
        <p:pic>
          <p:nvPicPr>
            <p:cNvPr id="13315" name="Picture 4" descr="W02011012457425104589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584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Text Box 5" descr="栎木"/>
            <p:cNvSpPr txBox="1">
              <a:spLocks noChangeArrowheads="1"/>
            </p:cNvSpPr>
            <p:nvPr/>
          </p:nvSpPr>
          <p:spPr bwMode="auto">
            <a:xfrm>
              <a:off x="3045" y="2070"/>
              <a:ext cx="966" cy="25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bedroom</a:t>
              </a:r>
            </a:p>
          </p:txBody>
        </p:sp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3017" y="1104"/>
              <a:ext cx="1010" cy="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washroom</a:t>
              </a:r>
            </a:p>
          </p:txBody>
        </p:sp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3174" y="366"/>
              <a:ext cx="909" cy="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kitchen</a:t>
              </a:r>
            </a:p>
          </p:txBody>
        </p:sp>
        <p:sp>
          <p:nvSpPr>
            <p:cNvPr id="13319" name="Text Box 8" descr="纸莎草纸"/>
            <p:cNvSpPr txBox="1">
              <a:spLocks noChangeArrowheads="1"/>
            </p:cNvSpPr>
            <p:nvPr/>
          </p:nvSpPr>
          <p:spPr bwMode="auto">
            <a:xfrm>
              <a:off x="1695" y="930"/>
              <a:ext cx="1251" cy="253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dining room</a:t>
              </a:r>
            </a:p>
          </p:txBody>
        </p:sp>
        <p:sp>
          <p:nvSpPr>
            <p:cNvPr id="13320" name="Text Box 9" descr="纸莎草纸"/>
            <p:cNvSpPr txBox="1">
              <a:spLocks noChangeArrowheads="1"/>
            </p:cNvSpPr>
            <p:nvPr/>
          </p:nvSpPr>
          <p:spPr bwMode="auto">
            <a:xfrm>
              <a:off x="1763" y="2070"/>
              <a:ext cx="1118" cy="253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living room</a:t>
              </a:r>
            </a:p>
          </p:txBody>
        </p:sp>
        <p:sp>
          <p:nvSpPr>
            <p:cNvPr id="13321" name="Text Box 10" descr="栎木"/>
            <p:cNvSpPr txBox="1">
              <a:spLocks noChangeArrowheads="1"/>
            </p:cNvSpPr>
            <p:nvPr/>
          </p:nvSpPr>
          <p:spPr bwMode="auto">
            <a:xfrm>
              <a:off x="650" y="2070"/>
              <a:ext cx="978" cy="25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bedroom</a:t>
              </a:r>
            </a:p>
          </p:txBody>
        </p:sp>
        <p:sp>
          <p:nvSpPr>
            <p:cNvPr id="13322" name="Text Box 11" descr="栎木"/>
            <p:cNvSpPr txBox="1">
              <a:spLocks noChangeArrowheads="1"/>
            </p:cNvSpPr>
            <p:nvPr/>
          </p:nvSpPr>
          <p:spPr bwMode="auto">
            <a:xfrm>
              <a:off x="156" y="823"/>
              <a:ext cx="908" cy="25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bedroom</a:t>
              </a:r>
            </a:p>
          </p:txBody>
        </p:sp>
      </p:grpSp>
      <p:sp>
        <p:nvSpPr>
          <p:cNvPr id="13323" name="椭圆 5"/>
          <p:cNvSpPr>
            <a:spLocks noChangeArrowheads="1"/>
          </p:cNvSpPr>
          <p:nvPr/>
        </p:nvSpPr>
        <p:spPr bwMode="auto">
          <a:xfrm>
            <a:off x="179388" y="3333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5675" y="1414463"/>
            <a:ext cx="3616325" cy="719137"/>
          </a:xfrm>
          <a:solidFill>
            <a:schemeClr val="accent3">
              <a:lumMod val="95000"/>
            </a:schemeClr>
          </a:solidFill>
          <a:ln>
            <a:miter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Apartment building</a:t>
            </a:r>
          </a:p>
        </p:txBody>
      </p:sp>
      <p:pic>
        <p:nvPicPr>
          <p:cNvPr id="14338" name="Picture 3" descr="201142711421969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55675" y="2349500"/>
            <a:ext cx="3616325" cy="2713038"/>
          </a:xfrm>
        </p:spPr>
      </p:pic>
      <p:pic>
        <p:nvPicPr>
          <p:cNvPr id="14339" name="Picture 3" descr="292_Steeplechse_Townhouse_B_pictur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6000" y="2349500"/>
            <a:ext cx="37782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19700" y="1414463"/>
            <a:ext cx="2351088" cy="71913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Townhouse</a:t>
            </a:r>
          </a:p>
        </p:txBody>
      </p:sp>
      <p:sp>
        <p:nvSpPr>
          <p:cNvPr id="14341" name="椭圆 5"/>
          <p:cNvSpPr>
            <a:spLocks noChangeArrowheads="1"/>
          </p:cNvSpPr>
          <p:nvPr/>
        </p:nvSpPr>
        <p:spPr bwMode="auto">
          <a:xfrm>
            <a:off x="230188" y="438150"/>
            <a:ext cx="2808287" cy="604838"/>
          </a:xfrm>
          <a:prstGeom prst="ellipse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3888" y="404813"/>
            <a:ext cx="5356225" cy="774700"/>
          </a:xfrm>
          <a:solidFill>
            <a:schemeClr val="accent3">
              <a:lumMod val="95000"/>
            </a:schemeClr>
          </a:solidFill>
          <a:ln>
            <a:miter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Farmhouse</a:t>
            </a:r>
          </a:p>
        </p:txBody>
      </p:sp>
      <p:pic>
        <p:nvPicPr>
          <p:cNvPr id="15362" name="Picture 3" descr="farmhouse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9388" y="1341438"/>
            <a:ext cx="6243637" cy="4476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76250"/>
            <a:ext cx="7715250" cy="1143000"/>
          </a:xfrm>
        </p:spPr>
        <p:txBody>
          <a:bodyPr/>
          <a:lstStyle/>
          <a:p>
            <a:pPr algn="l" eaLnBrk="1" hangingPunct="1"/>
            <a:r>
              <a:rPr lang="zh-CN" alt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home do you live in?</a:t>
            </a:r>
          </a:p>
        </p:txBody>
      </p:sp>
      <p:pic>
        <p:nvPicPr>
          <p:cNvPr id="16387" name="Picture 4" descr="alferdous_townhou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1663" y="1970088"/>
            <a:ext cx="3962400" cy="2611437"/>
          </a:xfrm>
        </p:spPr>
      </p:pic>
      <p:pic>
        <p:nvPicPr>
          <p:cNvPr id="16386" name="Picture 3" descr="65172799461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970088"/>
            <a:ext cx="3384550" cy="34766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407988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1a and match the buildings with the people.</a:t>
            </a:r>
          </a:p>
        </p:txBody>
      </p:sp>
      <p:pic>
        <p:nvPicPr>
          <p:cNvPr id="18435" name="Picture 3" descr="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6263" y="3357563"/>
            <a:ext cx="33131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f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4000" y="2276475"/>
            <a:ext cx="2278063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ouse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4800" y="4078288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3700" y="5734050"/>
            <a:ext cx="2736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apartment building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40450" y="6018213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townhouse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32138" y="6018213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farmhouse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52413" y="2492375"/>
            <a:ext cx="431800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3399"/>
                </a:solidFill>
              </a:rPr>
              <a:t>A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5868988" y="3860800"/>
            <a:ext cx="431800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348038" y="4365625"/>
            <a:ext cx="431800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b="1">
                <a:solidFill>
                  <a:srgbClr val="FF3399"/>
                </a:solidFill>
              </a:rPr>
              <a:t>C</a:t>
            </a:r>
          </a:p>
        </p:txBody>
      </p:sp>
      <p:grpSp>
        <p:nvGrpSpPr>
          <p:cNvPr id="17419" name="Group 12"/>
          <p:cNvGrpSpPr>
            <a:grpSpLocks noChangeAspect="1"/>
          </p:cNvGrpSpPr>
          <p:nvPr/>
        </p:nvGrpSpPr>
        <p:grpSpPr bwMode="auto">
          <a:xfrm>
            <a:off x="2339975" y="1412875"/>
            <a:ext cx="3384550" cy="768350"/>
            <a:chOff x="0" y="0"/>
            <a:chExt cx="1202" cy="484"/>
          </a:xfrm>
        </p:grpSpPr>
        <p:pic>
          <p:nvPicPr>
            <p:cNvPr id="17420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" y="41"/>
              <a:ext cx="112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2" name="Group 15"/>
          <p:cNvGrpSpPr>
            <a:grpSpLocks noChangeAspect="1"/>
          </p:cNvGrpSpPr>
          <p:nvPr/>
        </p:nvGrpSpPr>
        <p:grpSpPr bwMode="auto">
          <a:xfrm>
            <a:off x="2195513" y="2708275"/>
            <a:ext cx="5834062" cy="768350"/>
            <a:chOff x="0" y="0"/>
            <a:chExt cx="1202" cy="484"/>
          </a:xfrm>
        </p:grpSpPr>
        <p:pic>
          <p:nvPicPr>
            <p:cNvPr id="17423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" y="41"/>
              <a:ext cx="112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5" name="Rectangle 18"/>
          <p:cNvSpPr>
            <a:spLocks noChangeAspect="1" noChangeArrowheads="1"/>
          </p:cNvSpPr>
          <p:nvPr/>
        </p:nvSpPr>
        <p:spPr bwMode="auto">
          <a:xfrm>
            <a:off x="2555875" y="2852738"/>
            <a:ext cx="4967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zh-CN" altLang="en-US" sz="2800" b="1">
                <a:latin typeface="Times New Roman" panose="02020603050405020304" pitchFamily="18" charset="0"/>
                <a:ea typeface="幼圆" panose="02010509060101010101" pitchFamily="49" charset="-122"/>
              </a:rPr>
              <a:t>C. Wang Wei's grandparents</a:t>
            </a:r>
          </a:p>
        </p:txBody>
      </p:sp>
      <p:grpSp>
        <p:nvGrpSpPr>
          <p:cNvPr id="17426" name="Group 19"/>
          <p:cNvGrpSpPr>
            <a:grpSpLocks noChangeAspect="1"/>
          </p:cNvGrpSpPr>
          <p:nvPr/>
        </p:nvGrpSpPr>
        <p:grpSpPr bwMode="auto">
          <a:xfrm>
            <a:off x="2266950" y="2060575"/>
            <a:ext cx="4392613" cy="768350"/>
            <a:chOff x="0" y="0"/>
            <a:chExt cx="1202" cy="484"/>
          </a:xfrm>
        </p:grpSpPr>
        <p:pic>
          <p:nvPicPr>
            <p:cNvPr id="17427" name="Picture 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2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" y="41"/>
              <a:ext cx="112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9" name="Rectangle 22"/>
          <p:cNvSpPr>
            <a:spLocks noChangeAspect="1" noChangeArrowheads="1"/>
          </p:cNvSpPr>
          <p:nvPr/>
        </p:nvSpPr>
        <p:spPr bwMode="auto">
          <a:xfrm>
            <a:off x="2627313" y="1557338"/>
            <a:ext cx="2376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zh-CN" altLang="en-US" sz="2800" b="1">
                <a:latin typeface="Times New Roman" panose="02020603050405020304" pitchFamily="18" charset="0"/>
                <a:ea typeface="幼圆" panose="02010509060101010101" pitchFamily="49" charset="-122"/>
              </a:rPr>
              <a:t>A. Kangkang</a:t>
            </a:r>
          </a:p>
        </p:txBody>
      </p:sp>
      <p:sp>
        <p:nvSpPr>
          <p:cNvPr id="17430" name="Rectangle 23"/>
          <p:cNvSpPr>
            <a:spLocks noChangeAspect="1" noChangeArrowheads="1"/>
          </p:cNvSpPr>
          <p:nvPr/>
        </p:nvSpPr>
        <p:spPr bwMode="auto">
          <a:xfrm>
            <a:off x="2627313" y="220503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zh-CN" altLang="en-US" sz="2800" b="1">
                <a:latin typeface="Times New Roman" panose="02020603050405020304" pitchFamily="18" charset="0"/>
                <a:ea typeface="幼圆" panose="02010509060101010101" pitchFamily="49" charset="-122"/>
              </a:rPr>
              <a:t>B. Wang Wei</a:t>
            </a:r>
          </a:p>
        </p:txBody>
      </p:sp>
      <p:grpSp>
        <p:nvGrpSpPr>
          <p:cNvPr id="17431" name="组合 8"/>
          <p:cNvGrpSpPr/>
          <p:nvPr/>
        </p:nvGrpSpPr>
        <p:grpSpPr bwMode="auto">
          <a:xfrm>
            <a:off x="288925" y="471488"/>
            <a:ext cx="792163" cy="584200"/>
            <a:chOff x="467544" y="1043256"/>
            <a:chExt cx="791319" cy="584775"/>
          </a:xfrm>
        </p:grpSpPr>
        <p:sp>
          <p:nvSpPr>
            <p:cNvPr id="17432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33" name="文本框 10"/>
            <p:cNvSpPr txBox="1">
              <a:spLocks noChangeArrowheads="1"/>
            </p:cNvSpPr>
            <p:nvPr/>
          </p:nvSpPr>
          <p:spPr bwMode="auto">
            <a:xfrm>
              <a:off x="467544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7030A0"/>
                  </a:solidFill>
                  <a:latin typeface="Times New Roman" panose="02020603050405020304" pitchFamily="18" charset="0"/>
                </a:rPr>
                <a:t>1b</a:t>
              </a:r>
              <a:endPara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  <p:bldP spid="18441" grpId="0" bldLvl="0" animBg="1"/>
      <p:bldP spid="18442" grpId="0" bldLvl="0" animBg="1"/>
      <p:bldP spid="1844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549275"/>
            <a:ext cx="8229600" cy="1485900"/>
          </a:xfrm>
        </p:spPr>
        <p:txBody>
          <a:bodyPr/>
          <a:lstStyle/>
          <a:p>
            <a:pPr algn="l" eaLnBrk="1" hangingPunct="1"/>
            <a:r>
              <a:rPr lang="zh-CN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 and practice 1a. Then make up a new conversation with your partner.</a:t>
            </a:r>
            <a:r>
              <a:rPr lang="zh-CN" alt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CN" alt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words or phrases may help you:</a:t>
            </a:r>
          </a:p>
        </p:txBody>
      </p:sp>
      <p:pic>
        <p:nvPicPr>
          <p:cNvPr id="2" name="Picture 4" descr="200606242158128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2082006"/>
            <a:ext cx="6191250" cy="3838575"/>
          </a:xfrm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71550" y="2276475"/>
            <a:ext cx="4319588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kind of home…</a:t>
            </a:r>
          </a:p>
          <a:p>
            <a:pPr>
              <a:lnSpc>
                <a:spcPct val="11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 in </a:t>
            </a:r>
          </a:p>
          <a:p>
            <a:pPr>
              <a:lnSpc>
                <a:spcPct val="11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townhouse</a:t>
            </a:r>
          </a:p>
          <a:p>
            <a:pPr>
              <a:lnSpc>
                <a:spcPct val="11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big farmhouse</a:t>
            </a:r>
          </a:p>
          <a:p>
            <a:pPr>
              <a:lnSpc>
                <a:spcPct val="11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apartment </a:t>
            </a:r>
          </a:p>
          <a:p>
            <a:pPr>
              <a:lnSpc>
                <a:spcPct val="11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grandparents</a:t>
            </a:r>
          </a:p>
          <a:p>
            <a:pPr>
              <a:lnSpc>
                <a:spcPct val="110000"/>
              </a:lnSpc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country</a:t>
            </a:r>
          </a:p>
          <a:p>
            <a:pPr>
              <a:lnSpc>
                <a:spcPct val="11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</a:pP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2775" y="477838"/>
            <a:ext cx="79200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your group about the different types of homes they live in and report it to your class.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92163" y="2643188"/>
            <a:ext cx="75596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A:  What kind of home do you live in?</a:t>
            </a:r>
          </a:p>
          <a:p>
            <a:pPr marL="533400" indent="-5334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B:  It’s an apartment.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2303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5373688"/>
            <a:ext cx="7777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You can report like this: </a:t>
            </a:r>
          </a:p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In our group, three students live in… </a:t>
            </a:r>
          </a:p>
          <a:p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611188" y="3789363"/>
          <a:ext cx="8423274" cy="1571819"/>
        </p:xfrm>
        <a:graphic>
          <a:graphicData uri="http://schemas.openxmlformats.org/drawingml/2006/table">
            <a:tbl>
              <a:tblPr/>
              <a:tblGrid>
                <a:gridCol w="124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Home</a:t>
                      </a: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apartment</a:t>
                      </a: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townhouse</a:t>
                      </a: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farmhouse</a:t>
                      </a: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…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6" marR="91436" marT="45693" marB="4569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9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19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4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全屏显示(4:3)</PresentationFormat>
  <Paragraphs>125</Paragraphs>
  <Slides>18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Raavi</vt:lpstr>
      <vt:lpstr>方正舒体</vt:lpstr>
      <vt:lpstr>黑体</vt:lpstr>
      <vt:lpstr>宋体</vt:lpstr>
      <vt:lpstr>微软雅黑</vt:lpstr>
      <vt:lpstr>幼圆</vt:lpstr>
      <vt:lpstr>Arial</vt:lpstr>
      <vt:lpstr>Calibri</vt:lpstr>
      <vt:lpstr>Calibri Light</vt:lpstr>
      <vt:lpstr>Times New Roman</vt:lpstr>
      <vt:lpstr>Verdana</vt:lpstr>
      <vt:lpstr>Webdings</vt:lpstr>
      <vt:lpstr>Wingdings</vt:lpstr>
      <vt:lpstr>WWW.2PPT.COM</vt:lpstr>
      <vt:lpstr>PowerPoint 演示文稿</vt:lpstr>
      <vt:lpstr>PowerPoint 演示文稿</vt:lpstr>
      <vt:lpstr>This is my home. It’s an apartment.</vt:lpstr>
      <vt:lpstr>Apartment building</vt:lpstr>
      <vt:lpstr>Farmhouse</vt:lpstr>
      <vt:lpstr>What kind of home do you live in?</vt:lpstr>
      <vt:lpstr>Listen to 1a and match the buildings with the people.</vt:lpstr>
      <vt:lpstr>Work in pairs and practice 1a. Then make up a new conversation with your partner. These words or phrases may help you:</vt:lpstr>
      <vt:lpstr>PowerPoint 演示文稿</vt:lpstr>
      <vt:lpstr>Listen to the conversation and choose the correct answers.</vt:lpstr>
      <vt:lpstr>PowerPoint 演示文稿</vt:lpstr>
      <vt:lpstr>Yushancun Community Bulletin Board</vt:lpstr>
      <vt:lpstr>Look, read and complete the sentences.</vt:lpstr>
      <vt:lpstr>Work in groups. Suppose you want to rent a house from/to others. Discuss how to write an ad and then write it down.</vt:lpstr>
      <vt:lpstr>Listen and read the sounds and words aloud.</vt:lpstr>
      <vt:lpstr>Read the words by yourself. Then listen, check (   ) and repeat.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2009-08-21T10:14:00Z</dcterms:created>
  <dcterms:modified xsi:type="dcterms:W3CDTF">2023-01-16T15:31:31Z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8D732BC494934D26BB15F9E9A1D77D73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