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4" r:id="rId3"/>
  </p:sldMasterIdLst>
  <p:notesMasterIdLst>
    <p:notesMasterId r:id="rId23"/>
  </p:notesMasterIdLst>
  <p:handoutMasterIdLst>
    <p:handoutMasterId r:id="rId24"/>
  </p:handoutMasterIdLst>
  <p:sldIdLst>
    <p:sldId id="409" r:id="rId4"/>
    <p:sldId id="373" r:id="rId5"/>
    <p:sldId id="378" r:id="rId6"/>
    <p:sldId id="379" r:id="rId7"/>
    <p:sldId id="381" r:id="rId8"/>
    <p:sldId id="382" r:id="rId9"/>
    <p:sldId id="383" r:id="rId10"/>
    <p:sldId id="384" r:id="rId11"/>
    <p:sldId id="385" r:id="rId12"/>
    <p:sldId id="386" r:id="rId13"/>
    <p:sldId id="388" r:id="rId14"/>
    <p:sldId id="389" r:id="rId15"/>
    <p:sldId id="390" r:id="rId16"/>
    <p:sldId id="391" r:id="rId17"/>
    <p:sldId id="392" r:id="rId18"/>
    <p:sldId id="393" r:id="rId19"/>
    <p:sldId id="408" r:id="rId20"/>
    <p:sldId id="397" r:id="rId21"/>
    <p:sldId id="39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8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D4F0FC"/>
    <a:srgbClr val="00CC00"/>
    <a:srgbClr val="CCFFCC"/>
    <a:srgbClr val="FFFFCC"/>
    <a:srgbClr val="FF6600"/>
    <a:srgbClr val="000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1" autoAdjust="0"/>
    <p:restoredTop sz="94660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87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9CF941-6C9D-4104-8D10-93D871CDF94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820FD6-8AA9-447E-8322-D2806CCFFB5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20FD6-8AA9-447E-8322-D2806CCFFB50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FD900-A2F2-40C4-95FB-4FF212D863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E3057-1FFF-42A8-8C8A-0BDE7DD43B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A8CB9-F74F-4A8C-92E1-967F7DF29F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CF74E-CBD7-4EED-8F33-8B9557F1DF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553200"/>
          </a:xfrm>
          <a:prstGeom prst="rect">
            <a:avLst/>
          </a:prstGeom>
          <a:gradFill rotWithShape="1">
            <a:gsLst>
              <a:gs pos="0">
                <a:srgbClr val="231D97"/>
              </a:gs>
              <a:gs pos="100000">
                <a:srgbClr val="78A1E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6725" y="620713"/>
            <a:ext cx="8208963" cy="1470025"/>
          </a:xfrm>
        </p:spPr>
        <p:txBody>
          <a:bodyPr/>
          <a:lstStyle>
            <a:lvl1pPr algn="ctr">
              <a:defRPr sz="4400" b="1"/>
            </a:lvl1pPr>
          </a:lstStyle>
          <a:p>
            <a:pPr lvl="0"/>
            <a:r>
              <a:rPr lang="zh-CN" altLang="en-GB" noProof="0" smtClean="0"/>
              <a:t>单击此处编辑母版标题样式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05038"/>
            <a:ext cx="8207375" cy="863600"/>
          </a:xfrm>
        </p:spPr>
        <p:txBody>
          <a:bodyPr/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GB" noProof="0" smtClean="0"/>
              <a:t>单击此处编辑母版副标题样式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B77C6-7C4A-4E3D-9C61-6EF439208AFC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BB83D-B3B8-4F39-8312-89AC99A5570E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EDC16-1DD5-42A1-9849-7D463A946BAE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3025" y="836613"/>
            <a:ext cx="4441825" cy="528955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7250" y="836613"/>
            <a:ext cx="4441825" cy="528955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77BAE-587A-48AB-80DE-EC04DE4581A9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96FAE-D5ED-45DE-AA6E-FF0E85A23984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CD2AD-72DF-42AA-A786-FFF35576CCD0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3F0CC-4002-46F2-A0FE-2C8BBD0BB5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DF23-51BF-49C8-AE18-0CDCD2C6DF14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85AE3-0CA0-4930-BBE7-B6FDEF8E905B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2877-D74A-4D70-9269-69A885CD88EC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4E8B3-7417-43A3-80D6-90615481FC45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0063" y="188913"/>
            <a:ext cx="2259012" cy="59372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3025" y="188913"/>
            <a:ext cx="6624638" cy="59372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44337-7A8F-4978-BF9E-F275D0EC9D26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41A27-BFB5-43F6-BF3B-CEF2281408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E27CB-EBC9-493B-AF73-7071C410B4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BD806-1FE2-43E3-B045-ABEDFD6A13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88C5F-B268-40D6-898F-BDD1219F4B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D6C4B-4576-4162-8442-644D0E92C5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92F3B-CD27-4DF9-9EC1-D3A800C419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3F824-907A-4076-9476-A22B6D91E2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A7DBF-40C2-47FA-A9EA-5F75B42B5D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CD1ED-42C9-4A08-9235-BEAC1447E1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33BE1-27FA-4A19-9791-A53A56F102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10AF5-A36E-4E6A-9146-3970E0196F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5D26C-DAD9-46D0-8719-D7A9169576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AFF8-39BF-4DE0-B49E-8B193904D0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8367-7470-4DBE-9740-2ACAD91F4D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B89A7-2C16-410D-B845-23FB5DDAC3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C094-6CAA-456A-9DF8-C350EAC01B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07F58-6972-4B93-A4C4-8EF0030EC2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86964-5B3E-4F0B-9F2C-F82B7122F3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36576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67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A656BEE-5FE1-4B5E-B15A-D8BA95EA3031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5" name="Picture 12" descr="15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300663"/>
            <a:ext cx="7920038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36576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188913"/>
            <a:ext cx="74168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GB" smtClean="0"/>
              <a:t>单击此处编辑母版标题样式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16238" y="6337300"/>
            <a:ext cx="158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373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47025" y="6337300"/>
            <a:ext cx="1162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/>
            </a:lvl1pPr>
          </a:lstStyle>
          <a:p>
            <a:fld id="{7671E852-2164-4B5A-BB81-810A576D6660}" type="slidenum">
              <a:rPr lang="zh-CN" altLang="en-GB"/>
              <a:t>‹#›</a:t>
            </a:fld>
            <a:endParaRPr lang="en-GB" altLang="zh-C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9"/>
          </p:nvPr>
        </p:nvSpPr>
        <p:spPr bwMode="auto">
          <a:xfrm>
            <a:off x="73025" y="836613"/>
            <a:ext cx="903605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GB" smtClean="0"/>
              <a:t>单击此处编辑母版文本样式</a:t>
            </a:r>
          </a:p>
          <a:p>
            <a:pPr lvl="1"/>
            <a:r>
              <a:rPr lang="zh-CN" altLang="en-GB" smtClean="0"/>
              <a:t>第二级</a:t>
            </a:r>
          </a:p>
          <a:p>
            <a:pPr lvl="2"/>
            <a:r>
              <a:rPr lang="zh-CN" altLang="en-GB" smtClean="0"/>
              <a:t>第三级</a:t>
            </a:r>
          </a:p>
          <a:p>
            <a:pPr lvl="3"/>
            <a:r>
              <a:rPr lang="zh-CN" altLang="en-GB" smtClean="0"/>
              <a:t>第四级</a:t>
            </a:r>
          </a:p>
          <a:p>
            <a:pPr lvl="4"/>
            <a:r>
              <a:rPr lang="zh-CN" altLang="en-GB" smtClean="0"/>
              <a:t>第五级</a:t>
            </a: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pic>
        <p:nvPicPr>
          <p:cNvPr id="2059" name="Picture 12" descr="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231D97"/>
              </a:gs>
              <a:gs pos="100000">
                <a:srgbClr val="78A1E4">
                  <a:alpha val="35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pic>
        <p:nvPicPr>
          <p:cNvPr id="3078" name="Picture 6" descr="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FB4541-221A-41DC-8F78-25FCE5D58AF3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6200" y="5791200"/>
            <a:ext cx="914400" cy="9144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pic>
        <p:nvPicPr>
          <p:cNvPr id="3085" name="Picture 13" descr="MCj04164160000[1]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2400" y="5943600"/>
            <a:ext cx="762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057400" y="5791200"/>
            <a:ext cx="914400" cy="9144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1066800" y="5791200"/>
            <a:ext cx="914400" cy="9144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pic>
        <p:nvPicPr>
          <p:cNvPr id="3088" name="Picture 16" descr="MCj03536030000[1]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209800" y="5867400"/>
            <a:ext cx="552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MPj03901240000[1]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219200" y="6042025"/>
            <a:ext cx="609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7315200" y="5029200"/>
            <a:ext cx="1752600" cy="17526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endParaRPr lang="zh-CN" altLang="en-US" smtClean="0"/>
          </a:p>
        </p:txBody>
      </p:sp>
      <p:pic>
        <p:nvPicPr>
          <p:cNvPr id="3091" name="Picture 19" descr="MCj02506590000[1]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391400" y="5410200"/>
            <a:ext cx="165417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116"/>
          <p:cNvSpPr txBox="1"/>
          <p:nvPr/>
        </p:nvSpPr>
        <p:spPr>
          <a:xfrm>
            <a:off x="0" y="2057436"/>
            <a:ext cx="9144000" cy="1015663"/>
          </a:xfrm>
          <a:prstGeom prst="rect">
            <a:avLst/>
          </a:prstGeom>
          <a:pattFill prst="pct20">
            <a:fgClr>
              <a:schemeClr val="bg1"/>
            </a:fgClr>
            <a:bgClr>
              <a:schemeClr val="accent2"/>
            </a:bgClr>
          </a:pattFill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zh-CN" altLang="en-US" sz="60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用频率估计</a:t>
            </a:r>
            <a:r>
              <a:rPr lang="zh-CN" altLang="en-US" sz="60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概率 </a:t>
            </a:r>
            <a:endParaRPr lang="zh-CN" altLang="en-US" sz="6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9221" y="52577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2"/>
          <p:cNvSpPr>
            <a:spLocks noChangeArrowheads="1"/>
          </p:cNvSpPr>
          <p:nvPr/>
        </p:nvSpPr>
        <p:spPr bwMode="auto">
          <a:xfrm>
            <a:off x="838200" y="152400"/>
            <a:ext cx="79248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   (2)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根据上表中的数据，在图中画折线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统计表示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的频率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5362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8213" y="1470025"/>
            <a:ext cx="7432675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"/>
          <p:cNvSpPr>
            <a:spLocks noChangeArrowheads="1"/>
          </p:cNvSpPr>
          <p:nvPr/>
        </p:nvSpPr>
        <p:spPr bwMode="auto">
          <a:xfrm>
            <a:off x="304951" y="381080"/>
            <a:ext cx="7985125" cy="167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   (3)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观察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的频率分布图，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随着抛掷次数的增加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的频率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是如何变化的</a:t>
            </a:r>
            <a:r>
              <a:rPr lang="zh-CN" altLang="en-US" sz="3200" b="1" dirty="0" smtClean="0">
                <a:solidFill>
                  <a:srgbClr val="000103"/>
                </a:solidFill>
                <a:ea typeface="黑体" panose="02010609060101010101" pitchFamily="49" charset="-122"/>
              </a:rPr>
              <a:t>？</a:t>
            </a:r>
            <a:endParaRPr lang="zh-CN" altLang="en-US" sz="3200" b="1" dirty="0">
              <a:solidFill>
                <a:srgbClr val="000103"/>
              </a:solidFill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4913" y="2379663"/>
            <a:ext cx="876277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  (4)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该试验中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是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的可能性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大还是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开口不朝上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的可能性大？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4"/>
          <p:cNvGrpSpPr/>
          <p:nvPr/>
        </p:nvGrpSpPr>
        <p:grpSpPr bwMode="auto">
          <a:xfrm>
            <a:off x="381000" y="76200"/>
            <a:ext cx="8524875" cy="5943600"/>
            <a:chOff x="1066800" y="1371600"/>
            <a:chExt cx="7543800" cy="5943478"/>
          </a:xfrm>
        </p:grpSpPr>
        <p:sp>
          <p:nvSpPr>
            <p:cNvPr id="17410" name="矩形 1"/>
            <p:cNvSpPr>
              <a:spLocks noChangeArrowheads="1"/>
            </p:cNvSpPr>
            <p:nvPr/>
          </p:nvSpPr>
          <p:spPr bwMode="auto">
            <a:xfrm>
              <a:off x="1066800" y="1371600"/>
              <a:ext cx="7543800" cy="5943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500" b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研究随机现象与随机事件的基本方法就是重复地对现象进行观察，在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n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次观察中，如果某个随机事件发生了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m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次，则在这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n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次观察中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这个事件发生的频率为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     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如果随机事件发生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的概率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(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即可能性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)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大，则它在多次的重复观察中出现的次数就越多，因而其频率就大，所以频率在一定程度上也反映了随机事件的可能性的大小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.</a:t>
              </a:r>
              <a:endPara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7411" name="Object 22"/>
            <p:cNvGraphicFramePr>
              <a:graphicFrameLocks noChangeAspect="1"/>
            </p:cNvGraphicFramePr>
            <p:nvPr/>
          </p:nvGraphicFramePr>
          <p:xfrm>
            <a:off x="4775208" y="3657553"/>
            <a:ext cx="484341" cy="721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r:id="rId3" imgW="457835" imgH="763270" progId="Equation.DSMT4">
                    <p:embed/>
                  </p:oleObj>
                </mc:Choice>
                <mc:Fallback>
                  <p:oleObj r:id="rId3" imgW="457835" imgH="76327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5208" y="3657553"/>
                          <a:ext cx="484341" cy="721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6"/>
          <p:cNvGrpSpPr/>
          <p:nvPr/>
        </p:nvGrpSpPr>
        <p:grpSpPr bwMode="auto">
          <a:xfrm>
            <a:off x="473075" y="76200"/>
            <a:ext cx="8420100" cy="5748338"/>
            <a:chOff x="914400" y="1600200"/>
            <a:chExt cx="8202633" cy="5748645"/>
          </a:xfrm>
        </p:grpSpPr>
        <p:sp>
          <p:nvSpPr>
            <p:cNvPr id="18434" name="矩形 1"/>
            <p:cNvSpPr>
              <a:spLocks noChangeArrowheads="1"/>
            </p:cNvSpPr>
            <p:nvPr/>
          </p:nvSpPr>
          <p:spPr bwMode="auto">
            <a:xfrm>
              <a:off x="914400" y="1600200"/>
              <a:ext cx="8202633" cy="5748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500" b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可以发现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在抛瓶盖试验中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,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“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开口朝上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”</a:t>
              </a:r>
              <a:endParaRPr lang="zh-CN" altLang="en-US" sz="3200" b="1">
                <a:solidFill>
                  <a:srgbClr val="000103"/>
                </a:solidFill>
                <a:ea typeface="黑体" panose="02010609060101010101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的频率     一般会随着抛掷次数的增加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,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稳定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在某个常数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p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附近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.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这个常数就是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“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开口朝上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”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发生的可能性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.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即事件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“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开口朝上</a:t>
              </a:r>
              <a:r>
                <a:rPr lang="zh-CN" altLang="en-US" sz="3200" b="1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”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的概率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. 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所以在大量重复试验中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, 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如果事件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A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发生的频率为    ，那么用    作为事件</a:t>
              </a:r>
              <a:r>
                <a:rPr lang="en-US" altLang="zh-CN" sz="3200" b="1" i="1">
                  <a:solidFill>
                    <a:srgbClr val="000103"/>
                  </a:solidFill>
                  <a:ea typeface="黑体" panose="02010609060101010101" pitchFamily="49" charset="-122"/>
                </a:rPr>
                <a:t>A</a:t>
              </a:r>
              <a:r>
                <a:rPr lang="zh-CN" altLang="en-US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发生的概率的估计是合理的</a:t>
              </a:r>
              <a:r>
                <a:rPr lang="en-US" altLang="zh-CN" sz="3200" b="1">
                  <a:solidFill>
                    <a:srgbClr val="000103"/>
                  </a:solidFill>
                  <a:ea typeface="黑体" panose="02010609060101010101" pitchFamily="49" charset="-122"/>
                </a:rPr>
                <a:t>.</a:t>
              </a:r>
            </a:p>
            <a:p>
              <a:pPr eaLnBrk="0" hangingPunct="0">
                <a:lnSpc>
                  <a:spcPct val="110000"/>
                </a:lnSpc>
              </a:pPr>
              <a:endParaRPr lang="en-US" altLang="zh-CN" sz="3200" b="1">
                <a:solidFill>
                  <a:srgbClr val="000103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8435" name="图片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35529" y="2362283"/>
              <a:ext cx="297502" cy="746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图片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3063" y="5258197"/>
              <a:ext cx="297502" cy="804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7" name="图片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19101" y="5334406"/>
              <a:ext cx="297502" cy="758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239713" y="76200"/>
            <a:ext cx="874553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b="1">
                <a:solidFill>
                  <a:srgbClr val="000103"/>
                </a:solidFill>
                <a:ea typeface="黑体" panose="02010609060101010101" pitchFamily="49" charset="-122"/>
              </a:rPr>
              <a:t>在抛瓶盖试验中</a:t>
            </a:r>
            <a:r>
              <a:rPr lang="en-US" altLang="zh-CN" sz="3200" b="1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103"/>
                </a:solidFill>
                <a:ea typeface="黑体" panose="02010609060101010101" pitchFamily="49" charset="-122"/>
              </a:rPr>
              <a:t>的频率稳定于哪一个数值？你能估计出瓶盖</a:t>
            </a:r>
            <a:r>
              <a:rPr lang="zh-CN" altLang="en-US" sz="3200" b="1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lang="zh-CN" altLang="en-US" sz="3200" b="1">
              <a:solidFill>
                <a:srgbClr val="000103"/>
              </a:solidFill>
              <a:ea typeface="黑体" panose="02010609060101010101" pitchFamily="49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zh-CN" altLang="en-US" sz="3200" b="1">
                <a:solidFill>
                  <a:srgbClr val="000103"/>
                </a:solidFill>
                <a:ea typeface="黑体" panose="02010609060101010101" pitchFamily="49" charset="-122"/>
              </a:rPr>
              <a:t>的概率吗？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44475" y="1752600"/>
            <a:ext cx="9128125" cy="4181475"/>
            <a:chOff x="914400" y="2047661"/>
            <a:chExt cx="8991600" cy="4181128"/>
          </a:xfrm>
        </p:grpSpPr>
        <p:sp>
          <p:nvSpPr>
            <p:cNvPr id="19459" name="矩形 2"/>
            <p:cNvSpPr>
              <a:spLocks noChangeArrowheads="1"/>
            </p:cNvSpPr>
            <p:nvPr/>
          </p:nvSpPr>
          <p:spPr bwMode="auto">
            <a:xfrm>
              <a:off x="914400" y="2047661"/>
              <a:ext cx="8991600" cy="418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ts val="4600"/>
                </a:lnSpc>
              </a:pPr>
              <a:r>
                <a:rPr lang="zh-CN" altLang="en-US" sz="2500" b="1" dirty="0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需要指出的是，频率和概率都是随机事件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可能性大小的定量的刻画，但频率与试验次数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及具体的试验有关，因此频率具有随机性；而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概率是刻画随机事件发生可能性大小的数值，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是一个固定的量</a:t>
              </a:r>
              <a:r>
                <a:rPr lang="en-US" altLang="zh-CN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, 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不具有随机性</a:t>
              </a:r>
              <a:r>
                <a:rPr lang="en-US" altLang="zh-CN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.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因此</a:t>
              </a:r>
              <a:r>
                <a:rPr lang="en-US" altLang="zh-CN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, 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掷</a:t>
              </a:r>
              <a:r>
                <a:rPr lang="en-US" altLang="zh-CN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100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次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硬币并不一定能得到</a:t>
              </a:r>
              <a:r>
                <a:rPr lang="zh-CN" altLang="en-US" sz="3200" b="1" dirty="0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“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正面朝上</a:t>
              </a:r>
              <a:r>
                <a:rPr lang="zh-CN" altLang="en-US" sz="3200" b="1" dirty="0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”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的频率是</a:t>
              </a:r>
              <a:r>
                <a:rPr lang="en-US" altLang="zh-CN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   </a:t>
              </a:r>
            </a:p>
            <a:p>
              <a:pPr eaLnBrk="0" hangingPunct="0">
                <a:lnSpc>
                  <a:spcPts val="4600"/>
                </a:lnSpc>
              </a:pP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和</a:t>
              </a:r>
              <a:r>
                <a:rPr lang="zh-CN" altLang="en-US" sz="3200" b="1" dirty="0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“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反面朝上</a:t>
              </a:r>
              <a:r>
                <a:rPr lang="zh-CN" altLang="en-US" sz="3200" b="1" dirty="0">
                  <a:solidFill>
                    <a:srgbClr val="000103"/>
                  </a:solidFill>
                  <a:latin typeface="Times New Roman" panose="02020603050405020304"/>
                  <a:ea typeface="黑体" panose="02010609060101010101" pitchFamily="49" charset="-122"/>
                </a:rPr>
                <a:t>”</a:t>
              </a:r>
              <a:r>
                <a:rPr lang="zh-CN" altLang="en-US" sz="3200" b="1" dirty="0">
                  <a:solidFill>
                    <a:srgbClr val="000103"/>
                  </a:solidFill>
                  <a:ea typeface="黑体" panose="02010609060101010101" pitchFamily="49" charset="-122"/>
                </a:rPr>
                <a:t>的频率是</a:t>
              </a:r>
            </a:p>
          </p:txBody>
        </p:sp>
        <p:graphicFrame>
          <p:nvGraphicFramePr>
            <p:cNvPr id="19460" name="Object 22"/>
            <p:cNvGraphicFramePr>
              <a:graphicFrameLocks noChangeAspect="1"/>
            </p:cNvGraphicFramePr>
            <p:nvPr/>
          </p:nvGraphicFramePr>
          <p:xfrm>
            <a:off x="8629886" y="4943460"/>
            <a:ext cx="255848" cy="735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2" r:id="rId3" imgW="241300" imgH="762635" progId="Equation.DSMT4">
                    <p:embed/>
                  </p:oleObj>
                </mc:Choice>
                <mc:Fallback>
                  <p:oleObj r:id="rId3" imgW="241300" imgH="76263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9886" y="4943460"/>
                          <a:ext cx="255848" cy="735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22"/>
            <p:cNvGraphicFramePr>
              <a:graphicFrameLocks noChangeAspect="1"/>
            </p:cNvGraphicFramePr>
            <p:nvPr/>
          </p:nvGraphicFramePr>
          <p:xfrm>
            <a:off x="5478385" y="5480073"/>
            <a:ext cx="363442" cy="746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3" r:id="rId5" imgW="342900" imgH="762635" progId="Equation.DSMT4">
                    <p:embed/>
                  </p:oleObj>
                </mc:Choice>
                <mc:Fallback>
                  <p:oleObj r:id="rId5" imgW="342900" imgH="76263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8385" y="5480073"/>
                          <a:ext cx="363442" cy="746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rrowheads="1"/>
          </p:cNvSpPr>
          <p:nvPr/>
        </p:nvSpPr>
        <p:spPr bwMode="auto">
          <a:xfrm>
            <a:off x="320675" y="685800"/>
            <a:ext cx="8801100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4600"/>
              </a:lnSpc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solidFill>
                  <a:srgbClr val="FF66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例</a:t>
            </a:r>
            <a:r>
              <a:rPr lang="zh-CN" altLang="en-US" sz="3200" b="1" dirty="0">
                <a:solidFill>
                  <a:srgbClr val="061F5B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瓷砖生产受烧制时间、温度、材质的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影响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一块砖坯放在炉中烧制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可能成为合格品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也可能成为次品或废品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究竟发生哪种结果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在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烧制前无法预知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所以这是一种随机现象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而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烧制的结果是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合格品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是一个随机事件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这个事件的概率称为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合格品率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由于烧制结果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不是等可能的，我们常用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合格品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的频率</a:t>
            </a:r>
          </a:p>
          <a:p>
            <a:pPr eaLnBrk="0" hangingPunct="0">
              <a:lnSpc>
                <a:spcPts val="46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作为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合格品率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的估计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0482" name="组合 45059"/>
          <p:cNvGrpSpPr/>
          <p:nvPr/>
        </p:nvGrpSpPr>
        <p:grpSpPr bwMode="auto">
          <a:xfrm>
            <a:off x="228600" y="76200"/>
            <a:ext cx="2620963" cy="639763"/>
            <a:chOff x="1" y="0"/>
            <a:chExt cx="4125" cy="1008"/>
          </a:xfrm>
        </p:grpSpPr>
        <p:sp>
          <p:nvSpPr>
            <p:cNvPr id="20483" name="文本框 11268"/>
            <p:cNvSpPr txBox="1">
              <a:spLocks noChangeArrowheads="1"/>
            </p:cNvSpPr>
            <p:nvPr/>
          </p:nvSpPr>
          <p:spPr bwMode="auto">
            <a:xfrm>
              <a:off x="960" y="0"/>
              <a:ext cx="316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CF1731"/>
                  </a:solidFill>
                  <a:latin typeface="Times New Roman" panose="02020603050405020304" pitchFamily="18" charset="0"/>
                </a:rPr>
                <a:t>范例分析</a:t>
              </a:r>
            </a:p>
          </p:txBody>
        </p:sp>
        <p:pic>
          <p:nvPicPr>
            <p:cNvPr id="20484" name="图片 11269" descr="office6\wpsassist\cache\A000220150321H29PPIC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" y="14"/>
              <a:ext cx="960" cy="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04800" y="1066800"/>
          <a:ext cx="8715373" cy="31036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0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2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63077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endParaRPr lang="zh-CN" altLang="en-US" sz="2900" b="1" baseline="0" dirty="0" smtClean="0">
                        <a:solidFill>
                          <a:schemeClr val="accent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ts val="2800"/>
                        </a:lnSpc>
                      </a:pPr>
                      <a:r>
                        <a:rPr lang="zh-CN" altLang="en-US" sz="2900" b="1" baseline="0" dirty="0" smtClean="0">
                          <a:solidFill>
                            <a:schemeClr val="accen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抽取瓷砖数</a:t>
                      </a:r>
                      <a:r>
                        <a:rPr lang="en-US" altLang="zh-CN" sz="2900" b="1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n</a:t>
                      </a:r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endParaRPr lang="en-US" altLang="zh-CN" sz="2900" b="1" dirty="0" smtClean="0"/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100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200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300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400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500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600</a:t>
                      </a:r>
                    </a:p>
                  </a:txBody>
                  <a:tcPr marL="65432" marR="65432" marT="33413" marB="334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800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1000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2000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493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合格品数</a:t>
                      </a:r>
                      <a:r>
                        <a:rPr kumimoji="0" lang="en-US" altLang="zh-CN" sz="2900" b="1" i="1" u="none" strike="noStrike" kern="1200" cap="none" spc="0" normalizeH="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m</a:t>
                      </a:r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95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192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indent="0" algn="ctr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287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385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481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577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770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961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>
                        <a:lnSpc>
                          <a:spcPts val="2800"/>
                        </a:lnSpc>
                      </a:pPr>
                      <a:endParaRPr lang="en-US" altLang="zh-CN" sz="29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>
                        <a:lnSpc>
                          <a:spcPts val="2800"/>
                        </a:lnSpc>
                      </a:pPr>
                      <a:r>
                        <a:rPr lang="en-US" altLang="zh-CN" sz="29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1924</a:t>
                      </a:r>
                    </a:p>
                  </a:txBody>
                  <a:tcPr marL="60992" marR="60992" marT="31147" marB="31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493"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合格品频率</a:t>
                      </a:r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endParaRPr lang="zh-CN" altLang="en-US" sz="2900" b="1" dirty="0"/>
                    </a:p>
                  </a:txBody>
                  <a:tcPr marL="83167" marR="83167" marT="42488" marB="424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51" name="矩形 13"/>
          <p:cNvSpPr>
            <a:spLocks noChangeArrowheads="1"/>
          </p:cNvSpPr>
          <p:nvPr/>
        </p:nvSpPr>
        <p:spPr bwMode="auto">
          <a:xfrm>
            <a:off x="152400" y="0"/>
            <a:ext cx="8529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5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某瓷砖厂对最近出炉的一大批某型号瓷砖</a:t>
            </a:r>
          </a:p>
          <a:p>
            <a:pPr eaLnBrk="0" hangingPunct="0"/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进行质量抽检，结果如下：</a:t>
            </a:r>
          </a:p>
        </p:txBody>
      </p:sp>
      <p:pic>
        <p:nvPicPr>
          <p:cNvPr id="21552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200400"/>
            <a:ext cx="323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53" name="矩形 5"/>
          <p:cNvSpPr>
            <a:spLocks noChangeArrowheads="1"/>
          </p:cNvSpPr>
          <p:nvPr/>
        </p:nvSpPr>
        <p:spPr bwMode="auto">
          <a:xfrm>
            <a:off x="152422" y="4114782"/>
            <a:ext cx="927735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(1)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计算上表中合格品的各频率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精确到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0.001)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；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(2)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估计这种瓷砖的合格品率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精确到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0.01)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；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(3)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若该工厂本月生产该型号瓷砖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500000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块，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试估计合格品数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7"/>
          <p:cNvGrpSpPr/>
          <p:nvPr/>
        </p:nvGrpSpPr>
        <p:grpSpPr bwMode="auto">
          <a:xfrm>
            <a:off x="1295400" y="76200"/>
            <a:ext cx="5743575" cy="628650"/>
            <a:chOff x="1106329" y="1143000"/>
            <a:chExt cx="5743575" cy="628015"/>
          </a:xfrm>
        </p:grpSpPr>
        <p:sp>
          <p:nvSpPr>
            <p:cNvPr id="22530" name="Rectangle 106"/>
            <p:cNvSpPr>
              <a:spLocks noChangeArrowheads="1"/>
            </p:cNvSpPr>
            <p:nvPr/>
          </p:nvSpPr>
          <p:spPr bwMode="auto">
            <a:xfrm>
              <a:off x="1106329" y="1143000"/>
              <a:ext cx="589280" cy="579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3200" b="1">
                  <a:solidFill>
                    <a:srgbClr val="008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</a:t>
              </a:r>
              <a:endParaRPr lang="zh-CN" altLang="en-US" sz="3200" b="1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2531" name="矩形 6"/>
            <p:cNvSpPr>
              <a:spLocks noChangeArrowheads="1"/>
            </p:cNvSpPr>
            <p:nvPr/>
          </p:nvSpPr>
          <p:spPr bwMode="auto">
            <a:xfrm>
              <a:off x="1792129" y="1143635"/>
              <a:ext cx="5057775" cy="62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en-US" altLang="zh-CN" sz="3200" b="1" dirty="0">
                  <a:solidFill>
                    <a:srgbClr val="0000FF"/>
                  </a:solidFill>
                  <a:ea typeface="黑体" panose="02010609060101010101" pitchFamily="49" charset="-122"/>
                </a:rPr>
                <a:t>(1)</a:t>
              </a:r>
              <a:r>
                <a:rPr lang="zh-CN" altLang="en-US" sz="3200" b="1" dirty="0">
                  <a:solidFill>
                    <a:srgbClr val="0000FF"/>
                  </a:solidFill>
                  <a:ea typeface="黑体" panose="02010609060101010101" pitchFamily="49" charset="-122"/>
                </a:rPr>
                <a:t>逐项计算，填表如下：</a:t>
              </a:r>
            </a:p>
          </p:txBody>
        </p:sp>
      </p:grpSp>
      <p:pic>
        <p:nvPicPr>
          <p:cNvPr id="22532" name="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704263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276600"/>
            <a:ext cx="3603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743200" y="3505200"/>
            <a:ext cx="96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0.960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981200" y="3505200"/>
            <a:ext cx="88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0.950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505200" y="3505200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0.957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267200" y="3505200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0.963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029200" y="3505200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0.962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791200" y="3505200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0.962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553200" y="3505200"/>
            <a:ext cx="111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0.963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7315200" y="3505200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0.961</a:t>
            </a:r>
            <a:r>
              <a:rPr lang="en-US" altLang="zh-CN" sz="1600" b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8001000" y="3429000"/>
            <a:ext cx="8683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0.962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6200" y="4343400"/>
            <a:ext cx="90995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     (2) 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观察上表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可以发现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, 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当抽取的瓷砖数</a:t>
            </a:r>
            <a:r>
              <a:rPr lang="en-US" altLang="zh-CN" sz="3200" b="1" i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≥400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时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合格品频率稳定在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0.962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的附近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所以我们可取</a:t>
            </a:r>
            <a:r>
              <a:rPr lang="en-US" altLang="zh-CN" sz="3200" b="1" i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p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=0.96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作为该型号瓷砖的合格品率的估计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1"/>
          <p:cNvGrpSpPr/>
          <p:nvPr/>
        </p:nvGrpSpPr>
        <p:grpSpPr bwMode="auto">
          <a:xfrm>
            <a:off x="381000" y="596900"/>
            <a:ext cx="1706563" cy="1260475"/>
            <a:chOff x="604" y="846"/>
            <a:chExt cx="1198" cy="1152"/>
          </a:xfrm>
        </p:grpSpPr>
        <p:sp>
          <p:nvSpPr>
            <p:cNvPr id="3" name="Oval 12"/>
            <p:cNvSpPr>
              <a:spLocks noChangeArrowheads="1"/>
            </p:cNvSpPr>
            <p:nvPr/>
          </p:nvSpPr>
          <p:spPr bwMode="auto">
            <a:xfrm>
              <a:off x="657" y="1661"/>
              <a:ext cx="1089" cy="229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pic>
          <p:nvPicPr>
            <p:cNvPr id="23555" name="Picture 13" descr="MCj0432584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4" y="846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6" name="Text Box 14"/>
            <p:cNvSpPr txBox="1">
              <a:spLocks noChangeArrowheads="1"/>
            </p:cNvSpPr>
            <p:nvPr/>
          </p:nvSpPr>
          <p:spPr bwMode="auto">
            <a:xfrm>
              <a:off x="1031" y="1459"/>
              <a:ext cx="771" cy="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solidFill>
                    <a:srgbClr val="C00000"/>
                  </a:solidFill>
                  <a:ea typeface="黑体" panose="02010609060101010101" pitchFamily="49" charset="-122"/>
                </a:rPr>
                <a:t>练习</a:t>
              </a:r>
            </a:p>
          </p:txBody>
        </p:sp>
      </p:grpSp>
      <p:sp>
        <p:nvSpPr>
          <p:cNvPr id="26629" name="矩形 6"/>
          <p:cNvSpPr>
            <a:spLocks noChangeArrowheads="1"/>
          </p:cNvSpPr>
          <p:nvPr/>
        </p:nvSpPr>
        <p:spPr bwMode="auto">
          <a:xfrm>
            <a:off x="533400" y="2057400"/>
            <a:ext cx="855186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3600"/>
              </a:lnSpc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如图是一个能自由转动的转盘</a:t>
            </a:r>
            <a:r>
              <a:rPr lang="en-US" altLang="zh-CN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盘面被分成</a:t>
            </a:r>
          </a:p>
          <a:p>
            <a:pPr eaLnBrk="0" hangingPunct="0">
              <a:lnSpc>
                <a:spcPts val="3600"/>
              </a:lnSpc>
            </a:pP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个相同的扇形，颜色分为红、黄、蓝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转盘的指针固定，让转盘自由转动，当它停止后，记下指针指向的颜色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如此重复做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3200" b="1" dirty="0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次，把结果记录在下表中：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4419600"/>
          <a:ext cx="5124450" cy="183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658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000103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红色</a:t>
                      </a:r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rgbClr val="000103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黄色</a:t>
                      </a:r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3200" b="1" kern="1200" dirty="0" smtClean="0">
                          <a:solidFill>
                            <a:srgbClr val="000103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蓝色</a:t>
                      </a:r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65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kern="1200" dirty="0" smtClean="0">
                          <a:solidFill>
                            <a:srgbClr val="000103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频 数</a:t>
                      </a:r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65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kern="1200" dirty="0" smtClean="0">
                          <a:solidFill>
                            <a:srgbClr val="000103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频 率</a:t>
                      </a:r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122765" marR="122765" marT="61411" marB="614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652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0" y="4114800"/>
            <a:ext cx="1905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81000" y="0"/>
            <a:ext cx="7807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     (3)</a:t>
            </a:r>
            <a:r>
              <a:rPr lang="zh-CN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500000×96%=480000(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块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    可以估计该型号合格品数为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480000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块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2"/>
          <p:cNvSpPr>
            <a:spLocks noChangeArrowheads="1"/>
          </p:cNvSpPr>
          <p:nvPr/>
        </p:nvSpPr>
        <p:spPr bwMode="auto">
          <a:xfrm>
            <a:off x="228600" y="228600"/>
            <a:ext cx="9601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(1)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试估计当圆盘停下来时，指针指向黄色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的概率是多少？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(2)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如果自由转动圆盘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240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次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那么指针指向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黄色的次数大约是多少？</a:t>
            </a:r>
          </a:p>
        </p:txBody>
      </p:sp>
      <p:pic>
        <p:nvPicPr>
          <p:cNvPr id="24578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1905000"/>
            <a:ext cx="2816225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39"/>
          <p:cNvSpPr txBox="1">
            <a:spLocks noChangeArrowheads="1"/>
          </p:cNvSpPr>
          <p:nvPr/>
        </p:nvSpPr>
        <p:spPr bwMode="auto">
          <a:xfrm>
            <a:off x="685902" y="978023"/>
            <a:ext cx="7997825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5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我们知道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抛掷一枚均匀硬币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硬币落地后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出现“正面朝上”的可能性和“反面朝上”的可能性是一样的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即“正面朝上”的概率和“反面朝上”的概率都是    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在实际掷硬币时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会出现什么情况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若只抛一次说明不了什么问题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我们不妨多抛掷几次试试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7170" name="Object 22"/>
          <p:cNvGraphicFramePr>
            <a:graphicFrameLocks noChangeAspect="1"/>
          </p:cNvGraphicFramePr>
          <p:nvPr/>
        </p:nvGraphicFramePr>
        <p:xfrm>
          <a:off x="6553200" y="3187700"/>
          <a:ext cx="3270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241300" imgH="762635" progId="Equation.DSMT4">
                  <p:embed/>
                </p:oleObj>
              </mc:Choice>
              <mc:Fallback>
                <p:oleObj r:id="rId3" imgW="241300" imgH="7626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187700"/>
                        <a:ext cx="32702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"/>
          <p:cNvSpPr>
            <a:spLocks noChangeArrowheads="1"/>
          </p:cNvSpPr>
          <p:nvPr/>
        </p:nvSpPr>
        <p:spPr bwMode="auto">
          <a:xfrm>
            <a:off x="533400" y="1066800"/>
            <a:ext cx="84582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(1)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抛掷一枚均匀硬币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每隔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分别记录“正面朝上”和“反面朝上”的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次数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汇总数据后</a:t>
            </a: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完成下表：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33400" y="2819400"/>
          <a:ext cx="7616825" cy="29019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2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4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6061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2900" b="1" dirty="0" smtClean="0">
                          <a:solidFill>
                            <a:schemeClr val="accen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累计抛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2900" b="1" dirty="0" smtClean="0">
                          <a:solidFill>
                            <a:schemeClr val="accen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掷次数</a:t>
                      </a: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altLang="zh-CN" sz="29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29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50</a:t>
                      </a: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altLang="zh-CN" sz="29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29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100</a:t>
                      </a: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250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300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350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400</a:t>
                      </a: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6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"</a:t>
                      </a:r>
                      <a:r>
                        <a:rPr kumimoji="0" lang="zh-CN" altLang="en-US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正面朝上</a:t>
                      </a:r>
                      <a:r>
                        <a:rPr kumimoji="0" lang="en-US" altLang="zh-CN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"</a:t>
                      </a:r>
                      <a:r>
                        <a:rPr kumimoji="0" lang="zh-CN" altLang="en-US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的频数</a:t>
                      </a: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6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"</a:t>
                      </a:r>
                      <a:r>
                        <a:rPr kumimoji="0" lang="zh-CN" altLang="en-US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正面朝上</a:t>
                      </a:r>
                      <a:r>
                        <a:rPr kumimoji="0" lang="en-US" altLang="zh-CN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"</a:t>
                      </a:r>
                      <a:r>
                        <a:rPr kumimoji="0" lang="zh-CN" altLang="en-US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的频率</a:t>
                      </a:r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33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7519" marR="77519" marT="40472" marB="40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236" name="Group 49"/>
          <p:cNvGrpSpPr/>
          <p:nvPr/>
        </p:nvGrpSpPr>
        <p:grpSpPr bwMode="auto">
          <a:xfrm>
            <a:off x="152400" y="0"/>
            <a:ext cx="2605088" cy="1036638"/>
            <a:chOff x="828" y="691"/>
            <a:chExt cx="1749" cy="854"/>
          </a:xfrm>
        </p:grpSpPr>
        <p:sp>
          <p:nvSpPr>
            <p:cNvPr id="5" name="Oval 50"/>
            <p:cNvSpPr>
              <a:spLocks noChangeArrowheads="1"/>
            </p:cNvSpPr>
            <p:nvPr/>
          </p:nvSpPr>
          <p:spPr bwMode="auto">
            <a:xfrm>
              <a:off x="945" y="1298"/>
              <a:ext cx="1089" cy="228"/>
            </a:xfrm>
            <a:prstGeom prst="ellipse">
              <a:avLst/>
            </a:prstGeom>
            <a:solidFill>
              <a:srgbClr val="00CC00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pic>
          <p:nvPicPr>
            <p:cNvPr id="8238" name="Picture 51" descr="MCj0378867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28" y="691"/>
              <a:ext cx="55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39" name="Text Box 52"/>
            <p:cNvSpPr txBox="1">
              <a:spLocks noChangeArrowheads="1"/>
            </p:cNvSpPr>
            <p:nvPr/>
          </p:nvSpPr>
          <p:spPr bwMode="auto">
            <a:xfrm>
              <a:off x="1288" y="1068"/>
              <a:ext cx="1289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  <a:ea typeface="黑体" panose="02010609060101010101" pitchFamily="49" charset="-122"/>
                </a:rPr>
                <a:t>做一做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2"/>
          <p:cNvSpPr>
            <a:spLocks noChangeArrowheads="1"/>
          </p:cNvSpPr>
          <p:nvPr/>
        </p:nvSpPr>
        <p:spPr bwMode="auto">
          <a:xfrm>
            <a:off x="762000" y="0"/>
            <a:ext cx="776287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根据上表的数据，在图中画折线统计图表示“正面朝上”的频率：</a:t>
            </a:r>
            <a:r>
              <a:rPr lang="zh-CN" altLang="zh-CN" sz="3200" b="1" dirty="0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9218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1238" y="1219200"/>
            <a:ext cx="7256462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685800" y="5181600"/>
            <a:ext cx="766445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     (3)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在图中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用红笔画出表示频率为     的直线，你发现了什么？</a:t>
            </a:r>
          </a:p>
        </p:txBody>
      </p:sp>
      <p:graphicFrame>
        <p:nvGraphicFramePr>
          <p:cNvPr id="9220" name="Object 22"/>
          <p:cNvGraphicFramePr>
            <a:graphicFrameLocks noChangeAspect="1"/>
          </p:cNvGraphicFramePr>
          <p:nvPr/>
        </p:nvGraphicFramePr>
        <p:xfrm>
          <a:off x="7543800" y="5105400"/>
          <a:ext cx="2555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4" imgW="241300" imgH="762635" progId="Equation.DSMT4">
                  <p:embed/>
                </p:oleObj>
              </mc:Choice>
              <mc:Fallback>
                <p:oleObj r:id="rId4" imgW="241300" imgH="7626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105400"/>
                        <a:ext cx="2555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9288" y="2279086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sp>
        <p:nvSpPr>
          <p:cNvPr id="10241" name="矩形 1"/>
          <p:cNvSpPr>
            <a:spLocks noChangeArrowheads="1"/>
          </p:cNvSpPr>
          <p:nvPr/>
        </p:nvSpPr>
        <p:spPr bwMode="auto">
          <a:xfrm>
            <a:off x="228600" y="228600"/>
            <a:ext cx="87630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   (4)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下表是历史上一些数学家所做的掷硬币的试验数据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这些数据支持你发现的规律吗？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7200" y="1600200"/>
          <a:ext cx="7867651" cy="343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0790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CN" altLang="en-US" sz="3200" b="1" kern="1200" dirty="0" smtClean="0">
                          <a:solidFill>
                            <a:srgbClr val="061F5B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algn="ctr">
                        <a:lnSpc>
                          <a:spcPts val="4000"/>
                        </a:lnSpc>
                      </a:pPr>
                      <a:r>
                        <a:rPr lang="zh-CN" altLang="en-US" sz="3200" b="1" kern="1200" dirty="0" smtClean="0">
                          <a:solidFill>
                            <a:srgbClr val="061F5B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试验者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掷硬币</a:t>
                      </a:r>
                    </a:p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次数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正面朝上的次数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频 率</a:t>
                      </a:r>
                    </a:p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1F5B"/>
                        </a:solidFill>
                        <a:effectLst/>
                        <a:uLnTx/>
                        <a:uFillTx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324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蒲丰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4040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2048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0.5069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324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皮尔逊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12000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6019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0.5016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324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皮尔逊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24000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12012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0.5005</a:t>
                      </a:r>
                    </a:p>
                  </a:txBody>
                  <a:tcPr marL="96004" marR="96004" marT="48046" marB="480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"/>
          <p:cNvGrpSpPr/>
          <p:nvPr/>
        </p:nvGrpSpPr>
        <p:grpSpPr bwMode="auto">
          <a:xfrm>
            <a:off x="1600200" y="1905000"/>
            <a:ext cx="7170738" cy="1758950"/>
            <a:chOff x="1397279" y="491980"/>
            <a:chExt cx="7386175" cy="2002299"/>
          </a:xfrm>
        </p:grpSpPr>
        <p:pic>
          <p:nvPicPr>
            <p:cNvPr id="11266" name="Picture 26" descr="新男孩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912184" y="491980"/>
              <a:ext cx="871270" cy="1882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7" name="AutoShape 45"/>
            <p:cNvSpPr>
              <a:spLocks noChangeArrowheads="1"/>
            </p:cNvSpPr>
            <p:nvPr/>
          </p:nvSpPr>
          <p:spPr bwMode="auto">
            <a:xfrm flipH="1" flipV="1">
              <a:off x="1397279" y="665402"/>
              <a:ext cx="6139447" cy="1828877"/>
            </a:xfrm>
            <a:prstGeom prst="wedgeRoundRectCallout">
              <a:avLst>
                <a:gd name="adj1" fmla="val -55421"/>
                <a:gd name="adj2" fmla="val 792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anchor="ctr"/>
            <a:lstStyle/>
            <a:p>
              <a:pPr eaLnBrk="0" hangingPunct="0"/>
              <a:r>
                <a:rPr lang="zh-CN" alt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</a:t>
              </a:r>
              <a:r>
                <a:rPr lang="zh-CN" altLang="en-US" sz="32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看来用频率估计硬币出现 “正面朝上” 的概率是合理的</a:t>
              </a:r>
              <a:r>
                <a:rPr lang="en-US" altLang="zh-CN" sz="32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533400" y="-76200"/>
            <a:ext cx="8172450" cy="2598738"/>
            <a:chOff x="447818" y="2591642"/>
            <a:chExt cx="8174770" cy="2597985"/>
          </a:xfrm>
        </p:grpSpPr>
        <p:grpSp>
          <p:nvGrpSpPr>
            <p:cNvPr id="11269" name="Group 25"/>
            <p:cNvGrpSpPr/>
            <p:nvPr/>
          </p:nvGrpSpPr>
          <p:grpSpPr bwMode="auto">
            <a:xfrm>
              <a:off x="447818" y="2591642"/>
              <a:ext cx="8174769" cy="2597985"/>
              <a:chOff x="224" y="760"/>
              <a:chExt cx="6397" cy="2033"/>
            </a:xfrm>
          </p:grpSpPr>
          <p:pic>
            <p:nvPicPr>
              <p:cNvPr id="11270" name="Picture 26" descr="女2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4" y="1714"/>
                <a:ext cx="779" cy="1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1" name="AutoShape 27"/>
              <p:cNvSpPr>
                <a:spLocks noChangeArrowheads="1"/>
              </p:cNvSpPr>
              <p:nvPr/>
            </p:nvSpPr>
            <p:spPr bwMode="auto">
              <a:xfrm flipH="1" flipV="1">
                <a:off x="880" y="939"/>
                <a:ext cx="5741" cy="1066"/>
              </a:xfrm>
              <a:prstGeom prst="wedgeRoundRectCallout">
                <a:avLst>
                  <a:gd name="adj1" fmla="val 46676"/>
                  <a:gd name="adj2" fmla="val -65949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anchor="ctr"/>
              <a:lstStyle/>
              <a:p>
                <a:r>
                  <a:rPr lang="en-US" altLang="zh-CN" sz="25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</a:t>
                </a:r>
                <a:endParaRPr lang="en-US" altLang="zh-CN" sz="2500" b="1">
                  <a:solidFill>
                    <a:schemeClr val="accent1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1272" name="Rectangle 28"/>
              <p:cNvSpPr>
                <a:spLocks noChangeArrowheads="1"/>
              </p:cNvSpPr>
              <p:nvPr/>
            </p:nvSpPr>
            <p:spPr bwMode="auto">
              <a:xfrm>
                <a:off x="822" y="760"/>
                <a:ext cx="5660" cy="1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  </a:t>
                </a:r>
                <a:r>
                  <a:rPr lang="zh-CN" altLang="en-US" sz="3200" b="1" dirty="0">
                    <a:solidFill>
                      <a:srgbClr val="000103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可以看出，随着掷硬币次数的增加，“正面朝上”的频率稳定在  左右</a:t>
                </a:r>
                <a:r>
                  <a:rPr lang="en-US" altLang="zh-CN" sz="3200" b="1" dirty="0">
                    <a:solidFill>
                      <a:srgbClr val="000103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.</a:t>
                </a:r>
              </a:p>
              <a:p>
                <a:pPr eaLnBrk="0" hangingPunct="0"/>
                <a:endParaRPr lang="en-US" altLang="zh-CN" sz="3200" b="1" dirty="0">
                  <a:solidFill>
                    <a:srgbClr val="000103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aphicFrame>
          <p:nvGraphicFramePr>
            <p:cNvPr id="11273" name="Object 22"/>
            <p:cNvGraphicFramePr>
              <a:graphicFrameLocks noChangeAspect="1"/>
            </p:cNvGraphicFramePr>
            <p:nvPr/>
          </p:nvGraphicFramePr>
          <p:xfrm>
            <a:off x="6164536" y="3353322"/>
            <a:ext cx="217215" cy="7827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r:id="rId5" imgW="241300" imgH="762635" progId="Equation.DSMT4">
                    <p:embed/>
                  </p:oleObj>
                </mc:Choice>
                <mc:Fallback>
                  <p:oleObj r:id="rId5" imgW="241300" imgH="76263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536" y="3353322"/>
                          <a:ext cx="217215" cy="7827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38200" y="4114800"/>
            <a:ext cx="79565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   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上面的例子说明，通过大量重复试验，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可以用随机事件发生的频率来估计该事件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发生的概率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2"/>
          <p:cNvSpPr>
            <a:spLocks noChangeArrowheads="1"/>
          </p:cNvSpPr>
          <p:nvPr/>
        </p:nvSpPr>
        <p:spPr bwMode="auto">
          <a:xfrm>
            <a:off x="685800" y="533400"/>
            <a:ext cx="804703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对于掷硬币试验，它的所有可能结果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只有两个，而且出现两种可能结果的可能性相等，而对于一般的随机事件，当试验所有的可能结果不是有限个，或者各种可能结果发生的可能性不相等时，就不能用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4.2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节的方法来求概率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频率是否可以估计该随机事件的概率呢？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47800" y="4572000"/>
            <a:ext cx="55626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3200" b="1">
                <a:solidFill>
                  <a:srgbClr val="00010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我们再来做一个抛瓶盖试验</a:t>
            </a:r>
            <a:r>
              <a:rPr lang="en-US" altLang="zh-CN" sz="3200" b="1">
                <a:solidFill>
                  <a:srgbClr val="00010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500" b="1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54"/>
          <p:cNvGrpSpPr/>
          <p:nvPr/>
        </p:nvGrpSpPr>
        <p:grpSpPr bwMode="auto">
          <a:xfrm>
            <a:off x="76200" y="228600"/>
            <a:ext cx="2725738" cy="1036638"/>
            <a:chOff x="776" y="691"/>
            <a:chExt cx="1831" cy="854"/>
          </a:xfrm>
        </p:grpSpPr>
        <p:sp>
          <p:nvSpPr>
            <p:cNvPr id="9" name="Oval 55"/>
            <p:cNvSpPr>
              <a:spLocks noChangeArrowheads="1"/>
            </p:cNvSpPr>
            <p:nvPr/>
          </p:nvSpPr>
          <p:spPr bwMode="auto">
            <a:xfrm>
              <a:off x="944" y="1298"/>
              <a:ext cx="1091" cy="228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>
              <a:prstShdw prst="shdw17" dist="17961" dir="2700000">
                <a:srgbClr val="AED3EA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algn="ctr" fontAlgn="auto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500" kern="0">
                <a:solidFill>
                  <a:srgbClr val="061F5B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3315" name="Picture 56" descr="MCj0378867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76" y="691"/>
              <a:ext cx="55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1288" y="1068"/>
              <a:ext cx="1319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b="1" kern="0" dirty="0" smtClean="0">
                  <a:solidFill>
                    <a:srgbClr val="FF0000"/>
                  </a:solidFill>
                  <a:ea typeface="黑体" panose="02010609060101010101" pitchFamily="49" charset="-122"/>
                </a:rPr>
                <a:t>做一做</a:t>
              </a:r>
            </a:p>
          </p:txBody>
        </p:sp>
      </p:grpSp>
      <p:sp>
        <p:nvSpPr>
          <p:cNvPr id="13317" name="矩形 11"/>
          <p:cNvSpPr>
            <a:spLocks noChangeArrowheads="1"/>
          </p:cNvSpPr>
          <p:nvPr/>
        </p:nvSpPr>
        <p:spPr bwMode="auto">
          <a:xfrm>
            <a:off x="533400" y="1295400"/>
            <a:ext cx="839628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 dirty="0">
                <a:solidFill>
                  <a:srgbClr val="061F5B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在一块平整地板上抛掷一个矿泉水瓶盖，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瓶盖落地后有两种可能情况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lang="zh-CN" altLang="en-US" sz="3200" b="1" dirty="0">
              <a:solidFill>
                <a:srgbClr val="000103"/>
              </a:solidFill>
              <a:ea typeface="黑体" panose="02010609060101010101" pitchFamily="49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和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开口不朝上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由于瓶盖头重脚轻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上下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不对称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和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开口不朝上</a:t>
            </a:r>
            <a:r>
              <a:rPr lang="zh-CN" altLang="en-US" sz="3200" b="1" dirty="0">
                <a:solidFill>
                  <a:srgbClr val="000103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可能性一样吗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?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如果不一样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出现哪种情况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的可能性大一些？我们借助重复试验来解决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这个问题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2"/>
          <p:cNvSpPr>
            <a:spLocks noChangeArrowheads="1"/>
          </p:cNvSpPr>
          <p:nvPr/>
        </p:nvSpPr>
        <p:spPr bwMode="auto">
          <a:xfrm>
            <a:off x="381000" y="76200"/>
            <a:ext cx="8228013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       (1)  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全班同学分成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6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组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每组同学依次抛掷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瓶盖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80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次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观察瓶盖着地时的情况</a:t>
            </a:r>
            <a:r>
              <a:rPr lang="en-US" altLang="zh-CN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并根据全班</a:t>
            </a:r>
          </a:p>
          <a:p>
            <a:pPr eaLnBrk="0" hangingPunct="0">
              <a:lnSpc>
                <a:spcPct val="110000"/>
              </a:lnSpc>
            </a:pPr>
            <a:r>
              <a:rPr lang="zh-CN" altLang="en-US" sz="3200" b="1" dirty="0">
                <a:solidFill>
                  <a:srgbClr val="000103"/>
                </a:solidFill>
                <a:ea typeface="黑体" panose="02010609060101010101" pitchFamily="49" charset="-122"/>
              </a:rPr>
              <a:t>试验结果填写下表：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62000" y="1752600"/>
          <a:ext cx="7331075" cy="35731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0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400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en-US" altLang="zh-CN" sz="2800" b="1" dirty="0" smtClean="0">
                        <a:solidFill>
                          <a:schemeClr val="accent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accen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累计抛掷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accent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次数</a:t>
                      </a:r>
                      <a:endParaRPr lang="en-US" altLang="zh-CN" sz="2800" b="1" dirty="0" smtClean="0">
                        <a:solidFill>
                          <a:schemeClr val="accent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80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160 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240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320 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400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kern="1200" dirty="0" smtClean="0">
                          <a:solidFill>
                            <a:srgbClr val="061F5B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480</a:t>
                      </a:r>
                      <a:endParaRPr lang="zh-CN" altLang="en-US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algn="ctr"/>
                      <a:endParaRPr lang="zh-CN" altLang="en-US" sz="3200" b="1" kern="1200" dirty="0" smtClean="0">
                        <a:solidFill>
                          <a:srgbClr val="061F5B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938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“开口朝上”的频数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938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1F5B"/>
                          </a:solidFill>
                          <a:effectLst/>
                          <a:uLnTx/>
                          <a:uFillTx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“开口朝上”的频率</a:t>
                      </a:r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77517" marR="77517" marT="38751" marB="387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61F5B"/>
      </a:dk1>
      <a:lt1>
        <a:srgbClr val="FFFFFF"/>
      </a:lt1>
      <a:dk2>
        <a:srgbClr val="FFFFFF"/>
      </a:dk2>
      <a:lt2>
        <a:srgbClr val="808080"/>
      </a:lt2>
      <a:accent1>
        <a:srgbClr val="061F5B"/>
      </a:accent1>
      <a:accent2>
        <a:srgbClr val="6E95C8"/>
      </a:accent2>
      <a:accent3>
        <a:srgbClr val="FFFFFF"/>
      </a:accent3>
      <a:accent4>
        <a:srgbClr val="04194C"/>
      </a:accent4>
      <a:accent5>
        <a:srgbClr val="AAABB5"/>
      </a:accent5>
      <a:accent6>
        <a:srgbClr val="6387B5"/>
      </a:accent6>
      <a:hlink>
        <a:srgbClr val="0074BF"/>
      </a:hlink>
      <a:folHlink>
        <a:srgbClr val="AED3EA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erican-logistics">
  <a:themeElements>
    <a:clrScheme name="american-logistics 13">
      <a:dk1>
        <a:srgbClr val="061F5B"/>
      </a:dk1>
      <a:lt1>
        <a:srgbClr val="FFFFFF"/>
      </a:lt1>
      <a:dk2>
        <a:srgbClr val="FFFFFF"/>
      </a:dk2>
      <a:lt2>
        <a:srgbClr val="808080"/>
      </a:lt2>
      <a:accent1>
        <a:srgbClr val="061F5B"/>
      </a:accent1>
      <a:accent2>
        <a:srgbClr val="6E95C8"/>
      </a:accent2>
      <a:accent3>
        <a:srgbClr val="FFFFFF"/>
      </a:accent3>
      <a:accent4>
        <a:srgbClr val="04194C"/>
      </a:accent4>
      <a:accent5>
        <a:srgbClr val="AAABB5"/>
      </a:accent5>
      <a:accent6>
        <a:srgbClr val="6387B5"/>
      </a:accent6>
      <a:hlink>
        <a:srgbClr val="0074BF"/>
      </a:hlink>
      <a:folHlink>
        <a:srgbClr val="AED3EA"/>
      </a:folHlink>
    </a:clrScheme>
    <a:fontScheme name="american-logistic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merican-log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3">
        <a:dk1>
          <a:srgbClr val="061F5B"/>
        </a:dk1>
        <a:lt1>
          <a:srgbClr val="FFFFFF"/>
        </a:lt1>
        <a:dk2>
          <a:srgbClr val="FFFFFF"/>
        </a:dk2>
        <a:lt2>
          <a:srgbClr val="808080"/>
        </a:lt2>
        <a:accent1>
          <a:srgbClr val="061F5B"/>
        </a:accent1>
        <a:accent2>
          <a:srgbClr val="6E95C8"/>
        </a:accent2>
        <a:accent3>
          <a:srgbClr val="FFFFFF"/>
        </a:accent3>
        <a:accent4>
          <a:srgbClr val="04194C"/>
        </a:accent4>
        <a:accent5>
          <a:srgbClr val="AAABB5"/>
        </a:accent5>
        <a:accent6>
          <a:srgbClr val="6387B5"/>
        </a:accent6>
        <a:hlink>
          <a:srgbClr val="0074BF"/>
        </a:hlink>
        <a:folHlink>
          <a:srgbClr val="AED3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smGrid">
          <a:fgClr>
            <a:srgbClr val="33CCFF"/>
          </a:fgClr>
          <a:bgClr>
            <a:schemeClr val="bg1"/>
          </a:bgClr>
        </a:patt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1324</Words>
  <Application>Microsoft Office PowerPoint</Application>
  <PresentationFormat>全屏显示(4:3)</PresentationFormat>
  <Paragraphs>205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Times New Roman</vt:lpstr>
      <vt:lpstr>WWW.2PPT.COM
</vt:lpstr>
      <vt:lpstr>american-logistics</vt:lpstr>
      <vt:lpstr>自定义设计方案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2016-03-14T10:26:00Z</dcterms:created>
  <dcterms:modified xsi:type="dcterms:W3CDTF">2023-01-16T15:31:37Z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741B44306D6E4CD6AF864CAFB6A060AE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