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8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  <p:sldId id="478" r:id="rId47"/>
    <p:sldId id="479" r:id="rId48"/>
    <p:sldId id="480" r:id="rId49"/>
    <p:sldId id="481" r:id="rId5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986" autoAdjust="0"/>
    <p:restoredTop sz="94660" autoAdjust="0"/>
  </p:normalViewPr>
  <p:slideViewPr>
    <p:cSldViewPr snapToObjects="1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ACA70C1-6ABD-4FE1-A6F6-05539836EDB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61329574-34B1-4D33-9A71-E6E6786764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3A71C111-8B6C-49B3-BAEA-24F5FB833D7D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6A3C0ADD-B218-4836-9317-4010CE9BFA4B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28888" y="1889522"/>
            <a:ext cx="585073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6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Disaster and hope</a:t>
            </a:r>
            <a:endParaRPr lang="zh-CN" altLang="zh-CN" sz="15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3622" y="451598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6" y="3219828"/>
            <a:ext cx="8498681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Developing ideas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"/>
          <p:cNvGraphicFramePr>
            <a:graphicFrameLocks noChangeAspect="1"/>
          </p:cNvGraphicFramePr>
          <p:nvPr/>
        </p:nvGraphicFramePr>
        <p:xfrm>
          <a:off x="602456" y="951310"/>
          <a:ext cx="6054329" cy="312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3" imgW="8087360" imgH="4168775" progId="Word.Document.8">
                  <p:embed/>
                </p:oleObj>
              </mc:Choice>
              <mc:Fallback>
                <p:oleObj r:id="rId3" imgW="8087360" imgH="416877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" y="951310"/>
                        <a:ext cx="6054329" cy="3120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194197"/>
            <a:ext cx="8570119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General reading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Match each paragraph with its main idea.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981201"/>
            <a:ext cx="8570119" cy="239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A.Try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stay positive.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Para.2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B.Stars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after the storm.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Para.3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C.Heavy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rain.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Para.4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D.Tough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situation.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Para.5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E.Be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rescued.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Para.6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F.Hurricane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happened.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9459" name="Picture 2" descr="课文整体阅读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369" y="653654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2419" y="4273154"/>
            <a:ext cx="809982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Para.1—F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Para.2—C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Para.3—D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Para.4—A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Para.5—E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Para.6—B 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Factual reading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Read the text carefully and choose the best answer.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69219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1.Why was the author so scared at first?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hurricane took place as expected.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roof disappeared so suddenly.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very freezing in the room.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cat jumped on the author’s lap.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2.What does the third paragraph mainly tell us?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870347"/>
            <a:ext cx="815340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rained heavily.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B.Smartie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lost.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C.There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no water to drink.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hurricane caused much damage.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3.What can we know from the fourth paragraph?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870347"/>
            <a:ext cx="815340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author’s mother was optimistic.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didn’t have breakfast.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C.Many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people became homeless.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amazing to experience hurricane.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4.Which of the following is Not True according to the passage?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870347"/>
            <a:ext cx="815340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A.Smartie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lost and never be found.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hurricane took place in August.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C.There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great loss caused by the hurricane.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family of the author never give up hope.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5.What can we learn from the passage?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870347"/>
            <a:ext cx="823674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A.Hurricane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happens often in the author’s hometown.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safe to stay in house when a hurricane happened.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C.Never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should we give up even if in tough situation.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takes long time to rebuild hometown.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57200" y="2625329"/>
            <a:ext cx="339566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5.C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Cloze test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97794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</a:rPr>
              <a:t>I was sitting in my room with my cat </a:t>
            </a:r>
            <a:r>
              <a:rPr lang="en-US" altLang="zh-CN" kern="100" dirty="0" err="1">
                <a:latin typeface="Times New Roman" panose="02020603050405020304"/>
              </a:rPr>
              <a:t>Smartie</a:t>
            </a:r>
            <a:r>
              <a:rPr lang="en-US" altLang="zh-CN" kern="100" dirty="0">
                <a:latin typeface="Times New Roman" panose="02020603050405020304"/>
              </a:rPr>
              <a:t> 1.____________ the hurricane took </a:t>
            </a:r>
            <a:r>
              <a:rPr lang="en-US" altLang="zh-CN" kern="100" dirty="0" err="1">
                <a:latin typeface="Times New Roman" panose="02020603050405020304"/>
              </a:rPr>
              <a:t>place.The</a:t>
            </a:r>
            <a:r>
              <a:rPr lang="en-US" altLang="zh-CN" kern="100" dirty="0">
                <a:latin typeface="Times New Roman" panose="02020603050405020304"/>
              </a:rPr>
              <a:t> roof flew off so 2.____________ (sudden) that I felt </a:t>
            </a:r>
            <a:r>
              <a:rPr lang="en-US" altLang="zh-CN" kern="100" dirty="0" err="1">
                <a:latin typeface="Times New Roman" panose="02020603050405020304"/>
              </a:rPr>
              <a:t>frightened.It</a:t>
            </a:r>
            <a:r>
              <a:rPr lang="en-US" altLang="zh-CN" kern="100" dirty="0">
                <a:latin typeface="Times New Roman" panose="02020603050405020304"/>
              </a:rPr>
              <a:t> rained heavily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and the street 3.____________ (turn) into a river.4.____________ (live) in a room without a roof was dangerous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but we had nowhere to </a:t>
            </a:r>
            <a:r>
              <a:rPr lang="en-US" altLang="zh-CN" kern="100" dirty="0" err="1">
                <a:latin typeface="Times New Roman" panose="02020603050405020304"/>
              </a:rPr>
              <a:t>go.To</a:t>
            </a:r>
            <a:r>
              <a:rPr lang="en-US" altLang="zh-CN" kern="100" dirty="0">
                <a:latin typeface="Times New Roman" panose="02020603050405020304"/>
              </a:rPr>
              <a:t> make thing 5.____________ (bad)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there was no enough 6.____________ (drink) water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and </a:t>
            </a:r>
            <a:r>
              <a:rPr lang="en-US" altLang="zh-CN" kern="100" dirty="0" err="1">
                <a:latin typeface="Times New Roman" panose="02020603050405020304"/>
              </a:rPr>
              <a:t>Smartie</a:t>
            </a:r>
            <a:r>
              <a:rPr lang="en-US" altLang="zh-CN" kern="100" dirty="0">
                <a:latin typeface="Times New Roman" panose="02020603050405020304"/>
              </a:rPr>
              <a:t> </a:t>
            </a:r>
            <a:r>
              <a:rPr lang="en-US" altLang="zh-CN" kern="100" dirty="0" err="1">
                <a:latin typeface="Times New Roman" panose="02020603050405020304"/>
              </a:rPr>
              <a:t>disappeared.At</a:t>
            </a:r>
            <a:r>
              <a:rPr lang="en-US" altLang="zh-CN" kern="100" dirty="0">
                <a:latin typeface="Times New Roman" panose="02020603050405020304"/>
              </a:rPr>
              <a:t> midnight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59078" y="1437085"/>
            <a:ext cx="6386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when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76600" y="1843088"/>
            <a:ext cx="9720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suddenly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43125" y="2270523"/>
            <a:ext cx="7215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turned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438776" y="2259807"/>
            <a:ext cx="7540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Living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041357" y="2676525"/>
            <a:ext cx="683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worse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680098" y="3081338"/>
            <a:ext cx="912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drinking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963217"/>
            <a:ext cx="8317706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</a:rPr>
              <a:t>we lied under the midnight sky and looked up 7.____________ the </a:t>
            </a:r>
            <a:r>
              <a:rPr lang="en-US" altLang="zh-CN" kern="100" dirty="0" err="1">
                <a:latin typeface="Times New Roman" panose="02020603050405020304"/>
              </a:rPr>
              <a:t>stars.Although</a:t>
            </a:r>
            <a:r>
              <a:rPr lang="en-US" altLang="zh-CN" kern="100" dirty="0">
                <a:latin typeface="Times New Roman" panose="02020603050405020304"/>
              </a:rPr>
              <a:t> we had nothing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moments like those gave us hope for the </a:t>
            </a:r>
            <a:r>
              <a:rPr lang="en-US" altLang="zh-CN" kern="100" dirty="0" err="1">
                <a:latin typeface="Times New Roman" panose="02020603050405020304"/>
              </a:rPr>
              <a:t>future.After</a:t>
            </a:r>
            <a:r>
              <a:rPr lang="en-US" altLang="zh-CN" kern="100" dirty="0">
                <a:latin typeface="Times New Roman" panose="02020603050405020304"/>
              </a:rPr>
              <a:t> we 8.____________ (rescue)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latin typeface="Times New Roman" panose="02020603050405020304"/>
              </a:rPr>
              <a:t>Smartie</a:t>
            </a:r>
            <a:r>
              <a:rPr lang="en-US" altLang="zh-CN" kern="100" dirty="0">
                <a:latin typeface="Times New Roman" panose="02020603050405020304"/>
              </a:rPr>
              <a:t> came back </a:t>
            </a:r>
            <a:r>
              <a:rPr lang="en-US" altLang="zh-CN" kern="100" dirty="0" err="1">
                <a:latin typeface="Times New Roman" panose="02020603050405020304"/>
              </a:rPr>
              <a:t>too.Now</a:t>
            </a:r>
            <a:r>
              <a:rPr lang="en-US" altLang="zh-CN" kern="100" dirty="0">
                <a:latin typeface="Times New Roman" panose="02020603050405020304"/>
              </a:rPr>
              <a:t> we are rebuilding our hometown together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and never give up hope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with the beauty of the stars 9.____________ (inspire) us and making us 10.____________ (confidence) to move 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44754" y="1010842"/>
            <a:ext cx="302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30678" y="1448992"/>
            <a:ext cx="13503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were rescued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63816" y="2225279"/>
            <a:ext cx="9501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inspiring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899047" y="2653904"/>
            <a:ext cx="10105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confident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5466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</a:t>
            </a:r>
            <a:r>
              <a:rPr lang="en-US" altLang="zh-CN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预报；预告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预报；预测</a:t>
            </a:r>
            <a:endParaRPr lang="zh-CN" altLang="zh-CN" sz="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951435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·Technology isn’t the only way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forecast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weather.(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技术不是预测天气的唯一方法。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·Forgetting to check the weather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forecast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before heading out should result in you getting wet.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出门前忘记看天气预报会使你淋得湿透。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7651" name="Picture 2" descr="核心要点突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3" y="465535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重点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097" y="11513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教材原文呈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591741"/>
            <a:ext cx="8570119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4325" y="1168004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Stars after the storm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strange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I don’t really remember much about the hurricane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itself.It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all happened so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quickly.I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sitting in my room with my cat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Smartie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 my lap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the roof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flew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off.All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of a sudden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was sky (1)where the roof had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been.I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so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frightened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I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froze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Mom cried to get out quickly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it was already too late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by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then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rain was coming down so hard and so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fast.Our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street turned into a river in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seconds.We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were going nowhere.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Rain  _____________________ (forecast) for tonight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it will be fine during the day.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According to the 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天气预报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hurricane is likely to hit Guangdong Province tonight.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forecast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的过去式、过去分词为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forecast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forecast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forecasted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forecasted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0156" y="929879"/>
            <a:ext cx="20941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forecast/forecasted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30104" y="1346598"/>
            <a:ext cx="16581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weather forecast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rescue </a:t>
            </a:r>
            <a:r>
              <a:rPr lang="en-US" altLang="zh-CN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营救；救援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营救；救援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·International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rescue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teams soon began to arrive in the country.(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国际救援队很快就开始抵达该国。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boat drowned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we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were rescued from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water.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船沉了，但是我们都被从水中救起。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·When we were in trouble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stranger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came/went to our rescue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with a generous donation.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当我们陷入困境时，一位陌生人慷慨捐赠来救助我们。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held on to a branch until we _____________________.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他抓住一根树枝，直到我们把他救下来。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Only four __________________________.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只有四人被活着营救了出来。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____________ the boy  ____________ danger.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他们把男孩救出了险境。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doctor managed to ________________________.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医生设法救了他的命。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56398" y="929879"/>
            <a:ext cx="235064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went/came to his rescue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22897" y="1739504"/>
            <a:ext cx="185691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were rescued alive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12082" y="2561035"/>
            <a:ext cx="8358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rescued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742135" y="2571750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275410" y="3359944"/>
            <a:ext cx="12413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save his life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rescue...from...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拯救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rescue team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救援队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go/come to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rescue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去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来救某人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易混辨析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rescue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save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40531" y="2688432"/>
          <a:ext cx="8262938" cy="1297806"/>
        </p:xfrm>
        <a:graphic>
          <a:graphicData uri="http://schemas.openxmlformats.org/drawingml/2006/table">
            <a:tbl>
              <a:tblPr/>
              <a:tblGrid>
                <a:gridCol w="101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1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rescue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80996" marB="80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多指营救某人脱离紧迫的危险，如水灾、火灾等。</a:t>
                      </a:r>
                      <a:endParaRPr kumimoji="0" 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80996" marB="80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save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80996" marB="80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含义广泛，既可指营救某人脱离危险，也可指精神或道德上的拯救。</a:t>
                      </a:r>
                      <a:endParaRPr kumimoji="0" 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80996" marB="80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38457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claim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声称，主张；要求；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战争，事故等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夺去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生命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) 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主张，声称；要求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789385"/>
            <a:ext cx="8570119" cy="433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·Caused by exceptionally heavy snowfall within a short period of time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destroyed buildings and forests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claimed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over 256 lives.(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66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在短短的一段时间内，由于特大降雪，它们摧毁了建筑物和森林，并夺走了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256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条生命。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·After I had read the book I could fairly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claim to be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 expert.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读完这本书，我差不多可以说是专家了。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·You can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claim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the firm for the damages if you have an accident while at work.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can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a claim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the firm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damages if you have an accident while at work.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如果工作期间发生事故，你可以向公司索赔损害。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 claimed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theory is very complicated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all understand it well.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据说这个理论很复杂，没想到大家都理解得很好。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870348"/>
            <a:ext cx="8317706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think you can claim money  ____________ the insurance if your car is damaged in an accident.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entered the manager’s office and  _____________________ higher pay.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他走进经理的办公室，提出更高报酬的要求。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 that wine helps protect against heart disease.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有人声称葡萄酒有助于预防心脏病。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claimed _______________________ the work without help.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他声言未借助外力而完成了这项工作。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4060" y="939404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580335" y="1751410"/>
            <a:ext cx="16966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made a claim for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50156" y="2561035"/>
            <a:ext cx="12798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is claimed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364581" y="3417094"/>
            <a:ext cx="13183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have done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991792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(1)claim to do/to be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主张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声称做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 is claimed that...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有人主张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；据说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claim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from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向某人索要某物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(2)make a claim for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要求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threat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威胁，可能会带来危险的人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事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·Read these tips on hurricane safety so that you and your family can survive this common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threat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coastal cities.(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71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阅读这些关于飓风安全的提示，这样你和你的家人就可以在沿海城市面临的共同威胁中生存下来。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·There is a real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threat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war.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确有可能发生战争。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·They broke my windows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threatened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他们砸碎我的窗子并威胁我。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enemy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threatened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destroy the town.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敌军曾威胁要摧毁那座小镇。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·She said Denny had received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threatening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letter and asked me if I sent it.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她说丹尼收到一封恐吓信，并问是不是我寄的。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870347"/>
            <a:ext cx="8317706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is unlikely to be  ____________ threat to the Spanish player in the final.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Being stuck in a big fire is 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we are  ____________ with it.(threat)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David threatened  ____________ (report) his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neighbour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the police if the damages were not paid.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15866" y="951310"/>
            <a:ext cx="2410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368279" y="1344216"/>
            <a:ext cx="11772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threatening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78142" y="1334692"/>
            <a:ext cx="11003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threatened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639616" y="1751410"/>
            <a:ext cx="9271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report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1"/>
          <p:cNvSpPr>
            <a:spLocks noChangeArrowheads="1"/>
          </p:cNvSpPr>
          <p:nvPr/>
        </p:nvSpPr>
        <p:spPr bwMode="auto">
          <a:xfrm>
            <a:off x="398860" y="819150"/>
            <a:ext cx="8401050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单词一族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threaten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 威胁；恐吓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threatening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威胁的；恐吓的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用法总结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 threat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构成威胁的人或事物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threaten to do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威胁做某事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789385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At first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 pleased (2)we could stay at home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soon it got really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tough.Without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roof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(3)staying inside was too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dangerous.There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water everywhere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we couldn’t drink any of it otherwise we’d get really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sick.We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just had drinking water (4)that was sent to us by helicopter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it was never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enough.It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August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it was really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really hot and it smelled so bad everywhere! I just spent the days watching the boats (5)going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up and down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street and looking out for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Smartie.He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disappeared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moment the storm hit.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9417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up and down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来来回回，上上下下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98985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just spent the days watching the boats going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up and down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street and looking out for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Smartie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这几天的时间我只是看着船在街上来回走动，且留心寻找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Smartie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8915" name="Picture 2" descr="核心短语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46497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48904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选用右栏短语填空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1153717"/>
            <a:ext cx="8317706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Colourful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neon lights were hung  ________________ during National Day.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got up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began to walk  ________________ the room.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Two nurses took care of the dying man  ________________.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went to see his grandmother every  ________________ at the weekends.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 I read your letters that  ________________ between your university and you?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07644" y="1210867"/>
            <a:ext cx="144655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here and there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843338" y="1618060"/>
            <a:ext cx="133113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up and down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17256" y="2022873"/>
            <a:ext cx="139525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day and night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572000" y="2439592"/>
            <a:ext cx="13692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now and then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518297" y="2844404"/>
            <a:ext cx="13183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come and go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738188"/>
            <a:ext cx="8401050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day and night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日日夜夜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now and then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有时；不时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here and there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处处；到处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come and go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来来往往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up and down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来来回回，上上下下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look up at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仰视；尊敬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remember us all lying under the midnight sky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looking up 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stars.(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我记得我们都躺在夜空下仰望星空。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4325" y="1774032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29817" y="2178844"/>
            <a:ext cx="8317706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students swam in the pool while the teacher looked  ____________.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should look  ____________ the right pronunciation of this word in the dictionary.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try to look  ____________ four newspapers at the table.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looked  ____________ for a salesman to wait on her.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you look up  ____________ the sky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you’ll find birds are flying.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90085" y="2214563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765822" y="2595563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up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141935" y="3048001"/>
            <a:ext cx="8566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through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141935" y="3462338"/>
            <a:ext cx="7797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around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040857" y="3857625"/>
            <a:ext cx="302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689373"/>
            <a:ext cx="840105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around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环顾；四处看看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1ook forward to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盼望；预计会有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into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观察；调查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on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旁观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down upon/on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看不起；鄙视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through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浏览；检查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up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查阅；查找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time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及时；最终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·Thankfully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Smartie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came home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time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谢天谢地，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Smartie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及时回家了。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Many people are at the same start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seldom do they arrive at the ending point  ________________________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同时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从来没有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did I tell you that you could use my computer.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a proverb goes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Where there is a will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is a way.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Our efforts will pay off  ________________________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最终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restaurant can accommodate two hundred people  ________________________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每次；一次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used to be a very pretty valley  ________________________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曾经；一度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6307" y="1334692"/>
            <a:ext cx="16453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 the same time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60872" y="1751410"/>
            <a:ext cx="11259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 no time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75173" y="2571750"/>
            <a:ext cx="7861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time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477000" y="2955132"/>
            <a:ext cx="9335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 a time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652963" y="3788569"/>
            <a:ext cx="11644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 one time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465535"/>
            <a:ext cx="8401050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on time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按时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ahead of time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提前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at a time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每次，一次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at one time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曾经，一度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at times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有时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at the same time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同时；尽管如此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at no time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在任何时候都不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位于句首时，句子要用部分倒装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all the time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始终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from time to time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不时；偶尔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2392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sitting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my room with my cat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Smartie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 my lap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roof just flew off.(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1796654"/>
            <a:ext cx="823674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我正坐在我的房间里，我的猫，</a:t>
            </a:r>
            <a:r>
              <a:rPr lang="en-US" altLang="zh-CN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Smartie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，在我的腿上，突然间屋顶就飞走了。</a:t>
            </a:r>
            <a:endParaRPr lang="zh-CN" altLang="zh-CN" sz="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【分析】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sb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was/were doing </a:t>
            </a:r>
            <a:r>
              <a:rPr lang="en-US" altLang="zh-CN" b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sth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when...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句型，意为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某人正在做某事，这时突然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……”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为并列连词，意为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这时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突然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，相当于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that time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连接的分句，一般用一般过去时。</a:t>
            </a:r>
          </a:p>
        </p:txBody>
      </p:sp>
      <p:pic>
        <p:nvPicPr>
          <p:cNvPr id="47107" name="Picture 2" descr="经典句式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372" y="5036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1"/>
          <p:cNvSpPr>
            <a:spLocks noChangeArrowheads="1"/>
          </p:cNvSpPr>
          <p:nvPr/>
        </p:nvSpPr>
        <p:spPr bwMode="auto">
          <a:xfrm>
            <a:off x="400050" y="991792"/>
            <a:ext cx="823674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【拓展】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when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用作并列连词，意为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这时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突然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)”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的句型：</a:t>
            </a:r>
            <a:endParaRPr lang="zh-CN" altLang="zh-CN" sz="800">
              <a:latin typeface="Times New Roman" panose="02020603050405020304" pitchFamily="18" charset="0"/>
              <a:ea typeface="方正书宋_GBK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(1)sb was/were doing sth when...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某人正在做某事，这时突然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(2)sb was/were about to do sth when...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＝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sb was/were on the point of doing sth when...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某人正要做某事，这时突然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(3)sb had (just) done sth when...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某人刚做完某事，这时突然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8607" y="573882"/>
            <a:ext cx="848558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(6)Living in the open air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became breakfast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lunch and dinner for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mosquitos.But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Mom said (7)that whatever happens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should always try to see the good side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things.It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difficult (8)to stay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positive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though.We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had lost our home and everything in 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including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Smartie.All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(9)we had left were the clothes on our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backs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.But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(10)as Mom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kept 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reminding 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were all together 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safe.Mom’s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words made us feel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better.I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remember us all (11)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lying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under the midnight sky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looking up 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stars.(12)Because there were no lights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could see the Big Dipper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Little Dipper and the Milky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Way.It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amazing!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(13)Even though we had lost a lot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moments like those gave us hope for the future.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872729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book attentively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 old friend came to see 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我正在全神贯注地读一本书，忽然一位老友来访。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about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say that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you’ve taken the words out of my mouth.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我正想说那件事，突然你已经先说出来了。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had just finished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my homework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all the lights went out.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我刚做完作业，突然灯全灭了。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465534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翻译句子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他刚睡着电话就响了。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(had done...when...)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他正步行去上学，突然有辆自行车撞上他。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(was doing...when...)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我们正要动身，这时天突然下起雨来。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(be about to do...when...)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8071" y="1248966"/>
            <a:ext cx="478720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 had just fallen asleep when the telephone rang.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9000" y="2058591"/>
            <a:ext cx="521040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 was walking to school when a bicycle ran into him.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8777" y="2868216"/>
            <a:ext cx="427501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were about to start when it began to rain.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2.He had disappeared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moment the storm hit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暴风雨一来袭，他就消失了。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346473" y="870348"/>
            <a:ext cx="848439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【分析】</a:t>
            </a:r>
            <a:r>
              <a:rPr lang="zh-CN" altLang="zh-CN">
                <a:latin typeface="宋体" panose="02010600030101010101" pitchFamily="2" charset="-122"/>
              </a:rPr>
              <a:t>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本句中</a:t>
            </a:r>
            <a:r>
              <a:rPr lang="en-US" altLang="zh-CN" b="1">
                <a:latin typeface="Times New Roman" panose="02020603050405020304" pitchFamily="18" charset="0"/>
                <a:ea typeface="楷体_GB2312"/>
                <a:cs typeface="楷体_GB2312"/>
              </a:rPr>
              <a:t>the moment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引导时间状语从句，意为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一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就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【拓展】</a:t>
            </a:r>
            <a:r>
              <a:rPr lang="zh-CN" altLang="zh-CN">
                <a:latin typeface="宋体" panose="02010600030101010101" pitchFamily="2" charset="-122"/>
                <a:ea typeface="楷体_GB2312"/>
                <a:cs typeface="楷体_GB2312"/>
              </a:rPr>
              <a:t>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表示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一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就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的常见表达形式还有：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一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就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的词或短语有：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moment/the minute/the second/the instant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immediately/directly/instantly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as soon as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on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./doing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hardly...when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no sooner...than...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句型也可表示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一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就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00050" y="900113"/>
            <a:ext cx="8236744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moment/As soon as/Immediately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children heard the news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jumped with joy.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孩子们一听到这个消息，就高兴地跳了起来。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No sooner had 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arrived at the station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train left.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我们刚到车站，火车就离站了。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Hardly had 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just opened my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microblog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telephone rang one by one.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我刚打开微博，电话铃就一个接一个地响起来。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647700"/>
            <a:ext cx="8317706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一句多译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他一到达电影院，电影就开始了。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 he arrived at the cinema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film had begun.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 he arrived at the cinema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film had begun.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 he arrived at the cinema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film had begun.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 he arrived at the cinema  ____________ the film had begun.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(his)  ______________ at the cinema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film had begun.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8997" y="1410891"/>
            <a:ext cx="11287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 soon as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0082" y="1843088"/>
            <a:ext cx="272254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moment/minute/second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6523" y="2247900"/>
            <a:ext cx="299825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Immediately/Directly/Instantly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9703" y="2682479"/>
            <a:ext cx="219034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Hardly/No sooner had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35705" y="2670573"/>
            <a:ext cx="110030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when/than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575" y="3057525"/>
            <a:ext cx="416719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25135" y="3100388"/>
            <a:ext cx="153631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arriving/arrival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3.Now we have another chance to look up at the stars of New Orleans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their beauty inspiring us and giving us confidence to move 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1356123"/>
            <a:ext cx="823674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现在我们又有机会仰望新奥尔良的星星，它们的美丽鼓舞着我们，给了我们继续前进的信心。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【分析】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本句中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their beauty inspiring us...to move 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为独立主格结构作状语，表示伴随。其中，动词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inspiring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giving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their beauty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之间为逻辑上的主谓关系，故使用了现在分词形式。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矩形 1"/>
          <p:cNvSpPr>
            <a:spLocks noChangeArrowheads="1"/>
          </p:cNvSpPr>
          <p:nvPr/>
        </p:nvSpPr>
        <p:spPr bwMode="auto">
          <a:xfrm>
            <a:off x="398860" y="597694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【拓展】</a:t>
            </a:r>
            <a:r>
              <a:rPr lang="zh-CN" altLang="zh-CN" dirty="0">
                <a:latin typeface="宋体" panose="02010600030101010101" pitchFamily="2" charset="-122"/>
              </a:rPr>
              <a:t> </a:t>
            </a:r>
            <a:r>
              <a:rPr lang="zh-CN" altLang="zh-CN" dirty="0">
                <a:latin typeface="方正书宋_GBK" pitchFamily="65" charset="-122"/>
                <a:ea typeface="方正书宋_GBK" pitchFamily="65" charset="-122"/>
              </a:rPr>
              <a:t>独立主格结构：</a:t>
            </a:r>
            <a:endParaRPr lang="zh-CN" altLang="zh-CN" sz="800" dirty="0">
              <a:latin typeface="方正书宋_GBK" pitchFamily="65" charset="-122"/>
              <a:ea typeface="方正书宋_GBK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独立主格结构是由名词或代词加上分词等构成的一种独立结构，用于修饰整个句子。独立主格结构中的名词或代词与其后的分词构成逻辑上的主谓关系。独立主格结构基本构成形式：</a:t>
            </a:r>
            <a:endParaRPr lang="zh-CN" altLang="zh-CN" sz="800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名词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代词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＋现在分词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表示主动和正在进行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 sz="800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名词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代词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＋过去分词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表示被动和已完成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(3)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名词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代词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＋不定式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表示将要发生的动作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(4)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名词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代词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＋形容词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副词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介词短语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用来说明名词或代词的性质、特征或所处的状态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465535"/>
            <a:ext cx="8401050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There being no bus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had to walk home.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由于没有公共汽车，我们只好走回家。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was listening attentively in class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his eyes fixed on the blackboard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他上课专心听讲，眼睛紧盯着黑板。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four of us agreed on a division of labor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each to translate a quarter of the book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我们四人同意分工干，每人翻译全书的四分之一。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Computers very small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can use them widely.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电脑虽小，我们却能广泛地利用它们。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lights off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could not go on with the work.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灯熄了，我们不能继续工作了。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put on his sweater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wrong side 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他把毛衣穿反了。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781050"/>
            <a:ext cx="8317706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weather permits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will go on an outing to the beach tomorrow.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Weather 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will go on an outing to the beach tomorrow.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Because her glasses were broken she couldn’t see the words on the blackboard.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Her glasses 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couldn’t see the words on the blackboard.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After the meeting was over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all of us went home.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meeting 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all of us went home.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0733" y="1549004"/>
            <a:ext cx="110030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permitting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72375" y="2382441"/>
            <a:ext cx="77970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broken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87204" y="3193257"/>
            <a:ext cx="544115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over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1034654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an important lecture will be given tomorrow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professor has to stay up late into the night.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 important lecture  ____________ tomorrow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professor has to stay up late into the night.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boy went to the classroom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a book was in hand.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boy went to the classroom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book  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1065" y="1762125"/>
            <a:ext cx="116442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be given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57972" y="3033713"/>
            <a:ext cx="82458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hand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597694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(14)Although it was only a few days (15)before we were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rescued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felt like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months.We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were taken to another town in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faraway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county.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Thankfully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Smartie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came home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time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were so happy to take him with 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although then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none of us knew (16)that we wouldn’t be back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for quite a while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one year has passed and I’m back home in New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Orleans.Some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families have yet to return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many others have come back.(17)Although we are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surrounded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by reminders of the disaster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are working together (18)to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rebuild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our homes and our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lives.Now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 have another chance (19)to look up at the stars of New Orleans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their beauty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inspiring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us and giving us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confidence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move 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rrowheads="1"/>
          </p:cNvSpPr>
          <p:nvPr/>
        </p:nvSpPr>
        <p:spPr bwMode="auto">
          <a:xfrm>
            <a:off x="371475" y="603648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(1)where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引导定语从句，修饰先行词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sky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，并在从句中作地点状语。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本句为形容词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pleased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的宾语从句，省略了连词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(3)staying inside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为动名词作主语。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(4)that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引导定语从句，修饰先行词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water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，并在从句中作主语。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(5)going up and down the street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为现在分词短语作宾语补足语，修饰宾语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boats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(6)Living in the open air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为现在分词作原因状语。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(7)that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引导宾语从句，作动词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said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(8)to stay positive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为不定式作真正的主语，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为形式主语。</a:t>
            </a:r>
            <a:endParaRPr lang="en-US" altLang="zh-CN">
              <a:latin typeface="Times New Roman" panose="02020603050405020304" pitchFamily="18" charset="0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(9)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本句为定语从句，修饰先行词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all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，省略了连词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357188" y="465535"/>
            <a:ext cx="8484394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(10)as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引导原因状语从句。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(11)lying under the midnight sky and looking up at the stars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为现在分词短语作宾语。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(12)Because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引导原因状语从句。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(13)Even though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引导让步状语从句，意为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即使，尽管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(14)although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引导让步状语从句，意为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虽然，尽管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(15)before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引导时间状语从句。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(16)that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引导宾语从句，作动词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knew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(17)Although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引导让步状语从句，意为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虽然，尽管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(18)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不定式作目的状语。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(19)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不定式作后置定语，修饰名词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chance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314325" y="95131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fly off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飞走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all of a sudden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突然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frightened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感到恐惧的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freeze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僵住；不动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⑤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by then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到那时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⑥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at first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起初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⑦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up and down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来来回回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⑧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disappear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i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消失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794" y="546498"/>
            <a:ext cx="86487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"/>
          <p:cNvSpPr>
            <a:spLocks noChangeArrowheads="1"/>
          </p:cNvSpPr>
          <p:nvPr/>
        </p:nvSpPr>
        <p:spPr bwMode="auto">
          <a:xfrm>
            <a:off x="398860" y="590550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positive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积极的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⑩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back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人的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躯干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⑪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keep on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继续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⑫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lie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躺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⑬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look up 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仰视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amazing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令人惊奇的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⑮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rescue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救援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⑯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faraway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远的；遥远的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thankfully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幸好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3824</Words>
  <Application>Microsoft Office PowerPoint</Application>
  <PresentationFormat>全屏显示(16:9)</PresentationFormat>
  <Paragraphs>331</Paragraphs>
  <Slides>49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6" baseType="lpstr">
      <vt:lpstr>MS Mincho</vt:lpstr>
      <vt:lpstr>方正书宋_GBK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 Math</vt:lpstr>
      <vt:lpstr>Courier New</vt:lpstr>
      <vt:lpstr>Impact</vt:lpstr>
      <vt:lpstr>Times New Roman</vt:lpstr>
      <vt:lpstr>WWW.2PPT.COM
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2023-01-16T15:31:54Z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B987678B9DDB43FF90B278BD4E3F192F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