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03" r:id="rId3"/>
    <p:sldId id="306" r:id="rId4"/>
    <p:sldId id="333" r:id="rId5"/>
    <p:sldId id="307" r:id="rId6"/>
    <p:sldId id="308" r:id="rId7"/>
    <p:sldId id="317" r:id="rId8"/>
    <p:sldId id="320" r:id="rId9"/>
    <p:sldId id="330" r:id="rId10"/>
    <p:sldId id="331" r:id="rId11"/>
    <p:sldId id="309" r:id="rId12"/>
    <p:sldId id="310" r:id="rId13"/>
    <p:sldId id="328" r:id="rId14"/>
    <p:sldId id="319" r:id="rId15"/>
    <p:sldId id="323" r:id="rId16"/>
    <p:sldId id="314" r:id="rId17"/>
    <p:sldId id="335" r:id="rId18"/>
    <p:sldId id="337" r:id="rId19"/>
    <p:sldId id="338" r:id="rId20"/>
    <p:sldId id="339" r:id="rId21"/>
    <p:sldId id="341" r:id="rId22"/>
    <p:sldId id="340" r:id="rId23"/>
    <p:sldId id="332" r:id="rId24"/>
    <p:sldId id="334" r:id="rId25"/>
    <p:sldId id="32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99"/>
    <a:srgbClr val="FFCCCC"/>
    <a:srgbClr val="DE2063"/>
    <a:srgbClr val="002060"/>
    <a:srgbClr val="00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82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B777C78F-ABD6-4DCB-8E43-DEF34F990AD8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21D927A-FCDB-4ABA-BE12-A8FA05B5150F}" type="slidenum">
              <a:rPr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CE65C49-6DB4-4C59-BB0A-616F61A1AC5E}" type="slidenum">
              <a:rPr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2D1A27B-5851-45B0-8468-1B36F1F4EE2E}" type="slidenum">
              <a:rPr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823DA0E-4022-4898-BC5F-E1EF3CA917A7}" type="slidenum">
              <a:rPr altLang="en-US" sz="120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FFBF6D1-CAA6-4F18-A341-C717B8A52D74}" type="slidenum">
              <a:rPr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669B5DE-A577-45C8-BC22-E6037A46B281}" type="slidenum">
              <a:rPr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96531F7-0F28-428D-A0EF-C317CF199A95}" type="slidenum">
              <a:rPr altLang="en-US" sz="120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71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03C1AF2-76AD-4EA8-B728-7CADA68D9D48}" type="slidenum">
              <a:rPr altLang="en-US" sz="120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6F907AA-AB4F-49C8-8F93-A2E9E8630E51}" type="slidenum">
              <a:rPr altLang="en-US" sz="120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38D00EE-F5AC-40C1-BCF0-9841FEB1BAA8}" type="slidenum">
              <a:rPr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32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9A8801E-CD96-4865-A041-78373F654224}" type="slidenum">
              <a:rPr altLang="en-US" sz="120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7D6A24C-61C5-4652-AAED-0DD6CC78A68C}" type="slidenum">
              <a:rPr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52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BFBE0B8-2860-40A4-9E91-372CB391C909}" type="slidenum">
              <a:rPr altLang="en-US" sz="120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73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E63C294-B514-4619-9F23-87F40F328A02}" type="slidenum">
              <a:rPr altLang="en-US" sz="1200"/>
              <a:t>22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93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4828AA0-711E-4F4B-813F-D80D8BF2F8A5}" type="slidenum">
              <a:rPr altLang="en-US" sz="1200"/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14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317A0B2-1482-4694-AB9E-662FF1B866AC}" type="slidenum">
              <a:rPr altLang="en-US" sz="1200"/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34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CF84251-8185-4980-A1E6-62ECEA5AD8DF}" type="slidenum">
              <a:rPr altLang="en-US" sz="1200"/>
              <a:t>25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C78F-ABD6-4DCB-8E43-DEF34F990AD8}" type="slidenum">
              <a:rPr lang="en-US" altLang="zh-CN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199FA2C-E64C-4E5A-874B-16890B1FD84D}" type="slidenum">
              <a:rPr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265750E-2B5E-487D-8D51-0C50D8DA15A9}" type="slidenum">
              <a:rPr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9541A54-4618-451B-8B6A-516937AB966F}" type="slidenum">
              <a:rPr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00D400B-F7CF-4060-A31A-7C3BE23ACED9}" type="slidenum">
              <a:rPr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A783B31-CA8E-4014-B338-5AE2012C1BF2}" type="slidenum">
              <a:rPr altLang="en-US" sz="1200">
                <a:solidFill>
                  <a:srgbClr val="000000"/>
                </a:solidFill>
              </a:rPr>
              <a:t>9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2A1C695-FD5E-40AC-A730-2D49C967741C}" type="slidenum">
              <a:rPr altLang="en-US" sz="1200">
                <a:solidFill>
                  <a:srgbClr val="000000"/>
                </a:solidFill>
              </a:rPr>
              <a:t>10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5F1ED-3497-4927-99CA-7CB45404647B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38262-2588-4711-B09B-4A779D816F1E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4"/>
          <p:cNvGrpSpPr/>
          <p:nvPr userDrawn="1"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8B49B-73BF-4369-998A-BC683676712B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49A19-8D8C-48F0-8227-4877E340BD6F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33444-C1B0-4ECF-8C3B-7CD96171BED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39B0F-EE42-4CDF-94E5-8CBC50CE898D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AC15-32E3-4C87-871A-721EAD7C02C3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6D19C-CE90-457A-9964-6C35F3A118D9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65CCC-C318-46C6-92BD-0ADA3596C1FE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01627-6330-4362-BC53-33E047A4D61C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2C478-FB62-4B18-A298-81A855326CBD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fld id="{B56E48BD-6576-4A23-B260-7033E9CF8B89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10" descr="C:\Users\Administrator\Desktop\四年级下册Unit 3\son and d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568676"/>
            <a:ext cx="426102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92151"/>
            <a:ext cx="2270214" cy="26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372200" y="3356993"/>
            <a:ext cx="201612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第二课时</a:t>
            </a:r>
            <a:endParaRPr lang="zh-CN" alt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364" name="标题 1"/>
          <p:cNvSpPr>
            <a:spLocks noGrp="1" noChangeArrowheads="1"/>
          </p:cNvSpPr>
          <p:nvPr>
            <p:ph type="title"/>
          </p:nvPr>
        </p:nvSpPr>
        <p:spPr>
          <a:xfrm>
            <a:off x="1979712" y="1453072"/>
            <a:ext cx="6192688" cy="1143000"/>
          </a:xfrm>
        </p:spPr>
        <p:txBody>
          <a:bodyPr/>
          <a:lstStyle/>
          <a:p>
            <a:pPr eaLnBrk="1" hangingPunct="1"/>
            <a:r>
              <a:rPr lang="en-US" altLang="zh-CN" sz="9600" i="1" dirty="0" smtClean="0">
                <a:solidFill>
                  <a:srgbClr val="CC0066"/>
                </a:solidFill>
                <a:latin typeface="Broadway" panose="04040905080B02020502" pitchFamily="82" charset="0"/>
              </a:rPr>
              <a:t>Look and see</a:t>
            </a:r>
            <a:endParaRPr lang="zh-CN" altLang="en-US" sz="9600" i="1" dirty="0" smtClean="0">
              <a:solidFill>
                <a:srgbClr val="CC0066"/>
              </a:solidFill>
              <a:latin typeface="Broadway" panose="04040905080B02020502" pitchFamily="82" charset="0"/>
            </a:endParaRPr>
          </a:p>
        </p:txBody>
      </p:sp>
      <p:sp>
        <p:nvSpPr>
          <p:cNvPr id="15365" name="标题 1"/>
          <p:cNvSpPr txBox="1">
            <a:spLocks noChangeArrowheads="1"/>
          </p:cNvSpPr>
          <p:nvPr/>
        </p:nvSpPr>
        <p:spPr bwMode="auto">
          <a:xfrm>
            <a:off x="323528" y="1628800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3</a:t>
            </a:r>
            <a:endParaRPr lang="zh-CN" altLang="en-US" sz="88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1775" y="1384300"/>
            <a:ext cx="49879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1275" y="457200"/>
            <a:ext cx="22669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5563" y="2708275"/>
            <a:ext cx="22939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62700" y="4724400"/>
            <a:ext cx="237807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468313" y="188913"/>
            <a:ext cx="4608512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CC0066"/>
                </a:solidFill>
                <a:latin typeface="Comic Sans MS" panose="030F0702030302020204" pitchFamily="66" charset="0"/>
              </a:rPr>
              <a:t>Read and match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086350" y="2311400"/>
            <a:ext cx="1281113" cy="1636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037138" y="4222750"/>
            <a:ext cx="1330325" cy="1404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05400" y="1931988"/>
            <a:ext cx="1330325" cy="3570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5"/>
          <p:cNvSpPr txBox="1">
            <a:spLocks noChangeArrowheads="1"/>
          </p:cNvSpPr>
          <p:nvPr/>
        </p:nvSpPr>
        <p:spPr bwMode="auto">
          <a:xfrm>
            <a:off x="5886450" y="1614488"/>
            <a:ext cx="29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1755" name="TextBox 13"/>
          <p:cNvSpPr txBox="1">
            <a:spLocks noChangeArrowheads="1"/>
          </p:cNvSpPr>
          <p:nvPr/>
        </p:nvSpPr>
        <p:spPr bwMode="auto">
          <a:xfrm>
            <a:off x="5972175" y="3716338"/>
            <a:ext cx="29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5972175" y="5591175"/>
            <a:ext cx="295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33818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圆角矩形 16"/>
          <p:cNvSpPr/>
          <p:nvPr/>
        </p:nvSpPr>
        <p:spPr>
          <a:xfrm>
            <a:off x="2961459" y="5689381"/>
            <a:ext cx="6011089" cy="785818"/>
          </a:xfrm>
          <a:prstGeom prst="roundRect">
            <a:avLst/>
          </a:prstGeom>
          <a:solidFill>
            <a:srgbClr val="FFC000"/>
          </a:solidFill>
          <a:ln>
            <a:solidFill>
              <a:srgbClr val="CC3300"/>
            </a:solidFill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143240" y="4214818"/>
            <a:ext cx="4857784" cy="785818"/>
          </a:xfrm>
          <a:prstGeom prst="roundRect">
            <a:avLst/>
          </a:prstGeom>
          <a:solidFill>
            <a:srgbClr val="FFC000"/>
          </a:solidFill>
          <a:ln>
            <a:solidFill>
              <a:srgbClr val="CC3300"/>
            </a:solidFill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143240" y="2714620"/>
            <a:ext cx="4572032" cy="785818"/>
          </a:xfrm>
          <a:prstGeom prst="roundRect">
            <a:avLst/>
          </a:prstGeom>
          <a:solidFill>
            <a:srgbClr val="FFC000"/>
          </a:solidFill>
          <a:ln>
            <a:solidFill>
              <a:srgbClr val="CC3300"/>
            </a:solidFill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84212" y="1000122"/>
            <a:ext cx="7929618" cy="857256"/>
          </a:xfrm>
          <a:prstGeom prst="roundRect">
            <a:avLst/>
          </a:prstGeom>
          <a:solidFill>
            <a:srgbClr val="CCFFFF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plastic">
            <a:bevelT prst="relaxedInse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3807" name="TextBox 7"/>
          <p:cNvSpPr txBox="1">
            <a:spLocks noChangeArrowheads="1"/>
          </p:cNvSpPr>
          <p:nvPr/>
        </p:nvSpPr>
        <p:spPr bwMode="auto">
          <a:xfrm>
            <a:off x="863600" y="1114425"/>
            <a:ext cx="778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How does the shadow change?</a:t>
            </a:r>
            <a:endParaRPr lang="zh-CN" altLang="en-US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235" name="TextBox 11"/>
          <p:cNvSpPr txBox="1">
            <a:spLocks noChangeArrowheads="1"/>
          </p:cNvSpPr>
          <p:nvPr/>
        </p:nvSpPr>
        <p:spPr bwMode="auto">
          <a:xfrm>
            <a:off x="3143250" y="2786063"/>
            <a:ext cx="535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shadow is long.</a:t>
            </a:r>
            <a:endParaRPr lang="zh-CN" altLang="en-US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236" name="TextBox 12"/>
          <p:cNvSpPr txBox="1">
            <a:spLocks noChangeArrowheads="1"/>
          </p:cNvSpPr>
          <p:nvPr/>
        </p:nvSpPr>
        <p:spPr bwMode="auto">
          <a:xfrm>
            <a:off x="3143250" y="4286250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shadow is short.</a:t>
            </a:r>
            <a:endParaRPr lang="zh-CN" altLang="en-US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237" name="TextBox 13"/>
          <p:cNvSpPr txBox="1">
            <a:spLocks noChangeArrowheads="1"/>
          </p:cNvSpPr>
          <p:nvPr/>
        </p:nvSpPr>
        <p:spPr bwMode="auto">
          <a:xfrm>
            <a:off x="3214688" y="5715000"/>
            <a:ext cx="585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shadow is long </a:t>
            </a:r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again</a:t>
            </a:r>
            <a:r>
              <a:rPr lang="en-US" altLang="zh-CN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3811" name="Text Box 14"/>
          <p:cNvSpPr txBox="1">
            <a:spLocks noChangeArrowheads="1"/>
          </p:cNvSpPr>
          <p:nvPr/>
        </p:nvSpPr>
        <p:spPr bwMode="auto">
          <a:xfrm>
            <a:off x="468313" y="188913"/>
            <a:ext cx="4175125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Think and say</a:t>
            </a:r>
          </a:p>
        </p:txBody>
      </p:sp>
      <p:pic>
        <p:nvPicPr>
          <p:cNvPr id="18452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3075" y="3644900"/>
            <a:ext cx="20113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3075" y="2101850"/>
            <a:ext cx="2011363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3075" y="5300663"/>
            <a:ext cx="20113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65388" y="2000250"/>
            <a:ext cx="650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</a:rPr>
              <a:t>The sun rises in the morning.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74925" y="3405188"/>
            <a:ext cx="6507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</a:rPr>
              <a:t>The sun is high in the sky.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36838" y="4932363"/>
            <a:ext cx="650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The sun goes down in the evening</a:t>
            </a:r>
            <a:r>
              <a:rPr lang="en-US" altLang="zh-CN" sz="4000" b="1" dirty="0">
                <a:solidFill>
                  <a:srgbClr val="FF0000"/>
                </a:solidFill>
              </a:rPr>
              <a:t>.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  <p:bldP spid="9236" grpId="0"/>
      <p:bldP spid="9237" grpId="0"/>
      <p:bldP spid="2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0" y="1412776"/>
            <a:ext cx="9144000" cy="5159496"/>
          </a:xfrm>
          <a:prstGeom prst="roundRect">
            <a:avLst/>
          </a:prstGeom>
          <a:solidFill>
            <a:srgbClr val="FFFF99"/>
          </a:solidFill>
          <a:ln>
            <a:solidFill>
              <a:srgbClr val="CC3300"/>
            </a:solidFill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2686050" y="2351088"/>
            <a:ext cx="535781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latin typeface="+mn-lt"/>
              </a:rPr>
              <a:t>The shadow is long.</a:t>
            </a:r>
            <a:endParaRPr lang="zh-CN" altLang="en-US" sz="36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2714625" y="3713163"/>
            <a:ext cx="535781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latin typeface="+mn-lt"/>
              </a:rPr>
              <a:t>The shadow is short.</a:t>
            </a:r>
            <a:endParaRPr lang="zh-CN" altLang="en-US" sz="36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2713038" y="5238750"/>
            <a:ext cx="58578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latin typeface="+mj-lt"/>
              </a:rPr>
              <a:t>Look at the shadow.</a:t>
            </a:r>
            <a:endParaRPr lang="zh-CN" altLang="en-US" sz="36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latin typeface="+mj-lt"/>
              </a:rPr>
              <a:t>It is long again.</a:t>
            </a:r>
            <a:endParaRPr lang="zh-CN" altLang="en-US" sz="36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2614613" y="1776413"/>
            <a:ext cx="62865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 smtClean="0">
                <a:solidFill>
                  <a:srgbClr val="C00000"/>
                </a:solidFill>
                <a:latin typeface="+mn-lt"/>
              </a:rPr>
              <a:t>The sun rises in the morning.</a:t>
            </a:r>
            <a:endParaRPr lang="zh-CN" altLang="en-US" sz="36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2614613" y="3155950"/>
            <a:ext cx="66960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+mn-lt"/>
              </a:rPr>
              <a:t>At noon, the sun is high in the sky.</a:t>
            </a:r>
            <a:endParaRPr lang="zh-CN" altLang="en-US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2444750" y="4592638"/>
            <a:ext cx="70199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 smtClean="0">
                <a:solidFill>
                  <a:srgbClr val="C00000"/>
                </a:solidFill>
                <a:latin typeface="+mn-lt"/>
              </a:rPr>
              <a:t>The sun goes down in the evening.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25" y="1849438"/>
            <a:ext cx="1728788" cy="114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725" y="3255963"/>
            <a:ext cx="1836738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0700" y="4754563"/>
            <a:ext cx="1782763" cy="119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68313" y="188913"/>
            <a:ext cx="3959225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Look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928688" y="3857625"/>
            <a:ext cx="7000875" cy="95408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lt"/>
              </a:rPr>
              <a:t>___________, the sun is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high</a:t>
            </a:r>
            <a:r>
              <a:rPr lang="en-US" altLang="zh-CN" sz="2800" dirty="0" smtClean="0">
                <a:latin typeface="+mn-lt"/>
              </a:rPr>
              <a:t> in the sky. The shadow is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short</a:t>
            </a:r>
            <a:r>
              <a:rPr lang="en-US" altLang="zh-CN" sz="2800" dirty="0" smtClean="0">
                <a:latin typeface="+mn-lt"/>
              </a:rPr>
              <a:t>.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928688" y="5118100"/>
            <a:ext cx="6858000" cy="95408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lt"/>
              </a:rPr>
              <a:t>The sun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rises</a:t>
            </a:r>
            <a:r>
              <a:rPr lang="en-US" altLang="zh-CN" sz="2800" dirty="0" smtClean="0">
                <a:latin typeface="+mn-lt"/>
              </a:rPr>
              <a:t> _________________.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lt"/>
              </a:rPr>
              <a:t>The shadow is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long</a:t>
            </a:r>
            <a:r>
              <a:rPr lang="en-US" altLang="zh-CN" sz="2800" dirty="0" smtClean="0">
                <a:latin typeface="+mn-lt"/>
              </a:rPr>
              <a:t>.</a:t>
            </a: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928688" y="2571750"/>
            <a:ext cx="6429375" cy="95408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lt"/>
              </a:rPr>
              <a:t>The sun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goes</a:t>
            </a:r>
            <a:r>
              <a:rPr lang="en-US" altLang="zh-CN" sz="2800" dirty="0" smtClean="0">
                <a:latin typeface="+mn-lt"/>
              </a:rPr>
              <a:t> down ________________.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lt"/>
              </a:rPr>
              <a:t>Look at the shadow. It is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long</a:t>
            </a:r>
            <a:r>
              <a:rPr lang="en-US" altLang="zh-CN" sz="2800" dirty="0" smtClean="0">
                <a:latin typeface="+mn-lt"/>
              </a:rPr>
              <a:t> again.</a:t>
            </a:r>
            <a:endParaRPr lang="zh-CN" altLang="en-US" sz="2800" dirty="0" smtClean="0">
              <a:latin typeface="+mn-lt"/>
            </a:endParaRPr>
          </a:p>
        </p:txBody>
      </p:sp>
      <p:sp>
        <p:nvSpPr>
          <p:cNvPr id="37893" name="Text Box 14"/>
          <p:cNvSpPr txBox="1">
            <a:spLocks noChangeArrowheads="1"/>
          </p:cNvSpPr>
          <p:nvPr/>
        </p:nvSpPr>
        <p:spPr bwMode="auto">
          <a:xfrm>
            <a:off x="500063" y="214313"/>
            <a:ext cx="4714875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Read and choose</a:t>
            </a: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419100" y="1431925"/>
            <a:ext cx="3165475" cy="58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in the morning</a:t>
            </a:r>
            <a:endParaRPr lang="zh-CN" alt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3741738" y="1497013"/>
            <a:ext cx="1489075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at noon</a:t>
            </a:r>
            <a:endParaRPr lang="zh-CN" alt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5757863" y="1489075"/>
            <a:ext cx="27368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in the evening</a:t>
            </a:r>
            <a:endParaRPr lang="zh-CN" alt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4429125" y="2619375"/>
            <a:ext cx="264318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</a:rPr>
              <a:t>in the evening</a:t>
            </a:r>
            <a:endParaRPr lang="zh-CN" altLang="en-US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1357313" y="3905250"/>
            <a:ext cx="15716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</a:rPr>
              <a:t>At noon</a:t>
            </a:r>
            <a:endParaRPr lang="zh-CN" altLang="en-US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3357563" y="5143500"/>
            <a:ext cx="29289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</a:rPr>
              <a:t>in the morning</a:t>
            </a:r>
            <a:endParaRPr lang="zh-CN" altLang="en-US" sz="2800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2" grpId="0" animBg="1"/>
      <p:bldP spid="14343" grpId="0" animBg="1"/>
      <p:bldP spid="14344" grpId="0" animBg="1"/>
      <p:bldP spid="14345" grpId="0"/>
      <p:bldP spid="14346" grpId="0"/>
      <p:bldP spid="14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179388" y="1143000"/>
            <a:ext cx="8964612" cy="857250"/>
            <a:chOff x="642910" y="1000108"/>
            <a:chExt cx="8072465" cy="1025569"/>
          </a:xfrm>
        </p:grpSpPr>
        <p:sp>
          <p:nvSpPr>
            <p:cNvPr id="8" name="圆角矩形 7"/>
            <p:cNvSpPr/>
            <p:nvPr/>
          </p:nvSpPr>
          <p:spPr>
            <a:xfrm>
              <a:off x="642910" y="1000108"/>
              <a:ext cx="7858180" cy="857256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0070C0"/>
              </a:solidFill>
            </a:ln>
            <a:effectLst>
              <a:outerShdw blurRad="50800" dist="38100" dir="8100000" algn="tr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9951" name="TextBox 7"/>
            <p:cNvSpPr txBox="1">
              <a:spLocks noChangeArrowheads="1"/>
            </p:cNvSpPr>
            <p:nvPr/>
          </p:nvSpPr>
          <p:spPr bwMode="auto">
            <a:xfrm>
              <a:off x="642938" y="1071563"/>
              <a:ext cx="8072437" cy="95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 is high in the sky? When can we see them?</a:t>
              </a:r>
              <a:endParaRPr lang="zh-CN" altLang="en-US" sz="2800" b="1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9939" name="Text Box 14"/>
          <p:cNvSpPr txBox="1">
            <a:spLocks noChangeArrowheads="1"/>
          </p:cNvSpPr>
          <p:nvPr/>
        </p:nvSpPr>
        <p:spPr bwMode="auto">
          <a:xfrm>
            <a:off x="468313" y="188913"/>
            <a:ext cx="4175125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CC0066"/>
                </a:solidFill>
                <a:latin typeface="Comic Sans MS" panose="030F0702030302020204" pitchFamily="66" charset="0"/>
              </a:rPr>
              <a:t>Look and think</a:t>
            </a:r>
          </a:p>
        </p:txBody>
      </p:sp>
      <p:sp>
        <p:nvSpPr>
          <p:cNvPr id="9" name="椭圆 8"/>
          <p:cNvSpPr/>
          <p:nvPr/>
        </p:nvSpPr>
        <p:spPr>
          <a:xfrm>
            <a:off x="4286250" y="3071813"/>
            <a:ext cx="1000125" cy="10001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57500" y="3571875"/>
            <a:ext cx="1000125" cy="8572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857750" y="3929063"/>
            <a:ext cx="1000125" cy="8572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994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3138" y="2133600"/>
            <a:ext cx="4416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79388" y="5224463"/>
            <a:ext cx="8964612" cy="7080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 smtClean="0">
                <a:latin typeface="+mn-lt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+mn-lt"/>
              </a:rPr>
              <a:t>moon</a:t>
            </a:r>
            <a:r>
              <a:rPr lang="en-US" altLang="zh-CN" sz="3600" b="1" dirty="0" smtClean="0">
                <a:latin typeface="+mn-lt"/>
              </a:rPr>
              <a:t> and the stars are high in the sky</a:t>
            </a:r>
            <a:r>
              <a:rPr lang="en-US" altLang="zh-CN" sz="4000" b="1" dirty="0" smtClean="0">
                <a:latin typeface="+mn-lt"/>
              </a:rPr>
              <a:t>. </a:t>
            </a:r>
          </a:p>
        </p:txBody>
      </p:sp>
      <p:pic>
        <p:nvPicPr>
          <p:cNvPr id="39945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919413"/>
            <a:ext cx="20177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2778125"/>
            <a:ext cx="22256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793750" y="5992813"/>
            <a:ext cx="6985000" cy="7080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latin typeface="+mn-lt"/>
              </a:rPr>
              <a:t>Do we have shadows at night?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2359025" y="1125538"/>
            <a:ext cx="6459538" cy="5262562"/>
          </a:xfrm>
          <a:prstGeom prst="rect">
            <a:avLst/>
          </a:prstGeom>
          <a:solidFill>
            <a:srgbClr val="FFFF99"/>
          </a:solidFill>
          <a:ln w="12700">
            <a:solidFill>
              <a:srgbClr val="7030A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lt"/>
              </a:rPr>
              <a:t>The sun _______ in the morning. The shadow is long.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lt"/>
              </a:rPr>
              <a:t>At ______, the sun is _____ in the _____. The shadow is short.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lt"/>
              </a:rPr>
              <a:t>The sun goes down in the _________. Look at the shadow. It is long again.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lt"/>
              </a:rPr>
              <a:t>At ______, the ______ is _____ in the _____.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3954463" y="1319213"/>
            <a:ext cx="10715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+mn-lt"/>
              </a:rPr>
              <a:t>rises</a:t>
            </a:r>
          </a:p>
        </p:txBody>
      </p:sp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2981325" y="2473325"/>
            <a:ext cx="10715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+mn-lt"/>
              </a:rPr>
              <a:t>noon</a:t>
            </a:r>
          </a:p>
        </p:txBody>
      </p:sp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5621338" y="2500313"/>
            <a:ext cx="8794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+mn-lt"/>
              </a:rPr>
              <a:t>high</a:t>
            </a:r>
          </a:p>
        </p:txBody>
      </p:sp>
      <p:sp>
        <p:nvSpPr>
          <p:cNvPr id="25611" name="TextBox 14"/>
          <p:cNvSpPr txBox="1">
            <a:spLocks noChangeArrowheads="1"/>
          </p:cNvSpPr>
          <p:nvPr/>
        </p:nvSpPr>
        <p:spPr bwMode="auto">
          <a:xfrm>
            <a:off x="7524750" y="2468563"/>
            <a:ext cx="863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+mn-lt"/>
              </a:rPr>
              <a:t>sky</a:t>
            </a:r>
          </a:p>
        </p:txBody>
      </p:sp>
      <p:sp>
        <p:nvSpPr>
          <p:cNvPr id="25612" name="TextBox 15"/>
          <p:cNvSpPr txBox="1">
            <a:spLocks noChangeArrowheads="1"/>
          </p:cNvSpPr>
          <p:nvPr/>
        </p:nvSpPr>
        <p:spPr bwMode="auto">
          <a:xfrm>
            <a:off x="6329363" y="3789363"/>
            <a:ext cx="15097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+mn-lt"/>
              </a:rPr>
              <a:t>evening</a:t>
            </a:r>
          </a:p>
        </p:txBody>
      </p:sp>
      <p:sp>
        <p:nvSpPr>
          <p:cNvPr id="25613" name="TextBox 16"/>
          <p:cNvSpPr txBox="1">
            <a:spLocks noChangeArrowheads="1"/>
          </p:cNvSpPr>
          <p:nvPr/>
        </p:nvSpPr>
        <p:spPr bwMode="auto">
          <a:xfrm>
            <a:off x="2981325" y="5162550"/>
            <a:ext cx="10715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+mn-lt"/>
              </a:rPr>
              <a:t>night</a:t>
            </a:r>
          </a:p>
        </p:txBody>
      </p:sp>
      <p:sp>
        <p:nvSpPr>
          <p:cNvPr id="25614" name="TextBox 17"/>
          <p:cNvSpPr txBox="1">
            <a:spLocks noChangeArrowheads="1"/>
          </p:cNvSpPr>
          <p:nvPr/>
        </p:nvSpPr>
        <p:spPr bwMode="auto">
          <a:xfrm>
            <a:off x="4857750" y="5068888"/>
            <a:ext cx="10128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+mn-lt"/>
              </a:rPr>
              <a:t>moon</a:t>
            </a: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>
            <a:off x="6329363" y="5068888"/>
            <a:ext cx="9525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+mn-lt"/>
              </a:rPr>
              <a:t>high</a:t>
            </a:r>
          </a:p>
        </p:txBody>
      </p:sp>
      <p:sp>
        <p:nvSpPr>
          <p:cNvPr id="25616" name="TextBox 19"/>
          <p:cNvSpPr txBox="1">
            <a:spLocks noChangeArrowheads="1"/>
          </p:cNvSpPr>
          <p:nvPr/>
        </p:nvSpPr>
        <p:spPr bwMode="auto">
          <a:xfrm>
            <a:off x="2679700" y="5737225"/>
            <a:ext cx="8572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+mn-lt"/>
              </a:rPr>
              <a:t>sky</a:t>
            </a:r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179388" y="17463"/>
            <a:ext cx="4357687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Read and write</a:t>
            </a:r>
          </a:p>
        </p:txBody>
      </p:sp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888" y="2374900"/>
            <a:ext cx="1868487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7350" y="908050"/>
            <a:ext cx="18383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400" y="3925888"/>
            <a:ext cx="17938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9888" y="5330825"/>
            <a:ext cx="18383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25615" grpId="0"/>
      <p:bldP spid="256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44045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圆角矩形 6"/>
          <p:cNvSpPr/>
          <p:nvPr/>
        </p:nvSpPr>
        <p:spPr>
          <a:xfrm>
            <a:off x="785814" y="1285872"/>
            <a:ext cx="7858180" cy="857256"/>
          </a:xfrm>
          <a:prstGeom prst="roundRect">
            <a:avLst/>
          </a:prstGeom>
          <a:solidFill>
            <a:srgbClr val="CCFFFF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plastic">
            <a:bevelT prst="relaxedInse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261" name="TextBox 7"/>
          <p:cNvSpPr txBox="1">
            <a:spLocks noChangeArrowheads="1"/>
          </p:cNvSpPr>
          <p:nvPr/>
        </p:nvSpPr>
        <p:spPr bwMode="auto">
          <a:xfrm>
            <a:off x="803275" y="1474788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02060"/>
                </a:solidFill>
                <a:latin typeface="Comic Sans MS" panose="030F0702030302020204" pitchFamily="66" charset="0"/>
              </a:rPr>
              <a:t>Why does the shadow change?</a:t>
            </a:r>
            <a:endParaRPr lang="zh-CN" altLang="en-US" sz="4000" b="1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4039" name="Text Box 14"/>
          <p:cNvSpPr txBox="1">
            <a:spLocks noChangeArrowheads="1"/>
          </p:cNvSpPr>
          <p:nvPr/>
        </p:nvSpPr>
        <p:spPr bwMode="auto">
          <a:xfrm>
            <a:off x="468313" y="188913"/>
            <a:ext cx="4175125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CC0066"/>
                </a:solidFill>
                <a:latin typeface="Comic Sans MS" panose="030F0702030302020204" pitchFamily="66" charset="0"/>
              </a:rPr>
              <a:t>Look and think</a:t>
            </a:r>
          </a:p>
        </p:txBody>
      </p:sp>
      <p:pic>
        <p:nvPicPr>
          <p:cNvPr id="44040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068638"/>
            <a:ext cx="2376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332038"/>
            <a:ext cx="25193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7925" y="5084763"/>
            <a:ext cx="226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7675" y="4525963"/>
            <a:ext cx="20177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43625" y="4211638"/>
            <a:ext cx="22256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内容占位符 2"/>
          <p:cNvSpPr>
            <a:spLocks noGrp="1" noChangeArrowheads="1"/>
          </p:cNvSpPr>
          <p:nvPr>
            <p:ph sz="half" idx="1"/>
          </p:nvPr>
        </p:nvSpPr>
        <p:spPr>
          <a:xfrm>
            <a:off x="1763713" y="2492375"/>
            <a:ext cx="6624637" cy="2520950"/>
          </a:xfrm>
        </p:spPr>
        <p:txBody>
          <a:bodyPr/>
          <a:lstStyle/>
          <a:p>
            <a:r>
              <a:rPr lang="en-US" altLang="zh-CN" sz="4800" b="1" dirty="0" smtClean="0"/>
              <a:t>A tree/a plant</a:t>
            </a:r>
          </a:p>
          <a:p>
            <a:r>
              <a:rPr lang="en-US" altLang="zh-CN" sz="4800" b="1" dirty="0" smtClean="0"/>
              <a:t>A Flashlight or a torch</a:t>
            </a:r>
            <a:endParaRPr lang="zh-CN" altLang="en-US" sz="4800" b="1" dirty="0" smtClean="0"/>
          </a:p>
        </p:txBody>
      </p:sp>
      <p:sp>
        <p:nvSpPr>
          <p:cNvPr id="46083" name="Text Box 14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2400" cy="769937"/>
          </a:xfr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Let’s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 noChangeArrowheads="1"/>
          </p:cNvSpPr>
          <p:nvPr>
            <p:ph type="title"/>
          </p:nvPr>
        </p:nvSpPr>
        <p:spPr>
          <a:xfrm>
            <a:off x="728663" y="188913"/>
            <a:ext cx="7772400" cy="803275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</a:rPr>
              <a:t>Look at my shadow!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pic>
        <p:nvPicPr>
          <p:cNvPr id="48131" name="Picture 2" descr="C:\Users\Administrator\Desktop\四年级下册Unit 3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1268760"/>
            <a:ext cx="5065713" cy="38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 txBox="1"/>
          <p:nvPr/>
        </p:nvSpPr>
        <p:spPr bwMode="auto">
          <a:xfrm>
            <a:off x="3752850" y="5600700"/>
            <a:ext cx="5310188" cy="5191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b="1" kern="0" dirty="0" smtClean="0">
                <a:solidFill>
                  <a:srgbClr val="FF0000"/>
                </a:solidFill>
              </a:rPr>
              <a:t>How is the weather?</a:t>
            </a:r>
            <a:endParaRPr lang="zh-CN" altLang="en-US" b="1" kern="0" dirty="0">
              <a:solidFill>
                <a:srgbClr val="FF0000"/>
              </a:solidFill>
            </a:endParaRPr>
          </a:p>
        </p:txBody>
      </p:sp>
      <p:pic>
        <p:nvPicPr>
          <p:cNvPr id="51203" name="Picture 3" descr="C:\Users\Administrator\Desktop\四年级下册Unit 3\sunny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484783"/>
            <a:ext cx="2879725" cy="25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349750" y="6119813"/>
            <a:ext cx="2673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It’s sunny.</a:t>
            </a:r>
            <a:endParaRPr lang="zh-CN" altLang="en-US" sz="4400"/>
          </a:p>
        </p:txBody>
      </p:sp>
      <p:sp>
        <p:nvSpPr>
          <p:cNvPr id="6" name="矩形 5"/>
          <p:cNvSpPr/>
          <p:nvPr/>
        </p:nvSpPr>
        <p:spPr>
          <a:xfrm>
            <a:off x="277813" y="4151313"/>
            <a:ext cx="27940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4000" b="1" kern="0" dirty="0">
                <a:solidFill>
                  <a:srgbClr val="FF0000"/>
                </a:solidFill>
              </a:rPr>
              <a:t>When is it? </a:t>
            </a:r>
            <a:endParaRPr lang="zh-CN" altLang="en-US" sz="4000" dirty="0"/>
          </a:p>
        </p:txBody>
      </p:sp>
      <p:sp>
        <p:nvSpPr>
          <p:cNvPr id="11" name="矩形 10"/>
          <p:cNvSpPr/>
          <p:nvPr/>
        </p:nvSpPr>
        <p:spPr>
          <a:xfrm>
            <a:off x="179388" y="4892675"/>
            <a:ext cx="4435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4000" b="1" kern="0" dirty="0">
                <a:solidFill>
                  <a:srgbClr val="FF0000"/>
                </a:solidFill>
              </a:rPr>
              <a:t>It’s in the morning.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05788" cy="1143000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</a:rPr>
              <a:t>Where is my shadow? 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pic>
        <p:nvPicPr>
          <p:cNvPr id="50179" name="Picture 2" descr="C:\Users\Administrator\Desktop\四年级下册Unit 3\cloudy da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1317625"/>
            <a:ext cx="4897438" cy="4321175"/>
          </a:xfrm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38188" y="1258888"/>
            <a:ext cx="1627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Why?</a:t>
            </a:r>
            <a:endParaRPr lang="zh-CN" altLang="en-US" sz="4400"/>
          </a:p>
        </p:txBody>
      </p:sp>
      <p:pic>
        <p:nvPicPr>
          <p:cNvPr id="50181" name="Picture 3" descr="C:\Users\Administrator\Desktop\四年级下册Unit 3\cloud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2043113"/>
            <a:ext cx="308133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60350" y="5084763"/>
            <a:ext cx="2828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It’s cloudy.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6394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2" descr="http://t3.baidu.com/it/u=1383442656,1173647672&amp;fm=23&amp;gp=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57188"/>
            <a:ext cx="85725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468313" y="188913"/>
            <a:ext cx="3317875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Let’s guess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771775" y="2420938"/>
            <a:ext cx="5387975" cy="2959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latin typeface="+mn-lt"/>
              </a:rPr>
              <a:t>It is black.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latin typeface="+mn-lt"/>
              </a:rPr>
              <a:t>It always follows you.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latin typeface="+mn-lt"/>
              </a:rPr>
              <a:t>You can see it in the daytime,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latin typeface="+mn-lt"/>
              </a:rPr>
              <a:t>but not at night.</a:t>
            </a:r>
            <a:endParaRPr lang="zh-CN" altLang="en-US" b="1" dirty="0" smtClean="0"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595" y="5143512"/>
            <a:ext cx="34163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What is it?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295775" y="5383213"/>
            <a:ext cx="3643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002060"/>
                </a:solidFill>
                <a:latin typeface="GCFrutiger" pitchFamily="50" charset="0"/>
              </a:rPr>
              <a:t>sh_d_ _</a:t>
            </a:r>
            <a:endParaRPr lang="zh-CN" altLang="en-US" sz="5400" b="1">
              <a:solidFill>
                <a:srgbClr val="002060"/>
              </a:solidFill>
              <a:latin typeface="GCFrutiger" pitchFamily="50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168900" y="5351463"/>
            <a:ext cx="593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C00000"/>
                </a:solidFill>
                <a:latin typeface="GCFrutiger" pitchFamily="50" charset="0"/>
              </a:rPr>
              <a:t>a</a:t>
            </a:r>
            <a:endParaRPr lang="zh-CN" altLang="en-US" sz="5400" b="1">
              <a:solidFill>
                <a:srgbClr val="C00000"/>
              </a:solidFill>
              <a:latin typeface="GCFrutiger" pitchFamily="50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108700" y="5349875"/>
            <a:ext cx="1468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C00000"/>
                </a:solidFill>
                <a:latin typeface="GCFrutiger" pitchFamily="50" charset="0"/>
              </a:rPr>
              <a:t>o w</a:t>
            </a:r>
            <a:endParaRPr lang="zh-CN" altLang="en-US" sz="5400" b="1">
              <a:solidFill>
                <a:srgbClr val="C00000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</a:rPr>
              <a:t>How is the weather now?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pic>
        <p:nvPicPr>
          <p:cNvPr id="52227" name="Picture 2" descr="C:\Users\Administrator\Desktop\四年级下册Unit 3\rainy da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484313"/>
            <a:ext cx="4175125" cy="4392612"/>
          </a:xfrm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154613" y="126841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It’s rainy.</a:t>
            </a:r>
            <a:endParaRPr lang="zh-CN" altLang="en-US" sz="4400"/>
          </a:p>
        </p:txBody>
      </p:sp>
      <p:pic>
        <p:nvPicPr>
          <p:cNvPr id="52229" name="Picture 3" descr="C:\Users\Administrator\Desktop\四年级下册Unit 3\rainy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54613" y="2038350"/>
            <a:ext cx="374491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 txBox="1"/>
          <p:nvPr/>
        </p:nvSpPr>
        <p:spPr bwMode="auto">
          <a:xfrm>
            <a:off x="692150" y="6021388"/>
            <a:ext cx="6832600" cy="815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b="1" kern="0" dirty="0" smtClean="0">
                <a:solidFill>
                  <a:srgbClr val="FF0000"/>
                </a:solidFill>
              </a:rPr>
              <a:t>Can you find my shadow? </a:t>
            </a:r>
            <a:endParaRPr lang="zh-CN" altLang="en-US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</a:rPr>
              <a:t>When we are at home at night, do we have shadows?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pic>
        <p:nvPicPr>
          <p:cNvPr id="54275" name="Picture 2" descr="C:\Users\Administrator\Desktop\四年级下册Unit 3\Unit 3\图片库\son and da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67944" y="1973883"/>
            <a:ext cx="4391025" cy="4238005"/>
          </a:xfrm>
        </p:spPr>
      </p:pic>
      <p:pic>
        <p:nvPicPr>
          <p:cNvPr id="54276" name="Picture 3" descr="C:\Users\Administrator\Desktop\四年级下册Unit 3\Unit 3\图片库\n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989138"/>
            <a:ext cx="3328987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323528" y="2200275"/>
            <a:ext cx="8424936" cy="1728788"/>
          </a:xfrm>
        </p:spPr>
        <p:txBody>
          <a:bodyPr/>
          <a:lstStyle/>
          <a:p>
            <a:pPr algn="l"/>
            <a:r>
              <a:rPr lang="en-US" altLang="zh-CN" sz="6000" dirty="0" smtClean="0">
                <a:solidFill>
                  <a:srgbClr val="FF0000"/>
                </a:solidFill>
              </a:rPr>
              <a:t>When there is light, we have shadows.</a:t>
            </a:r>
            <a:endParaRPr lang="zh-CN" altLang="en-US" sz="6000" dirty="0" smtClean="0">
              <a:solidFill>
                <a:srgbClr val="FF0000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sz="half" idx="1"/>
          </p:nvPr>
        </p:nvSpPr>
        <p:spPr>
          <a:xfrm>
            <a:off x="323850" y="4149725"/>
            <a:ext cx="8712200" cy="2087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CN" sz="5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When </a:t>
            </a:r>
            <a:r>
              <a:rPr lang="en-US" altLang="zh-CN" sz="5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there </a:t>
            </a:r>
            <a:r>
              <a:rPr lang="en-US" altLang="zh-CN" sz="5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isn’t any light</a:t>
            </a:r>
            <a:r>
              <a:rPr lang="en-US" altLang="zh-CN" sz="5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we have </a:t>
            </a:r>
            <a:r>
              <a:rPr lang="en-US" altLang="zh-CN" sz="5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 shadows.</a:t>
            </a:r>
            <a:endParaRPr lang="zh-CN" altLang="en-US" sz="5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539750" y="765175"/>
            <a:ext cx="7772400" cy="1435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1" kern="0" dirty="0" smtClean="0">
                <a:solidFill>
                  <a:schemeClr val="tx1"/>
                </a:solidFill>
              </a:rPr>
              <a:t>When do we have the shadows?</a:t>
            </a:r>
            <a:endParaRPr lang="zh-CN" altLang="en-US" b="1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036050" cy="1143000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</a:rPr>
              <a:t>Look at the shadows. </a:t>
            </a:r>
            <a:br>
              <a:rPr lang="en-US" altLang="zh-CN" b="1" smtClean="0">
                <a:solidFill>
                  <a:srgbClr val="FF0000"/>
                </a:solidFill>
              </a:rPr>
            </a:br>
            <a:r>
              <a:rPr lang="en-US" altLang="zh-CN" b="1" smtClean="0">
                <a:solidFill>
                  <a:srgbClr val="FF0000"/>
                </a:solidFill>
              </a:rPr>
              <a:t>What are they?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pic>
        <p:nvPicPr>
          <p:cNvPr id="58371" name="Picture 6" descr="C:\Users\Administrator\Desktop\四年级下册Unit 3\手影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628775"/>
            <a:ext cx="6767512" cy="4895850"/>
          </a:xfrm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638" y="5084763"/>
            <a:ext cx="11525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908050"/>
            <a:ext cx="18145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 noChangeArrowheads="1"/>
          </p:cNvSpPr>
          <p:nvPr>
            <p:ph type="title"/>
          </p:nvPr>
        </p:nvSpPr>
        <p:spPr>
          <a:xfrm>
            <a:off x="404813" y="336550"/>
            <a:ext cx="7772400" cy="1143000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</a:rPr>
              <a:t>Can you make the shadows?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pic>
        <p:nvPicPr>
          <p:cNvPr id="60419" name="Picture 2" descr="C:\Users\Administrator\Desktop\四年级下册Unit 3\1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700213"/>
            <a:ext cx="1790700" cy="1571625"/>
          </a:xfrm>
        </p:spPr>
      </p:pic>
      <p:pic>
        <p:nvPicPr>
          <p:cNvPr id="60420" name="Picture 3" descr="C:\Users\Administrator\Desktop\四年级下册Unit 3\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1700213"/>
            <a:ext cx="17430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 descr="C:\Users\Administrator\Desktop\四年级下册Unit 3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690688"/>
            <a:ext cx="18002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5" descr="C:\Users\Administrator\Desktop\四年级下册Unit 3\1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3976688"/>
            <a:ext cx="15843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6" descr="C:\Users\Administrator\Desktop\四年级下册Unit 3\1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97250" y="3792538"/>
            <a:ext cx="2705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7" descr="C:\Users\Administrator\Desktop\四年级下册Unit 3\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0850" y="4013200"/>
            <a:ext cx="16954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48600" y="188913"/>
            <a:ext cx="12954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5084763"/>
            <a:ext cx="12954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2467" name="内容占位符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2468" name="内容占位符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2469" name="内容占位符 4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62470" name="Picture 2" descr="http://www.taopic.com/uploads/allimg/120724/201983-120H413310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2497138" y="892175"/>
            <a:ext cx="3571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0070C0"/>
                </a:solidFill>
                <a:latin typeface="Snap ITC" panose="04040A07060A02020202" pitchFamily="82" charset="0"/>
              </a:rPr>
              <a:t>Homework</a:t>
            </a:r>
            <a:endParaRPr lang="zh-CN" altLang="en-US" sz="4400" dirty="0">
              <a:solidFill>
                <a:srgbClr val="0070C0"/>
              </a:solidFill>
              <a:latin typeface="Snap ITC" panose="04040A07060A02020202" pitchFamily="82" charset="0"/>
            </a:endParaRP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2005013" y="1662113"/>
            <a:ext cx="4151312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+mn-lt"/>
              </a:rPr>
              <a:t>1. Copy the words below.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+mn-lt"/>
              </a:rPr>
              <a:t>    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evening   night    moon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1979613" y="2492375"/>
            <a:ext cx="70008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+mn-lt"/>
              </a:rPr>
              <a:t>2. Read the passage on page 10 twice.</a:t>
            </a:r>
            <a:endParaRPr lang="zh-CN" altLang="en-US" sz="2400" dirty="0" smtClean="0">
              <a:latin typeface="+mn-lt"/>
            </a:endParaRP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1979613" y="2997200"/>
            <a:ext cx="5715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+mn-lt"/>
              </a:rPr>
              <a:t>3. Sing the song on page 11.</a:t>
            </a:r>
            <a:endParaRPr lang="zh-CN" altLang="en-US" sz="2400" dirty="0" smtClean="0">
              <a:latin typeface="+mn-lt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979613" y="3500438"/>
            <a:ext cx="5040312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+mn-lt"/>
              </a:rPr>
              <a:t>4. Complete </a:t>
            </a:r>
            <a:r>
              <a:rPr lang="en-US" altLang="zh-CN" sz="2400" i="1" dirty="0" smtClean="0">
                <a:latin typeface="+mn-lt"/>
              </a:rPr>
              <a:t>Workbook 4B </a:t>
            </a:r>
            <a:r>
              <a:rPr lang="en-US" altLang="zh-CN" sz="2400" dirty="0" smtClean="0">
                <a:latin typeface="+mn-lt"/>
              </a:rPr>
              <a:t>pages 14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+mn-lt"/>
              </a:rPr>
              <a:t>    and 17. </a:t>
            </a:r>
            <a:endParaRPr lang="zh-CN" altLang="en-US" sz="2400" dirty="0" smtClean="0">
              <a:latin typeface="+mn-lt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583300" y="4296720"/>
            <a:ext cx="1813404" cy="256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879687" y="4331434"/>
            <a:ext cx="1805900" cy="256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8437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 Box 14"/>
          <p:cNvSpPr txBox="1">
            <a:spLocks noChangeArrowheads="1"/>
          </p:cNvSpPr>
          <p:nvPr/>
        </p:nvSpPr>
        <p:spPr bwMode="auto">
          <a:xfrm>
            <a:off x="468313" y="188913"/>
            <a:ext cx="3317875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Let’s guess</a:t>
            </a:r>
          </a:p>
        </p:txBody>
      </p:sp>
      <p:sp>
        <p:nvSpPr>
          <p:cNvPr id="8" name="矩形 7"/>
          <p:cNvSpPr/>
          <p:nvPr/>
        </p:nvSpPr>
        <p:spPr>
          <a:xfrm>
            <a:off x="760230" y="2348880"/>
            <a:ext cx="7803738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Look at the shadows.</a:t>
            </a:r>
          </a:p>
          <a:p>
            <a:pPr algn="ctr" eaLnBrk="1" hangingPunct="1">
              <a:defRPr/>
            </a:pPr>
            <a:r>
              <a:rPr lang="en-US" altLang="zh-C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Who are they?</a:t>
            </a:r>
            <a:endParaRPr lang="zh-CN" alt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dministrator\Desktop\四年级下册Unit 3\nigh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04950" y="915988"/>
            <a:ext cx="2166938" cy="3105150"/>
          </a:xfrm>
        </p:spPr>
      </p:pic>
      <p:pic>
        <p:nvPicPr>
          <p:cNvPr id="49155" name="Picture 3" descr="C:\Users\Administrator\Desktop\四年级下册Unit 3\bear's shadow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64163" y="908050"/>
            <a:ext cx="2808287" cy="3097213"/>
          </a:xfrm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9763" y="690563"/>
            <a:ext cx="381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C:\Users\Administrator\Desktop\四年级下册Unit 3\dad's shado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9175" y="703263"/>
            <a:ext cx="393382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5157788"/>
            <a:ext cx="23764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/>
              <a:t>Humf</a:t>
            </a:r>
            <a:endParaRPr lang="zh-CN" altLang="en-US" sz="60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52988" y="5205413"/>
            <a:ext cx="4040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/>
              <a:t>Humf’s dad</a:t>
            </a:r>
            <a:endParaRPr lang="zh-CN" altLang="en-US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1520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5"/>
          <p:cNvGrpSpPr/>
          <p:nvPr/>
        </p:nvGrpSpPr>
        <p:grpSpPr bwMode="auto">
          <a:xfrm>
            <a:off x="962025" y="609600"/>
            <a:ext cx="7940675" cy="1428750"/>
            <a:chOff x="785786" y="2143116"/>
            <a:chExt cx="7940593" cy="1428760"/>
          </a:xfrm>
        </p:grpSpPr>
        <p:sp>
          <p:nvSpPr>
            <p:cNvPr id="9" name="圆角矩形 8"/>
            <p:cNvSpPr/>
            <p:nvPr/>
          </p:nvSpPr>
          <p:spPr>
            <a:xfrm>
              <a:off x="785786" y="2143116"/>
              <a:ext cx="7929618" cy="1428760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0070C0"/>
              </a:solidFill>
            </a:ln>
            <a:effectLst>
              <a:outerShdw blurRad="50800" dist="38100" dir="8100000" algn="tr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1519" name="TextBox 6"/>
            <p:cNvSpPr txBox="1">
              <a:spLocks noChangeArrowheads="1"/>
            </p:cNvSpPr>
            <p:nvPr/>
          </p:nvSpPr>
          <p:spPr bwMode="auto">
            <a:xfrm>
              <a:off x="926961" y="2143116"/>
              <a:ext cx="7799418" cy="1323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Does the shadow change </a:t>
              </a:r>
            </a:p>
            <a:p>
              <a:pPr eaLnBrk="1" hangingPunct="1"/>
              <a:r>
                <a:rPr lang="en-US" altLang="zh-CN" sz="40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from morning to evening?</a:t>
              </a:r>
              <a:endParaRPr lang="zh-CN" altLang="en-US" sz="4000" b="1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7175" name="Picture 2" descr="http://t1.baidu.com/it/u=972862261,794384330&amp;fm=23&amp;gp=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4329113"/>
            <a:ext cx="14414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5"/>
          <p:cNvGrpSpPr/>
          <p:nvPr/>
        </p:nvGrpSpPr>
        <p:grpSpPr bwMode="auto">
          <a:xfrm>
            <a:off x="1684338" y="2276475"/>
            <a:ext cx="6637337" cy="998538"/>
            <a:chOff x="2828520" y="47818"/>
            <a:chExt cx="7992051" cy="1428760"/>
          </a:xfrm>
        </p:grpSpPr>
        <p:sp>
          <p:nvSpPr>
            <p:cNvPr id="11" name="圆角矩形 10"/>
            <p:cNvSpPr/>
            <p:nvPr/>
          </p:nvSpPr>
          <p:spPr>
            <a:xfrm>
              <a:off x="2828520" y="47818"/>
              <a:ext cx="7929619" cy="1428760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0070C0"/>
              </a:solidFill>
            </a:ln>
            <a:effectLst>
              <a:outerShdw blurRad="50800" dist="38100" dir="8100000" algn="tr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1515" name="TextBox 6"/>
            <p:cNvSpPr txBox="1">
              <a:spLocks noChangeArrowheads="1"/>
            </p:cNvSpPr>
            <p:nvPr/>
          </p:nvSpPr>
          <p:spPr bwMode="auto">
            <a:xfrm>
              <a:off x="3021154" y="118898"/>
              <a:ext cx="7799417" cy="70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How does it change?</a:t>
              </a:r>
              <a:endParaRPr lang="zh-CN" altLang="en-US" sz="4000" b="1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1510" name="Picture 4" descr="C:\Users\think\Desktop\D2NWQ9~02XJ)B[2TCVG{NA2_conew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" y="3716338"/>
            <a:ext cx="243046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9700" y="3476625"/>
            <a:ext cx="259238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5663" y="1916113"/>
            <a:ext cx="25781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3562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3375"/>
            <a:ext cx="42116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6138" y="4273550"/>
            <a:ext cx="2519362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86488" y="4119563"/>
            <a:ext cx="22256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3988" y="1816100"/>
            <a:ext cx="20145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89663" y="333375"/>
            <a:ext cx="27193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Unit224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Unit 3 Period 2 PPT 2 Listen and say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715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1547813" y="5300663"/>
            <a:ext cx="7056437" cy="13239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latin typeface="+mn-lt"/>
              </a:rPr>
              <a:t>The sun 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</a:rPr>
              <a:t>rises</a:t>
            </a:r>
            <a:r>
              <a:rPr lang="en-US" altLang="zh-CN" sz="4000" b="1" dirty="0" smtClean="0">
                <a:latin typeface="+mn-lt"/>
              </a:rPr>
              <a:t> in the 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</a:rPr>
              <a:t>morning</a:t>
            </a:r>
            <a:r>
              <a:rPr lang="en-US" altLang="zh-CN" sz="4000" b="1" dirty="0" smtClean="0">
                <a:latin typeface="+mn-lt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latin typeface="+mn-lt"/>
              </a:rPr>
              <a:t> The shadow is 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</a:rPr>
              <a:t>long</a:t>
            </a:r>
            <a:r>
              <a:rPr lang="en-US" altLang="zh-CN" sz="4000" b="1" dirty="0" smtClean="0">
                <a:latin typeface="+mn-lt"/>
              </a:rPr>
              <a:t>.</a:t>
            </a:r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75" y="180975"/>
            <a:ext cx="4357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ppt/media/image22.png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2024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827088" y="5332413"/>
            <a:ext cx="7561262" cy="132397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latin typeface="+mn-lt"/>
              </a:rPr>
              <a:t>At 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</a:rPr>
              <a:t>noon</a:t>
            </a:r>
            <a:r>
              <a:rPr lang="en-US" altLang="zh-CN" sz="4000" b="1" dirty="0" smtClean="0">
                <a:latin typeface="+mn-lt"/>
              </a:rPr>
              <a:t>, the sun is 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</a:rPr>
              <a:t>high</a:t>
            </a:r>
            <a:r>
              <a:rPr lang="en-US" altLang="zh-CN" sz="4000" b="1" dirty="0" smtClean="0">
                <a:latin typeface="+mn-lt"/>
              </a:rPr>
              <a:t> in the </a:t>
            </a:r>
            <a:r>
              <a:rPr lang="en-US" altLang="zh-CN" sz="4000" b="1" dirty="0" smtClean="0">
                <a:solidFill>
                  <a:srgbClr val="C00000"/>
                </a:solidFill>
                <a:latin typeface="+mn-lt"/>
              </a:rPr>
              <a:t>sky</a:t>
            </a:r>
            <a:r>
              <a:rPr lang="en-US" altLang="zh-CN" sz="4000" b="1" dirty="0" smtClean="0">
                <a:latin typeface="+mn-lt"/>
              </a:rPr>
              <a:t>. The shadow is 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</a:rPr>
              <a:t>short</a:t>
            </a:r>
            <a:r>
              <a:rPr lang="en-US" altLang="zh-CN" sz="4000" b="1" dirty="0" smtClean="0">
                <a:latin typeface="+mn-lt"/>
              </a:rPr>
              <a:t>.</a:t>
            </a:r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43576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ppt/media/image24.png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6944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箭头连接符 10"/>
          <p:cNvCxnSpPr/>
          <p:nvPr/>
        </p:nvCxnSpPr>
        <p:spPr bwMode="auto">
          <a:xfrm rot="10800000" flipV="1">
            <a:off x="2790825" y="2428875"/>
            <a:ext cx="923925" cy="373063"/>
          </a:xfrm>
          <a:prstGeom prst="straightConnector1">
            <a:avLst/>
          </a:prstGeom>
          <a:ln w="38100">
            <a:solidFill>
              <a:srgbClr val="C0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611188" y="5064125"/>
            <a:ext cx="8245475" cy="132238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solidFill>
                  <a:srgbClr val="000000"/>
                </a:solidFill>
                <a:latin typeface="+mn-lt"/>
              </a:rPr>
              <a:t>The sun </a:t>
            </a:r>
            <a:r>
              <a:rPr lang="en-US" altLang="zh-CN" sz="4000" b="1" dirty="0" smtClean="0">
                <a:solidFill>
                  <a:srgbClr val="C00000"/>
                </a:solidFill>
                <a:latin typeface="+mn-lt"/>
              </a:rPr>
              <a:t>goes</a:t>
            </a:r>
            <a:r>
              <a:rPr lang="en-US" altLang="zh-CN" sz="4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+mn-lt"/>
              </a:rPr>
              <a:t>down</a:t>
            </a:r>
            <a:r>
              <a:rPr lang="en-US" altLang="zh-CN" sz="4000" b="1" dirty="0" smtClean="0">
                <a:solidFill>
                  <a:srgbClr val="000000"/>
                </a:solidFill>
                <a:latin typeface="+mn-lt"/>
              </a:rPr>
              <a:t> in the 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</a:rPr>
              <a:t>evening</a:t>
            </a:r>
            <a:r>
              <a:rPr lang="en-US" altLang="zh-CN" sz="4000" b="1" dirty="0" smtClean="0">
                <a:solidFill>
                  <a:srgbClr val="000000"/>
                </a:solidFill>
                <a:latin typeface="+mn-lt"/>
              </a:rPr>
              <a:t>. Look at the shadow. It is 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</a:rPr>
              <a:t>long</a:t>
            </a:r>
            <a:r>
              <a:rPr lang="en-US" altLang="zh-CN" sz="4000" b="1" dirty="0" smtClean="0">
                <a:solidFill>
                  <a:srgbClr val="000000"/>
                </a:solidFill>
                <a:latin typeface="+mn-lt"/>
              </a:rPr>
              <a:t> again.</a:t>
            </a:r>
            <a:endParaRPr lang="zh-CN" altLang="en-US" sz="4000" b="1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43576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ppt/media/image26.png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73421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全屏显示(4:3)</PresentationFormat>
  <Paragraphs>128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GCFrutiger</vt:lpstr>
      <vt:lpstr>宋体</vt:lpstr>
      <vt:lpstr>微软雅黑</vt:lpstr>
      <vt:lpstr>Arial</vt:lpstr>
      <vt:lpstr>Broadway</vt:lpstr>
      <vt:lpstr>Comic Sans MS</vt:lpstr>
      <vt:lpstr>Jokerman</vt:lpstr>
      <vt:lpstr>Snap ITC</vt:lpstr>
      <vt:lpstr>Times New Roman</vt:lpstr>
      <vt:lpstr>WWW.2PPT.COM
</vt:lpstr>
      <vt:lpstr>Look and see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play</vt:lpstr>
      <vt:lpstr>Look at my shadow!</vt:lpstr>
      <vt:lpstr>Where is my shadow? </vt:lpstr>
      <vt:lpstr>How is the weather now?</vt:lpstr>
      <vt:lpstr>When we are at home at night, do we have shadows?</vt:lpstr>
      <vt:lpstr>When there is light, we have shadows.</vt:lpstr>
      <vt:lpstr>Look at the shadows.  What are they?</vt:lpstr>
      <vt:lpstr>Can you make the shadows?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2017-03-07T01:28:00Z</dcterms:created>
  <dcterms:modified xsi:type="dcterms:W3CDTF">2023-01-16T15:32:14Z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146229A07ED14B89A3245F4624708813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