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1" r:id="rId2"/>
    <p:sldId id="293" r:id="rId3"/>
    <p:sldId id="274" r:id="rId4"/>
    <p:sldId id="275" r:id="rId5"/>
    <p:sldId id="276" r:id="rId6"/>
    <p:sldId id="262" r:id="rId7"/>
    <p:sldId id="257" r:id="rId8"/>
    <p:sldId id="278" r:id="rId9"/>
    <p:sldId id="294" r:id="rId10"/>
    <p:sldId id="297" r:id="rId11"/>
    <p:sldId id="296" r:id="rId12"/>
    <p:sldId id="280" r:id="rId13"/>
    <p:sldId id="292" r:id="rId14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A80CFC3-36C5-44E3-9478-9CCC25394641}" type="slidenum">
              <a:rPr kumimoji="0" lang="zh-CN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‹#›</a:t>
            </a:fld>
            <a:endParaRPr kumimoji="0" lang="zh-CN" altLang="en-US" sz="1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481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686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8914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096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Char char="•"/>
            </a:pPr>
            <a:fld id="{9A0DB2DC-4C9A-4742-B13C-FB6460FD3503}" type="slidenum">
              <a:rPr lang="zh-CN" altLang="en-US" sz="1200"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fld>
            <a:endParaRPr lang="zh-CN" altLang="en-US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1122680"/>
            <a:ext cx="78867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8650" y="3602355"/>
            <a:ext cx="7886700" cy="1655445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7025"/>
            <a:ext cx="7886700" cy="5850255"/>
          </a:xfrm>
        </p:spPr>
        <p:txBody>
          <a:bodyPr/>
          <a:lstStyle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 anchorCtr="0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02435"/>
            <a:ext cx="7886700" cy="4474845"/>
          </a:xfrm>
        </p:spPr>
        <p:txBody>
          <a:bodyPr/>
          <a:lstStyle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59100"/>
            <a:ext cx="7886700" cy="2781300"/>
          </a:xfrm>
        </p:spPr>
        <p:txBody>
          <a:bodyPr anchor="t" anchorCtr="0"/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722120"/>
            <a:ext cx="7886700" cy="1102995"/>
          </a:xfrm>
        </p:spPr>
        <p:txBody>
          <a:bodyPr lIns="144145" anchor="b" anchorCtr="0"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079" y="365125"/>
            <a:ext cx="78867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603" y="1482090"/>
            <a:ext cx="3915728" cy="823595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2368550"/>
            <a:ext cx="3916680" cy="3820795"/>
          </a:xfrm>
        </p:spPr>
        <p:txBody>
          <a:bodyPr/>
          <a:lstStyle>
            <a:lvl1pPr>
              <a:defRPr sz="21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491" y="1482090"/>
            <a:ext cx="3822859" cy="823595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491" y="2368550"/>
            <a:ext cx="3822859" cy="3820795"/>
          </a:xfrm>
        </p:spPr>
        <p:txBody>
          <a:bodyPr/>
          <a:lstStyle>
            <a:lvl1pPr>
              <a:defRPr sz="21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 anchorCtr="0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9525" y="-1905"/>
            <a:ext cx="5263039" cy="6861810"/>
          </a:xfrm>
          <a:noFill/>
        </p:spPr>
        <p:txBody>
          <a:bodyPr lIns="252095" tIns="144145"/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2594" y="457200"/>
            <a:ext cx="3294221" cy="1055370"/>
          </a:xfrm>
        </p:spPr>
        <p:txBody>
          <a:bodyPr anchor="b" anchorCtr="0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12118" y="1694180"/>
            <a:ext cx="3295174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629" y="-7620"/>
            <a:ext cx="5263039" cy="6861810"/>
          </a:xfrm>
          <a:noFill/>
        </p:spPr>
        <p:txBody>
          <a:bodyPr lIns="252095" tIns="144145"/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81" y="457200"/>
            <a:ext cx="3209925" cy="1055370"/>
          </a:xfrm>
        </p:spPr>
        <p:txBody>
          <a:bodyPr anchor="t" anchorCtr="0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7181" y="1694180"/>
            <a:ext cx="3210401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8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81956" y="2673602"/>
            <a:ext cx="5780087" cy="1549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2" name="TextBox 7"/>
          <p:cNvSpPr txBox="1"/>
          <p:nvPr/>
        </p:nvSpPr>
        <p:spPr>
          <a:xfrm>
            <a:off x="0" y="781363"/>
            <a:ext cx="9144000" cy="130317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青岛版七年级数学上册第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F60A75"/>
                </a:solidFill>
              </a:rPr>
              <a:t>基本的几何图形</a:t>
            </a:r>
          </a:p>
        </p:txBody>
      </p:sp>
      <p:sp>
        <p:nvSpPr>
          <p:cNvPr id="25604" name="TextBox 8"/>
          <p:cNvSpPr txBox="1"/>
          <p:nvPr/>
        </p:nvSpPr>
        <p:spPr>
          <a:xfrm>
            <a:off x="2274993" y="2581741"/>
            <a:ext cx="4698722" cy="24314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段、射线和直线</a:t>
            </a:r>
          </a:p>
          <a:p>
            <a:pPr algn="ctr" eaLnBrk="0" hangingPunct="0">
              <a:lnSpc>
                <a:spcPct val="20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1" y="58052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/>
          <p:nvPr/>
        </p:nvSpPr>
        <p:spPr>
          <a:xfrm>
            <a:off x="914400" y="1600200"/>
            <a:ext cx="7318375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ahoma" panose="020B0604030504040204" pitchFamily="34" charset="0"/>
              </a:rPr>
              <a:t>2.</a:t>
            </a:r>
            <a:r>
              <a:rPr lang="zh-CN" altLang="en-US" sz="3200" b="1">
                <a:latin typeface="Tahoma" panose="020B0604030504040204" pitchFamily="34" charset="0"/>
              </a:rPr>
              <a:t>下图中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</a:rPr>
              <a:t>线段、射线、直线</a:t>
            </a:r>
            <a:r>
              <a:rPr lang="zh-CN" altLang="en-US" sz="3200" b="1">
                <a:latin typeface="Tahoma" panose="020B0604030504040204" pitchFamily="34" charset="0"/>
              </a:rPr>
              <a:t>分别有多少条？分别表示出来。</a:t>
            </a:r>
          </a:p>
        </p:txBody>
      </p:sp>
      <p:grpSp>
        <p:nvGrpSpPr>
          <p:cNvPr id="2" name="组合 28674"/>
          <p:cNvGrpSpPr/>
          <p:nvPr/>
        </p:nvGrpSpPr>
        <p:grpSpPr>
          <a:xfrm>
            <a:off x="2051050" y="2708275"/>
            <a:ext cx="4953000" cy="469900"/>
            <a:chOff x="0" y="0"/>
            <a:chExt cx="3120" cy="296"/>
          </a:xfrm>
        </p:grpSpPr>
        <p:grpSp>
          <p:nvGrpSpPr>
            <p:cNvPr id="19459" name="组合 28675"/>
            <p:cNvGrpSpPr/>
            <p:nvPr/>
          </p:nvGrpSpPr>
          <p:grpSpPr>
            <a:xfrm>
              <a:off x="0" y="240"/>
              <a:ext cx="3120" cy="56"/>
              <a:chOff x="0" y="0"/>
              <a:chExt cx="3120" cy="56"/>
            </a:xfrm>
          </p:grpSpPr>
          <p:sp>
            <p:nvSpPr>
              <p:cNvPr id="19460" name="Line 5"/>
              <p:cNvSpPr/>
              <p:nvPr/>
            </p:nvSpPr>
            <p:spPr>
              <a:xfrm>
                <a:off x="0" y="30"/>
                <a:ext cx="312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9461" name="Oval 6"/>
              <p:cNvSpPr/>
              <p:nvPr/>
            </p:nvSpPr>
            <p:spPr>
              <a:xfrm flipH="1" flipV="1">
                <a:off x="1440" y="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9462" name="Oval 7"/>
              <p:cNvSpPr/>
              <p:nvPr/>
            </p:nvSpPr>
            <p:spPr>
              <a:xfrm flipH="1" flipV="1">
                <a:off x="2448" y="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9463" name="Oval 8"/>
              <p:cNvSpPr/>
              <p:nvPr/>
            </p:nvSpPr>
            <p:spPr>
              <a:xfrm flipH="1" flipV="1">
                <a:off x="602" y="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10800000" wrap="none" anchor="ctr"/>
              <a:lstStyle/>
              <a:p>
                <a:pPr algn="ctr"/>
                <a:endParaRPr lang="zh-CN" altLang="en-US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9464" name="Text Box 9"/>
            <p:cNvSpPr txBox="1"/>
            <p:nvPr/>
          </p:nvSpPr>
          <p:spPr>
            <a:xfrm>
              <a:off x="432" y="0"/>
              <a:ext cx="384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465" name="Text Box 10"/>
            <p:cNvSpPr txBox="1"/>
            <p:nvPr/>
          </p:nvSpPr>
          <p:spPr>
            <a:xfrm>
              <a:off x="1364" y="0"/>
              <a:ext cx="240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9466" name="Text Box 11"/>
            <p:cNvSpPr txBox="1"/>
            <p:nvPr/>
          </p:nvSpPr>
          <p:spPr>
            <a:xfrm>
              <a:off x="2284" y="0"/>
              <a:ext cx="384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C</a:t>
              </a:r>
              <a:endParaRPr lang="en-US" altLang="zh-CN">
                <a:latin typeface="Tahoma" panose="020B0604030504040204" pitchFamily="34" charset="0"/>
              </a:endParaRPr>
            </a:p>
          </p:txBody>
        </p:sp>
      </p:grpSp>
      <p:sp>
        <p:nvSpPr>
          <p:cNvPr id="28684" name="Text Box 12"/>
          <p:cNvSpPr txBox="1"/>
          <p:nvPr/>
        </p:nvSpPr>
        <p:spPr>
          <a:xfrm>
            <a:off x="609600" y="38100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答：</a:t>
            </a:r>
          </a:p>
        </p:txBody>
      </p:sp>
      <p:sp>
        <p:nvSpPr>
          <p:cNvPr id="28685" name="Text Box 13"/>
          <p:cNvSpPr txBox="1"/>
          <p:nvPr/>
        </p:nvSpPr>
        <p:spPr>
          <a:xfrm>
            <a:off x="1219200" y="3810000"/>
            <a:ext cx="7315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有3条线段，是线段 AB、线段 AC、线段 BC</a:t>
            </a:r>
          </a:p>
        </p:txBody>
      </p:sp>
      <p:sp>
        <p:nvSpPr>
          <p:cNvPr id="28686" name="Text Box 14"/>
          <p:cNvSpPr txBox="1"/>
          <p:nvPr/>
        </p:nvSpPr>
        <p:spPr>
          <a:xfrm>
            <a:off x="1258888" y="4508500"/>
            <a:ext cx="61896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有6条射线。</a:t>
            </a:r>
          </a:p>
        </p:txBody>
      </p:sp>
      <p:sp>
        <p:nvSpPr>
          <p:cNvPr id="28687" name="Text Box 15"/>
          <p:cNvSpPr txBox="1"/>
          <p:nvPr/>
        </p:nvSpPr>
        <p:spPr>
          <a:xfrm>
            <a:off x="1187450" y="5229225"/>
            <a:ext cx="69135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只有一条直线，是直线 AB或直线 BC或直线AC。</a:t>
            </a:r>
          </a:p>
        </p:txBody>
      </p:sp>
      <p:sp>
        <p:nvSpPr>
          <p:cNvPr id="28689" name="Line 17"/>
          <p:cNvSpPr/>
          <p:nvPr/>
        </p:nvSpPr>
        <p:spPr>
          <a:xfrm>
            <a:off x="2051050" y="3141663"/>
            <a:ext cx="496887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4" grpId="0"/>
      <p:bldP spid="28685" grpId="0"/>
      <p:bldP spid="28686" grpId="0"/>
      <p:bldP spid="286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/>
          <p:nvPr/>
        </p:nvSpPr>
        <p:spPr>
          <a:xfrm>
            <a:off x="756162" y="2348880"/>
            <a:ext cx="7864475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6600"/>
                </a:solidFill>
                <a:latin typeface="Arial" panose="020B0604020202020204" pitchFamily="34" charset="0"/>
                <a:ea typeface="楷体_GB2312"/>
              </a:rPr>
              <a:t>谈收获：今天学会了什么？有什么收获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7410" name="Text Box 4"/>
          <p:cNvSpPr txBox="1"/>
          <p:nvPr/>
        </p:nvSpPr>
        <p:spPr>
          <a:xfrm>
            <a:off x="761683" y="483553"/>
            <a:ext cx="30003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小结：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2"/>
          <p:cNvGrpSpPr/>
          <p:nvPr/>
        </p:nvGrpSpPr>
        <p:grpSpPr>
          <a:xfrm>
            <a:off x="520700" y="974725"/>
            <a:ext cx="2808288" cy="719138"/>
            <a:chOff x="0" y="0"/>
            <a:chExt cx="1769" cy="453"/>
          </a:xfrm>
        </p:grpSpPr>
        <p:grpSp>
          <p:nvGrpSpPr>
            <p:cNvPr id="39938" name="Group 3"/>
            <p:cNvGrpSpPr/>
            <p:nvPr/>
          </p:nvGrpSpPr>
          <p:grpSpPr>
            <a:xfrm>
              <a:off x="0" y="0"/>
              <a:ext cx="862" cy="453"/>
              <a:chOff x="0" y="0"/>
              <a:chExt cx="1224" cy="499"/>
            </a:xfrm>
          </p:grpSpPr>
          <p:pic>
            <p:nvPicPr>
              <p:cNvPr id="39939" name="Picture 4" descr="u=39559492,1582707101&amp;fm=0&amp;gp=-46"/>
              <p:cNvPicPr>
                <a:picLocks noChangeAspect="1"/>
              </p:cNvPicPr>
              <p:nvPr/>
            </p:nvPicPr>
            <p:blipFill>
              <a:blip r:embed="rId3" cstate="email"/>
              <a:srcRect r="-554"/>
              <a:stretch>
                <a:fillRect/>
              </a:stretch>
            </p:blipFill>
            <p:spPr>
              <a:xfrm flipH="1">
                <a:off x="84" y="43"/>
                <a:ext cx="542" cy="40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39940" name="Group 5"/>
              <p:cNvGrpSpPr/>
              <p:nvPr/>
            </p:nvGrpSpPr>
            <p:grpSpPr>
              <a:xfrm>
                <a:off x="0" y="0"/>
                <a:ext cx="1224" cy="499"/>
                <a:chOff x="0" y="0"/>
                <a:chExt cx="1224" cy="499"/>
              </a:xfrm>
            </p:grpSpPr>
            <p:sp>
              <p:nvSpPr>
                <p:cNvPr id="39941" name="未知"/>
                <p:cNvSpPr/>
                <p:nvPr/>
              </p:nvSpPr>
              <p:spPr>
                <a:xfrm>
                  <a:off x="0" y="0"/>
                  <a:ext cx="680" cy="499"/>
                </a:xfrm>
                <a:custGeom>
                  <a:avLst/>
                  <a:gdLst/>
                  <a:ahLst/>
                  <a:cxnLst>
                    <a:cxn ang="0">
                      <a:pos x="6" y="5"/>
                    </a:cxn>
                    <a:cxn ang="0">
                      <a:pos x="8" y="5"/>
                    </a:cxn>
                    <a:cxn ang="0">
                      <a:pos x="11" y="5"/>
                    </a:cxn>
                    <a:cxn ang="0">
                      <a:pos x="12" y="6"/>
                    </a:cxn>
                    <a:cxn ang="0">
                      <a:pos x="12" y="6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4" y="6"/>
                    </a:cxn>
                    <a:cxn ang="0">
                      <a:pos x="4" y="6"/>
                    </a:cxn>
                    <a:cxn ang="0">
                      <a:pos x="4" y="5"/>
                    </a:cxn>
                    <a:cxn ang="0">
                      <a:pos x="4" y="5"/>
                    </a:cxn>
                    <a:cxn ang="0">
                      <a:pos x="5" y="5"/>
                    </a:cxn>
                    <a:cxn ang="0">
                      <a:pos x="5" y="4"/>
                    </a:cxn>
                    <a:cxn ang="0">
                      <a:pos x="3" y="3"/>
                    </a:cxn>
                    <a:cxn ang="0">
                      <a:pos x="3" y="2"/>
                    </a:cxn>
                    <a:cxn ang="0">
                      <a:pos x="4" y="2"/>
                    </a:cxn>
                    <a:cxn ang="0">
                      <a:pos x="5" y="1"/>
                    </a:cxn>
                    <a:cxn ang="0">
                      <a:pos x="5" y="1"/>
                    </a:cxn>
                    <a:cxn ang="0">
                      <a:pos x="6" y="1"/>
                    </a:cxn>
                    <a:cxn ang="0">
                      <a:pos x="9" y="1"/>
                    </a:cxn>
                    <a:cxn ang="0">
                      <a:pos x="13" y="1"/>
                    </a:cxn>
                    <a:cxn ang="0">
                      <a:pos x="14" y="1"/>
                    </a:cxn>
                    <a:cxn ang="0">
                      <a:pos x="14" y="1"/>
                    </a:cxn>
                    <a:cxn ang="0">
                      <a:pos x="13" y="1"/>
                    </a:cxn>
                    <a:cxn ang="0">
                      <a:pos x="10" y="1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5" y="2"/>
                    </a:cxn>
                    <a:cxn ang="0">
                      <a:pos x="4" y="2"/>
                    </a:cxn>
                    <a:cxn ang="0">
                      <a:pos x="4" y="3"/>
                    </a:cxn>
                    <a:cxn ang="0">
                      <a:pos x="5" y="4"/>
                    </a:cxn>
                    <a:cxn ang="0">
                      <a:pos x="6" y="4"/>
                    </a:cxn>
                    <a:cxn ang="0">
                      <a:pos x="6" y="5"/>
                    </a:cxn>
                    <a:cxn ang="0">
                      <a:pos x="6" y="5"/>
                    </a:cxn>
                    <a:cxn ang="0">
                      <a:pos x="8" y="5"/>
                    </a:cxn>
                    <a:cxn ang="0">
                      <a:pos x="15" y="5"/>
                    </a:cxn>
                    <a:cxn ang="0">
                      <a:pos x="15" y="5"/>
                    </a:cxn>
                    <a:cxn ang="0">
                      <a:pos x="15" y="2"/>
                    </a:cxn>
                    <a:cxn ang="0">
                      <a:pos x="15" y="1"/>
                    </a:cxn>
                    <a:cxn ang="0">
                      <a:pos x="15" y="1"/>
                    </a:cxn>
                    <a:cxn ang="0">
                      <a:pos x="12" y="1"/>
                    </a:cxn>
                    <a:cxn ang="0">
                      <a:pos x="6" y="1"/>
                    </a:cxn>
                    <a:cxn ang="0">
                      <a:pos x="2" y="1"/>
                    </a:cxn>
                    <a:cxn ang="0">
                      <a:pos x="2" y="1"/>
                    </a:cxn>
                    <a:cxn ang="0">
                      <a:pos x="2" y="6"/>
                    </a:cxn>
                    <a:cxn ang="0">
                      <a:pos x="2" y="6"/>
                    </a:cxn>
                    <a:cxn ang="0">
                      <a:pos x="14" y="6"/>
                    </a:cxn>
                    <a:cxn ang="0">
                      <a:pos x="15" y="6"/>
                    </a:cxn>
                    <a:cxn ang="0">
                      <a:pos x="15" y="6"/>
                    </a:cxn>
                    <a:cxn ang="0">
                      <a:pos x="15" y="5"/>
                    </a:cxn>
                    <a:cxn ang="0">
                      <a:pos x="15" y="5"/>
                    </a:cxn>
                    <a:cxn ang="0">
                      <a:pos x="7" y="5"/>
                    </a:cxn>
                    <a:cxn ang="0">
                      <a:pos x="6" y="5"/>
                    </a:cxn>
                  </a:cxnLst>
                  <a:rect l="0" t="0" r="0" b="0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525" cap="flat" cmpd="sng">
                  <a:solidFill>
                    <a:srgbClr val="E0E3F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pic>
              <p:nvPicPr>
                <p:cNvPr id="39942" name="Picture 7" descr="u=888251744,2179665432&amp;fm=0&amp;gp=22"/>
                <p:cNvPicPr>
                  <a:picLocks noChangeAspect="1"/>
                </p:cNvPicPr>
                <p:nvPr/>
              </p:nvPicPr>
              <p:blipFill>
                <a:blip r:embed="rId4" cstate="email"/>
                <a:stretch>
                  <a:fillRect/>
                </a:stretch>
              </p:blipFill>
              <p:spPr>
                <a:xfrm>
                  <a:off x="544" y="45"/>
                  <a:ext cx="680" cy="374"/>
                </a:xfrm>
                <a:prstGeom prst="rect">
                  <a:avLst/>
                </a:prstGeom>
                <a:solidFill>
                  <a:srgbClr val="E0E3F4"/>
                </a:solidFill>
                <a:ln w="9525">
                  <a:noFill/>
                </a:ln>
              </p:spPr>
            </p:pic>
          </p:grpSp>
        </p:grpSp>
        <p:sp>
          <p:nvSpPr>
            <p:cNvPr id="39943" name="Rectangle 8"/>
            <p:cNvSpPr/>
            <p:nvPr/>
          </p:nvSpPr>
          <p:spPr>
            <a:xfrm>
              <a:off x="816" y="44"/>
              <a:ext cx="953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3200">
                  <a:solidFill>
                    <a:srgbClr val="FF0066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作业：</a:t>
              </a:r>
            </a:p>
          </p:txBody>
        </p:sp>
      </p:grpSp>
      <p:sp>
        <p:nvSpPr>
          <p:cNvPr id="39944" name="Text Box 9"/>
          <p:cNvSpPr txBox="1"/>
          <p:nvPr/>
        </p:nvSpPr>
        <p:spPr>
          <a:xfrm>
            <a:off x="520700" y="1957388"/>
            <a:ext cx="7016750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342900" indent="-342900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如图，图中线段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射线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直线分别有几条？</a:t>
            </a:r>
          </a:p>
          <a:p>
            <a:pPr marL="342900" indent="-342900"/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分别写出能表示出来的线段、射线和直线。</a:t>
            </a:r>
          </a:p>
        </p:txBody>
      </p:sp>
      <p:sp>
        <p:nvSpPr>
          <p:cNvPr id="39945" name="Line 10"/>
          <p:cNvSpPr/>
          <p:nvPr/>
        </p:nvSpPr>
        <p:spPr>
          <a:xfrm>
            <a:off x="5581650" y="3065463"/>
            <a:ext cx="287972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9946" name="Line 11"/>
          <p:cNvSpPr/>
          <p:nvPr/>
        </p:nvSpPr>
        <p:spPr>
          <a:xfrm flipV="1">
            <a:off x="6154738" y="3068638"/>
            <a:ext cx="1352550" cy="15128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9947" name="Rectangle 12"/>
          <p:cNvSpPr/>
          <p:nvPr/>
        </p:nvSpPr>
        <p:spPr>
          <a:xfrm>
            <a:off x="7310438" y="25654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9948" name="Oval 13"/>
          <p:cNvSpPr/>
          <p:nvPr/>
        </p:nvSpPr>
        <p:spPr>
          <a:xfrm rot="-832456">
            <a:off x="7521575" y="299243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9" name="Line 14"/>
          <p:cNvSpPr/>
          <p:nvPr/>
        </p:nvSpPr>
        <p:spPr>
          <a:xfrm>
            <a:off x="6300788" y="3068638"/>
            <a:ext cx="504825" cy="86518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9950" name="Rectangle 15"/>
          <p:cNvSpPr/>
          <p:nvPr/>
        </p:nvSpPr>
        <p:spPr>
          <a:xfrm>
            <a:off x="6202363" y="2636838"/>
            <a:ext cx="4603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9951" name="Oval 16"/>
          <p:cNvSpPr/>
          <p:nvPr/>
        </p:nvSpPr>
        <p:spPr>
          <a:xfrm rot="-832456">
            <a:off x="6226175" y="2995613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52" name="Rectangle 17"/>
          <p:cNvSpPr/>
          <p:nvPr/>
        </p:nvSpPr>
        <p:spPr>
          <a:xfrm>
            <a:off x="6292850" y="36449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39953" name="Oval 18"/>
          <p:cNvSpPr/>
          <p:nvPr/>
        </p:nvSpPr>
        <p:spPr>
          <a:xfrm rot="-832456">
            <a:off x="6729413" y="38608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1" name="Rectangle 19"/>
          <p:cNvSpPr/>
          <p:nvPr/>
        </p:nvSpPr>
        <p:spPr>
          <a:xfrm>
            <a:off x="614363" y="4437063"/>
            <a:ext cx="5143500" cy="549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课本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P15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页练习第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两题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132856"/>
            <a:ext cx="7886700" cy="142430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/>
            <a:r>
              <a:rPr lang="en-US" altLang="zh-CN" sz="11500" b="1" strike="noStrike" noProof="1">
                <a:solidFill>
                  <a:schemeClr val="accent4"/>
                </a:solidFill>
                <a:effectLst/>
              </a:rPr>
              <a:t>     </a:t>
            </a:r>
            <a:r>
              <a:rPr lang="zh-CN" altLang="en-US" sz="11500" b="1" strike="noStrike" noProof="1">
                <a:solidFill>
                  <a:schemeClr val="accent4"/>
                </a:solidFill>
                <a:effectLst/>
              </a:rPr>
              <a:t>谢   谢 ！</a:t>
            </a:r>
          </a:p>
        </p:txBody>
      </p:sp>
      <p:pic>
        <p:nvPicPr>
          <p:cNvPr id="3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442700" y="11874500"/>
            <a:ext cx="330200" cy="393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3000276" y="620688"/>
            <a:ext cx="3284537" cy="869950"/>
          </a:xfrm>
        </p:spPr>
        <p:txBody>
          <a:bodyPr vert="horz" lIns="91440" tIns="45720" rIns="91440" bIns="45720" anchor="ctr"/>
          <a:lstStyle/>
          <a:p>
            <a:r>
              <a:rPr lang="zh-CN" altLang="en-US" b="1" dirty="0"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251520" y="1846123"/>
            <a:ext cx="8782050" cy="293157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268605">
              <a:lnSpc>
                <a:spcPct val="150000"/>
              </a:lnSpc>
            </a:pP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   </a:t>
            </a:r>
            <a:r>
              <a:rPr lang="zh-CN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能正确识别直线、线段和射线，明确它们的联系和区别。</a:t>
            </a:r>
          </a:p>
          <a:p>
            <a:pPr indent="268605">
              <a:lnSpc>
                <a:spcPct val="150000"/>
              </a:lnSpc>
            </a:pPr>
            <a:r>
              <a:rPr lang="zh-CN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  借助图形明确直线、射线、线段的表示方法，培养符号感，初步训练图形语言。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/>
          <p:nvPr/>
        </p:nvSpPr>
        <p:spPr>
          <a:xfrm>
            <a:off x="900113" y="4651375"/>
            <a:ext cx="6215062" cy="1508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观察上面的图片并回答：</a:t>
            </a:r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图（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）中的绳子是直的还是曲的？</a:t>
            </a:r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图（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）中的绳子是直的还是曲的？ </a:t>
            </a:r>
            <a:endParaRPr lang="en-US" altLang="zh-CN" sz="800">
              <a:solidFill>
                <a:srgbClr val="FFFF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800">
              <a:solidFill>
                <a:srgbClr val="FFFF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7650" name="Picture 4" descr="bba757c780c38df9d00060e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1085850"/>
            <a:ext cx="3570288" cy="2354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Rectangle 5"/>
          <p:cNvSpPr/>
          <p:nvPr/>
        </p:nvSpPr>
        <p:spPr>
          <a:xfrm>
            <a:off x="2071688" y="3514725"/>
            <a:ext cx="95885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7652" name="Rectangle 6"/>
          <p:cNvSpPr/>
          <p:nvPr/>
        </p:nvSpPr>
        <p:spPr>
          <a:xfrm>
            <a:off x="6072188" y="3514725"/>
            <a:ext cx="95885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pic>
        <p:nvPicPr>
          <p:cNvPr id="27653" name="图片 1" descr="图片1副本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763" y="1085850"/>
            <a:ext cx="3770312" cy="23860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=3448737689,3536775826&amp;fm=0&amp;gp=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995613" y="2992438"/>
            <a:ext cx="2754312" cy="1700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3"/>
          <p:cNvSpPr txBox="1"/>
          <p:nvPr/>
        </p:nvSpPr>
        <p:spPr>
          <a:xfrm>
            <a:off x="295275" y="332656"/>
            <a:ext cx="8321675" cy="3107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拉直的绳子，给我们以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线段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的形象。即：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</a:rPr>
              <a:t>线段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有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两个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端点。</a:t>
            </a:r>
          </a:p>
          <a:p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        把线段向两方无限延伸，就得到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直线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。即：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</a:rPr>
              <a:t>直线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没有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端点。</a:t>
            </a:r>
          </a:p>
          <a:p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        将线段向一个方向无限延伸就形成了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射线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。即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</a:rPr>
              <a:t>射线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有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端点。</a:t>
            </a:r>
          </a:p>
          <a:p>
            <a:endParaRPr lang="zh-CN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8" name="Line 4"/>
          <p:cNvSpPr/>
          <p:nvPr/>
        </p:nvSpPr>
        <p:spPr>
          <a:xfrm>
            <a:off x="2779713" y="5081588"/>
            <a:ext cx="2895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149" name="Oval 5"/>
          <p:cNvSpPr/>
          <p:nvPr/>
        </p:nvSpPr>
        <p:spPr>
          <a:xfrm>
            <a:off x="2779713" y="4997450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0" name="Oval 6"/>
          <p:cNvSpPr/>
          <p:nvPr/>
        </p:nvSpPr>
        <p:spPr>
          <a:xfrm>
            <a:off x="5656263" y="5005388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1" name="Line 7"/>
          <p:cNvSpPr/>
          <p:nvPr/>
        </p:nvSpPr>
        <p:spPr>
          <a:xfrm>
            <a:off x="547688" y="5081588"/>
            <a:ext cx="227171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152" name="Line 8"/>
          <p:cNvSpPr/>
          <p:nvPr/>
        </p:nvSpPr>
        <p:spPr>
          <a:xfrm>
            <a:off x="5661025" y="5081588"/>
            <a:ext cx="281305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153" name="Line 9"/>
          <p:cNvSpPr/>
          <p:nvPr/>
        </p:nvSpPr>
        <p:spPr>
          <a:xfrm>
            <a:off x="2779713" y="5630863"/>
            <a:ext cx="2895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154" name="Oval 10"/>
          <p:cNvSpPr/>
          <p:nvPr/>
        </p:nvSpPr>
        <p:spPr>
          <a:xfrm>
            <a:off x="2776538" y="5554663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5" name="Oval 11"/>
          <p:cNvSpPr/>
          <p:nvPr/>
        </p:nvSpPr>
        <p:spPr>
          <a:xfrm>
            <a:off x="5638800" y="5554663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6" name="Line 12"/>
          <p:cNvSpPr/>
          <p:nvPr/>
        </p:nvSpPr>
        <p:spPr>
          <a:xfrm>
            <a:off x="5661025" y="5630863"/>
            <a:ext cx="28971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157" name="Line 13"/>
          <p:cNvSpPr/>
          <p:nvPr/>
        </p:nvSpPr>
        <p:spPr>
          <a:xfrm>
            <a:off x="2852738" y="6161088"/>
            <a:ext cx="2895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158" name="Oval 14"/>
          <p:cNvSpPr/>
          <p:nvPr/>
        </p:nvSpPr>
        <p:spPr>
          <a:xfrm>
            <a:off x="2852738" y="6089650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9" name="Oval 15"/>
          <p:cNvSpPr/>
          <p:nvPr/>
        </p:nvSpPr>
        <p:spPr>
          <a:xfrm>
            <a:off x="5656263" y="6089650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6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6147">
                                            <p:txEl>
                                              <p:charRg st="68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  <p:bldP spid="6150" grpId="0" animBg="1"/>
      <p:bldP spid="6150" grpId="1" animBg="1"/>
      <p:bldP spid="6154" grpId="0" animBg="1"/>
      <p:bldP spid="6155" grpId="0" animBg="1"/>
      <p:bldP spid="6155" grpId="1" animBg="1"/>
      <p:bldP spid="6158" grpId="0" animBg="1"/>
      <p:bldP spid="61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/>
          <p:nvPr/>
        </p:nvSpPr>
        <p:spPr>
          <a:xfrm>
            <a:off x="5868988" y="153987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7171" name="Rectangle 3"/>
          <p:cNvSpPr/>
          <p:nvPr/>
        </p:nvSpPr>
        <p:spPr>
          <a:xfrm>
            <a:off x="7235825" y="153987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971550" y="3244850"/>
            <a:ext cx="2971800" cy="76200"/>
            <a:chOff x="0" y="0"/>
            <a:chExt cx="1872" cy="48"/>
          </a:xfrm>
        </p:grpSpPr>
        <p:sp>
          <p:nvSpPr>
            <p:cNvPr id="31748" name="Line 5"/>
            <p:cNvSpPr/>
            <p:nvPr/>
          </p:nvSpPr>
          <p:spPr>
            <a:xfrm>
              <a:off x="48" y="48"/>
              <a:ext cx="182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49" name="Oval 6"/>
            <p:cNvSpPr/>
            <p:nvPr/>
          </p:nvSpPr>
          <p:spPr>
            <a:xfrm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750" name="Oval 7"/>
            <p:cNvSpPr/>
            <p:nvPr/>
          </p:nvSpPr>
          <p:spPr>
            <a:xfrm>
              <a:off x="182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404813" y="835025"/>
            <a:ext cx="197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表示方法：</a:t>
            </a:r>
          </a:p>
        </p:txBody>
      </p:sp>
      <p:sp>
        <p:nvSpPr>
          <p:cNvPr id="7177" name="Oval 9"/>
          <p:cNvSpPr/>
          <p:nvPr/>
        </p:nvSpPr>
        <p:spPr>
          <a:xfrm>
            <a:off x="6076950" y="153987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8" name="Oval 10"/>
          <p:cNvSpPr/>
          <p:nvPr/>
        </p:nvSpPr>
        <p:spPr>
          <a:xfrm>
            <a:off x="7372350" y="153987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971550" y="5791200"/>
            <a:ext cx="3214688" cy="76200"/>
            <a:chOff x="0" y="0"/>
            <a:chExt cx="2016" cy="48"/>
          </a:xfrm>
        </p:grpSpPr>
        <p:sp>
          <p:nvSpPr>
            <p:cNvPr id="31755" name="Line 12"/>
            <p:cNvSpPr/>
            <p:nvPr/>
          </p:nvSpPr>
          <p:spPr>
            <a:xfrm>
              <a:off x="0" y="48"/>
              <a:ext cx="201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56" name="Oval 13"/>
            <p:cNvSpPr/>
            <p:nvPr/>
          </p:nvSpPr>
          <p:spPr>
            <a:xfrm>
              <a:off x="278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757" name="Oval 14"/>
            <p:cNvSpPr/>
            <p:nvPr/>
          </p:nvSpPr>
          <p:spPr>
            <a:xfrm>
              <a:off x="1238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183" name="Rectangle 15"/>
          <p:cNvSpPr/>
          <p:nvPr/>
        </p:nvSpPr>
        <p:spPr>
          <a:xfrm>
            <a:off x="404813" y="1476375"/>
            <a:ext cx="4830762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点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可以用</a:t>
            </a:r>
            <a:r>
              <a:rPr lang="zh-CN" altLang="en-US" sz="2800" u="sng" dirty="0">
                <a:latin typeface="Arial" panose="020B0604020202020204" pitchFamily="34" charset="0"/>
                <a:ea typeface="宋体" panose="02010600030101010101" pitchFamily="2" charset="-122"/>
              </a:rPr>
              <a:t>一个大写字母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表示。</a:t>
            </a:r>
          </a:p>
        </p:txBody>
      </p:sp>
      <p:sp>
        <p:nvSpPr>
          <p:cNvPr id="7184" name="Rectangle 16"/>
          <p:cNvSpPr/>
          <p:nvPr/>
        </p:nvSpPr>
        <p:spPr>
          <a:xfrm>
            <a:off x="404813" y="2260600"/>
            <a:ext cx="7332980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eaLnBrk="0" hangingPunct="0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线段、射线、直线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都可以用</a:t>
            </a:r>
            <a:r>
              <a:rPr lang="zh-CN" altLang="en-US" sz="2800" u="sng" dirty="0">
                <a:latin typeface="Arial" panose="020B0604020202020204" pitchFamily="34" charset="0"/>
                <a:ea typeface="宋体" panose="02010600030101010101" pitchFamily="2" charset="-122"/>
              </a:rPr>
              <a:t>两个大写字母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表示</a:t>
            </a:r>
          </a:p>
          <a:p>
            <a:pPr algn="l" eaLnBrk="0" hangingPunct="0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或</a:t>
            </a:r>
            <a:r>
              <a:rPr lang="zh-CN" altLang="en-US" sz="2800" u="sng" dirty="0">
                <a:latin typeface="Arial" panose="020B0604020202020204" pitchFamily="34" charset="0"/>
                <a:sym typeface="+mn-ea"/>
              </a:rPr>
              <a:t>一个小写字母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表示。</a:t>
            </a:r>
          </a:p>
        </p:txBody>
      </p:sp>
      <p:grpSp>
        <p:nvGrpSpPr>
          <p:cNvPr id="4" name="Group 17"/>
          <p:cNvGrpSpPr/>
          <p:nvPr/>
        </p:nvGrpSpPr>
        <p:grpSpPr>
          <a:xfrm>
            <a:off x="955675" y="4522788"/>
            <a:ext cx="2911475" cy="76200"/>
            <a:chOff x="0" y="0"/>
            <a:chExt cx="1834" cy="48"/>
          </a:xfrm>
        </p:grpSpPr>
        <p:sp>
          <p:nvSpPr>
            <p:cNvPr id="31761" name="Line 18"/>
            <p:cNvSpPr/>
            <p:nvPr/>
          </p:nvSpPr>
          <p:spPr>
            <a:xfrm>
              <a:off x="10" y="48"/>
              <a:ext cx="182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62" name="Oval 19"/>
            <p:cNvSpPr/>
            <p:nvPr/>
          </p:nvSpPr>
          <p:spPr>
            <a:xfrm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763" name="Oval 20"/>
            <p:cNvSpPr/>
            <p:nvPr/>
          </p:nvSpPr>
          <p:spPr>
            <a:xfrm>
              <a:off x="1152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827088" y="3249613"/>
            <a:ext cx="3276600" cy="3133725"/>
            <a:chOff x="0" y="0"/>
            <a:chExt cx="2064" cy="1974"/>
          </a:xfrm>
        </p:grpSpPr>
        <p:sp>
          <p:nvSpPr>
            <p:cNvPr id="31765" name="Rectangle 22"/>
            <p:cNvSpPr/>
            <p:nvPr/>
          </p:nvSpPr>
          <p:spPr>
            <a:xfrm>
              <a:off x="240" y="164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766" name="Rectangle 23"/>
            <p:cNvSpPr/>
            <p:nvPr/>
          </p:nvSpPr>
          <p:spPr>
            <a:xfrm>
              <a:off x="1200" y="164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zh-CN" sz="2800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1767" name="Rectangle 24"/>
            <p:cNvSpPr/>
            <p:nvPr/>
          </p:nvSpPr>
          <p:spPr>
            <a:xfrm>
              <a:off x="0" y="866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768" name="Rectangle 25"/>
            <p:cNvSpPr/>
            <p:nvPr/>
          </p:nvSpPr>
          <p:spPr>
            <a:xfrm>
              <a:off x="0" y="0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769" name="Rectangle 26"/>
            <p:cNvSpPr/>
            <p:nvPr/>
          </p:nvSpPr>
          <p:spPr>
            <a:xfrm>
              <a:off x="1786" y="0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1770" name="Rectangle 27"/>
            <p:cNvSpPr/>
            <p:nvPr/>
          </p:nvSpPr>
          <p:spPr>
            <a:xfrm>
              <a:off x="1118" y="866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7197" name="Rectangle 29"/>
          <p:cNvSpPr/>
          <p:nvPr/>
        </p:nvSpPr>
        <p:spPr>
          <a:xfrm>
            <a:off x="4734243" y="3213735"/>
            <a:ext cx="3563938" cy="953135"/>
          </a:xfrm>
          <a:prstGeom prst="rect">
            <a:avLst/>
          </a:prstGeom>
          <a:solidFill>
            <a:schemeClr val="accent6">
              <a:lumMod val="60000"/>
              <a:lumOff val="40000"/>
              <a:alpha val="34000"/>
            </a:schemeClr>
          </a:soli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  </a:t>
            </a:r>
            <a:r>
              <a:rPr kumimoji="0" lang="zh-CN" altLang="en-US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线段</a:t>
            </a: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AB</a:t>
            </a:r>
            <a:r>
              <a:rPr kumimoji="0" lang="zh-CN" altLang="en-US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或线段</a:t>
            </a: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BA或线段</a:t>
            </a:r>
            <a:r>
              <a:rPr kumimoji="0" lang="en-US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7198" name="Rectangle 30"/>
          <p:cNvSpPr/>
          <p:nvPr/>
        </p:nvSpPr>
        <p:spPr>
          <a:xfrm>
            <a:off x="4716463" y="4259263"/>
            <a:ext cx="3600450" cy="955675"/>
          </a:xfrm>
          <a:prstGeom prst="rect">
            <a:avLst/>
          </a:prstGeom>
          <a:solidFill>
            <a:schemeClr val="accent6">
              <a:lumMod val="60000"/>
              <a:lumOff val="40000"/>
              <a:alpha val="34000"/>
            </a:schemeClr>
          </a:soli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  </a:t>
            </a:r>
            <a:r>
              <a:rPr kumimoji="0" lang="zh-CN" altLang="en-US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射线</a:t>
            </a: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AB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（端点字母</a:t>
            </a:r>
            <a:r>
              <a:rPr kumimoji="0" lang="zh-CN" altLang="zh-CN" sz="2800" b="1" i="0" u="none" strike="noStrike" kern="1200" cap="none" spc="0" normalizeH="0" baseline="0" noProof="1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A</a:t>
            </a:r>
            <a:r>
              <a:rPr kumimoji="0" lang="zh-CN" altLang="en-US" sz="2800" b="1" i="0" u="none" strike="noStrike" kern="1200" cap="none" spc="0" normalizeH="0" baseline="0" noProof="1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在前）</a:t>
            </a:r>
          </a:p>
        </p:txBody>
      </p:sp>
      <p:sp>
        <p:nvSpPr>
          <p:cNvPr id="7199" name="Rectangle 31"/>
          <p:cNvSpPr/>
          <p:nvPr/>
        </p:nvSpPr>
        <p:spPr>
          <a:xfrm>
            <a:off x="4787900" y="5753100"/>
            <a:ext cx="3600450" cy="953135"/>
          </a:xfrm>
          <a:prstGeom prst="rect">
            <a:avLst/>
          </a:prstGeom>
          <a:solidFill>
            <a:schemeClr val="accent6">
              <a:lumMod val="60000"/>
              <a:lumOff val="40000"/>
              <a:alpha val="34000"/>
            </a:schemeClr>
          </a:soli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zh-CN" altLang="en-US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直线</a:t>
            </a: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AB</a:t>
            </a:r>
            <a:r>
              <a:rPr kumimoji="0" lang="zh-CN" altLang="en-US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或直线</a:t>
            </a:r>
            <a:r>
              <a:rPr kumimoji="0" lang="zh-CN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BA或直线</a:t>
            </a:r>
            <a:r>
              <a:rPr kumimoji="0" lang="en-US" altLang="zh-CN" sz="2800" b="1" i="0" u="none" strike="noStrike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26285" y="2896235"/>
            <a:ext cx="9391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60445" y="5215255"/>
            <a:ext cx="688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184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718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7" grpId="0" animBg="1"/>
      <p:bldP spid="7178" grpId="0" animBg="1"/>
      <p:bldP spid="7183" grpId="0"/>
      <p:bldP spid="7197" grpId="0" animBg="1"/>
      <p:bldP spid="7198" grpId="0" animBg="1"/>
      <p:bldP spid="7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/>
          <p:nvPr/>
        </p:nvSpPr>
        <p:spPr>
          <a:xfrm>
            <a:off x="6491288" y="269398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33794" name="Rectangle 3"/>
          <p:cNvSpPr/>
          <p:nvPr/>
        </p:nvSpPr>
        <p:spPr>
          <a:xfrm>
            <a:off x="5276850" y="29972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33795" name="Rectangle 4"/>
          <p:cNvSpPr/>
          <p:nvPr/>
        </p:nvSpPr>
        <p:spPr>
          <a:xfrm>
            <a:off x="7570788" y="24622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34963" y="889000"/>
            <a:ext cx="89884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例</a:t>
            </a:r>
            <a:r>
              <a:rPr kumimoji="0" lang="en-US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1 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如图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A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，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B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，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C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是直线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L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上的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3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个点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（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1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）图中共有几条线段？这些线段怎样表示？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（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2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）图中共有几条射线？以点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B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为端点的射线如何表示？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（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3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）直线</a:t>
            </a:r>
            <a:r>
              <a:rPr kumimoji="0" lang="zh-CN" alt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L</a:t>
            </a:r>
            <a:r>
              <a:rPr kumimoji="0" lang="zh-CN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还可以怎样表示？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323850" y="4044950"/>
            <a:ext cx="8504238" cy="2306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解：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）图中共有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条线段，分别是线段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AB 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或线段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BA)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、线段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AC 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或线段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CA)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、线段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BC(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或线段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CB).</a:t>
            </a:r>
          </a:p>
          <a:p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）由于每一个点都把直线分成了两题射线，所以图中 共有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条射线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以点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为端点的射线是射线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BA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与射线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BC.</a:t>
            </a:r>
          </a:p>
          <a:p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）直线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还可以表示为直线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AB(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或直线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BA)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、直线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AC(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或直线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CA)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、直线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BC(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或直线</a:t>
            </a:r>
            <a:r>
              <a:rPr lang="zh-CN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CB).</a:t>
            </a:r>
          </a:p>
        </p:txBody>
      </p:sp>
      <p:sp>
        <p:nvSpPr>
          <p:cNvPr id="33798" name="Line 9"/>
          <p:cNvSpPr/>
          <p:nvPr/>
        </p:nvSpPr>
        <p:spPr>
          <a:xfrm rot="-832456">
            <a:off x="5068888" y="3216275"/>
            <a:ext cx="321468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3799" name="Oval 10"/>
          <p:cNvSpPr/>
          <p:nvPr/>
        </p:nvSpPr>
        <p:spPr>
          <a:xfrm rot="-832456">
            <a:off x="5535613" y="342582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0" name="Oval 11"/>
          <p:cNvSpPr/>
          <p:nvPr/>
        </p:nvSpPr>
        <p:spPr>
          <a:xfrm rot="-832456">
            <a:off x="6716713" y="31369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1" name="Oval 12"/>
          <p:cNvSpPr/>
          <p:nvPr/>
        </p:nvSpPr>
        <p:spPr>
          <a:xfrm rot="-832456">
            <a:off x="7869238" y="285273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5500688" y="2857500"/>
            <a:ext cx="2409825" cy="652463"/>
            <a:chOff x="0" y="0"/>
            <a:chExt cx="1518" cy="411"/>
          </a:xfrm>
        </p:grpSpPr>
        <p:sp>
          <p:nvSpPr>
            <p:cNvPr id="33803" name="Line 14"/>
            <p:cNvSpPr/>
            <p:nvPr/>
          </p:nvSpPr>
          <p:spPr>
            <a:xfrm rot="-832456">
              <a:off x="13" y="227"/>
              <a:ext cx="149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04" name="Oval 15"/>
            <p:cNvSpPr/>
            <p:nvPr/>
          </p:nvSpPr>
          <p:spPr>
            <a:xfrm rot="-832456">
              <a:off x="147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805" name="Oval 16"/>
            <p:cNvSpPr/>
            <p:nvPr/>
          </p:nvSpPr>
          <p:spPr>
            <a:xfrm rot="-832456">
              <a:off x="0" y="363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17"/>
          <p:cNvGrpSpPr/>
          <p:nvPr/>
        </p:nvGrpSpPr>
        <p:grpSpPr>
          <a:xfrm>
            <a:off x="6711950" y="2838450"/>
            <a:ext cx="1228725" cy="365125"/>
            <a:chOff x="0" y="0"/>
            <a:chExt cx="774" cy="230"/>
          </a:xfrm>
        </p:grpSpPr>
        <p:sp>
          <p:nvSpPr>
            <p:cNvPr id="33807" name="Line 18"/>
            <p:cNvSpPr/>
            <p:nvPr/>
          </p:nvSpPr>
          <p:spPr>
            <a:xfrm rot="-832456">
              <a:off x="34" y="136"/>
              <a:ext cx="731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08" name="Oval 19"/>
            <p:cNvSpPr/>
            <p:nvPr/>
          </p:nvSpPr>
          <p:spPr>
            <a:xfrm rot="-832456">
              <a:off x="0" y="18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809" name="Oval 20"/>
            <p:cNvSpPr/>
            <p:nvPr/>
          </p:nvSpPr>
          <p:spPr>
            <a:xfrm rot="-832456">
              <a:off x="726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5530850" y="3125788"/>
            <a:ext cx="1268413" cy="365125"/>
            <a:chOff x="0" y="0"/>
            <a:chExt cx="799" cy="230"/>
          </a:xfrm>
        </p:grpSpPr>
        <p:sp>
          <p:nvSpPr>
            <p:cNvPr id="33811" name="Line 22"/>
            <p:cNvSpPr/>
            <p:nvPr/>
          </p:nvSpPr>
          <p:spPr>
            <a:xfrm rot="-832456">
              <a:off x="15" y="138"/>
              <a:ext cx="7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12" name="Oval 23"/>
            <p:cNvSpPr/>
            <p:nvPr/>
          </p:nvSpPr>
          <p:spPr>
            <a:xfrm rot="-832456">
              <a:off x="0" y="18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813" name="Oval 24"/>
            <p:cNvSpPr/>
            <p:nvPr/>
          </p:nvSpPr>
          <p:spPr>
            <a:xfrm rot="-832456">
              <a:off x="74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-1.6185E-06 L -1.38889E-06 -0.06104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-9.24855E-07 L -4.72222E-06 -0.08948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6 -6.35838E-07 L -2.77778E-06 0.09942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/>
          <p:nvPr/>
        </p:nvSpPr>
        <p:spPr>
          <a:xfrm>
            <a:off x="411163" y="1789113"/>
            <a:ext cx="659923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说出直线、射线、线段的区别和联系。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4213" y="2611438"/>
          <a:ext cx="7696200" cy="255270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图形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直线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ahoma" panose="020B0604030504040204" pitchFamily="34" charset="0"/>
                        <a:ea typeface="隶书" panose="020105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射线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宋体" panose="02010600030101010101" pitchFamily="2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线段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rebuchet MS" panose="020B0603020202020204" pitchFamily="34" charset="0"/>
                        <a:ea typeface="隶书" panose="020105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874" name="Text Box 35"/>
          <p:cNvSpPr txBox="1"/>
          <p:nvPr/>
        </p:nvSpPr>
        <p:spPr>
          <a:xfrm>
            <a:off x="2051050" y="2755900"/>
            <a:ext cx="12954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>
                <a:latin typeface="Tahoma" panose="020B0604030504040204" pitchFamily="34" charset="0"/>
                <a:ea typeface="宋体" panose="02010600030101010101" pitchFamily="2" charset="-122"/>
              </a:rPr>
              <a:t>端点数</a:t>
            </a:r>
          </a:p>
        </p:txBody>
      </p:sp>
      <p:sp>
        <p:nvSpPr>
          <p:cNvPr id="35875" name="Text Box 36"/>
          <p:cNvSpPr txBox="1"/>
          <p:nvPr/>
        </p:nvSpPr>
        <p:spPr>
          <a:xfrm>
            <a:off x="3505200" y="27559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>
                <a:latin typeface="Tahoma" panose="020B0604030504040204" pitchFamily="34" charset="0"/>
                <a:ea typeface="宋体" panose="02010600030101010101" pitchFamily="2" charset="-122"/>
              </a:rPr>
              <a:t>延伸</a:t>
            </a:r>
          </a:p>
        </p:txBody>
      </p:sp>
      <p:sp>
        <p:nvSpPr>
          <p:cNvPr id="35876" name="Text Box 37"/>
          <p:cNvSpPr txBox="1"/>
          <p:nvPr/>
        </p:nvSpPr>
        <p:spPr>
          <a:xfrm>
            <a:off x="5486400" y="2755900"/>
            <a:ext cx="15240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>
                <a:latin typeface="Tahoma" panose="020B0604030504040204" pitchFamily="34" charset="0"/>
                <a:ea typeface="宋体" panose="02010600030101010101" pitchFamily="2" charset="-122"/>
              </a:rPr>
              <a:t>度量</a:t>
            </a:r>
          </a:p>
        </p:txBody>
      </p:sp>
      <p:sp>
        <p:nvSpPr>
          <p:cNvPr id="10278" name="Text Box 38"/>
          <p:cNvSpPr txBox="1"/>
          <p:nvPr/>
        </p:nvSpPr>
        <p:spPr>
          <a:xfrm>
            <a:off x="2133600" y="4130675"/>
            <a:ext cx="9906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个</a:t>
            </a:r>
          </a:p>
        </p:txBody>
      </p:sp>
      <p:sp>
        <p:nvSpPr>
          <p:cNvPr id="10279" name="Text Box 39"/>
          <p:cNvSpPr txBox="1"/>
          <p:nvPr/>
        </p:nvSpPr>
        <p:spPr>
          <a:xfrm>
            <a:off x="3352800" y="3925888"/>
            <a:ext cx="2057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向一个方向无限延伸</a:t>
            </a:r>
          </a:p>
        </p:txBody>
      </p:sp>
      <p:sp>
        <p:nvSpPr>
          <p:cNvPr id="10280" name="Text Box 40"/>
          <p:cNvSpPr txBox="1"/>
          <p:nvPr/>
        </p:nvSpPr>
        <p:spPr>
          <a:xfrm>
            <a:off x="5576888" y="4051300"/>
            <a:ext cx="13716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不可度量</a:t>
            </a:r>
          </a:p>
        </p:txBody>
      </p:sp>
      <p:sp>
        <p:nvSpPr>
          <p:cNvPr id="10281" name="Text Box 41"/>
          <p:cNvSpPr txBox="1"/>
          <p:nvPr/>
        </p:nvSpPr>
        <p:spPr>
          <a:xfrm>
            <a:off x="2209800" y="34036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无端点</a:t>
            </a:r>
          </a:p>
        </p:txBody>
      </p:sp>
      <p:sp>
        <p:nvSpPr>
          <p:cNvPr id="10282" name="Text Box 42"/>
          <p:cNvSpPr txBox="1"/>
          <p:nvPr/>
        </p:nvSpPr>
        <p:spPr>
          <a:xfrm>
            <a:off x="3276600" y="3259138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向两个方向无限延伸</a:t>
            </a:r>
          </a:p>
        </p:txBody>
      </p:sp>
      <p:sp>
        <p:nvSpPr>
          <p:cNvPr id="10283" name="Text Box 43"/>
          <p:cNvSpPr txBox="1"/>
          <p:nvPr/>
        </p:nvSpPr>
        <p:spPr>
          <a:xfrm>
            <a:off x="5410200" y="3403600"/>
            <a:ext cx="14478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不可度量</a:t>
            </a:r>
          </a:p>
        </p:txBody>
      </p:sp>
      <p:sp>
        <p:nvSpPr>
          <p:cNvPr id="10284" name="Text Box 44"/>
          <p:cNvSpPr txBox="1"/>
          <p:nvPr/>
        </p:nvSpPr>
        <p:spPr>
          <a:xfrm>
            <a:off x="1990725" y="4694238"/>
            <a:ext cx="12954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zh-CN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个</a:t>
            </a:r>
          </a:p>
        </p:txBody>
      </p:sp>
      <p:sp>
        <p:nvSpPr>
          <p:cNvPr id="10285" name="Text Box 45"/>
          <p:cNvSpPr txBox="1"/>
          <p:nvPr/>
        </p:nvSpPr>
        <p:spPr>
          <a:xfrm>
            <a:off x="3124200" y="4700588"/>
            <a:ext cx="26670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不向任何方向延伸</a:t>
            </a:r>
          </a:p>
        </p:txBody>
      </p:sp>
      <p:sp>
        <p:nvSpPr>
          <p:cNvPr id="10286" name="Text Box 46"/>
          <p:cNvSpPr txBox="1"/>
          <p:nvPr/>
        </p:nvSpPr>
        <p:spPr>
          <a:xfrm>
            <a:off x="5410200" y="4700588"/>
            <a:ext cx="14478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00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可度量</a:t>
            </a:r>
          </a:p>
        </p:txBody>
      </p:sp>
      <p:sp>
        <p:nvSpPr>
          <p:cNvPr id="10287" name="Line 47"/>
          <p:cNvSpPr/>
          <p:nvPr/>
        </p:nvSpPr>
        <p:spPr>
          <a:xfrm>
            <a:off x="7086600" y="3673475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88" name="Line 48"/>
          <p:cNvSpPr/>
          <p:nvPr/>
        </p:nvSpPr>
        <p:spPr>
          <a:xfrm>
            <a:off x="7162800" y="4359275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89" name="Line 49"/>
          <p:cNvSpPr/>
          <p:nvPr/>
        </p:nvSpPr>
        <p:spPr>
          <a:xfrm>
            <a:off x="7162800" y="4968875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90" name="Oval 50"/>
          <p:cNvSpPr/>
          <p:nvPr/>
        </p:nvSpPr>
        <p:spPr>
          <a:xfrm>
            <a:off x="7162800" y="4911725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91" name="Oval 51"/>
          <p:cNvSpPr/>
          <p:nvPr/>
        </p:nvSpPr>
        <p:spPr>
          <a:xfrm>
            <a:off x="7086600" y="4335463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92" name="Oval 52"/>
          <p:cNvSpPr/>
          <p:nvPr/>
        </p:nvSpPr>
        <p:spPr>
          <a:xfrm>
            <a:off x="8001000" y="4911725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94" name="Rectangle 54"/>
          <p:cNvSpPr/>
          <p:nvPr/>
        </p:nvSpPr>
        <p:spPr>
          <a:xfrm>
            <a:off x="546100" y="5595938"/>
            <a:ext cx="4394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射线、线段都是直线的一部分。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46100" y="842010"/>
            <a:ext cx="243776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>
                <a:solidFill>
                  <a:srgbClr val="FF0000"/>
                </a:solidFill>
                <a:effectLst/>
              </a:rPr>
              <a:t>讨论：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/>
      <p:bldP spid="10279" grpId="0"/>
      <p:bldP spid="10280" grpId="0"/>
      <p:bldP spid="10281" grpId="0"/>
      <p:bldP spid="10282" grpId="0"/>
      <p:bldP spid="10283" grpId="0"/>
      <p:bldP spid="10284" grpId="0"/>
      <p:bldP spid="10285" grpId="0"/>
      <p:bldP spid="10286" grpId="0"/>
      <p:bldP spid="10290" grpId="0" animBg="1"/>
      <p:bldP spid="10291" grpId="0" animBg="1"/>
      <p:bldP spid="10292" grpId="0" animBg="1"/>
      <p:bldP spid="10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/>
          <p:nvPr/>
        </p:nvSpPr>
        <p:spPr>
          <a:xfrm>
            <a:off x="593725" y="1592580"/>
            <a:ext cx="77577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42900" indent="-342900"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射线</a:t>
            </a:r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OA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与射线</a:t>
            </a:r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AO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是同一条射线吗？为什么？</a:t>
            </a:r>
          </a:p>
        </p:txBody>
      </p:sp>
      <p:sp>
        <p:nvSpPr>
          <p:cNvPr id="37890" name="Oval 3"/>
          <p:cNvSpPr/>
          <p:nvPr/>
        </p:nvSpPr>
        <p:spPr>
          <a:xfrm rot="-832456">
            <a:off x="2268538" y="362585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Oval 4"/>
          <p:cNvSpPr/>
          <p:nvPr/>
        </p:nvSpPr>
        <p:spPr>
          <a:xfrm rot="-832456">
            <a:off x="3560763" y="362585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2" name="Line 5"/>
          <p:cNvSpPr/>
          <p:nvPr/>
        </p:nvSpPr>
        <p:spPr>
          <a:xfrm>
            <a:off x="1331913" y="3698875"/>
            <a:ext cx="338455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7893" name="Rectangle 6"/>
          <p:cNvSpPr/>
          <p:nvPr/>
        </p:nvSpPr>
        <p:spPr>
          <a:xfrm>
            <a:off x="3338513" y="31226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37894" name="Rectangle 7"/>
          <p:cNvSpPr/>
          <p:nvPr/>
        </p:nvSpPr>
        <p:spPr>
          <a:xfrm>
            <a:off x="2095500" y="3122613"/>
            <a:ext cx="4603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zh-CN" sz="2800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2268538" y="3629025"/>
            <a:ext cx="2447925" cy="76200"/>
            <a:chOff x="0" y="0"/>
            <a:chExt cx="1542" cy="48"/>
          </a:xfrm>
        </p:grpSpPr>
        <p:sp>
          <p:nvSpPr>
            <p:cNvPr id="37896" name="Oval 15"/>
            <p:cNvSpPr/>
            <p:nvPr/>
          </p:nvSpPr>
          <p:spPr>
            <a:xfrm rot="-832456"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7" name="Oval 16"/>
            <p:cNvSpPr/>
            <p:nvPr/>
          </p:nvSpPr>
          <p:spPr>
            <a:xfrm rot="-832456">
              <a:off x="81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8" name="Line 17"/>
            <p:cNvSpPr/>
            <p:nvPr/>
          </p:nvSpPr>
          <p:spPr>
            <a:xfrm>
              <a:off x="0" y="46"/>
              <a:ext cx="154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1331913" y="3629025"/>
            <a:ext cx="2305050" cy="76200"/>
            <a:chOff x="0" y="0"/>
            <a:chExt cx="1452" cy="48"/>
          </a:xfrm>
        </p:grpSpPr>
        <p:sp>
          <p:nvSpPr>
            <p:cNvPr id="37900" name="Oval 19"/>
            <p:cNvSpPr/>
            <p:nvPr/>
          </p:nvSpPr>
          <p:spPr>
            <a:xfrm rot="-832456">
              <a:off x="59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1" name="Oval 20"/>
            <p:cNvSpPr/>
            <p:nvPr/>
          </p:nvSpPr>
          <p:spPr>
            <a:xfrm rot="-832456">
              <a:off x="140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02" name="Line 21"/>
            <p:cNvSpPr/>
            <p:nvPr/>
          </p:nvSpPr>
          <p:spPr>
            <a:xfrm>
              <a:off x="0" y="46"/>
              <a:ext cx="1406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1287" name="Rectangle 23"/>
          <p:cNvSpPr/>
          <p:nvPr/>
        </p:nvSpPr>
        <p:spPr>
          <a:xfrm>
            <a:off x="5148263" y="3341688"/>
            <a:ext cx="2673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端点与方向不同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06 5.55112E-17 L 1.94444E-06 -0.12092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5.55112E-17 L 5E-06 0.09942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body" idx="4294967295"/>
          </p:nvPr>
        </p:nvSpPr>
        <p:spPr>
          <a:xfrm>
            <a:off x="915988" y="1735138"/>
            <a:ext cx="8228012" cy="1708150"/>
          </a:xfrm>
        </p:spPr>
        <p:txBody>
          <a:bodyPr wrap="square" lIns="91440" tIns="45720" rIns="91440" bIns="45720" anchor="t"/>
          <a:lstStyle/>
          <a:p>
            <a:pPr>
              <a:buNone/>
            </a:pPr>
            <a:r>
              <a:rPr lang="en-US" altLang="zh-CN" b="1">
                <a:ea typeface="楷体_GB2312"/>
              </a:rPr>
              <a:t>1.</a:t>
            </a:r>
            <a:r>
              <a:rPr lang="zh-CN" altLang="en-US" b="1">
                <a:ea typeface="楷体_GB2312"/>
              </a:rPr>
              <a:t>（</a:t>
            </a:r>
            <a:r>
              <a:rPr lang="en-US" altLang="zh-CN" b="1">
                <a:ea typeface="楷体_GB2312"/>
              </a:rPr>
              <a:t>1</a:t>
            </a:r>
            <a:r>
              <a:rPr lang="zh-CN" altLang="en-US" b="1">
                <a:ea typeface="楷体_GB2312"/>
              </a:rPr>
              <a:t>）请用不同方式表示图中的两条直线。</a:t>
            </a:r>
          </a:p>
          <a:p>
            <a:pPr>
              <a:buNone/>
            </a:pPr>
            <a:r>
              <a:rPr lang="zh-CN" altLang="en-US" b="1">
                <a:ea typeface="楷体_GB2312"/>
              </a:rPr>
              <a:t>   （</a:t>
            </a:r>
            <a:r>
              <a:rPr lang="en-US" altLang="zh-CN" b="1">
                <a:ea typeface="楷体_GB2312"/>
              </a:rPr>
              <a:t>2</a:t>
            </a:r>
            <a:r>
              <a:rPr lang="zh-CN" altLang="en-US" b="1">
                <a:ea typeface="楷体_GB2312"/>
              </a:rPr>
              <a:t>）表示图中能表示的射线。</a:t>
            </a:r>
          </a:p>
        </p:txBody>
      </p:sp>
      <p:grpSp>
        <p:nvGrpSpPr>
          <p:cNvPr id="18434" name="组合 27652"/>
          <p:cNvGrpSpPr/>
          <p:nvPr/>
        </p:nvGrpSpPr>
        <p:grpSpPr>
          <a:xfrm>
            <a:off x="457200" y="3071813"/>
            <a:ext cx="3276600" cy="1863725"/>
            <a:chOff x="0" y="0"/>
            <a:chExt cx="2064" cy="1174"/>
          </a:xfrm>
        </p:grpSpPr>
        <p:sp>
          <p:nvSpPr>
            <p:cNvPr id="18435" name="Line 6"/>
            <p:cNvSpPr/>
            <p:nvPr/>
          </p:nvSpPr>
          <p:spPr>
            <a:xfrm rot="143263">
              <a:off x="41" y="311"/>
              <a:ext cx="1922" cy="526"/>
            </a:xfrm>
            <a:prstGeom prst="line">
              <a:avLst/>
            </a:prstGeom>
            <a:ln w="571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36" name="Line 7"/>
            <p:cNvSpPr/>
            <p:nvPr/>
          </p:nvSpPr>
          <p:spPr>
            <a:xfrm rot="143317" flipV="1">
              <a:off x="144" y="148"/>
              <a:ext cx="1681" cy="823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37" name="Oval 8"/>
            <p:cNvSpPr/>
            <p:nvPr/>
          </p:nvSpPr>
          <p:spPr>
            <a:xfrm>
              <a:off x="950" y="534"/>
              <a:ext cx="48" cy="4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8438" name="Oval 9"/>
            <p:cNvSpPr/>
            <p:nvPr/>
          </p:nvSpPr>
          <p:spPr>
            <a:xfrm>
              <a:off x="240" y="854"/>
              <a:ext cx="48" cy="4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8439" name="Oval 10"/>
            <p:cNvSpPr/>
            <p:nvPr/>
          </p:nvSpPr>
          <p:spPr>
            <a:xfrm>
              <a:off x="1584" y="740"/>
              <a:ext cx="48" cy="4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8440" name="Text Box 11"/>
            <p:cNvSpPr txBox="1"/>
            <p:nvPr/>
          </p:nvSpPr>
          <p:spPr>
            <a:xfrm>
              <a:off x="0" y="636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1" name="Text Box 12"/>
            <p:cNvSpPr txBox="1"/>
            <p:nvPr/>
          </p:nvSpPr>
          <p:spPr>
            <a:xfrm>
              <a:off x="1776" y="588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42" name="Text Box 13"/>
            <p:cNvSpPr txBox="1"/>
            <p:nvPr/>
          </p:nvSpPr>
          <p:spPr>
            <a:xfrm>
              <a:off x="864" y="300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O</a:t>
              </a:r>
              <a:endParaRPr lang="en-US" altLang="zh-CN">
                <a:latin typeface="Tahoma" panose="020B0604030504040204" pitchFamily="34" charset="0"/>
              </a:endParaRPr>
            </a:p>
          </p:txBody>
        </p:sp>
        <p:sp>
          <p:nvSpPr>
            <p:cNvPr id="18443" name="Text Box 14"/>
            <p:cNvSpPr txBox="1"/>
            <p:nvPr/>
          </p:nvSpPr>
          <p:spPr>
            <a:xfrm>
              <a:off x="96" y="12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8444" name="Text Box 15"/>
            <p:cNvSpPr txBox="1"/>
            <p:nvPr/>
          </p:nvSpPr>
          <p:spPr>
            <a:xfrm>
              <a:off x="1488" y="0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445" name="Text Box 16"/>
            <p:cNvSpPr txBox="1"/>
            <p:nvPr/>
          </p:nvSpPr>
          <p:spPr>
            <a:xfrm>
              <a:off x="576" y="924"/>
              <a:ext cx="86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zh-CN" altLang="en-US" sz="2000">
                <a:latin typeface="Tahoma" panose="020B0604030504040204" pitchFamily="34" charset="0"/>
              </a:endParaRPr>
            </a:p>
          </p:txBody>
        </p:sp>
      </p:grpSp>
      <p:sp>
        <p:nvSpPr>
          <p:cNvPr id="27665" name="Text Box 17"/>
          <p:cNvSpPr txBox="1"/>
          <p:nvPr/>
        </p:nvSpPr>
        <p:spPr>
          <a:xfrm>
            <a:off x="3822700" y="3252788"/>
            <a:ext cx="464820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第一种：直线 AO、直线 BO</a:t>
            </a:r>
          </a:p>
        </p:txBody>
      </p:sp>
      <p:sp>
        <p:nvSpPr>
          <p:cNvPr id="27666" name="Text Box 18"/>
          <p:cNvSpPr txBox="1"/>
          <p:nvPr/>
        </p:nvSpPr>
        <p:spPr>
          <a:xfrm>
            <a:off x="3903345" y="3981768"/>
            <a:ext cx="4348163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第二种：直线 m、直线 n</a:t>
            </a:r>
          </a:p>
        </p:txBody>
      </p:sp>
      <p:sp>
        <p:nvSpPr>
          <p:cNvPr id="18448" name="Text Box 4"/>
          <p:cNvSpPr txBox="1"/>
          <p:nvPr/>
        </p:nvSpPr>
        <p:spPr>
          <a:xfrm>
            <a:off x="2833688" y="388938"/>
            <a:ext cx="30003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达标测试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/>
      <p:bldP spid="27665" grpId="0"/>
      <p:bldP spid="276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31920d8-5ccc-44e4-94ff-6196cdb776d3}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667</Words>
  <Application>Microsoft Office PowerPoint</Application>
  <PresentationFormat>全屏显示(4:3)</PresentationFormat>
  <Paragraphs>104</Paragraphs>
  <Slides>13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黑体</vt:lpstr>
      <vt:lpstr>楷体_GB2312</vt:lpstr>
      <vt:lpstr>隶书</vt:lpstr>
      <vt:lpstr>宋体</vt:lpstr>
      <vt:lpstr>微软雅黑</vt:lpstr>
      <vt:lpstr>Arial</vt:lpstr>
      <vt:lpstr>Calibri</vt:lpstr>
      <vt:lpstr>Franklin Gothic Medium</vt:lpstr>
      <vt:lpstr>Tahoma</vt:lpstr>
      <vt:lpstr>Times New Roman</vt:lpstr>
      <vt:lpstr>Trebuchet MS</vt:lpstr>
      <vt:lpstr>Wingdings</vt:lpstr>
      <vt:lpstr>WWW.2PPT.COM
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谢   谢 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2014-06-26T01:11:00Z</dcterms:created>
  <dcterms:modified xsi:type="dcterms:W3CDTF">2023-01-16T15:32:29Z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DC04350B44904DD39EC9843BD9F6D496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