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TextEdit="1"/>
          </p:cNvSpPr>
          <p:nvPr/>
        </p:nvSpPr>
        <p:spPr>
          <a:xfrm>
            <a:off x="762000" y="2057400"/>
            <a:ext cx="76200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长方体和正方体的表面积</a:t>
            </a:r>
          </a:p>
        </p:txBody>
      </p:sp>
      <p:sp>
        <p:nvSpPr>
          <p:cNvPr id="14339" name="Text Box 5"/>
          <p:cNvSpPr txBox="1"/>
          <p:nvPr/>
        </p:nvSpPr>
        <p:spPr>
          <a:xfrm>
            <a:off x="795338" y="762000"/>
            <a:ext cx="35814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Arial" panose="020B0604020202020204" pitchFamily="34" charset="0"/>
              </a:rPr>
              <a:t>西师大版五年级数学下册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2991536" y="58674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3505200" cy="213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5"/>
          <p:cNvSpPr txBox="1"/>
          <p:nvPr/>
        </p:nvSpPr>
        <p:spPr>
          <a:xfrm>
            <a:off x="533400" y="1447800"/>
            <a:ext cx="6781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制作下面这样一个长方体纸盒。至少要用多少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cm</a:t>
            </a:r>
            <a:r>
              <a:rPr lang="en-US" altLang="zh-CN" sz="30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的纸板？</a:t>
            </a:r>
            <a:endParaRPr lang="zh-CN" altLang="en-US" sz="3000" b="1" baseline="30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990600" y="2286000"/>
            <a:ext cx="7162800" cy="2868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请同学们利用手里的长方体，通过量一量、剪一剪、拼一拼、摆一摆的方法，求出长方体的表面积，同时把讨论结果记录下来（形式不限），看哪一组想出的方法多。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每四人一组，开始操作、讨论、计算长方体的表面积。（这个活动约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分钟）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2895600" y="990600"/>
            <a:ext cx="3200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研究建议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/>
          <p:nvPr/>
        </p:nvSpPr>
        <p:spPr>
          <a:xfrm>
            <a:off x="381000" y="1143000"/>
            <a:ext cx="6553200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一个长方体的大小如图所示。</a:t>
            </a: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）它的上、下两个面的面积共</a:t>
            </a:r>
            <a:r>
              <a:rPr lang="en-US" altLang="zh-CN" b="1" dirty="0">
                <a:latin typeface="Arial" panose="020B0604020202020204" pitchFamily="34" charset="0"/>
              </a:rPr>
              <a:t>———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dm</a:t>
            </a:r>
            <a:r>
              <a:rPr lang="en-US" altLang="zh-CN" sz="26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）它的前、后两个面的面积共</a:t>
            </a:r>
            <a:r>
              <a:rPr lang="en-US" altLang="zh-CN" b="1" dirty="0">
                <a:latin typeface="Arial" panose="020B0604020202020204" pitchFamily="34" charset="0"/>
              </a:rPr>
              <a:t>———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dm</a:t>
            </a:r>
            <a:r>
              <a:rPr lang="en-US" altLang="zh-CN" sz="26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）它的左、右两个面的面积共</a:t>
            </a:r>
            <a:r>
              <a:rPr lang="en-US" altLang="zh-CN" b="1" dirty="0">
                <a:latin typeface="Arial" panose="020B0604020202020204" pitchFamily="34" charset="0"/>
              </a:rPr>
              <a:t>———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dm</a:t>
            </a:r>
            <a:r>
              <a:rPr lang="en-US" altLang="zh-CN" sz="26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）它的表面积是</a:t>
            </a:r>
            <a:r>
              <a:rPr lang="en-US" altLang="zh-CN" b="1" dirty="0">
                <a:latin typeface="Arial" panose="020B0604020202020204" pitchFamily="34" charset="0"/>
              </a:rPr>
              <a:t>———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dm</a:t>
            </a:r>
            <a:r>
              <a:rPr lang="en-US" altLang="zh-CN" sz="26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57600"/>
            <a:ext cx="1846263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Text Box 7"/>
          <p:cNvSpPr txBox="1"/>
          <p:nvPr/>
        </p:nvSpPr>
        <p:spPr>
          <a:xfrm>
            <a:off x="5334000" y="1524000"/>
            <a:ext cx="685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10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5334000" y="2133600"/>
            <a:ext cx="685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25</a:t>
            </a:r>
          </a:p>
        </p:txBody>
      </p:sp>
      <p:sp>
        <p:nvSpPr>
          <p:cNvPr id="17417" name="Text Box 9"/>
          <p:cNvSpPr txBox="1"/>
          <p:nvPr/>
        </p:nvSpPr>
        <p:spPr>
          <a:xfrm>
            <a:off x="5334000" y="2743200"/>
            <a:ext cx="685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20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3352800" y="3352800"/>
            <a:ext cx="685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TextEdit="1"/>
          </p:cNvSpPr>
          <p:nvPr/>
        </p:nvSpPr>
        <p:spPr>
          <a:xfrm>
            <a:off x="2438400" y="2667000"/>
            <a:ext cx="4495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我能行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2800"/>
            <a:ext cx="1931988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6"/>
          <p:cNvSpPr txBox="1"/>
          <p:nvPr/>
        </p:nvSpPr>
        <p:spPr>
          <a:xfrm>
            <a:off x="685800" y="1447800"/>
            <a:ext cx="6553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一个正方体的棱长是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5cm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，它的表面积是多少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cm</a:t>
            </a:r>
            <a:r>
              <a:rPr lang="en-US" altLang="zh-CN" sz="3000" b="1" baseline="30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3000" b="1" baseline="30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295400" y="34290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5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×6=150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19465" name="Text Box 9"/>
          <p:cNvSpPr txBox="1"/>
          <p:nvPr/>
        </p:nvSpPr>
        <p:spPr>
          <a:xfrm>
            <a:off x="838200" y="4114800"/>
            <a:ext cx="426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答：它的表面积是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150 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2819400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14600"/>
            <a:ext cx="135255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590800"/>
            <a:ext cx="15716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 Box 8"/>
          <p:cNvSpPr txBox="1"/>
          <p:nvPr/>
        </p:nvSpPr>
        <p:spPr>
          <a:xfrm>
            <a:off x="533400" y="1295400"/>
            <a:ext cx="8077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计算下面长方体和正方体的表面积（单位：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cm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20489" name="Text Box 9"/>
          <p:cNvSpPr txBox="1"/>
          <p:nvPr/>
        </p:nvSpPr>
        <p:spPr>
          <a:xfrm>
            <a:off x="1143000" y="5029200"/>
            <a:ext cx="129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94cm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0490" name="Text Box 10"/>
          <p:cNvSpPr txBox="1"/>
          <p:nvPr/>
        </p:nvSpPr>
        <p:spPr>
          <a:xfrm>
            <a:off x="4114800" y="5029200"/>
            <a:ext cx="129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148cm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0491" name="Text Box 11"/>
          <p:cNvSpPr txBox="1"/>
          <p:nvPr/>
        </p:nvSpPr>
        <p:spPr>
          <a:xfrm>
            <a:off x="6781800" y="5029200"/>
            <a:ext cx="129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96cm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/>
          <p:nvPr/>
        </p:nvSpPr>
        <p:spPr>
          <a:xfrm>
            <a:off x="533400" y="1066800"/>
            <a:ext cx="76962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一个长方体纸盒，长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12cm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，宽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10cm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，高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8cm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一个正方体纸盒的棱长是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10cm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。做这两种纸盒，哪种用料少些？</a:t>
            </a:r>
          </a:p>
        </p:txBody>
      </p:sp>
      <p:sp>
        <p:nvSpPr>
          <p:cNvPr id="21511" name="Text Box 7"/>
          <p:cNvSpPr txBox="1"/>
          <p:nvPr/>
        </p:nvSpPr>
        <p:spPr>
          <a:xfrm>
            <a:off x="914400" y="3352800"/>
            <a:ext cx="7772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2×12×10+2×12×8+2×10×8=592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cm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29700" name="Text Box 8"/>
          <p:cNvSpPr txBox="1"/>
          <p:nvPr/>
        </p:nvSpPr>
        <p:spPr>
          <a:xfrm>
            <a:off x="1600200" y="5486400"/>
            <a:ext cx="21336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857250" y="4038600"/>
            <a:ext cx="5486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10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×6=600 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cm</a:t>
            </a:r>
            <a:r>
              <a:rPr lang="en-US" altLang="zh-CN" sz="30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21514" name="Text Box 10"/>
          <p:cNvSpPr txBox="1"/>
          <p:nvPr/>
        </p:nvSpPr>
        <p:spPr>
          <a:xfrm>
            <a:off x="838200" y="4724400"/>
            <a:ext cx="6858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答：做这两种纸盒，长方体用料少些。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  <p:bldP spid="215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1028"/>
          <p:cNvSpPr>
            <a:spLocks noTextEdit="1"/>
          </p:cNvSpPr>
          <p:nvPr/>
        </p:nvSpPr>
        <p:spPr>
          <a:xfrm>
            <a:off x="1066800" y="2743200"/>
            <a:ext cx="6934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猜一猜、摆一摆、算一算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/>
          <p:nvPr/>
        </p:nvSpPr>
        <p:spPr>
          <a:xfrm>
            <a:off x="457200" y="1371600"/>
            <a:ext cx="7848600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个棱长为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1cm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的正方体摆成不同形状的长方体或正方体。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）猜一猜它们的表面积会相等吗？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）摆一摆、算一算。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）表面积的大小是否与摆成的形状有关系？</a:t>
            </a:r>
          </a:p>
        </p:txBody>
      </p:sp>
      <p:pic>
        <p:nvPicPr>
          <p:cNvPr id="3174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00600"/>
            <a:ext cx="7010400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3657600" cy="72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14400"/>
            <a:ext cx="592138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00400"/>
            <a:ext cx="2362200" cy="89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505200"/>
            <a:ext cx="1071563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657600"/>
            <a:ext cx="1524000" cy="147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Text Box 9"/>
          <p:cNvSpPr txBox="1"/>
          <p:nvPr/>
        </p:nvSpPr>
        <p:spPr>
          <a:xfrm>
            <a:off x="1828800" y="19812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3562" name="Text Box 10"/>
          <p:cNvSpPr txBox="1"/>
          <p:nvPr/>
        </p:nvSpPr>
        <p:spPr>
          <a:xfrm>
            <a:off x="6477000" y="19050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3563" name="Text Box 11"/>
          <p:cNvSpPr txBox="1"/>
          <p:nvPr/>
        </p:nvSpPr>
        <p:spPr>
          <a:xfrm>
            <a:off x="838200" y="42672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28cm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3564" name="Text Box 12"/>
          <p:cNvSpPr txBox="1"/>
          <p:nvPr/>
        </p:nvSpPr>
        <p:spPr>
          <a:xfrm>
            <a:off x="4495800" y="45720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28cm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3565" name="Text Box 13"/>
          <p:cNvSpPr txBox="1"/>
          <p:nvPr/>
        </p:nvSpPr>
        <p:spPr>
          <a:xfrm>
            <a:off x="7010400" y="53340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4" grpId="0"/>
      <p:bldP spid="235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990600" y="2895600"/>
            <a:ext cx="7315200" cy="2041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31750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理解长方体和正方体表面积的意义。</a:t>
            </a:r>
          </a:p>
          <a:p>
            <a:pPr indent="31750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理解并掌握长方体和正方体表面积的计算方法。</a:t>
            </a:r>
          </a:p>
          <a:p>
            <a:pPr indent="31750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培养和发展同学们的空间观念。</a:t>
            </a:r>
          </a:p>
        </p:txBody>
      </p:sp>
      <p:sp>
        <p:nvSpPr>
          <p:cNvPr id="2" name="矩形 1"/>
          <p:cNvSpPr/>
          <p:nvPr/>
        </p:nvSpPr>
        <p:spPr>
          <a:xfrm>
            <a:off x="2947017" y="1469903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0" cap="none" spc="-360" normalizeH="0" baseline="0" noProof="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/>
                <a:uLnTx/>
                <a:uFillTx/>
                <a:latin typeface="方正卡通简体"/>
                <a:ea typeface="宋体" panose="02010600030101010101" pitchFamily="2" charset="-122"/>
                <a:cs typeface="+mn-cs"/>
              </a:rPr>
              <a:t>教学目标</a:t>
            </a:r>
            <a:endParaRPr kumimoji="0" lang="zh-CN" altLang="en-US" sz="6000" b="0" i="0" u="none" strike="noStrike" kern="10" cap="none" spc="-360" normalizeH="0" baseline="0" noProof="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/>
              <a:uLnTx/>
              <a:uFillTx/>
              <a:latin typeface="方正卡通简体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/>
          <p:nvPr/>
        </p:nvSpPr>
        <p:spPr>
          <a:xfrm>
            <a:off x="1219200" y="3810000"/>
            <a:ext cx="67818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什么是长方体、正方体的表面积？</a:t>
            </a:r>
          </a:p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长方体、正方体的表面积如何计算？  </a:t>
            </a:r>
          </a:p>
        </p:txBody>
      </p:sp>
      <p:sp>
        <p:nvSpPr>
          <p:cNvPr id="33795" name="WordArt 4"/>
          <p:cNvSpPr>
            <a:spLocks noTextEdit="1"/>
          </p:cNvSpPr>
          <p:nvPr/>
        </p:nvSpPr>
        <p:spPr>
          <a:xfrm>
            <a:off x="2476500" y="1785938"/>
            <a:ext cx="4267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75" y="2438400"/>
            <a:ext cx="5486400" cy="408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1028"/>
          <p:cNvSpPr>
            <a:spLocks noTextEdit="1"/>
          </p:cNvSpPr>
          <p:nvPr/>
        </p:nvSpPr>
        <p:spPr>
          <a:xfrm>
            <a:off x="1882775" y="838200"/>
            <a:ext cx="5257800" cy="1612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欣赏图片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486400" cy="360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5105400" cy="350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TextEdit="1"/>
          </p:cNvSpPr>
          <p:nvPr/>
        </p:nvSpPr>
        <p:spPr>
          <a:xfrm>
            <a:off x="1828800" y="2590800"/>
            <a:ext cx="5410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我们一起回忆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2286000" cy="138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90800"/>
            <a:ext cx="2905125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1676400" cy="166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819400"/>
            <a:ext cx="4114800" cy="3335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TextEdit="1"/>
          </p:cNvSpPr>
          <p:nvPr/>
        </p:nvSpPr>
        <p:spPr>
          <a:xfrm>
            <a:off x="1981200" y="2819400"/>
            <a:ext cx="52578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探索与发现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全屏显示(4:3)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方正卡通简体</vt:lpstr>
      <vt:lpstr>华文彩云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2022-01-11T03:41:28Z</dcterms:created>
  <dcterms:modified xsi:type="dcterms:W3CDTF">2023-01-16T15:32:36Z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6C1141FAEB8647A69E60D27CA3E6F494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