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8" r:id="rId2"/>
    <p:sldId id="266" r:id="rId3"/>
    <p:sldId id="260" r:id="rId4"/>
    <p:sldId id="267" r:id="rId5"/>
    <p:sldId id="269" r:id="rId6"/>
    <p:sldId id="261" r:id="rId7"/>
    <p:sldId id="281" r:id="rId8"/>
    <p:sldId id="285" r:id="rId9"/>
    <p:sldId id="268" r:id="rId10"/>
    <p:sldId id="276" r:id="rId11"/>
    <p:sldId id="286" r:id="rId12"/>
    <p:sldId id="265" r:id="rId13"/>
    <p:sldId id="277" r:id="rId14"/>
    <p:sldId id="272" r:id="rId15"/>
    <p:sldId id="278" r:id="rId16"/>
    <p:sldId id="279" r:id="rId17"/>
    <p:sldId id="262" r:id="rId18"/>
    <p:sldId id="280" r:id="rId19"/>
    <p:sldId id="263" r:id="rId20"/>
    <p:sldId id="282" r:id="rId21"/>
    <p:sldId id="287" r:id="rId22"/>
    <p:sldId id="264" r:id="rId23"/>
    <p:sldId id="270" r:id="rId24"/>
    <p:sldId id="271" r:id="rId25"/>
    <p:sldId id="284"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E8F4"/>
    <a:srgbClr val="2EBDC8"/>
    <a:srgbClr val="08183F"/>
    <a:srgbClr val="09183E"/>
    <a:srgbClr val="091337"/>
    <a:srgbClr val="061034"/>
    <a:srgbClr val="09080C"/>
    <a:srgbClr val="19858F"/>
    <a:srgbClr val="4DB6C7"/>
    <a:srgbClr val="02E8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143" autoAdjust="0"/>
  </p:normalViewPr>
  <p:slideViewPr>
    <p:cSldViewPr snapToGrid="0">
      <p:cViewPr varScale="1">
        <p:scale>
          <a:sx n="108" d="100"/>
          <a:sy n="108" d="100"/>
        </p:scale>
        <p:origin x="-672" y="-90"/>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D5E9D6-D149-4AAC-9565-6C5377AA27C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A7B167-1185-4875-8E83-1731FCC4818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9A7B167-1185-4875-8E83-1731FCC4818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cs typeface="+mn-ea"/>
              <a:sym typeface="+mn-lt"/>
            </a:endParaRPr>
          </a:p>
        </p:txBody>
      </p:sp>
      <p:sp>
        <p:nvSpPr>
          <p:cNvPr id="4" name="灯片编号占位符 3"/>
          <p:cNvSpPr>
            <a:spLocks noGrp="1"/>
          </p:cNvSpPr>
          <p:nvPr>
            <p:ph type="sldNum" sz="quarter" idx="5"/>
          </p:nvPr>
        </p:nvSpPr>
        <p:spPr/>
        <p:txBody>
          <a:bodyPr/>
          <a:lstStyle/>
          <a:p>
            <a:fld id="{19A7B167-1185-4875-8E83-1731FCC4818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cs typeface="+mn-ea"/>
              <a:sym typeface="+mn-lt"/>
            </a:endParaRPr>
          </a:p>
        </p:txBody>
      </p:sp>
      <p:sp>
        <p:nvSpPr>
          <p:cNvPr id="4" name="灯片编号占位符 3"/>
          <p:cNvSpPr>
            <a:spLocks noGrp="1"/>
          </p:cNvSpPr>
          <p:nvPr>
            <p:ph type="sldNum" sz="quarter" idx="5"/>
          </p:nvPr>
        </p:nvSpPr>
        <p:spPr/>
        <p:txBody>
          <a:bodyPr/>
          <a:lstStyle/>
          <a:p>
            <a:fld id="{19A7B167-1185-4875-8E83-1731FCC4818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90B4AA1-FEAE-47A2-A48D-B619CD403B4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459CF2-0D0B-4F2D-AE5F-1CAE3ECD06B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email"/>
          <a:stretch>
            <a:fillRect/>
          </a:stretch>
        </p:blipFill>
        <p:spPr>
          <a:xfrm>
            <a:off x="0" y="0"/>
            <a:ext cx="12192000" cy="6858000"/>
          </a:xfrm>
          <a:prstGeom prst="rect">
            <a:avLst/>
          </a:prstGeom>
        </p:spPr>
      </p:pic>
      <p:sp>
        <p:nvSpPr>
          <p:cNvPr id="2" name="日期占位符 1"/>
          <p:cNvSpPr>
            <a:spLocks noGrp="1"/>
          </p:cNvSpPr>
          <p:nvPr>
            <p:ph type="dt" sz="half" idx="10"/>
          </p:nvPr>
        </p:nvSpPr>
        <p:spPr/>
        <p:txBody>
          <a:bodyPr/>
          <a:lstStyle/>
          <a:p>
            <a:fld id="{590B4AA1-FEAE-47A2-A48D-B619CD403B4B}"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2459CF2-0D0B-4F2D-AE5F-1CAE3ECD06B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0B4AA1-FEAE-47A2-A48D-B619CD403B4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459CF2-0D0B-4F2D-AE5F-1CAE3ECD06B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0B4AA1-FEAE-47A2-A48D-B619CD403B4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459CF2-0D0B-4F2D-AE5F-1CAE3ECD06BA}"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90B4AA1-FEAE-47A2-A48D-B619CD403B4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459CF2-0D0B-4F2D-AE5F-1CAE3ECD06BA}"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90B4AA1-FEAE-47A2-A48D-B619CD403B4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459CF2-0D0B-4F2D-AE5F-1CAE3ECD06B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90B4AA1-FEAE-47A2-A48D-B619CD403B4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459CF2-0D0B-4F2D-AE5F-1CAE3ECD06B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90B4AA1-FEAE-47A2-A48D-B619CD403B4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459CF2-0D0B-4F2D-AE5F-1CAE3ECD06B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590B4AA1-FEAE-47A2-A48D-B619CD403B4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459CF2-0D0B-4F2D-AE5F-1CAE3ECD06B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0B4AA1-FEAE-47A2-A48D-B619CD403B4B}"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2459CF2-0D0B-4F2D-AE5F-1CAE3ECD06BA}" type="slidenum">
              <a:rPr lang="zh-CN" altLang="en-US" smtClean="0"/>
              <a:t>‹#›</a:t>
            </a:fld>
            <a:endParaRPr lang="zh-CN" altLang="en-US"/>
          </a:p>
        </p:txBody>
      </p:sp>
      <p:sp>
        <p:nvSpPr>
          <p:cNvPr id="11" name="矩形 10"/>
          <p:cNvSpPr/>
          <p:nvPr userDrawn="1"/>
        </p:nvSpPr>
        <p:spPr>
          <a:xfrm>
            <a:off x="8782428" y="6431125"/>
            <a:ext cx="775136" cy="24511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90B4AA1-FEAE-47A2-A48D-B619CD403B4B}"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2459CF2-0D0B-4F2D-AE5F-1CAE3ECD06B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90B4AA1-FEAE-47A2-A48D-B619CD403B4B}"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2459CF2-0D0B-4F2D-AE5F-1CAE3ECD06B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sp>
        <p:nvSpPr>
          <p:cNvPr id="5" name="矩形 4"/>
          <p:cNvSpPr/>
          <p:nvPr userDrawn="1"/>
        </p:nvSpPr>
        <p:spPr>
          <a:xfrm>
            <a:off x="0" y="0"/>
            <a:ext cx="12192000" cy="6858000"/>
          </a:xfrm>
          <a:prstGeom prst="rect">
            <a:avLst/>
          </a:prstGeom>
          <a:gradFill flip="none" rotWithShape="1">
            <a:gsLst>
              <a:gs pos="0">
                <a:srgbClr val="08284E">
                  <a:alpha val="99000"/>
                </a:srgbClr>
              </a:gs>
              <a:gs pos="100000">
                <a:srgbClr val="08284E"/>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userDrawn="1"/>
        </p:nvPicPr>
        <p:blipFill>
          <a:blip r:embed="rId2" cstate="email"/>
          <a:stretch>
            <a:fillRect/>
          </a:stretch>
        </p:blipFill>
        <p:spPr>
          <a:xfrm>
            <a:off x="1" y="0"/>
            <a:ext cx="12191999" cy="6858000"/>
          </a:xfrm>
          <a:prstGeom prst="rect">
            <a:avLst/>
          </a:prstGeom>
        </p:spPr>
      </p:pic>
      <p:sp>
        <p:nvSpPr>
          <p:cNvPr id="8" name="矩形 7"/>
          <p:cNvSpPr/>
          <p:nvPr userDrawn="1"/>
        </p:nvSpPr>
        <p:spPr>
          <a:xfrm>
            <a:off x="0" y="0"/>
            <a:ext cx="12192000" cy="6858000"/>
          </a:xfrm>
          <a:prstGeom prst="rect">
            <a:avLst/>
          </a:prstGeom>
          <a:solidFill>
            <a:srgbClr val="09133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590B4AA1-FEAE-47A2-A48D-B619CD403B4B}"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2459CF2-0D0B-4F2D-AE5F-1CAE3ECD06BA}" type="slidenum">
              <a:rPr lang="zh-CN" altLang="en-US" smtClean="0"/>
              <a:t>‹#›</a:t>
            </a:fld>
            <a:endParaRPr lang="zh-CN" altLang="en-US"/>
          </a:p>
        </p:txBody>
      </p:sp>
      <p:sp>
        <p:nvSpPr>
          <p:cNvPr id="11" name="文本占位符 10"/>
          <p:cNvSpPr>
            <a:spLocks noGrp="1"/>
          </p:cNvSpPr>
          <p:nvPr>
            <p:ph type="body" sz="quarter" idx="15" hasCustomPrompt="1"/>
          </p:nvPr>
        </p:nvSpPr>
        <p:spPr>
          <a:xfrm>
            <a:off x="284163" y="247650"/>
            <a:ext cx="4497387" cy="776288"/>
          </a:xfrm>
        </p:spPr>
        <p:txBody>
          <a:bodyPr>
            <a:normAutofit/>
          </a:bodyPr>
          <a:lstStyle>
            <a:lvl1pPr marL="0" indent="0">
              <a:buNone/>
              <a:defRPr sz="3200">
                <a:solidFill>
                  <a:srgbClr val="01E8F4"/>
                </a:solidFill>
                <a:latin typeface="思源黑体 CN Bold" panose="020B0800000000000000" pitchFamily="34" charset="-122"/>
                <a:ea typeface="思源黑体 CN Bold" panose="020B0800000000000000" pitchFamily="34" charset="-122"/>
              </a:defRPr>
            </a:lvl1pPr>
          </a:lstStyle>
          <a:p>
            <a:pPr lvl="0"/>
            <a:r>
              <a:rPr lang="zh-CN" altLang="en-US" dirty="0"/>
              <a:t>单击此处编辑</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email"/>
          <a:stretch>
            <a:fillRect/>
          </a:stretch>
        </p:blipFill>
        <p:spPr>
          <a:xfrm>
            <a:off x="1" y="0"/>
            <a:ext cx="12191998" cy="6857999"/>
          </a:xfrm>
          <a:prstGeom prst="rect">
            <a:avLst/>
          </a:prstGeom>
        </p:spPr>
      </p:pic>
      <p:sp>
        <p:nvSpPr>
          <p:cNvPr id="2" name="日期占位符 1"/>
          <p:cNvSpPr>
            <a:spLocks noGrp="1"/>
          </p:cNvSpPr>
          <p:nvPr>
            <p:ph type="dt" sz="half" idx="10"/>
          </p:nvPr>
        </p:nvSpPr>
        <p:spPr/>
        <p:txBody>
          <a:bodyPr/>
          <a:lstStyle/>
          <a:p>
            <a:fld id="{590B4AA1-FEAE-47A2-A48D-B619CD403B4B}"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2459CF2-0D0B-4F2D-AE5F-1CAE3ECD06B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0B4AA1-FEAE-47A2-A48D-B619CD403B4B}"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459CF2-0D0B-4F2D-AE5F-1CAE3ECD06B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983638" y="1773711"/>
            <a:ext cx="8202168" cy="1323439"/>
          </a:xfrm>
          <a:prstGeom prst="rect">
            <a:avLst/>
          </a:prstGeom>
          <a:noFill/>
        </p:spPr>
        <p:txBody>
          <a:bodyPr wrap="square" rtlCol="0">
            <a:spAutoFit/>
          </a:bodyPr>
          <a:lstStyle/>
          <a:p>
            <a:pPr algn="ctr"/>
            <a:r>
              <a:rPr lang="zh-CN" altLang="en-US" sz="8000" dirty="0">
                <a:solidFill>
                  <a:srgbClr val="01EFFB">
                    <a:alpha val="96000"/>
                  </a:srgbClr>
                </a:solidFill>
                <a:latin typeface="华文中宋" panose="02010600040101010101" pitchFamily="2" charset="-122"/>
                <a:ea typeface="华文中宋" panose="02010600040101010101" pitchFamily="2" charset="-122"/>
                <a:cs typeface="+mn-ea"/>
                <a:sym typeface="+mn-lt"/>
              </a:rPr>
              <a:t>科技</a:t>
            </a:r>
            <a:r>
              <a:rPr lang="zh-CN" altLang="en-US" sz="8000" dirty="0" smtClean="0">
                <a:solidFill>
                  <a:srgbClr val="01EFFB">
                    <a:alpha val="96000"/>
                  </a:srgbClr>
                </a:solidFill>
                <a:latin typeface="华文中宋" panose="02010600040101010101" pitchFamily="2" charset="-122"/>
                <a:ea typeface="华文中宋" panose="02010600040101010101" pitchFamily="2" charset="-122"/>
                <a:cs typeface="+mn-ea"/>
                <a:sym typeface="+mn-lt"/>
              </a:rPr>
              <a:t>创</a:t>
            </a:r>
            <a:r>
              <a:rPr lang="zh-CN" altLang="en-US" sz="8000" dirty="0">
                <a:solidFill>
                  <a:srgbClr val="01EFFB">
                    <a:alpha val="96000"/>
                  </a:srgbClr>
                </a:solidFill>
                <a:latin typeface="华文中宋" panose="02010600040101010101" pitchFamily="2" charset="-122"/>
                <a:ea typeface="华文中宋" panose="02010600040101010101" pitchFamily="2" charset="-122"/>
                <a:cs typeface="+mn-ea"/>
                <a:sym typeface="+mn-lt"/>
              </a:rPr>
              <a:t>业计划书</a:t>
            </a:r>
          </a:p>
        </p:txBody>
      </p:sp>
      <p:sp>
        <p:nvSpPr>
          <p:cNvPr id="6" name="文本框 5"/>
          <p:cNvSpPr txBox="1"/>
          <p:nvPr/>
        </p:nvSpPr>
        <p:spPr>
          <a:xfrm>
            <a:off x="5078184" y="3188016"/>
            <a:ext cx="6123214" cy="377411"/>
          </a:xfrm>
          <a:prstGeom prst="rect">
            <a:avLst/>
          </a:prstGeom>
          <a:noFill/>
        </p:spPr>
        <p:txBody>
          <a:bodyPr wrap="square" rtlCol="0">
            <a:spAutoFit/>
          </a:bodyPr>
          <a:lstStyle/>
          <a:p>
            <a:pPr algn="dist">
              <a:lnSpc>
                <a:spcPct val="150000"/>
              </a:lnSpc>
            </a:pPr>
            <a:r>
              <a:rPr lang="en-US" altLang="zh-CN" sz="1400" spc="-150" dirty="0" smtClean="0">
                <a:solidFill>
                  <a:srgbClr val="02E8F4"/>
                </a:solidFill>
                <a:latin typeface="微软雅黑" panose="020B0503020204020204" pitchFamily="34" charset="-122"/>
                <a:ea typeface="微软雅黑" panose="020B0503020204020204" pitchFamily="34" charset="-122"/>
                <a:cs typeface="+mn-ea"/>
                <a:sym typeface="+mn-lt"/>
              </a:rPr>
              <a:t>COLLEGE BUSINESS PLAN</a:t>
            </a:r>
            <a:endParaRPr lang="zh-CN" altLang="en-US" sz="1400" spc="-150" dirty="0">
              <a:solidFill>
                <a:srgbClr val="02E8F4"/>
              </a:solidFill>
              <a:latin typeface="微软雅黑" panose="020B0503020204020204" pitchFamily="34" charset="-122"/>
              <a:ea typeface="微软雅黑" panose="020B0503020204020204" pitchFamily="34" charset="-122"/>
              <a:cs typeface="+mn-ea"/>
              <a:sym typeface="+mn-lt"/>
            </a:endParaRPr>
          </a:p>
        </p:txBody>
      </p:sp>
      <p:sp>
        <p:nvSpPr>
          <p:cNvPr id="7" name="矩形: 圆角 6"/>
          <p:cNvSpPr/>
          <p:nvPr/>
        </p:nvSpPr>
        <p:spPr>
          <a:xfrm>
            <a:off x="6313424" y="4146607"/>
            <a:ext cx="1329612" cy="214728"/>
          </a:xfrm>
          <a:prstGeom prst="roundRect">
            <a:avLst>
              <a:gd name="adj" fmla="val 9241"/>
            </a:avLst>
          </a:prstGeom>
          <a:solidFill>
            <a:srgbClr val="02B1C4">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smtClean="0">
                <a:latin typeface="微软雅黑" panose="020B0503020204020204" pitchFamily="34" charset="-122"/>
                <a:ea typeface="微软雅黑" panose="020B0503020204020204" pitchFamily="34" charset="-122"/>
                <a:cs typeface="+mn-ea"/>
                <a:sym typeface="+mn-lt"/>
              </a:rPr>
              <a:t>演讲人：</a:t>
            </a:r>
            <a:r>
              <a:rPr lang="en-US" altLang="zh-CN" sz="1100" smtClean="0">
                <a:latin typeface="微软雅黑" panose="020B0503020204020204" pitchFamily="34" charset="-122"/>
                <a:ea typeface="微软雅黑" panose="020B0503020204020204" pitchFamily="34" charset="-122"/>
                <a:cs typeface="+mn-ea"/>
                <a:sym typeface="+mn-lt"/>
              </a:rPr>
              <a:t>PPT818</a:t>
            </a:r>
            <a:endParaRPr lang="zh-CN" altLang="en-US" sz="1100" dirty="0">
              <a:latin typeface="微软雅黑" panose="020B0503020204020204" pitchFamily="34" charset="-122"/>
              <a:ea typeface="微软雅黑" panose="020B0503020204020204" pitchFamily="34" charset="-122"/>
              <a:cs typeface="+mn-ea"/>
              <a:sym typeface="+mn-lt"/>
            </a:endParaRPr>
          </a:p>
        </p:txBody>
      </p:sp>
      <p:sp>
        <p:nvSpPr>
          <p:cNvPr id="8" name="矩形: 圆角 7"/>
          <p:cNvSpPr/>
          <p:nvPr/>
        </p:nvSpPr>
        <p:spPr>
          <a:xfrm>
            <a:off x="8304784" y="4146606"/>
            <a:ext cx="1402080" cy="226431"/>
          </a:xfrm>
          <a:prstGeom prst="roundRect">
            <a:avLst>
              <a:gd name="adj" fmla="val 9241"/>
            </a:avLst>
          </a:prstGeom>
          <a:solidFill>
            <a:srgbClr val="02B1C4">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latin typeface="微软雅黑" panose="020B0503020204020204" pitchFamily="34" charset="-122"/>
                <a:ea typeface="微软雅黑" panose="020B0503020204020204" pitchFamily="34" charset="-122"/>
                <a:cs typeface="+mn-ea"/>
                <a:sym typeface="+mn-lt"/>
              </a:rPr>
              <a:t>时间：</a:t>
            </a:r>
            <a:r>
              <a:rPr lang="en-US" altLang="zh-CN" sz="1100" dirty="0">
                <a:latin typeface="微软雅黑" panose="020B0503020204020204" pitchFamily="34" charset="-122"/>
                <a:ea typeface="微软雅黑" panose="020B0503020204020204" pitchFamily="34" charset="-122"/>
                <a:cs typeface="+mn-ea"/>
                <a:sym typeface="+mn-lt"/>
              </a:rPr>
              <a:t>2021/3/3</a:t>
            </a:r>
            <a:endParaRPr lang="zh-CN" altLang="en-US" sz="110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8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3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23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2540185"/>
            <a:ext cx="12192000" cy="245151"/>
          </a:xfrm>
          <a:prstGeom prst="rect">
            <a:avLst/>
          </a:prstGeom>
          <a:solidFill>
            <a:srgbClr val="2EBDC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占位符 1"/>
          <p:cNvSpPr>
            <a:spLocks noGrp="1"/>
          </p:cNvSpPr>
          <p:nvPr>
            <p:ph type="body" sz="quarter" idx="15"/>
          </p:nvPr>
        </p:nvSpPr>
        <p:spPr/>
        <p:txBody>
          <a:bodyPr/>
          <a:lstStyle/>
          <a:p>
            <a:r>
              <a:rPr lang="zh-CN" altLang="en-US" dirty="0">
                <a:latin typeface="+mn-lt"/>
                <a:ea typeface="+mn-ea"/>
                <a:cs typeface="+mn-ea"/>
                <a:sym typeface="+mn-lt"/>
              </a:rPr>
              <a:t>项目特色</a:t>
            </a:r>
          </a:p>
        </p:txBody>
      </p:sp>
      <p:pic>
        <p:nvPicPr>
          <p:cNvPr id="3" name="图片 2"/>
          <p:cNvPicPr>
            <a:picLocks noChangeAspect="1"/>
          </p:cNvPicPr>
          <p:nvPr/>
        </p:nvPicPr>
        <p:blipFill>
          <a:blip r:embed="rId3" cstate="email"/>
          <a:stretch>
            <a:fillRect/>
          </a:stretch>
        </p:blipFill>
        <p:spPr>
          <a:xfrm>
            <a:off x="1351104" y="2060292"/>
            <a:ext cx="662891" cy="759769"/>
          </a:xfrm>
          <a:prstGeom prst="rect">
            <a:avLst/>
          </a:prstGeom>
        </p:spPr>
      </p:pic>
      <p:pic>
        <p:nvPicPr>
          <p:cNvPr id="10" name="图片 9"/>
          <p:cNvPicPr>
            <a:picLocks noChangeAspect="1"/>
          </p:cNvPicPr>
          <p:nvPr/>
        </p:nvPicPr>
        <p:blipFill>
          <a:blip r:embed="rId3" cstate="email"/>
          <a:stretch>
            <a:fillRect/>
          </a:stretch>
        </p:blipFill>
        <p:spPr>
          <a:xfrm>
            <a:off x="3527145" y="2060292"/>
            <a:ext cx="662891" cy="759769"/>
          </a:xfrm>
          <a:prstGeom prst="rect">
            <a:avLst/>
          </a:prstGeom>
        </p:spPr>
      </p:pic>
      <p:pic>
        <p:nvPicPr>
          <p:cNvPr id="11" name="图片 10"/>
          <p:cNvPicPr>
            <a:picLocks noChangeAspect="1"/>
          </p:cNvPicPr>
          <p:nvPr/>
        </p:nvPicPr>
        <p:blipFill>
          <a:blip r:embed="rId4" cstate="email"/>
          <a:stretch>
            <a:fillRect/>
          </a:stretch>
        </p:blipFill>
        <p:spPr>
          <a:xfrm>
            <a:off x="5494842" y="1600393"/>
            <a:ext cx="1064148" cy="1219668"/>
          </a:xfrm>
          <a:prstGeom prst="rect">
            <a:avLst/>
          </a:prstGeom>
        </p:spPr>
      </p:pic>
      <p:pic>
        <p:nvPicPr>
          <p:cNvPr id="12" name="图片 11"/>
          <p:cNvPicPr>
            <a:picLocks noChangeAspect="1"/>
          </p:cNvPicPr>
          <p:nvPr/>
        </p:nvPicPr>
        <p:blipFill>
          <a:blip r:embed="rId3" cstate="email"/>
          <a:stretch>
            <a:fillRect/>
          </a:stretch>
        </p:blipFill>
        <p:spPr>
          <a:xfrm>
            <a:off x="8230325" y="2060292"/>
            <a:ext cx="662891" cy="759769"/>
          </a:xfrm>
          <a:prstGeom prst="rect">
            <a:avLst/>
          </a:prstGeom>
        </p:spPr>
      </p:pic>
      <p:pic>
        <p:nvPicPr>
          <p:cNvPr id="13" name="图片 12"/>
          <p:cNvPicPr>
            <a:picLocks noChangeAspect="1"/>
          </p:cNvPicPr>
          <p:nvPr/>
        </p:nvPicPr>
        <p:blipFill>
          <a:blip r:embed="rId3" cstate="email"/>
          <a:stretch>
            <a:fillRect/>
          </a:stretch>
        </p:blipFill>
        <p:spPr>
          <a:xfrm>
            <a:off x="10394790" y="2060292"/>
            <a:ext cx="662891" cy="759769"/>
          </a:xfrm>
          <a:prstGeom prst="rect">
            <a:avLst/>
          </a:prstGeom>
        </p:spPr>
      </p:pic>
      <p:grpSp>
        <p:nvGrpSpPr>
          <p:cNvPr id="15" name="组合 14"/>
          <p:cNvGrpSpPr/>
          <p:nvPr/>
        </p:nvGrpSpPr>
        <p:grpSpPr>
          <a:xfrm>
            <a:off x="604269" y="3299954"/>
            <a:ext cx="2023184" cy="1732430"/>
            <a:chOff x="5607533" y="1299709"/>
            <a:chExt cx="2023184" cy="1732430"/>
          </a:xfrm>
        </p:grpSpPr>
        <p:sp>
          <p:nvSpPr>
            <p:cNvPr id="16" name="文本框 15"/>
            <p:cNvSpPr txBox="1"/>
            <p:nvPr/>
          </p:nvSpPr>
          <p:spPr>
            <a:xfrm>
              <a:off x="5977927" y="1299709"/>
              <a:ext cx="1415772" cy="461665"/>
            </a:xfrm>
            <a:prstGeom prst="rect">
              <a:avLst/>
            </a:prstGeom>
            <a:noFill/>
          </p:spPr>
          <p:txBody>
            <a:bodyPr wrap="none" rtlCol="0">
              <a:spAutoFit/>
            </a:bodyPr>
            <a:lstStyle/>
            <a:p>
              <a:pPr algn="r"/>
              <a:r>
                <a:rPr lang="zh-CN" altLang="en-US" sz="2400" dirty="0">
                  <a:solidFill>
                    <a:srgbClr val="02B1C4"/>
                  </a:solidFill>
                  <a:cs typeface="+mn-ea"/>
                  <a:sym typeface="+mn-lt"/>
                </a:rPr>
                <a:t>农村问题</a:t>
              </a:r>
            </a:p>
          </p:txBody>
        </p:sp>
        <p:sp>
          <p:nvSpPr>
            <p:cNvPr id="17" name="文本框 16"/>
            <p:cNvSpPr txBox="1"/>
            <p:nvPr/>
          </p:nvSpPr>
          <p:spPr>
            <a:xfrm>
              <a:off x="5607533" y="1883876"/>
              <a:ext cx="2023184" cy="1148263"/>
            </a:xfrm>
            <a:prstGeom prst="rect">
              <a:avLst/>
            </a:prstGeom>
            <a:noFill/>
          </p:spPr>
          <p:txBody>
            <a:bodyPr wrap="square" rtlCol="0">
              <a:spAutoFit/>
            </a:bodyPr>
            <a:lstStyle/>
            <a:p>
              <a:pPr indent="457200" algn="just">
                <a:lnSpc>
                  <a:spcPct val="200000"/>
                </a:lnSpc>
              </a:pPr>
              <a:r>
                <a:rPr lang="zh-CN" altLang="en-US" sz="1200" dirty="0">
                  <a:solidFill>
                    <a:schemeClr val="bg1">
                      <a:alpha val="80000"/>
                    </a:schemeClr>
                  </a:solidFill>
                  <a:cs typeface="+mn-ea"/>
                  <a:sym typeface="+mn-lt"/>
                </a:rPr>
                <a:t>农村有大量的土地闲置、荒废，没有得到充分的利用。</a:t>
              </a:r>
            </a:p>
          </p:txBody>
        </p:sp>
      </p:grpSp>
      <p:grpSp>
        <p:nvGrpSpPr>
          <p:cNvPr id="18" name="组合 17"/>
          <p:cNvGrpSpPr/>
          <p:nvPr/>
        </p:nvGrpSpPr>
        <p:grpSpPr>
          <a:xfrm>
            <a:off x="2846998" y="3299954"/>
            <a:ext cx="2023184" cy="2840426"/>
            <a:chOff x="5607533" y="1299709"/>
            <a:chExt cx="2023184" cy="2840426"/>
          </a:xfrm>
        </p:grpSpPr>
        <p:sp>
          <p:nvSpPr>
            <p:cNvPr id="19" name="文本框 18"/>
            <p:cNvSpPr txBox="1"/>
            <p:nvPr/>
          </p:nvSpPr>
          <p:spPr>
            <a:xfrm>
              <a:off x="5977927" y="1299709"/>
              <a:ext cx="1415772" cy="461665"/>
            </a:xfrm>
            <a:prstGeom prst="rect">
              <a:avLst/>
            </a:prstGeom>
            <a:noFill/>
          </p:spPr>
          <p:txBody>
            <a:bodyPr wrap="none" rtlCol="0">
              <a:spAutoFit/>
            </a:bodyPr>
            <a:lstStyle/>
            <a:p>
              <a:pPr algn="r"/>
              <a:r>
                <a:rPr lang="zh-CN" altLang="en-US" sz="2400" dirty="0">
                  <a:solidFill>
                    <a:srgbClr val="02B1C4"/>
                  </a:solidFill>
                  <a:cs typeface="+mn-ea"/>
                  <a:sym typeface="+mn-lt"/>
                </a:rPr>
                <a:t>环境保护</a:t>
              </a:r>
            </a:p>
          </p:txBody>
        </p:sp>
        <p:sp>
          <p:nvSpPr>
            <p:cNvPr id="20" name="文本框 19"/>
            <p:cNvSpPr txBox="1"/>
            <p:nvPr/>
          </p:nvSpPr>
          <p:spPr>
            <a:xfrm>
              <a:off x="5607533" y="1883876"/>
              <a:ext cx="2023184" cy="2256259"/>
            </a:xfrm>
            <a:prstGeom prst="rect">
              <a:avLst/>
            </a:prstGeom>
            <a:noFill/>
          </p:spPr>
          <p:txBody>
            <a:bodyPr wrap="square" rtlCol="0">
              <a:spAutoFit/>
            </a:bodyPr>
            <a:lstStyle/>
            <a:p>
              <a:pPr indent="457200" algn="just">
                <a:lnSpc>
                  <a:spcPct val="200000"/>
                </a:lnSpc>
              </a:pPr>
              <a:r>
                <a:rPr lang="zh-CN" altLang="en-US" sz="1200" dirty="0">
                  <a:solidFill>
                    <a:schemeClr val="bg1">
                      <a:alpha val="80000"/>
                    </a:schemeClr>
                  </a:solidFill>
                  <a:cs typeface="+mn-ea"/>
                  <a:sym typeface="+mn-lt"/>
                </a:rPr>
                <a:t>很多农村地区为发展经济而引进高能耗、高污染企业，对当地生态环境产生了极大的破坏。这种以破坏环境换取经济效益的方式不可取。</a:t>
              </a:r>
            </a:p>
          </p:txBody>
        </p:sp>
      </p:grpSp>
      <p:grpSp>
        <p:nvGrpSpPr>
          <p:cNvPr id="21" name="组合 20"/>
          <p:cNvGrpSpPr/>
          <p:nvPr/>
        </p:nvGrpSpPr>
        <p:grpSpPr>
          <a:xfrm>
            <a:off x="5015324" y="3299954"/>
            <a:ext cx="2023184" cy="2471094"/>
            <a:chOff x="5607533" y="1299709"/>
            <a:chExt cx="2023184" cy="2471094"/>
          </a:xfrm>
        </p:grpSpPr>
        <p:sp>
          <p:nvSpPr>
            <p:cNvPr id="22" name="文本框 21"/>
            <p:cNvSpPr txBox="1"/>
            <p:nvPr/>
          </p:nvSpPr>
          <p:spPr>
            <a:xfrm>
              <a:off x="5977926" y="1299709"/>
              <a:ext cx="1415773" cy="461665"/>
            </a:xfrm>
            <a:prstGeom prst="rect">
              <a:avLst/>
            </a:prstGeom>
            <a:noFill/>
          </p:spPr>
          <p:txBody>
            <a:bodyPr wrap="none" rtlCol="0">
              <a:spAutoFit/>
            </a:bodyPr>
            <a:lstStyle/>
            <a:p>
              <a:pPr algn="r"/>
              <a:r>
                <a:rPr lang="zh-CN" altLang="en-US" sz="2400" dirty="0">
                  <a:solidFill>
                    <a:srgbClr val="02B1C4"/>
                  </a:solidFill>
                  <a:cs typeface="+mn-ea"/>
                  <a:sym typeface="+mn-lt"/>
                </a:rPr>
                <a:t>农村发展</a:t>
              </a:r>
            </a:p>
          </p:txBody>
        </p:sp>
        <p:sp>
          <p:nvSpPr>
            <p:cNvPr id="23" name="文本框 22"/>
            <p:cNvSpPr txBox="1"/>
            <p:nvPr/>
          </p:nvSpPr>
          <p:spPr>
            <a:xfrm>
              <a:off x="5607533" y="1883876"/>
              <a:ext cx="2023184" cy="1886927"/>
            </a:xfrm>
            <a:prstGeom prst="rect">
              <a:avLst/>
            </a:prstGeom>
            <a:noFill/>
          </p:spPr>
          <p:txBody>
            <a:bodyPr wrap="square" rtlCol="0">
              <a:spAutoFit/>
            </a:bodyPr>
            <a:lstStyle/>
            <a:p>
              <a:pPr indent="457200" algn="just">
                <a:lnSpc>
                  <a:spcPct val="200000"/>
                </a:lnSpc>
              </a:pPr>
              <a:r>
                <a:rPr lang="zh-CN" altLang="en-US" sz="1200" dirty="0">
                  <a:solidFill>
                    <a:schemeClr val="bg1">
                      <a:alpha val="80000"/>
                    </a:schemeClr>
                  </a:solidFill>
                  <a:cs typeface="+mn-ea"/>
                  <a:sym typeface="+mn-lt"/>
                </a:rPr>
                <a:t>农村就业机会不足，使得很多农民需要进城打工，从而引发了一系列社会问题，例如城市人口拥挤、子女教育问题，留守儿童等问题</a:t>
              </a:r>
            </a:p>
          </p:txBody>
        </p:sp>
      </p:grpSp>
      <p:grpSp>
        <p:nvGrpSpPr>
          <p:cNvPr id="24" name="组合 23"/>
          <p:cNvGrpSpPr/>
          <p:nvPr/>
        </p:nvGrpSpPr>
        <p:grpSpPr>
          <a:xfrm>
            <a:off x="7446007" y="3299954"/>
            <a:ext cx="2023184" cy="2471094"/>
            <a:chOff x="5607533" y="1299709"/>
            <a:chExt cx="2023184" cy="2471094"/>
          </a:xfrm>
        </p:grpSpPr>
        <p:sp>
          <p:nvSpPr>
            <p:cNvPr id="25" name="文本框 24"/>
            <p:cNvSpPr txBox="1"/>
            <p:nvPr/>
          </p:nvSpPr>
          <p:spPr>
            <a:xfrm>
              <a:off x="5977927" y="1299709"/>
              <a:ext cx="1415772" cy="461665"/>
            </a:xfrm>
            <a:prstGeom prst="rect">
              <a:avLst/>
            </a:prstGeom>
            <a:noFill/>
          </p:spPr>
          <p:txBody>
            <a:bodyPr wrap="none" rtlCol="0">
              <a:spAutoFit/>
            </a:bodyPr>
            <a:lstStyle/>
            <a:p>
              <a:pPr algn="r"/>
              <a:r>
                <a:rPr lang="zh-CN" altLang="en-US" sz="2400" dirty="0">
                  <a:solidFill>
                    <a:srgbClr val="02B1C4"/>
                  </a:solidFill>
                  <a:cs typeface="+mn-ea"/>
                  <a:sym typeface="+mn-lt"/>
                </a:rPr>
                <a:t>人才力量</a:t>
              </a:r>
            </a:p>
          </p:txBody>
        </p:sp>
        <p:sp>
          <p:nvSpPr>
            <p:cNvPr id="26" name="文本框 25"/>
            <p:cNvSpPr txBox="1"/>
            <p:nvPr/>
          </p:nvSpPr>
          <p:spPr>
            <a:xfrm>
              <a:off x="5607533" y="1883876"/>
              <a:ext cx="2023184" cy="1886927"/>
            </a:xfrm>
            <a:prstGeom prst="rect">
              <a:avLst/>
            </a:prstGeom>
            <a:noFill/>
          </p:spPr>
          <p:txBody>
            <a:bodyPr wrap="square" rtlCol="0">
              <a:spAutoFit/>
            </a:bodyPr>
            <a:lstStyle/>
            <a:p>
              <a:pPr indent="457200" algn="just">
                <a:lnSpc>
                  <a:spcPct val="200000"/>
                </a:lnSpc>
              </a:pPr>
              <a:r>
                <a:rPr lang="zh-CN" altLang="en-US" sz="1200" dirty="0">
                  <a:solidFill>
                    <a:schemeClr val="bg1">
                      <a:alpha val="80000"/>
                    </a:schemeClr>
                  </a:solidFill>
                  <a:cs typeface="+mn-ea"/>
                  <a:sym typeface="+mn-lt"/>
                </a:rPr>
                <a:t>响应国家大学生“三下乡”政策，为下乡的大学生、研究生等高水平知识分子提供施展才华、技术的平台。</a:t>
              </a:r>
            </a:p>
          </p:txBody>
        </p:sp>
      </p:grpSp>
      <p:grpSp>
        <p:nvGrpSpPr>
          <p:cNvPr id="27" name="组合 26"/>
          <p:cNvGrpSpPr/>
          <p:nvPr/>
        </p:nvGrpSpPr>
        <p:grpSpPr>
          <a:xfrm>
            <a:off x="9714643" y="3299954"/>
            <a:ext cx="2023184" cy="2840426"/>
            <a:chOff x="5607533" y="1299709"/>
            <a:chExt cx="2023184" cy="2840426"/>
          </a:xfrm>
        </p:grpSpPr>
        <p:sp>
          <p:nvSpPr>
            <p:cNvPr id="28" name="文本框 27"/>
            <p:cNvSpPr txBox="1"/>
            <p:nvPr/>
          </p:nvSpPr>
          <p:spPr>
            <a:xfrm>
              <a:off x="5977927" y="1299709"/>
              <a:ext cx="1415772" cy="461665"/>
            </a:xfrm>
            <a:prstGeom prst="rect">
              <a:avLst/>
            </a:prstGeom>
            <a:noFill/>
          </p:spPr>
          <p:txBody>
            <a:bodyPr wrap="none" rtlCol="0">
              <a:spAutoFit/>
            </a:bodyPr>
            <a:lstStyle/>
            <a:p>
              <a:pPr algn="r"/>
              <a:r>
                <a:rPr lang="zh-CN" altLang="en-US" sz="2400" dirty="0">
                  <a:solidFill>
                    <a:srgbClr val="02B1C4"/>
                  </a:solidFill>
                  <a:cs typeface="+mn-ea"/>
                  <a:sym typeface="+mn-lt"/>
                </a:rPr>
                <a:t>精准扶贫</a:t>
              </a:r>
            </a:p>
          </p:txBody>
        </p:sp>
        <p:sp>
          <p:nvSpPr>
            <p:cNvPr id="29" name="文本框 28"/>
            <p:cNvSpPr txBox="1"/>
            <p:nvPr/>
          </p:nvSpPr>
          <p:spPr>
            <a:xfrm>
              <a:off x="5607533" y="1883876"/>
              <a:ext cx="2023184" cy="2256259"/>
            </a:xfrm>
            <a:prstGeom prst="rect">
              <a:avLst/>
            </a:prstGeom>
            <a:noFill/>
          </p:spPr>
          <p:txBody>
            <a:bodyPr wrap="square" rtlCol="0">
              <a:spAutoFit/>
            </a:bodyPr>
            <a:lstStyle/>
            <a:p>
              <a:pPr indent="457200" algn="just">
                <a:lnSpc>
                  <a:spcPct val="200000"/>
                </a:lnSpc>
              </a:pPr>
              <a:r>
                <a:rPr lang="zh-CN" altLang="en-US" sz="1200" dirty="0">
                  <a:solidFill>
                    <a:schemeClr val="bg1">
                      <a:alpha val="80000"/>
                    </a:schemeClr>
                  </a:solidFill>
                  <a:cs typeface="+mn-ea"/>
                  <a:sym typeface="+mn-lt"/>
                </a:rPr>
                <a:t>很多贫困地区生活水平落后，虽然国家也出台了精准扶贫政策，但也只  能在一定程度上改善贫困户的生活水平，还没有为其提供稳定的收入来源。</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14" presetClass="entr" presetSubtype="1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3000"/>
                            </p:stCondLst>
                            <p:childTnLst>
                              <p:par>
                                <p:cTn id="35" presetID="14" presetClass="entr" presetSubtype="1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14" presetClass="entr" presetSubtype="1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randombar(horizontal)">
                                      <p:cBhvr>
                                        <p:cTn id="47" dur="500"/>
                                        <p:tgtEl>
                                          <p:spTgt spid="24"/>
                                        </p:tgtEl>
                                      </p:cBhvr>
                                    </p:animEffect>
                                  </p:childTnLst>
                                </p:cTn>
                              </p:par>
                            </p:childTnLst>
                          </p:cTn>
                        </p:par>
                        <p:par>
                          <p:cTn id="48" fill="hold">
                            <p:stCondLst>
                              <p:cond delay="4500"/>
                            </p:stCondLst>
                            <p:childTnLst>
                              <p:par>
                                <p:cTn id="49" presetID="53" presetClass="entr" presetSubtype="16"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par>
                          <p:cTn id="54" fill="hold">
                            <p:stCondLst>
                              <p:cond delay="5000"/>
                            </p:stCondLst>
                            <p:childTnLst>
                              <p:par>
                                <p:cTn id="55" presetID="14" presetClass="entr" presetSubtype="1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randombar(horizontal)">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99208" y="2749996"/>
            <a:ext cx="4288353" cy="1323439"/>
          </a:xfrm>
          <a:prstGeom prst="rect">
            <a:avLst/>
          </a:prstGeom>
          <a:noFill/>
        </p:spPr>
        <p:txBody>
          <a:bodyPr wrap="none" rtlCol="0">
            <a:spAutoFit/>
          </a:bodyPr>
          <a:lstStyle/>
          <a:p>
            <a:r>
              <a:rPr lang="zh-CN" altLang="en-US" sz="8000" dirty="0">
                <a:solidFill>
                  <a:srgbClr val="01E8F4"/>
                </a:solidFill>
                <a:cs typeface="+mn-ea"/>
                <a:sym typeface="+mn-lt"/>
              </a:rPr>
              <a:t>市场介绍</a:t>
            </a:r>
            <a:endParaRPr lang="zh-CN" altLang="en-US" sz="8000" dirty="0">
              <a:solidFill>
                <a:srgbClr val="01EFFB"/>
              </a:solidFill>
              <a:cs typeface="+mn-ea"/>
              <a:sym typeface="+mn-lt"/>
            </a:endParaRPr>
          </a:p>
        </p:txBody>
      </p:sp>
      <p:sp>
        <p:nvSpPr>
          <p:cNvPr id="6" name="文本框 5"/>
          <p:cNvSpPr txBox="1"/>
          <p:nvPr/>
        </p:nvSpPr>
        <p:spPr>
          <a:xfrm>
            <a:off x="1401161" y="4073435"/>
            <a:ext cx="3413902" cy="381708"/>
          </a:xfrm>
          <a:prstGeom prst="rect">
            <a:avLst/>
          </a:prstGeom>
          <a:noFill/>
        </p:spPr>
        <p:txBody>
          <a:bodyPr wrap="square" rtlCol="0">
            <a:spAutoFit/>
          </a:bodyPr>
          <a:lstStyle/>
          <a:p>
            <a:pPr>
              <a:lnSpc>
                <a:spcPct val="150000"/>
              </a:lnSpc>
            </a:pPr>
            <a:r>
              <a:rPr lang="zh-CN" altLang="en-US" sz="1400" dirty="0">
                <a:solidFill>
                  <a:schemeClr val="bg1">
                    <a:alpha val="96000"/>
                  </a:schemeClr>
                </a:solidFill>
                <a:cs typeface="+mn-ea"/>
                <a:sym typeface="+mn-lt"/>
              </a:rPr>
              <a:t>点击此处添加具体文本说明点击此处添加</a:t>
            </a:r>
          </a:p>
        </p:txBody>
      </p:sp>
      <p:sp>
        <p:nvSpPr>
          <p:cNvPr id="10" name="矩形 9"/>
          <p:cNvSpPr/>
          <p:nvPr/>
        </p:nvSpPr>
        <p:spPr>
          <a:xfrm>
            <a:off x="1199208" y="359361"/>
            <a:ext cx="2201244" cy="2215991"/>
          </a:xfrm>
          <a:prstGeom prst="rect">
            <a:avLst/>
          </a:prstGeom>
        </p:spPr>
        <p:txBody>
          <a:bodyPr wrap="none">
            <a:spAutoFit/>
          </a:bodyPr>
          <a:lstStyle/>
          <a:p>
            <a:r>
              <a:rPr lang="en-US" altLang="zh-CN" sz="13800" dirty="0">
                <a:solidFill>
                  <a:srgbClr val="01EFFB"/>
                </a:solidFill>
                <a:cs typeface="+mn-ea"/>
                <a:sym typeface="+mn-lt"/>
              </a:rPr>
              <a:t>03</a:t>
            </a:r>
            <a:endParaRPr lang="zh-CN" altLang="en-US" sz="32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149"/>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email"/>
          <a:stretch>
            <a:fillRect/>
          </a:stretch>
        </p:blipFill>
        <p:spPr>
          <a:xfrm>
            <a:off x="0" y="383"/>
            <a:ext cx="12192000" cy="6857233"/>
          </a:xfrm>
          <a:prstGeom prst="rect">
            <a:avLst/>
          </a:prstGeom>
        </p:spPr>
      </p:pic>
      <p:sp>
        <p:nvSpPr>
          <p:cNvPr id="42" name="矩形 41"/>
          <p:cNvSpPr/>
          <p:nvPr/>
        </p:nvSpPr>
        <p:spPr>
          <a:xfrm>
            <a:off x="0" y="0"/>
            <a:ext cx="12192000" cy="6858000"/>
          </a:xfrm>
          <a:prstGeom prst="rect">
            <a:avLst/>
          </a:prstGeom>
          <a:gradFill flip="none" rotWithShape="1">
            <a:gsLst>
              <a:gs pos="30000">
                <a:srgbClr val="08183F">
                  <a:alpha val="34000"/>
                </a:srgbClr>
              </a:gs>
              <a:gs pos="55000">
                <a:srgbClr val="08183F">
                  <a:alpha val="80000"/>
                </a:srgbClr>
              </a:gs>
              <a:gs pos="14000">
                <a:srgbClr val="08183F">
                  <a:alpha val="12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文本占位符 8"/>
          <p:cNvSpPr>
            <a:spLocks noGrp="1"/>
          </p:cNvSpPr>
          <p:nvPr>
            <p:ph type="body" sz="quarter" idx="15"/>
          </p:nvPr>
        </p:nvSpPr>
        <p:spPr/>
        <p:txBody>
          <a:bodyPr/>
          <a:lstStyle/>
          <a:p>
            <a:r>
              <a:rPr lang="zh-CN" altLang="zh-CN" dirty="0"/>
              <a:t>行业需求</a:t>
            </a:r>
            <a:endParaRPr lang="zh-CN" altLang="en-US" dirty="0">
              <a:latin typeface="+mn-lt"/>
              <a:ea typeface="+mn-ea"/>
              <a:cs typeface="+mn-ea"/>
              <a:sym typeface="+mn-lt"/>
            </a:endParaRPr>
          </a:p>
        </p:txBody>
      </p:sp>
      <p:grpSp>
        <p:nvGrpSpPr>
          <p:cNvPr id="67" name="Group 18"/>
          <p:cNvGrpSpPr/>
          <p:nvPr/>
        </p:nvGrpSpPr>
        <p:grpSpPr>
          <a:xfrm>
            <a:off x="805992" y="3292389"/>
            <a:ext cx="6632501" cy="913182"/>
            <a:chOff x="6227149" y="2620853"/>
            <a:chExt cx="6632501" cy="913182"/>
          </a:xfrm>
        </p:grpSpPr>
        <p:grpSp>
          <p:nvGrpSpPr>
            <p:cNvPr id="68" name="组合 67"/>
            <p:cNvGrpSpPr/>
            <p:nvPr/>
          </p:nvGrpSpPr>
          <p:grpSpPr>
            <a:xfrm>
              <a:off x="6227149" y="2763100"/>
              <a:ext cx="488841" cy="687267"/>
              <a:chOff x="7294667" y="3906837"/>
              <a:chExt cx="587164" cy="825500"/>
            </a:xfrm>
            <a:solidFill>
              <a:srgbClr val="01EFFB"/>
            </a:solidFill>
          </p:grpSpPr>
          <p:sp>
            <p:nvSpPr>
              <p:cNvPr id="72" name="Freeform 181"/>
              <p:cNvSpPr>
                <a:spLocks noEditPoints="1"/>
              </p:cNvSpPr>
              <p:nvPr/>
            </p:nvSpPr>
            <p:spPr bwMode="auto">
              <a:xfrm>
                <a:off x="7294667" y="3906837"/>
                <a:ext cx="587164" cy="800100"/>
              </a:xfrm>
              <a:custGeom>
                <a:avLst/>
                <a:gdLst>
                  <a:gd name="T0" fmla="*/ 514 w 622"/>
                  <a:gd name="T1" fmla="*/ 286 h 849"/>
                  <a:gd name="T2" fmla="*/ 513 w 622"/>
                  <a:gd name="T3" fmla="*/ 285 h 849"/>
                  <a:gd name="T4" fmla="*/ 453 w 622"/>
                  <a:gd name="T5" fmla="*/ 178 h 849"/>
                  <a:gd name="T6" fmla="*/ 487 w 622"/>
                  <a:gd name="T7" fmla="*/ 11 h 849"/>
                  <a:gd name="T8" fmla="*/ 311 w 622"/>
                  <a:gd name="T9" fmla="*/ 110 h 849"/>
                  <a:gd name="T10" fmla="*/ 136 w 622"/>
                  <a:gd name="T11" fmla="*/ 11 h 849"/>
                  <a:gd name="T12" fmla="*/ 169 w 622"/>
                  <a:gd name="T13" fmla="*/ 178 h 849"/>
                  <a:gd name="T14" fmla="*/ 109 w 622"/>
                  <a:gd name="T15" fmla="*/ 285 h 849"/>
                  <a:gd name="T16" fmla="*/ 109 w 622"/>
                  <a:gd name="T17" fmla="*/ 286 h 849"/>
                  <a:gd name="T18" fmla="*/ 109 w 622"/>
                  <a:gd name="T19" fmla="*/ 750 h 849"/>
                  <a:gd name="T20" fmla="*/ 311 w 622"/>
                  <a:gd name="T21" fmla="*/ 849 h 849"/>
                  <a:gd name="T22" fmla="*/ 514 w 622"/>
                  <a:gd name="T23" fmla="*/ 750 h 849"/>
                  <a:gd name="T24" fmla="*/ 432 w 622"/>
                  <a:gd name="T25" fmla="*/ 628 h 849"/>
                  <a:gd name="T26" fmla="*/ 540 w 622"/>
                  <a:gd name="T27" fmla="*/ 597 h 849"/>
                  <a:gd name="T28" fmla="*/ 497 w 622"/>
                  <a:gd name="T29" fmla="*/ 706 h 849"/>
                  <a:gd name="T30" fmla="*/ 125 w 622"/>
                  <a:gd name="T31" fmla="*/ 706 h 849"/>
                  <a:gd name="T32" fmla="*/ 83 w 622"/>
                  <a:gd name="T33" fmla="*/ 597 h 849"/>
                  <a:gd name="T34" fmla="*/ 191 w 622"/>
                  <a:gd name="T35" fmla="*/ 628 h 849"/>
                  <a:gd name="T36" fmla="*/ 69 w 622"/>
                  <a:gd name="T37" fmla="*/ 484 h 849"/>
                  <a:gd name="T38" fmla="*/ 69 w 622"/>
                  <a:gd name="T39" fmla="*/ 551 h 849"/>
                  <a:gd name="T40" fmla="*/ 125 w 622"/>
                  <a:gd name="T41" fmla="*/ 330 h 849"/>
                  <a:gd name="T42" fmla="*/ 124 w 622"/>
                  <a:gd name="T43" fmla="*/ 487 h 849"/>
                  <a:gd name="T44" fmla="*/ 77 w 622"/>
                  <a:gd name="T45" fmla="*/ 435 h 849"/>
                  <a:gd name="T46" fmla="*/ 150 w 622"/>
                  <a:gd name="T47" fmla="*/ 518 h 849"/>
                  <a:gd name="T48" fmla="*/ 285 w 622"/>
                  <a:gd name="T49" fmla="*/ 518 h 849"/>
                  <a:gd name="T50" fmla="*/ 150 w 622"/>
                  <a:gd name="T51" fmla="*/ 518 h 849"/>
                  <a:gd name="T52" fmla="*/ 311 w 622"/>
                  <a:gd name="T53" fmla="*/ 328 h 849"/>
                  <a:gd name="T54" fmla="*/ 311 w 622"/>
                  <a:gd name="T55" fmla="*/ 487 h 849"/>
                  <a:gd name="T56" fmla="*/ 311 w 622"/>
                  <a:gd name="T57" fmla="*/ 549 h 849"/>
                  <a:gd name="T58" fmla="*/ 311 w 622"/>
                  <a:gd name="T59" fmla="*/ 708 h 849"/>
                  <a:gd name="T60" fmla="*/ 311 w 622"/>
                  <a:gd name="T61" fmla="*/ 549 h 849"/>
                  <a:gd name="T62" fmla="*/ 405 w 622"/>
                  <a:gd name="T63" fmla="*/ 438 h 849"/>
                  <a:gd name="T64" fmla="*/ 405 w 622"/>
                  <a:gd name="T65" fmla="*/ 598 h 849"/>
                  <a:gd name="T66" fmla="*/ 497 w 622"/>
                  <a:gd name="T67" fmla="*/ 330 h 849"/>
                  <a:gd name="T68" fmla="*/ 540 w 622"/>
                  <a:gd name="T69" fmla="*/ 439 h 849"/>
                  <a:gd name="T70" fmla="*/ 432 w 622"/>
                  <a:gd name="T71" fmla="*/ 408 h 849"/>
                  <a:gd name="T72" fmla="*/ 554 w 622"/>
                  <a:gd name="T73" fmla="*/ 551 h 849"/>
                  <a:gd name="T74" fmla="*/ 554 w 622"/>
                  <a:gd name="T75" fmla="*/ 484 h 849"/>
                  <a:gd name="T76" fmla="*/ 471 w 622"/>
                  <a:gd name="T77" fmla="*/ 299 h 849"/>
                  <a:gd name="T78" fmla="*/ 338 w 622"/>
                  <a:gd name="T79" fmla="*/ 297 h 849"/>
                  <a:gd name="T80" fmla="*/ 385 w 622"/>
                  <a:gd name="T81" fmla="*/ 241 h 849"/>
                  <a:gd name="T82" fmla="*/ 311 w 622"/>
                  <a:gd name="T83" fmla="*/ 227 h 849"/>
                  <a:gd name="T84" fmla="*/ 311 w 622"/>
                  <a:gd name="T85" fmla="*/ 266 h 849"/>
                  <a:gd name="T86" fmla="*/ 311 w 622"/>
                  <a:gd name="T87" fmla="*/ 227 h 849"/>
                  <a:gd name="T88" fmla="*/ 240 w 622"/>
                  <a:gd name="T89" fmla="*/ 244 h 849"/>
                  <a:gd name="T90" fmla="*/ 217 w 622"/>
                  <a:gd name="T91" fmla="*/ 377 h 849"/>
                  <a:gd name="T92" fmla="*/ 238 w 622"/>
                  <a:gd name="T93" fmla="*/ 241 h 849"/>
                  <a:gd name="T94" fmla="*/ 217 w 622"/>
                  <a:gd name="T95" fmla="*/ 659 h 849"/>
                  <a:gd name="T96" fmla="*/ 240 w 622"/>
                  <a:gd name="T97" fmla="*/ 792 h 849"/>
                  <a:gd name="T98" fmla="*/ 151 w 622"/>
                  <a:gd name="T99" fmla="*/ 737 h 849"/>
                  <a:gd name="T100" fmla="*/ 311 w 622"/>
                  <a:gd name="T101" fmla="*/ 770 h 849"/>
                  <a:gd name="T102" fmla="*/ 311 w 622"/>
                  <a:gd name="T103" fmla="*/ 809 h 849"/>
                  <a:gd name="T104" fmla="*/ 385 w 622"/>
                  <a:gd name="T105" fmla="*/ 795 h 849"/>
                  <a:gd name="T106" fmla="*/ 338 w 622"/>
                  <a:gd name="T107" fmla="*/ 739 h 849"/>
                  <a:gd name="T108" fmla="*/ 471 w 622"/>
                  <a:gd name="T109" fmla="*/ 737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2" h="849">
                    <a:moveTo>
                      <a:pt x="514" y="750"/>
                    </a:moveTo>
                    <a:cubicBezTo>
                      <a:pt x="622" y="622"/>
                      <a:pt x="622" y="414"/>
                      <a:pt x="514" y="286"/>
                    </a:cubicBezTo>
                    <a:cubicBezTo>
                      <a:pt x="514" y="286"/>
                      <a:pt x="514" y="286"/>
                      <a:pt x="514" y="286"/>
                    </a:cubicBezTo>
                    <a:cubicBezTo>
                      <a:pt x="514" y="286"/>
                      <a:pt x="514" y="285"/>
                      <a:pt x="513" y="285"/>
                    </a:cubicBezTo>
                    <a:cubicBezTo>
                      <a:pt x="484" y="250"/>
                      <a:pt x="448" y="224"/>
                      <a:pt x="409" y="207"/>
                    </a:cubicBezTo>
                    <a:cubicBezTo>
                      <a:pt x="425" y="201"/>
                      <a:pt x="440" y="191"/>
                      <a:pt x="453" y="178"/>
                    </a:cubicBezTo>
                    <a:cubicBezTo>
                      <a:pt x="506" y="126"/>
                      <a:pt x="505" y="34"/>
                      <a:pt x="505" y="31"/>
                    </a:cubicBezTo>
                    <a:cubicBezTo>
                      <a:pt x="505" y="21"/>
                      <a:pt x="497" y="12"/>
                      <a:pt x="487" y="11"/>
                    </a:cubicBezTo>
                    <a:cubicBezTo>
                      <a:pt x="484" y="11"/>
                      <a:pt x="400" y="0"/>
                      <a:pt x="346" y="54"/>
                    </a:cubicBezTo>
                    <a:cubicBezTo>
                      <a:pt x="330" y="70"/>
                      <a:pt x="319" y="90"/>
                      <a:pt x="311" y="110"/>
                    </a:cubicBezTo>
                    <a:cubicBezTo>
                      <a:pt x="304" y="90"/>
                      <a:pt x="293" y="70"/>
                      <a:pt x="276" y="54"/>
                    </a:cubicBezTo>
                    <a:cubicBezTo>
                      <a:pt x="223" y="0"/>
                      <a:pt x="138" y="11"/>
                      <a:pt x="136" y="11"/>
                    </a:cubicBezTo>
                    <a:cubicBezTo>
                      <a:pt x="126" y="12"/>
                      <a:pt x="118" y="21"/>
                      <a:pt x="118" y="31"/>
                    </a:cubicBezTo>
                    <a:cubicBezTo>
                      <a:pt x="118" y="34"/>
                      <a:pt x="117" y="126"/>
                      <a:pt x="169" y="178"/>
                    </a:cubicBezTo>
                    <a:cubicBezTo>
                      <a:pt x="183" y="191"/>
                      <a:pt x="198" y="201"/>
                      <a:pt x="214" y="207"/>
                    </a:cubicBezTo>
                    <a:cubicBezTo>
                      <a:pt x="175" y="224"/>
                      <a:pt x="139" y="250"/>
                      <a:pt x="109" y="285"/>
                    </a:cubicBezTo>
                    <a:cubicBezTo>
                      <a:pt x="109" y="285"/>
                      <a:pt x="109" y="286"/>
                      <a:pt x="109" y="286"/>
                    </a:cubicBezTo>
                    <a:cubicBezTo>
                      <a:pt x="109" y="286"/>
                      <a:pt x="109" y="286"/>
                      <a:pt x="109" y="286"/>
                    </a:cubicBezTo>
                    <a:cubicBezTo>
                      <a:pt x="0" y="414"/>
                      <a:pt x="0" y="622"/>
                      <a:pt x="109" y="750"/>
                    </a:cubicBezTo>
                    <a:cubicBezTo>
                      <a:pt x="109" y="750"/>
                      <a:pt x="109" y="750"/>
                      <a:pt x="109" y="750"/>
                    </a:cubicBezTo>
                    <a:cubicBezTo>
                      <a:pt x="109" y="750"/>
                      <a:pt x="109" y="751"/>
                      <a:pt x="109" y="751"/>
                    </a:cubicBezTo>
                    <a:cubicBezTo>
                      <a:pt x="163" y="814"/>
                      <a:pt x="235" y="849"/>
                      <a:pt x="311" y="849"/>
                    </a:cubicBezTo>
                    <a:cubicBezTo>
                      <a:pt x="388" y="849"/>
                      <a:pt x="460" y="814"/>
                      <a:pt x="513" y="751"/>
                    </a:cubicBezTo>
                    <a:cubicBezTo>
                      <a:pt x="514" y="751"/>
                      <a:pt x="514" y="750"/>
                      <a:pt x="514" y="750"/>
                    </a:cubicBezTo>
                    <a:cubicBezTo>
                      <a:pt x="514" y="750"/>
                      <a:pt x="514" y="750"/>
                      <a:pt x="514" y="750"/>
                    </a:cubicBezTo>
                    <a:close/>
                    <a:moveTo>
                      <a:pt x="432" y="628"/>
                    </a:moveTo>
                    <a:lnTo>
                      <a:pt x="499" y="549"/>
                    </a:lnTo>
                    <a:lnTo>
                      <a:pt x="540" y="597"/>
                    </a:lnTo>
                    <a:cubicBezTo>
                      <a:pt x="542" y="599"/>
                      <a:pt x="543" y="600"/>
                      <a:pt x="545" y="601"/>
                    </a:cubicBezTo>
                    <a:cubicBezTo>
                      <a:pt x="536" y="639"/>
                      <a:pt x="520" y="674"/>
                      <a:pt x="497" y="706"/>
                    </a:cubicBezTo>
                    <a:lnTo>
                      <a:pt x="432" y="628"/>
                    </a:lnTo>
                    <a:close/>
                    <a:moveTo>
                      <a:pt x="125" y="706"/>
                    </a:moveTo>
                    <a:cubicBezTo>
                      <a:pt x="103" y="674"/>
                      <a:pt x="87" y="639"/>
                      <a:pt x="77" y="601"/>
                    </a:cubicBezTo>
                    <a:cubicBezTo>
                      <a:pt x="79" y="600"/>
                      <a:pt x="81" y="599"/>
                      <a:pt x="83" y="597"/>
                    </a:cubicBezTo>
                    <a:lnTo>
                      <a:pt x="124" y="549"/>
                    </a:lnTo>
                    <a:lnTo>
                      <a:pt x="191" y="628"/>
                    </a:lnTo>
                    <a:lnTo>
                      <a:pt x="125" y="706"/>
                    </a:lnTo>
                    <a:close/>
                    <a:moveTo>
                      <a:pt x="69" y="484"/>
                    </a:moveTo>
                    <a:lnTo>
                      <a:pt x="97" y="518"/>
                    </a:lnTo>
                    <a:lnTo>
                      <a:pt x="69" y="551"/>
                    </a:lnTo>
                    <a:cubicBezTo>
                      <a:pt x="67" y="529"/>
                      <a:pt x="67" y="507"/>
                      <a:pt x="69" y="484"/>
                    </a:cubicBezTo>
                    <a:close/>
                    <a:moveTo>
                      <a:pt x="125" y="330"/>
                    </a:moveTo>
                    <a:lnTo>
                      <a:pt x="191" y="408"/>
                    </a:lnTo>
                    <a:lnTo>
                      <a:pt x="124" y="487"/>
                    </a:lnTo>
                    <a:lnTo>
                      <a:pt x="83" y="439"/>
                    </a:lnTo>
                    <a:cubicBezTo>
                      <a:pt x="81" y="437"/>
                      <a:pt x="79" y="436"/>
                      <a:pt x="77" y="435"/>
                    </a:cubicBezTo>
                    <a:cubicBezTo>
                      <a:pt x="87" y="397"/>
                      <a:pt x="103" y="361"/>
                      <a:pt x="125" y="330"/>
                    </a:cubicBezTo>
                    <a:close/>
                    <a:moveTo>
                      <a:pt x="150" y="518"/>
                    </a:moveTo>
                    <a:lnTo>
                      <a:pt x="217" y="438"/>
                    </a:lnTo>
                    <a:lnTo>
                      <a:pt x="285" y="518"/>
                    </a:lnTo>
                    <a:lnTo>
                      <a:pt x="217" y="598"/>
                    </a:lnTo>
                    <a:lnTo>
                      <a:pt x="150" y="518"/>
                    </a:lnTo>
                    <a:close/>
                    <a:moveTo>
                      <a:pt x="244" y="408"/>
                    </a:moveTo>
                    <a:lnTo>
                      <a:pt x="311" y="328"/>
                    </a:lnTo>
                    <a:lnTo>
                      <a:pt x="379" y="408"/>
                    </a:lnTo>
                    <a:lnTo>
                      <a:pt x="311" y="487"/>
                    </a:lnTo>
                    <a:lnTo>
                      <a:pt x="244" y="408"/>
                    </a:lnTo>
                    <a:close/>
                    <a:moveTo>
                      <a:pt x="311" y="549"/>
                    </a:moveTo>
                    <a:lnTo>
                      <a:pt x="379" y="628"/>
                    </a:lnTo>
                    <a:lnTo>
                      <a:pt x="311" y="708"/>
                    </a:lnTo>
                    <a:lnTo>
                      <a:pt x="244" y="628"/>
                    </a:lnTo>
                    <a:lnTo>
                      <a:pt x="311" y="549"/>
                    </a:lnTo>
                    <a:close/>
                    <a:moveTo>
                      <a:pt x="338" y="518"/>
                    </a:moveTo>
                    <a:lnTo>
                      <a:pt x="405" y="438"/>
                    </a:lnTo>
                    <a:lnTo>
                      <a:pt x="473" y="518"/>
                    </a:lnTo>
                    <a:lnTo>
                      <a:pt x="405" y="598"/>
                    </a:lnTo>
                    <a:lnTo>
                      <a:pt x="338" y="518"/>
                    </a:lnTo>
                    <a:close/>
                    <a:moveTo>
                      <a:pt x="497" y="330"/>
                    </a:moveTo>
                    <a:cubicBezTo>
                      <a:pt x="520" y="361"/>
                      <a:pt x="536" y="397"/>
                      <a:pt x="545" y="435"/>
                    </a:cubicBezTo>
                    <a:cubicBezTo>
                      <a:pt x="543" y="436"/>
                      <a:pt x="542" y="437"/>
                      <a:pt x="540" y="439"/>
                    </a:cubicBezTo>
                    <a:lnTo>
                      <a:pt x="499" y="487"/>
                    </a:lnTo>
                    <a:lnTo>
                      <a:pt x="432" y="408"/>
                    </a:lnTo>
                    <a:lnTo>
                      <a:pt x="497" y="330"/>
                    </a:lnTo>
                    <a:close/>
                    <a:moveTo>
                      <a:pt x="554" y="551"/>
                    </a:moveTo>
                    <a:lnTo>
                      <a:pt x="525" y="518"/>
                    </a:lnTo>
                    <a:lnTo>
                      <a:pt x="554" y="484"/>
                    </a:lnTo>
                    <a:cubicBezTo>
                      <a:pt x="556" y="507"/>
                      <a:pt x="556" y="529"/>
                      <a:pt x="554" y="551"/>
                    </a:cubicBezTo>
                    <a:close/>
                    <a:moveTo>
                      <a:pt x="471" y="299"/>
                    </a:moveTo>
                    <a:lnTo>
                      <a:pt x="405" y="377"/>
                    </a:lnTo>
                    <a:lnTo>
                      <a:pt x="338" y="297"/>
                    </a:lnTo>
                    <a:lnTo>
                      <a:pt x="383" y="244"/>
                    </a:lnTo>
                    <a:cubicBezTo>
                      <a:pt x="384" y="243"/>
                      <a:pt x="384" y="242"/>
                      <a:pt x="385" y="241"/>
                    </a:cubicBezTo>
                    <a:cubicBezTo>
                      <a:pt x="417" y="253"/>
                      <a:pt x="446" y="272"/>
                      <a:pt x="471" y="299"/>
                    </a:cubicBezTo>
                    <a:close/>
                    <a:moveTo>
                      <a:pt x="311" y="227"/>
                    </a:moveTo>
                    <a:cubicBezTo>
                      <a:pt x="322" y="227"/>
                      <a:pt x="332" y="228"/>
                      <a:pt x="342" y="230"/>
                    </a:cubicBezTo>
                    <a:lnTo>
                      <a:pt x="311" y="266"/>
                    </a:lnTo>
                    <a:lnTo>
                      <a:pt x="280" y="230"/>
                    </a:lnTo>
                    <a:cubicBezTo>
                      <a:pt x="291" y="228"/>
                      <a:pt x="301" y="227"/>
                      <a:pt x="311" y="227"/>
                    </a:cubicBezTo>
                    <a:close/>
                    <a:moveTo>
                      <a:pt x="238" y="241"/>
                    </a:moveTo>
                    <a:cubicBezTo>
                      <a:pt x="238" y="242"/>
                      <a:pt x="239" y="243"/>
                      <a:pt x="240" y="244"/>
                    </a:cubicBezTo>
                    <a:lnTo>
                      <a:pt x="285" y="297"/>
                    </a:lnTo>
                    <a:lnTo>
                      <a:pt x="217" y="377"/>
                    </a:lnTo>
                    <a:lnTo>
                      <a:pt x="151" y="299"/>
                    </a:lnTo>
                    <a:cubicBezTo>
                      <a:pt x="177" y="272"/>
                      <a:pt x="206" y="253"/>
                      <a:pt x="238" y="241"/>
                    </a:cubicBezTo>
                    <a:close/>
                    <a:moveTo>
                      <a:pt x="151" y="737"/>
                    </a:moveTo>
                    <a:lnTo>
                      <a:pt x="217" y="659"/>
                    </a:lnTo>
                    <a:lnTo>
                      <a:pt x="285" y="739"/>
                    </a:lnTo>
                    <a:lnTo>
                      <a:pt x="240" y="792"/>
                    </a:lnTo>
                    <a:cubicBezTo>
                      <a:pt x="239" y="793"/>
                      <a:pt x="238" y="794"/>
                      <a:pt x="238" y="795"/>
                    </a:cubicBezTo>
                    <a:cubicBezTo>
                      <a:pt x="206" y="783"/>
                      <a:pt x="177" y="764"/>
                      <a:pt x="151" y="737"/>
                    </a:cubicBezTo>
                    <a:close/>
                    <a:moveTo>
                      <a:pt x="280" y="806"/>
                    </a:moveTo>
                    <a:lnTo>
                      <a:pt x="311" y="770"/>
                    </a:lnTo>
                    <a:lnTo>
                      <a:pt x="342" y="806"/>
                    </a:lnTo>
                    <a:cubicBezTo>
                      <a:pt x="332" y="808"/>
                      <a:pt x="322" y="809"/>
                      <a:pt x="311" y="809"/>
                    </a:cubicBezTo>
                    <a:cubicBezTo>
                      <a:pt x="301" y="809"/>
                      <a:pt x="291" y="808"/>
                      <a:pt x="280" y="806"/>
                    </a:cubicBezTo>
                    <a:close/>
                    <a:moveTo>
                      <a:pt x="385" y="795"/>
                    </a:moveTo>
                    <a:cubicBezTo>
                      <a:pt x="384" y="794"/>
                      <a:pt x="384" y="793"/>
                      <a:pt x="383" y="792"/>
                    </a:cubicBezTo>
                    <a:lnTo>
                      <a:pt x="338" y="739"/>
                    </a:lnTo>
                    <a:lnTo>
                      <a:pt x="405" y="659"/>
                    </a:lnTo>
                    <a:lnTo>
                      <a:pt x="471" y="737"/>
                    </a:lnTo>
                    <a:cubicBezTo>
                      <a:pt x="446" y="764"/>
                      <a:pt x="417" y="783"/>
                      <a:pt x="385" y="795"/>
                    </a:cubicBez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73" name="Freeform 182"/>
              <p:cNvSpPr/>
              <p:nvPr/>
            </p:nvSpPr>
            <p:spPr bwMode="auto">
              <a:xfrm>
                <a:off x="7570788" y="4629150"/>
                <a:ext cx="123825" cy="103187"/>
              </a:xfrm>
              <a:custGeom>
                <a:avLst/>
                <a:gdLst>
                  <a:gd name="T0" fmla="*/ 542 w 549"/>
                  <a:gd name="T1" fmla="*/ 4 h 458"/>
                  <a:gd name="T2" fmla="*/ 545 w 549"/>
                  <a:gd name="T3" fmla="*/ 25 h 458"/>
                  <a:gd name="T4" fmla="*/ 548 w 549"/>
                  <a:gd name="T5" fmla="*/ 61 h 458"/>
                  <a:gd name="T6" fmla="*/ 548 w 549"/>
                  <a:gd name="T7" fmla="*/ 107 h 458"/>
                  <a:gd name="T8" fmla="*/ 543 w 549"/>
                  <a:gd name="T9" fmla="*/ 161 h 458"/>
                  <a:gd name="T10" fmla="*/ 530 w 549"/>
                  <a:gd name="T11" fmla="*/ 220 h 458"/>
                  <a:gd name="T12" fmla="*/ 508 w 549"/>
                  <a:gd name="T13" fmla="*/ 278 h 458"/>
                  <a:gd name="T14" fmla="*/ 472 w 549"/>
                  <a:gd name="T15" fmla="*/ 336 h 458"/>
                  <a:gd name="T16" fmla="*/ 423 w 549"/>
                  <a:gd name="T17" fmla="*/ 387 h 458"/>
                  <a:gd name="T18" fmla="*/ 355 w 549"/>
                  <a:gd name="T19" fmla="*/ 429 h 458"/>
                  <a:gd name="T20" fmla="*/ 272 w 549"/>
                  <a:gd name="T21" fmla="*/ 455 h 458"/>
                  <a:gd name="T22" fmla="*/ 202 w 549"/>
                  <a:gd name="T23" fmla="*/ 456 h 458"/>
                  <a:gd name="T24" fmla="*/ 147 w 549"/>
                  <a:gd name="T25" fmla="*/ 441 h 458"/>
                  <a:gd name="T26" fmla="*/ 93 w 549"/>
                  <a:gd name="T27" fmla="*/ 407 h 458"/>
                  <a:gd name="T28" fmla="*/ 52 w 549"/>
                  <a:gd name="T29" fmla="*/ 365 h 458"/>
                  <a:gd name="T30" fmla="*/ 24 w 549"/>
                  <a:gd name="T31" fmla="*/ 321 h 458"/>
                  <a:gd name="T32" fmla="*/ 7 w 549"/>
                  <a:gd name="T33" fmla="*/ 287 h 458"/>
                  <a:gd name="T34" fmla="*/ 0 w 549"/>
                  <a:gd name="T35" fmla="*/ 268 h 458"/>
                  <a:gd name="T36" fmla="*/ 116 w 549"/>
                  <a:gd name="T37" fmla="*/ 244 h 458"/>
                  <a:gd name="T38" fmla="*/ 133 w 549"/>
                  <a:gd name="T39" fmla="*/ 275 h 458"/>
                  <a:gd name="T40" fmla="*/ 160 w 549"/>
                  <a:gd name="T41" fmla="*/ 308 h 458"/>
                  <a:gd name="T42" fmla="*/ 195 w 549"/>
                  <a:gd name="T43" fmla="*/ 334 h 458"/>
                  <a:gd name="T44" fmla="*/ 235 w 549"/>
                  <a:gd name="T45" fmla="*/ 341 h 458"/>
                  <a:gd name="T46" fmla="*/ 280 w 549"/>
                  <a:gd name="T47" fmla="*/ 332 h 458"/>
                  <a:gd name="T48" fmla="*/ 332 w 549"/>
                  <a:gd name="T49" fmla="*/ 306 h 458"/>
                  <a:gd name="T50" fmla="*/ 375 w 549"/>
                  <a:gd name="T51" fmla="*/ 266 h 458"/>
                  <a:gd name="T52" fmla="*/ 404 w 549"/>
                  <a:gd name="T53" fmla="*/ 220 h 458"/>
                  <a:gd name="T54" fmla="*/ 420 w 549"/>
                  <a:gd name="T55" fmla="*/ 170 h 458"/>
                  <a:gd name="T56" fmla="*/ 428 w 549"/>
                  <a:gd name="T57" fmla="*/ 123 h 458"/>
                  <a:gd name="T58" fmla="*/ 430 w 549"/>
                  <a:gd name="T59" fmla="*/ 79 h 458"/>
                  <a:gd name="T60" fmla="*/ 428 w 549"/>
                  <a:gd name="T61" fmla="*/ 45 h 458"/>
                  <a:gd name="T62" fmla="*/ 426 w 549"/>
                  <a:gd name="T63" fmla="*/ 24 h 458"/>
                  <a:gd name="T64" fmla="*/ 541 w 549"/>
                  <a:gd name="T65"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 h="458">
                    <a:moveTo>
                      <a:pt x="541" y="0"/>
                    </a:moveTo>
                    <a:lnTo>
                      <a:pt x="542" y="4"/>
                    </a:lnTo>
                    <a:lnTo>
                      <a:pt x="543" y="13"/>
                    </a:lnTo>
                    <a:lnTo>
                      <a:pt x="545" y="25"/>
                    </a:lnTo>
                    <a:lnTo>
                      <a:pt x="546" y="42"/>
                    </a:lnTo>
                    <a:lnTo>
                      <a:pt x="548" y="61"/>
                    </a:lnTo>
                    <a:lnTo>
                      <a:pt x="549" y="83"/>
                    </a:lnTo>
                    <a:lnTo>
                      <a:pt x="548" y="107"/>
                    </a:lnTo>
                    <a:lnTo>
                      <a:pt x="546" y="134"/>
                    </a:lnTo>
                    <a:lnTo>
                      <a:pt x="543" y="161"/>
                    </a:lnTo>
                    <a:lnTo>
                      <a:pt x="538" y="190"/>
                    </a:lnTo>
                    <a:lnTo>
                      <a:pt x="530" y="220"/>
                    </a:lnTo>
                    <a:lnTo>
                      <a:pt x="520" y="250"/>
                    </a:lnTo>
                    <a:lnTo>
                      <a:pt x="508" y="278"/>
                    </a:lnTo>
                    <a:lnTo>
                      <a:pt x="491" y="307"/>
                    </a:lnTo>
                    <a:lnTo>
                      <a:pt x="472" y="336"/>
                    </a:lnTo>
                    <a:lnTo>
                      <a:pt x="449" y="362"/>
                    </a:lnTo>
                    <a:lnTo>
                      <a:pt x="423" y="387"/>
                    </a:lnTo>
                    <a:lnTo>
                      <a:pt x="391" y="409"/>
                    </a:lnTo>
                    <a:lnTo>
                      <a:pt x="355" y="429"/>
                    </a:lnTo>
                    <a:lnTo>
                      <a:pt x="313" y="445"/>
                    </a:lnTo>
                    <a:lnTo>
                      <a:pt x="272" y="455"/>
                    </a:lnTo>
                    <a:lnTo>
                      <a:pt x="230" y="458"/>
                    </a:lnTo>
                    <a:lnTo>
                      <a:pt x="202" y="456"/>
                    </a:lnTo>
                    <a:lnTo>
                      <a:pt x="175" y="451"/>
                    </a:lnTo>
                    <a:lnTo>
                      <a:pt x="147" y="441"/>
                    </a:lnTo>
                    <a:lnTo>
                      <a:pt x="119" y="425"/>
                    </a:lnTo>
                    <a:lnTo>
                      <a:pt x="93" y="407"/>
                    </a:lnTo>
                    <a:lnTo>
                      <a:pt x="71" y="387"/>
                    </a:lnTo>
                    <a:lnTo>
                      <a:pt x="52" y="365"/>
                    </a:lnTo>
                    <a:lnTo>
                      <a:pt x="36" y="342"/>
                    </a:lnTo>
                    <a:lnTo>
                      <a:pt x="24" y="321"/>
                    </a:lnTo>
                    <a:lnTo>
                      <a:pt x="14" y="303"/>
                    </a:lnTo>
                    <a:lnTo>
                      <a:pt x="7" y="287"/>
                    </a:lnTo>
                    <a:lnTo>
                      <a:pt x="2" y="275"/>
                    </a:lnTo>
                    <a:lnTo>
                      <a:pt x="0" y="268"/>
                    </a:lnTo>
                    <a:lnTo>
                      <a:pt x="112" y="233"/>
                    </a:lnTo>
                    <a:lnTo>
                      <a:pt x="116" y="244"/>
                    </a:lnTo>
                    <a:lnTo>
                      <a:pt x="123" y="258"/>
                    </a:lnTo>
                    <a:lnTo>
                      <a:pt x="133" y="275"/>
                    </a:lnTo>
                    <a:lnTo>
                      <a:pt x="144" y="293"/>
                    </a:lnTo>
                    <a:lnTo>
                      <a:pt x="160" y="308"/>
                    </a:lnTo>
                    <a:lnTo>
                      <a:pt x="176" y="323"/>
                    </a:lnTo>
                    <a:lnTo>
                      <a:pt x="195" y="334"/>
                    </a:lnTo>
                    <a:lnTo>
                      <a:pt x="214" y="339"/>
                    </a:lnTo>
                    <a:lnTo>
                      <a:pt x="235" y="341"/>
                    </a:lnTo>
                    <a:lnTo>
                      <a:pt x="257" y="339"/>
                    </a:lnTo>
                    <a:lnTo>
                      <a:pt x="280" y="332"/>
                    </a:lnTo>
                    <a:lnTo>
                      <a:pt x="304" y="323"/>
                    </a:lnTo>
                    <a:lnTo>
                      <a:pt x="332" y="306"/>
                    </a:lnTo>
                    <a:lnTo>
                      <a:pt x="356" y="287"/>
                    </a:lnTo>
                    <a:lnTo>
                      <a:pt x="375" y="266"/>
                    </a:lnTo>
                    <a:lnTo>
                      <a:pt x="391" y="244"/>
                    </a:lnTo>
                    <a:lnTo>
                      <a:pt x="404" y="220"/>
                    </a:lnTo>
                    <a:lnTo>
                      <a:pt x="414" y="195"/>
                    </a:lnTo>
                    <a:lnTo>
                      <a:pt x="420" y="170"/>
                    </a:lnTo>
                    <a:lnTo>
                      <a:pt x="425" y="146"/>
                    </a:lnTo>
                    <a:lnTo>
                      <a:pt x="428" y="123"/>
                    </a:lnTo>
                    <a:lnTo>
                      <a:pt x="429" y="99"/>
                    </a:lnTo>
                    <a:lnTo>
                      <a:pt x="430" y="79"/>
                    </a:lnTo>
                    <a:lnTo>
                      <a:pt x="429" y="61"/>
                    </a:lnTo>
                    <a:lnTo>
                      <a:pt x="428" y="45"/>
                    </a:lnTo>
                    <a:lnTo>
                      <a:pt x="427" y="33"/>
                    </a:lnTo>
                    <a:lnTo>
                      <a:pt x="426" y="24"/>
                    </a:lnTo>
                    <a:lnTo>
                      <a:pt x="426" y="21"/>
                    </a:lnTo>
                    <a:lnTo>
                      <a:pt x="541"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74" name="Freeform 183"/>
              <p:cNvSpPr>
                <a:spLocks noEditPoints="1"/>
              </p:cNvSpPr>
              <p:nvPr/>
            </p:nvSpPr>
            <p:spPr bwMode="auto">
              <a:xfrm>
                <a:off x="7470775" y="4130675"/>
                <a:ext cx="211138" cy="147637"/>
              </a:xfrm>
              <a:custGeom>
                <a:avLst/>
                <a:gdLst>
                  <a:gd name="T0" fmla="*/ 287 w 929"/>
                  <a:gd name="T1" fmla="*/ 328 h 654"/>
                  <a:gd name="T2" fmla="*/ 553 w 929"/>
                  <a:gd name="T3" fmla="*/ 437 h 654"/>
                  <a:gd name="T4" fmla="*/ 553 w 929"/>
                  <a:gd name="T5" fmla="*/ 654 h 654"/>
                  <a:gd name="T6" fmla="*/ 287 w 929"/>
                  <a:gd name="T7" fmla="*/ 545 h 654"/>
                  <a:gd name="T8" fmla="*/ 287 w 929"/>
                  <a:gd name="T9" fmla="*/ 328 h 654"/>
                  <a:gd name="T10" fmla="*/ 760 w 929"/>
                  <a:gd name="T11" fmla="*/ 284 h 654"/>
                  <a:gd name="T12" fmla="*/ 760 w 929"/>
                  <a:gd name="T13" fmla="*/ 506 h 654"/>
                  <a:gd name="T14" fmla="*/ 583 w 929"/>
                  <a:gd name="T15" fmla="*/ 654 h 654"/>
                  <a:gd name="T16" fmla="*/ 583 w 929"/>
                  <a:gd name="T17" fmla="*/ 435 h 654"/>
                  <a:gd name="T18" fmla="*/ 760 w 929"/>
                  <a:gd name="T19" fmla="*/ 284 h 654"/>
                  <a:gd name="T20" fmla="*/ 3 w 929"/>
                  <a:gd name="T21" fmla="*/ 215 h 654"/>
                  <a:gd name="T22" fmla="*/ 257 w 929"/>
                  <a:gd name="T23" fmla="*/ 319 h 654"/>
                  <a:gd name="T24" fmla="*/ 257 w 929"/>
                  <a:gd name="T25" fmla="*/ 536 h 654"/>
                  <a:gd name="T26" fmla="*/ 0 w 929"/>
                  <a:gd name="T27" fmla="*/ 428 h 654"/>
                  <a:gd name="T28" fmla="*/ 3 w 929"/>
                  <a:gd name="T29" fmla="*/ 215 h 654"/>
                  <a:gd name="T30" fmla="*/ 474 w 929"/>
                  <a:gd name="T31" fmla="*/ 142 h 654"/>
                  <a:gd name="T32" fmla="*/ 749 w 929"/>
                  <a:gd name="T33" fmla="*/ 252 h 654"/>
                  <a:gd name="T34" fmla="*/ 568 w 929"/>
                  <a:gd name="T35" fmla="*/ 399 h 654"/>
                  <a:gd name="T36" fmla="*/ 301 w 929"/>
                  <a:gd name="T37" fmla="*/ 296 h 654"/>
                  <a:gd name="T38" fmla="*/ 474 w 929"/>
                  <a:gd name="T39" fmla="*/ 142 h 654"/>
                  <a:gd name="T40" fmla="*/ 926 w 929"/>
                  <a:gd name="T41" fmla="*/ 133 h 654"/>
                  <a:gd name="T42" fmla="*/ 929 w 929"/>
                  <a:gd name="T43" fmla="*/ 354 h 654"/>
                  <a:gd name="T44" fmla="*/ 790 w 929"/>
                  <a:gd name="T45" fmla="*/ 479 h 654"/>
                  <a:gd name="T46" fmla="*/ 790 w 929"/>
                  <a:gd name="T47" fmla="*/ 261 h 654"/>
                  <a:gd name="T48" fmla="*/ 926 w 929"/>
                  <a:gd name="T49" fmla="*/ 133 h 654"/>
                  <a:gd name="T50" fmla="*/ 199 w 929"/>
                  <a:gd name="T51" fmla="*/ 32 h 654"/>
                  <a:gd name="T52" fmla="*/ 444 w 929"/>
                  <a:gd name="T53" fmla="*/ 127 h 654"/>
                  <a:gd name="T54" fmla="*/ 269 w 929"/>
                  <a:gd name="T55" fmla="*/ 284 h 654"/>
                  <a:gd name="T56" fmla="*/ 3 w 929"/>
                  <a:gd name="T57" fmla="*/ 180 h 654"/>
                  <a:gd name="T58" fmla="*/ 199 w 929"/>
                  <a:gd name="T59" fmla="*/ 32 h 654"/>
                  <a:gd name="T60" fmla="*/ 642 w 929"/>
                  <a:gd name="T61" fmla="*/ 0 h 654"/>
                  <a:gd name="T62" fmla="*/ 903 w 929"/>
                  <a:gd name="T63" fmla="*/ 115 h 654"/>
                  <a:gd name="T64" fmla="*/ 772 w 929"/>
                  <a:gd name="T65" fmla="*/ 227 h 654"/>
                  <a:gd name="T66" fmla="*/ 509 w 929"/>
                  <a:gd name="T67" fmla="*/ 121 h 654"/>
                  <a:gd name="T68" fmla="*/ 642 w 929"/>
                  <a:gd name="T69" fmla="*/ 0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9" h="654">
                    <a:moveTo>
                      <a:pt x="287" y="328"/>
                    </a:moveTo>
                    <a:lnTo>
                      <a:pt x="553" y="437"/>
                    </a:lnTo>
                    <a:lnTo>
                      <a:pt x="553" y="654"/>
                    </a:lnTo>
                    <a:lnTo>
                      <a:pt x="287" y="545"/>
                    </a:lnTo>
                    <a:lnTo>
                      <a:pt x="287" y="328"/>
                    </a:lnTo>
                    <a:close/>
                    <a:moveTo>
                      <a:pt x="760" y="284"/>
                    </a:moveTo>
                    <a:lnTo>
                      <a:pt x="760" y="506"/>
                    </a:lnTo>
                    <a:lnTo>
                      <a:pt x="583" y="654"/>
                    </a:lnTo>
                    <a:lnTo>
                      <a:pt x="583" y="435"/>
                    </a:lnTo>
                    <a:lnTo>
                      <a:pt x="760" y="284"/>
                    </a:lnTo>
                    <a:close/>
                    <a:moveTo>
                      <a:pt x="3" y="215"/>
                    </a:moveTo>
                    <a:lnTo>
                      <a:pt x="257" y="319"/>
                    </a:lnTo>
                    <a:lnTo>
                      <a:pt x="257" y="536"/>
                    </a:lnTo>
                    <a:lnTo>
                      <a:pt x="0" y="428"/>
                    </a:lnTo>
                    <a:lnTo>
                      <a:pt x="3" y="215"/>
                    </a:lnTo>
                    <a:close/>
                    <a:moveTo>
                      <a:pt x="474" y="142"/>
                    </a:moveTo>
                    <a:lnTo>
                      <a:pt x="749" y="252"/>
                    </a:lnTo>
                    <a:lnTo>
                      <a:pt x="568" y="399"/>
                    </a:lnTo>
                    <a:lnTo>
                      <a:pt x="301" y="296"/>
                    </a:lnTo>
                    <a:lnTo>
                      <a:pt x="474" y="142"/>
                    </a:lnTo>
                    <a:close/>
                    <a:moveTo>
                      <a:pt x="926" y="133"/>
                    </a:moveTo>
                    <a:lnTo>
                      <a:pt x="929" y="354"/>
                    </a:lnTo>
                    <a:lnTo>
                      <a:pt x="790" y="479"/>
                    </a:lnTo>
                    <a:lnTo>
                      <a:pt x="790" y="261"/>
                    </a:lnTo>
                    <a:lnTo>
                      <a:pt x="926" y="133"/>
                    </a:lnTo>
                    <a:close/>
                    <a:moveTo>
                      <a:pt x="199" y="32"/>
                    </a:moveTo>
                    <a:lnTo>
                      <a:pt x="444" y="127"/>
                    </a:lnTo>
                    <a:lnTo>
                      <a:pt x="269" y="284"/>
                    </a:lnTo>
                    <a:lnTo>
                      <a:pt x="3" y="180"/>
                    </a:lnTo>
                    <a:lnTo>
                      <a:pt x="199" y="32"/>
                    </a:lnTo>
                    <a:close/>
                    <a:moveTo>
                      <a:pt x="642" y="0"/>
                    </a:moveTo>
                    <a:lnTo>
                      <a:pt x="903" y="115"/>
                    </a:lnTo>
                    <a:lnTo>
                      <a:pt x="772" y="227"/>
                    </a:lnTo>
                    <a:lnTo>
                      <a:pt x="509" y="121"/>
                    </a:lnTo>
                    <a:lnTo>
                      <a:pt x="642"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69" name="组合 68"/>
            <p:cNvGrpSpPr/>
            <p:nvPr/>
          </p:nvGrpSpPr>
          <p:grpSpPr>
            <a:xfrm>
              <a:off x="6912939" y="2620853"/>
              <a:ext cx="5946711" cy="913182"/>
              <a:chOff x="2739806" y="2351212"/>
              <a:chExt cx="5946711" cy="913182"/>
            </a:xfrm>
          </p:grpSpPr>
          <p:sp>
            <p:nvSpPr>
              <p:cNvPr id="70" name="文本框 21"/>
              <p:cNvSpPr txBox="1"/>
              <p:nvPr/>
            </p:nvSpPr>
            <p:spPr>
              <a:xfrm>
                <a:off x="2739807" y="2351212"/>
                <a:ext cx="3416320" cy="52322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dirty="0">
                    <a:solidFill>
                      <a:schemeClr val="bg1">
                        <a:alpha val="91000"/>
                      </a:schemeClr>
                    </a:solidFill>
                    <a:cs typeface="+mn-ea"/>
                    <a:sym typeface="+mn-lt"/>
                  </a:rPr>
                  <a:t>现代果园发展的需要</a:t>
                </a:r>
              </a:p>
            </p:txBody>
          </p:sp>
          <p:sp>
            <p:nvSpPr>
              <p:cNvPr id="71" name="文本框 22"/>
              <p:cNvSpPr txBox="1"/>
              <p:nvPr/>
            </p:nvSpPr>
            <p:spPr>
              <a:xfrm>
                <a:off x="2739806" y="2802729"/>
                <a:ext cx="5946711"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alpha val="61000"/>
                      </a:schemeClr>
                    </a:solidFill>
                    <a:cs typeface="+mn-ea"/>
                    <a:sym typeface="+mn-lt"/>
                  </a:rPr>
                  <a:t>观光果园集果树种植和管理、生产与经营于一身，既提高了经济效益，又美化了环境，同时还取得了生态效益，获得了综合效益，即经济、社会、生态效益。</a:t>
                </a:r>
              </a:p>
            </p:txBody>
          </p:sp>
        </p:grpSp>
      </p:grpSp>
      <p:grpSp>
        <p:nvGrpSpPr>
          <p:cNvPr id="43" name="Group 26"/>
          <p:cNvGrpSpPr/>
          <p:nvPr/>
        </p:nvGrpSpPr>
        <p:grpSpPr>
          <a:xfrm>
            <a:off x="826964" y="4745539"/>
            <a:ext cx="6590557" cy="1467180"/>
            <a:chOff x="6396796" y="4074003"/>
            <a:chExt cx="6590557" cy="1467180"/>
          </a:xfrm>
        </p:grpSpPr>
        <p:grpSp>
          <p:nvGrpSpPr>
            <p:cNvPr id="44" name="组合 43"/>
            <p:cNvGrpSpPr/>
            <p:nvPr/>
          </p:nvGrpSpPr>
          <p:grpSpPr>
            <a:xfrm>
              <a:off x="6396796" y="4243236"/>
              <a:ext cx="441352" cy="549019"/>
              <a:chOff x="8186849" y="2668588"/>
              <a:chExt cx="501539" cy="623888"/>
            </a:xfrm>
            <a:solidFill>
              <a:srgbClr val="01EFFB"/>
            </a:solidFill>
          </p:grpSpPr>
          <p:sp>
            <p:nvSpPr>
              <p:cNvPr id="48" name="Freeform 86"/>
              <p:cNvSpPr>
                <a:spLocks noEditPoints="1"/>
              </p:cNvSpPr>
              <p:nvPr/>
            </p:nvSpPr>
            <p:spPr bwMode="auto">
              <a:xfrm>
                <a:off x="8186849" y="2668588"/>
                <a:ext cx="460152" cy="623888"/>
              </a:xfrm>
              <a:custGeom>
                <a:avLst/>
                <a:gdLst>
                  <a:gd name="connsiteX0" fmla="*/ 81181 w 442802"/>
                  <a:gd name="connsiteY0" fmla="*/ 433777 h 600364"/>
                  <a:gd name="connsiteX1" fmla="*/ 114391 w 442802"/>
                  <a:gd name="connsiteY1" fmla="*/ 436538 h 600364"/>
                  <a:gd name="connsiteX2" fmla="*/ 100553 w 442802"/>
                  <a:gd name="connsiteY2" fmla="*/ 456786 h 600364"/>
                  <a:gd name="connsiteX3" fmla="*/ 123616 w 442802"/>
                  <a:gd name="connsiteY3" fmla="*/ 478875 h 600364"/>
                  <a:gd name="connsiteX4" fmla="*/ 145756 w 442802"/>
                  <a:gd name="connsiteY4" fmla="*/ 456786 h 600364"/>
                  <a:gd name="connsiteX5" fmla="*/ 134686 w 442802"/>
                  <a:gd name="connsiteY5" fmla="*/ 437459 h 600364"/>
                  <a:gd name="connsiteX6" fmla="*/ 183579 w 442802"/>
                  <a:gd name="connsiteY6" fmla="*/ 441140 h 600364"/>
                  <a:gd name="connsiteX7" fmla="*/ 178044 w 442802"/>
                  <a:gd name="connsiteY7" fmla="*/ 452184 h 600364"/>
                  <a:gd name="connsiteX8" fmla="*/ 191881 w 442802"/>
                  <a:gd name="connsiteY8" fmla="*/ 465990 h 600364"/>
                  <a:gd name="connsiteX9" fmla="*/ 205719 w 442802"/>
                  <a:gd name="connsiteY9" fmla="*/ 452184 h 600364"/>
                  <a:gd name="connsiteX10" fmla="*/ 202029 w 442802"/>
                  <a:gd name="connsiteY10" fmla="*/ 442060 h 600364"/>
                  <a:gd name="connsiteX11" fmla="*/ 301659 w 442802"/>
                  <a:gd name="connsiteY11" fmla="*/ 449423 h 600364"/>
                  <a:gd name="connsiteX12" fmla="*/ 294279 w 442802"/>
                  <a:gd name="connsiteY12" fmla="*/ 464149 h 600364"/>
                  <a:gd name="connsiteX13" fmla="*/ 312729 w 442802"/>
                  <a:gd name="connsiteY13" fmla="*/ 481636 h 600364"/>
                  <a:gd name="connsiteX14" fmla="*/ 330257 w 442802"/>
                  <a:gd name="connsiteY14" fmla="*/ 464149 h 600364"/>
                  <a:gd name="connsiteX15" fmla="*/ 325644 w 442802"/>
                  <a:gd name="connsiteY15" fmla="*/ 451264 h 600364"/>
                  <a:gd name="connsiteX16" fmla="*/ 383762 w 442802"/>
                  <a:gd name="connsiteY16" fmla="*/ 455866 h 600364"/>
                  <a:gd name="connsiteX17" fmla="*/ 442802 w 442802"/>
                  <a:gd name="connsiteY17" fmla="*/ 514770 h 600364"/>
                  <a:gd name="connsiteX18" fmla="*/ 248154 w 442802"/>
                  <a:gd name="connsiteY18" fmla="*/ 514770 h 600364"/>
                  <a:gd name="connsiteX19" fmla="*/ 263836 w 442802"/>
                  <a:gd name="connsiteY19" fmla="*/ 600364 h 600364"/>
                  <a:gd name="connsiteX20" fmla="*/ 178966 w 442802"/>
                  <a:gd name="connsiteY20" fmla="*/ 600364 h 600364"/>
                  <a:gd name="connsiteX21" fmla="*/ 194649 w 442802"/>
                  <a:gd name="connsiteY21" fmla="*/ 514770 h 600364"/>
                  <a:gd name="connsiteX22" fmla="*/ 0 w 442802"/>
                  <a:gd name="connsiteY22" fmla="*/ 514770 h 600364"/>
                  <a:gd name="connsiteX23" fmla="*/ 338591 w 442802"/>
                  <a:gd name="connsiteY23" fmla="*/ 326960 h 600364"/>
                  <a:gd name="connsiteX24" fmla="*/ 426233 w 442802"/>
                  <a:gd name="connsiteY24" fmla="*/ 415388 h 600364"/>
                  <a:gd name="connsiteX25" fmla="*/ 343204 w 442802"/>
                  <a:gd name="connsiteY25" fmla="*/ 415388 h 600364"/>
                  <a:gd name="connsiteX26" fmla="*/ 360732 w 442802"/>
                  <a:gd name="connsiteY26" fmla="*/ 432889 h 600364"/>
                  <a:gd name="connsiteX27" fmla="*/ 23080 w 442802"/>
                  <a:gd name="connsiteY27" fmla="*/ 408019 h 600364"/>
                  <a:gd name="connsiteX28" fmla="*/ 54447 w 442802"/>
                  <a:gd name="connsiteY28" fmla="*/ 377622 h 600364"/>
                  <a:gd name="connsiteX29" fmla="*/ 177146 w 442802"/>
                  <a:gd name="connsiteY29" fmla="*/ 355515 h 600364"/>
                  <a:gd name="connsiteX30" fmla="*/ 174378 w 442802"/>
                  <a:gd name="connsiteY30" fmla="*/ 362884 h 600364"/>
                  <a:gd name="connsiteX31" fmla="*/ 185448 w 442802"/>
                  <a:gd name="connsiteY31" fmla="*/ 374858 h 600364"/>
                  <a:gd name="connsiteX32" fmla="*/ 196519 w 442802"/>
                  <a:gd name="connsiteY32" fmla="*/ 362884 h 600364"/>
                  <a:gd name="connsiteX33" fmla="*/ 190984 w 442802"/>
                  <a:gd name="connsiteY33" fmla="*/ 353672 h 600364"/>
                  <a:gd name="connsiteX34" fmla="*/ 244492 w 442802"/>
                  <a:gd name="connsiteY34" fmla="*/ 343540 h 600364"/>
                  <a:gd name="connsiteX35" fmla="*/ 232498 w 442802"/>
                  <a:gd name="connsiteY35" fmla="*/ 361963 h 600364"/>
                  <a:gd name="connsiteX36" fmla="*/ 252794 w 442802"/>
                  <a:gd name="connsiteY36" fmla="*/ 382227 h 600364"/>
                  <a:gd name="connsiteX37" fmla="*/ 273090 w 442802"/>
                  <a:gd name="connsiteY37" fmla="*/ 361963 h 600364"/>
                  <a:gd name="connsiteX38" fmla="*/ 254640 w 442802"/>
                  <a:gd name="connsiteY38" fmla="*/ 341698 h 600364"/>
                  <a:gd name="connsiteX39" fmla="*/ 297077 w 442802"/>
                  <a:gd name="connsiteY39" fmla="*/ 334329 h 600364"/>
                  <a:gd name="connsiteX40" fmla="*/ 293386 w 442802"/>
                  <a:gd name="connsiteY40" fmla="*/ 342619 h 600364"/>
                  <a:gd name="connsiteX41" fmla="*/ 307225 w 442802"/>
                  <a:gd name="connsiteY41" fmla="*/ 356436 h 600364"/>
                  <a:gd name="connsiteX42" fmla="*/ 321063 w 442802"/>
                  <a:gd name="connsiteY42" fmla="*/ 342619 h 600364"/>
                  <a:gd name="connsiteX43" fmla="*/ 313683 w 442802"/>
                  <a:gd name="connsiteY43" fmla="*/ 331566 h 600364"/>
                  <a:gd name="connsiteX44" fmla="*/ 120837 w 442802"/>
                  <a:gd name="connsiteY44" fmla="*/ 197064 h 600364"/>
                  <a:gd name="connsiteX45" fmla="*/ 156806 w 442802"/>
                  <a:gd name="connsiteY45" fmla="*/ 205354 h 600364"/>
                  <a:gd name="connsiteX46" fmla="*/ 149428 w 442802"/>
                  <a:gd name="connsiteY46" fmla="*/ 219171 h 600364"/>
                  <a:gd name="connsiteX47" fmla="*/ 166028 w 442802"/>
                  <a:gd name="connsiteY47" fmla="*/ 235752 h 600364"/>
                  <a:gd name="connsiteX48" fmla="*/ 182629 w 442802"/>
                  <a:gd name="connsiteY48" fmla="*/ 219171 h 600364"/>
                  <a:gd name="connsiteX49" fmla="*/ 179862 w 442802"/>
                  <a:gd name="connsiteY49" fmla="*/ 210881 h 600364"/>
                  <a:gd name="connsiteX50" fmla="*/ 221364 w 442802"/>
                  <a:gd name="connsiteY50" fmla="*/ 221013 h 600364"/>
                  <a:gd name="connsiteX51" fmla="*/ 203841 w 442802"/>
                  <a:gd name="connsiteY51" fmla="*/ 243121 h 600364"/>
                  <a:gd name="connsiteX52" fmla="*/ 227820 w 442802"/>
                  <a:gd name="connsiteY52" fmla="*/ 267070 h 600364"/>
                  <a:gd name="connsiteX53" fmla="*/ 251799 w 442802"/>
                  <a:gd name="connsiteY53" fmla="*/ 243121 h 600364"/>
                  <a:gd name="connsiteX54" fmla="*/ 244421 w 442802"/>
                  <a:gd name="connsiteY54" fmla="*/ 225619 h 600364"/>
                  <a:gd name="connsiteX55" fmla="*/ 323736 w 442802"/>
                  <a:gd name="connsiteY55" fmla="*/ 244963 h 600364"/>
                  <a:gd name="connsiteX56" fmla="*/ 378149 w 442802"/>
                  <a:gd name="connsiteY56" fmla="*/ 298389 h 600364"/>
                  <a:gd name="connsiteX57" fmla="*/ 80258 w 442802"/>
                  <a:gd name="connsiteY57" fmla="*/ 351815 h 600364"/>
                  <a:gd name="connsiteX58" fmla="*/ 118993 w 442802"/>
                  <a:gd name="connsiteY58" fmla="*/ 312206 h 600364"/>
                  <a:gd name="connsiteX59" fmla="*/ 50745 w 442802"/>
                  <a:gd name="connsiteY59" fmla="*/ 312206 h 600364"/>
                  <a:gd name="connsiteX60" fmla="*/ 136516 w 442802"/>
                  <a:gd name="connsiteY60" fmla="*/ 226540 h 600364"/>
                  <a:gd name="connsiteX61" fmla="*/ 90403 w 442802"/>
                  <a:gd name="connsiteY61" fmla="*/ 226540 h 600364"/>
                  <a:gd name="connsiteX62" fmla="*/ 221377 w 442802"/>
                  <a:gd name="connsiteY62" fmla="*/ 96757 h 600364"/>
                  <a:gd name="connsiteX63" fmla="*/ 352407 w 442802"/>
                  <a:gd name="connsiteY63" fmla="*/ 226505 h 600364"/>
                  <a:gd name="connsiteX64" fmla="*/ 341334 w 442802"/>
                  <a:gd name="connsiteY64" fmla="*/ 226505 h 600364"/>
                  <a:gd name="connsiteX65" fmla="*/ 138329 w 442802"/>
                  <a:gd name="connsiteY65" fmla="*/ 179575 h 600364"/>
                  <a:gd name="connsiteX66" fmla="*/ 221475 w 442802"/>
                  <a:gd name="connsiteY66" fmla="*/ 0 h 600364"/>
                  <a:gd name="connsiteX67" fmla="*/ 236235 w 442802"/>
                  <a:gd name="connsiteY67" fmla="*/ 29479 h 600364"/>
                  <a:gd name="connsiteX68" fmla="*/ 268522 w 442802"/>
                  <a:gd name="connsiteY68" fmla="*/ 34085 h 600364"/>
                  <a:gd name="connsiteX69" fmla="*/ 244538 w 442802"/>
                  <a:gd name="connsiteY69" fmla="*/ 57116 h 600364"/>
                  <a:gd name="connsiteX70" fmla="*/ 250072 w 442802"/>
                  <a:gd name="connsiteY70" fmla="*/ 89359 h 600364"/>
                  <a:gd name="connsiteX71" fmla="*/ 221475 w 442802"/>
                  <a:gd name="connsiteY71" fmla="*/ 73698 h 600364"/>
                  <a:gd name="connsiteX72" fmla="*/ 192878 w 442802"/>
                  <a:gd name="connsiteY72" fmla="*/ 89359 h 600364"/>
                  <a:gd name="connsiteX73" fmla="*/ 198413 w 442802"/>
                  <a:gd name="connsiteY73" fmla="*/ 57116 h 600364"/>
                  <a:gd name="connsiteX74" fmla="*/ 174428 w 442802"/>
                  <a:gd name="connsiteY74" fmla="*/ 34085 h 600364"/>
                  <a:gd name="connsiteX75" fmla="*/ 206715 w 442802"/>
                  <a:gd name="connsiteY75" fmla="*/ 29479 h 60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2802" h="600364">
                    <a:moveTo>
                      <a:pt x="81181" y="433777"/>
                    </a:moveTo>
                    <a:lnTo>
                      <a:pt x="114391" y="436538"/>
                    </a:lnTo>
                    <a:cubicBezTo>
                      <a:pt x="106088" y="439299"/>
                      <a:pt x="100553" y="447583"/>
                      <a:pt x="100553" y="456786"/>
                    </a:cubicBezTo>
                    <a:cubicBezTo>
                      <a:pt x="100553" y="469672"/>
                      <a:pt x="110701" y="478875"/>
                      <a:pt x="123616" y="478875"/>
                    </a:cubicBezTo>
                    <a:cubicBezTo>
                      <a:pt x="135608" y="478875"/>
                      <a:pt x="145756" y="469672"/>
                      <a:pt x="145756" y="456786"/>
                    </a:cubicBezTo>
                    <a:cubicBezTo>
                      <a:pt x="145756" y="448503"/>
                      <a:pt x="141143" y="441140"/>
                      <a:pt x="134686" y="437459"/>
                    </a:cubicBezTo>
                    <a:lnTo>
                      <a:pt x="183579" y="441140"/>
                    </a:lnTo>
                    <a:cubicBezTo>
                      <a:pt x="179889" y="443901"/>
                      <a:pt x="178044" y="447583"/>
                      <a:pt x="178044" y="452184"/>
                    </a:cubicBezTo>
                    <a:cubicBezTo>
                      <a:pt x="178044" y="460468"/>
                      <a:pt x="184501" y="465990"/>
                      <a:pt x="191881" y="465990"/>
                    </a:cubicBezTo>
                    <a:cubicBezTo>
                      <a:pt x="199261" y="465990"/>
                      <a:pt x="205719" y="460468"/>
                      <a:pt x="205719" y="452184"/>
                    </a:cubicBezTo>
                    <a:cubicBezTo>
                      <a:pt x="205719" y="448503"/>
                      <a:pt x="204796" y="444822"/>
                      <a:pt x="202029" y="442060"/>
                    </a:cubicBezTo>
                    <a:lnTo>
                      <a:pt x="301659" y="449423"/>
                    </a:lnTo>
                    <a:cubicBezTo>
                      <a:pt x="297047" y="453105"/>
                      <a:pt x="294279" y="457707"/>
                      <a:pt x="294279" y="464149"/>
                    </a:cubicBezTo>
                    <a:cubicBezTo>
                      <a:pt x="294279" y="474273"/>
                      <a:pt x="302582" y="481636"/>
                      <a:pt x="312729" y="481636"/>
                    </a:cubicBezTo>
                    <a:cubicBezTo>
                      <a:pt x="321954" y="481636"/>
                      <a:pt x="330257" y="474273"/>
                      <a:pt x="330257" y="464149"/>
                    </a:cubicBezTo>
                    <a:cubicBezTo>
                      <a:pt x="330257" y="459547"/>
                      <a:pt x="328412" y="454946"/>
                      <a:pt x="325644" y="451264"/>
                    </a:cubicBezTo>
                    <a:lnTo>
                      <a:pt x="383762" y="455866"/>
                    </a:lnTo>
                    <a:lnTo>
                      <a:pt x="442802" y="514770"/>
                    </a:lnTo>
                    <a:lnTo>
                      <a:pt x="248154" y="514770"/>
                    </a:lnTo>
                    <a:lnTo>
                      <a:pt x="263836" y="600364"/>
                    </a:lnTo>
                    <a:lnTo>
                      <a:pt x="178966" y="600364"/>
                    </a:lnTo>
                    <a:lnTo>
                      <a:pt x="194649" y="514770"/>
                    </a:lnTo>
                    <a:lnTo>
                      <a:pt x="0" y="514770"/>
                    </a:lnTo>
                    <a:close/>
                    <a:moveTo>
                      <a:pt x="338591" y="326960"/>
                    </a:moveTo>
                    <a:lnTo>
                      <a:pt x="426233" y="415388"/>
                    </a:lnTo>
                    <a:lnTo>
                      <a:pt x="343204" y="415388"/>
                    </a:lnTo>
                    <a:lnTo>
                      <a:pt x="360732" y="432889"/>
                    </a:lnTo>
                    <a:lnTo>
                      <a:pt x="23080" y="408019"/>
                    </a:lnTo>
                    <a:lnTo>
                      <a:pt x="54447" y="377622"/>
                    </a:lnTo>
                    <a:lnTo>
                      <a:pt x="177146" y="355515"/>
                    </a:lnTo>
                    <a:cubicBezTo>
                      <a:pt x="175300" y="357357"/>
                      <a:pt x="174378" y="360120"/>
                      <a:pt x="174378" y="362884"/>
                    </a:cubicBezTo>
                    <a:cubicBezTo>
                      <a:pt x="174378" y="369332"/>
                      <a:pt x="178991" y="374858"/>
                      <a:pt x="185448" y="374858"/>
                    </a:cubicBezTo>
                    <a:cubicBezTo>
                      <a:pt x="191906" y="374858"/>
                      <a:pt x="196519" y="369332"/>
                      <a:pt x="196519" y="362884"/>
                    </a:cubicBezTo>
                    <a:cubicBezTo>
                      <a:pt x="196519" y="359199"/>
                      <a:pt x="194674" y="355515"/>
                      <a:pt x="190984" y="353672"/>
                    </a:cubicBezTo>
                    <a:lnTo>
                      <a:pt x="244492" y="343540"/>
                    </a:lnTo>
                    <a:cubicBezTo>
                      <a:pt x="237111" y="347225"/>
                      <a:pt x="232498" y="353672"/>
                      <a:pt x="232498" y="361963"/>
                    </a:cubicBezTo>
                    <a:cubicBezTo>
                      <a:pt x="232498" y="373016"/>
                      <a:pt x="241724" y="382227"/>
                      <a:pt x="252794" y="382227"/>
                    </a:cubicBezTo>
                    <a:cubicBezTo>
                      <a:pt x="263865" y="382227"/>
                      <a:pt x="273090" y="373016"/>
                      <a:pt x="273090" y="361963"/>
                    </a:cubicBezTo>
                    <a:cubicBezTo>
                      <a:pt x="273090" y="350909"/>
                      <a:pt x="264788" y="342619"/>
                      <a:pt x="254640" y="341698"/>
                    </a:cubicBezTo>
                    <a:lnTo>
                      <a:pt x="297077" y="334329"/>
                    </a:lnTo>
                    <a:cubicBezTo>
                      <a:pt x="295232" y="337092"/>
                      <a:pt x="293386" y="339856"/>
                      <a:pt x="293386" y="342619"/>
                    </a:cubicBezTo>
                    <a:cubicBezTo>
                      <a:pt x="293386" y="349988"/>
                      <a:pt x="299844" y="356436"/>
                      <a:pt x="307225" y="356436"/>
                    </a:cubicBezTo>
                    <a:cubicBezTo>
                      <a:pt x="314605" y="356436"/>
                      <a:pt x="321063" y="349988"/>
                      <a:pt x="321063" y="342619"/>
                    </a:cubicBezTo>
                    <a:cubicBezTo>
                      <a:pt x="321063" y="338013"/>
                      <a:pt x="318295" y="333408"/>
                      <a:pt x="313683" y="331566"/>
                    </a:cubicBezTo>
                    <a:close/>
                    <a:moveTo>
                      <a:pt x="120837" y="197064"/>
                    </a:moveTo>
                    <a:lnTo>
                      <a:pt x="156806" y="205354"/>
                    </a:lnTo>
                    <a:cubicBezTo>
                      <a:pt x="152194" y="209039"/>
                      <a:pt x="149428" y="213644"/>
                      <a:pt x="149428" y="219171"/>
                    </a:cubicBezTo>
                    <a:cubicBezTo>
                      <a:pt x="149428" y="228383"/>
                      <a:pt x="156806" y="235752"/>
                      <a:pt x="166028" y="235752"/>
                    </a:cubicBezTo>
                    <a:cubicBezTo>
                      <a:pt x="175251" y="235752"/>
                      <a:pt x="182629" y="228383"/>
                      <a:pt x="182629" y="219171"/>
                    </a:cubicBezTo>
                    <a:cubicBezTo>
                      <a:pt x="182629" y="216408"/>
                      <a:pt x="181707" y="213644"/>
                      <a:pt x="179862" y="210881"/>
                    </a:cubicBezTo>
                    <a:lnTo>
                      <a:pt x="221364" y="221013"/>
                    </a:lnTo>
                    <a:cubicBezTo>
                      <a:pt x="211219" y="223777"/>
                      <a:pt x="203841" y="232988"/>
                      <a:pt x="203841" y="243121"/>
                    </a:cubicBezTo>
                    <a:cubicBezTo>
                      <a:pt x="203841" y="256938"/>
                      <a:pt x="214908" y="267070"/>
                      <a:pt x="227820" y="267070"/>
                    </a:cubicBezTo>
                    <a:cubicBezTo>
                      <a:pt x="241654" y="267070"/>
                      <a:pt x="251799" y="256938"/>
                      <a:pt x="251799" y="243121"/>
                    </a:cubicBezTo>
                    <a:cubicBezTo>
                      <a:pt x="251799" y="236673"/>
                      <a:pt x="249032" y="230225"/>
                      <a:pt x="244421" y="225619"/>
                    </a:cubicBezTo>
                    <a:lnTo>
                      <a:pt x="323736" y="244963"/>
                    </a:lnTo>
                    <a:lnTo>
                      <a:pt x="378149" y="298389"/>
                    </a:lnTo>
                    <a:lnTo>
                      <a:pt x="80258" y="351815"/>
                    </a:lnTo>
                    <a:lnTo>
                      <a:pt x="118993" y="312206"/>
                    </a:lnTo>
                    <a:lnTo>
                      <a:pt x="50745" y="312206"/>
                    </a:lnTo>
                    <a:lnTo>
                      <a:pt x="136516" y="226540"/>
                    </a:lnTo>
                    <a:lnTo>
                      <a:pt x="90403" y="226540"/>
                    </a:lnTo>
                    <a:close/>
                    <a:moveTo>
                      <a:pt x="221377" y="96757"/>
                    </a:moveTo>
                    <a:lnTo>
                      <a:pt x="352407" y="226505"/>
                    </a:lnTo>
                    <a:lnTo>
                      <a:pt x="341334" y="226505"/>
                    </a:lnTo>
                    <a:lnTo>
                      <a:pt x="138329" y="179575"/>
                    </a:lnTo>
                    <a:close/>
                    <a:moveTo>
                      <a:pt x="221475" y="0"/>
                    </a:moveTo>
                    <a:lnTo>
                      <a:pt x="236235" y="29479"/>
                    </a:lnTo>
                    <a:lnTo>
                      <a:pt x="268522" y="34085"/>
                    </a:lnTo>
                    <a:lnTo>
                      <a:pt x="244538" y="57116"/>
                    </a:lnTo>
                    <a:lnTo>
                      <a:pt x="250072" y="89359"/>
                    </a:lnTo>
                    <a:lnTo>
                      <a:pt x="221475" y="73698"/>
                    </a:lnTo>
                    <a:lnTo>
                      <a:pt x="192878" y="89359"/>
                    </a:lnTo>
                    <a:lnTo>
                      <a:pt x="198413" y="57116"/>
                    </a:lnTo>
                    <a:lnTo>
                      <a:pt x="174428" y="34085"/>
                    </a:lnTo>
                    <a:lnTo>
                      <a:pt x="206715" y="29479"/>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9" name="Freeform 87"/>
              <p:cNvSpPr/>
              <p:nvPr/>
            </p:nvSpPr>
            <p:spPr bwMode="auto">
              <a:xfrm>
                <a:off x="8510588" y="3065463"/>
                <a:ext cx="177800" cy="177800"/>
              </a:xfrm>
              <a:custGeom>
                <a:avLst/>
                <a:gdLst>
                  <a:gd name="T0" fmla="*/ 513 w 1004"/>
                  <a:gd name="T1" fmla="*/ 2 h 1007"/>
                  <a:gd name="T2" fmla="*/ 527 w 1004"/>
                  <a:gd name="T3" fmla="*/ 16 h 1007"/>
                  <a:gd name="T4" fmla="*/ 527 w 1004"/>
                  <a:gd name="T5" fmla="*/ 38 h 1007"/>
                  <a:gd name="T6" fmla="*/ 513 w 1004"/>
                  <a:gd name="T7" fmla="*/ 53 h 1007"/>
                  <a:gd name="T8" fmla="*/ 450 w 1004"/>
                  <a:gd name="T9" fmla="*/ 58 h 1007"/>
                  <a:gd name="T10" fmla="*/ 352 w 1004"/>
                  <a:gd name="T11" fmla="*/ 81 h 1007"/>
                  <a:gd name="T12" fmla="*/ 263 w 1004"/>
                  <a:gd name="T13" fmla="*/ 125 h 1007"/>
                  <a:gd name="T14" fmla="*/ 187 w 1004"/>
                  <a:gd name="T15" fmla="*/ 186 h 1007"/>
                  <a:gd name="T16" fmla="*/ 125 w 1004"/>
                  <a:gd name="T17" fmla="*/ 263 h 1007"/>
                  <a:gd name="T18" fmla="*/ 81 w 1004"/>
                  <a:gd name="T19" fmla="*/ 352 h 1007"/>
                  <a:gd name="T20" fmla="*/ 58 w 1004"/>
                  <a:gd name="T21" fmla="*/ 450 h 1007"/>
                  <a:gd name="T22" fmla="*/ 58 w 1004"/>
                  <a:gd name="T23" fmla="*/ 554 h 1007"/>
                  <a:gd name="T24" fmla="*/ 81 w 1004"/>
                  <a:gd name="T25" fmla="*/ 652 h 1007"/>
                  <a:gd name="T26" fmla="*/ 125 w 1004"/>
                  <a:gd name="T27" fmla="*/ 741 h 1007"/>
                  <a:gd name="T28" fmla="*/ 187 w 1004"/>
                  <a:gd name="T29" fmla="*/ 818 h 1007"/>
                  <a:gd name="T30" fmla="*/ 263 w 1004"/>
                  <a:gd name="T31" fmla="*/ 879 h 1007"/>
                  <a:gd name="T32" fmla="*/ 352 w 1004"/>
                  <a:gd name="T33" fmla="*/ 923 h 1007"/>
                  <a:gd name="T34" fmla="*/ 450 w 1004"/>
                  <a:gd name="T35" fmla="*/ 946 h 1007"/>
                  <a:gd name="T36" fmla="*/ 554 w 1004"/>
                  <a:gd name="T37" fmla="*/ 946 h 1007"/>
                  <a:gd name="T38" fmla="*/ 652 w 1004"/>
                  <a:gd name="T39" fmla="*/ 923 h 1007"/>
                  <a:gd name="T40" fmla="*/ 741 w 1004"/>
                  <a:gd name="T41" fmla="*/ 879 h 1007"/>
                  <a:gd name="T42" fmla="*/ 817 w 1004"/>
                  <a:gd name="T43" fmla="*/ 818 h 1007"/>
                  <a:gd name="T44" fmla="*/ 880 w 1004"/>
                  <a:gd name="T45" fmla="*/ 741 h 1007"/>
                  <a:gd name="T46" fmla="*/ 923 w 1004"/>
                  <a:gd name="T47" fmla="*/ 652 h 1007"/>
                  <a:gd name="T48" fmla="*/ 946 w 1004"/>
                  <a:gd name="T49" fmla="*/ 554 h 1007"/>
                  <a:gd name="T50" fmla="*/ 952 w 1004"/>
                  <a:gd name="T51" fmla="*/ 491 h 1007"/>
                  <a:gd name="T52" fmla="*/ 966 w 1004"/>
                  <a:gd name="T53" fmla="*/ 476 h 1007"/>
                  <a:gd name="T54" fmla="*/ 987 w 1004"/>
                  <a:gd name="T55" fmla="*/ 476 h 1007"/>
                  <a:gd name="T56" fmla="*/ 1002 w 1004"/>
                  <a:gd name="T57" fmla="*/ 492 h 1007"/>
                  <a:gd name="T58" fmla="*/ 1001 w 1004"/>
                  <a:gd name="T59" fmla="*/ 560 h 1007"/>
                  <a:gd name="T60" fmla="*/ 978 w 1004"/>
                  <a:gd name="T61" fmla="*/ 663 h 1007"/>
                  <a:gd name="T62" fmla="*/ 937 w 1004"/>
                  <a:gd name="T63" fmla="*/ 758 h 1007"/>
                  <a:gd name="T64" fmla="*/ 875 w 1004"/>
                  <a:gd name="T65" fmla="*/ 840 h 1007"/>
                  <a:gd name="T66" fmla="*/ 799 w 1004"/>
                  <a:gd name="T67" fmla="*/ 910 h 1007"/>
                  <a:gd name="T68" fmla="*/ 710 w 1004"/>
                  <a:gd name="T69" fmla="*/ 962 h 1007"/>
                  <a:gd name="T70" fmla="*/ 610 w 1004"/>
                  <a:gd name="T71" fmla="*/ 995 h 1007"/>
                  <a:gd name="T72" fmla="*/ 502 w 1004"/>
                  <a:gd name="T73" fmla="*/ 1007 h 1007"/>
                  <a:gd name="T74" fmla="*/ 394 w 1004"/>
                  <a:gd name="T75" fmla="*/ 995 h 1007"/>
                  <a:gd name="T76" fmla="*/ 294 w 1004"/>
                  <a:gd name="T77" fmla="*/ 962 h 1007"/>
                  <a:gd name="T78" fmla="*/ 205 w 1004"/>
                  <a:gd name="T79" fmla="*/ 909 h 1007"/>
                  <a:gd name="T80" fmla="*/ 129 w 1004"/>
                  <a:gd name="T81" fmla="*/ 839 h 1007"/>
                  <a:gd name="T82" fmla="*/ 68 w 1004"/>
                  <a:gd name="T83" fmla="*/ 756 h 1007"/>
                  <a:gd name="T84" fmla="*/ 25 w 1004"/>
                  <a:gd name="T85" fmla="*/ 660 h 1007"/>
                  <a:gd name="T86" fmla="*/ 3 w 1004"/>
                  <a:gd name="T87" fmla="*/ 557 h 1007"/>
                  <a:gd name="T88" fmla="*/ 3 w 1004"/>
                  <a:gd name="T89" fmla="*/ 444 h 1007"/>
                  <a:gd name="T90" fmla="*/ 30 w 1004"/>
                  <a:gd name="T91" fmla="*/ 333 h 1007"/>
                  <a:gd name="T92" fmla="*/ 78 w 1004"/>
                  <a:gd name="T93" fmla="*/ 233 h 1007"/>
                  <a:gd name="T94" fmla="*/ 148 w 1004"/>
                  <a:gd name="T95" fmla="*/ 147 h 1007"/>
                  <a:gd name="T96" fmla="*/ 234 w 1004"/>
                  <a:gd name="T97" fmla="*/ 79 h 1007"/>
                  <a:gd name="T98" fmla="*/ 334 w 1004"/>
                  <a:gd name="T99" fmla="*/ 29 h 1007"/>
                  <a:gd name="T100" fmla="*/ 443 w 1004"/>
                  <a:gd name="T101" fmla="*/ 3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4" h="1007">
                    <a:moveTo>
                      <a:pt x="502" y="0"/>
                    </a:moveTo>
                    <a:lnTo>
                      <a:pt x="513" y="2"/>
                    </a:lnTo>
                    <a:lnTo>
                      <a:pt x="522" y="8"/>
                    </a:lnTo>
                    <a:lnTo>
                      <a:pt x="527" y="16"/>
                    </a:lnTo>
                    <a:lnTo>
                      <a:pt x="529" y="27"/>
                    </a:lnTo>
                    <a:lnTo>
                      <a:pt x="527" y="38"/>
                    </a:lnTo>
                    <a:lnTo>
                      <a:pt x="522" y="46"/>
                    </a:lnTo>
                    <a:lnTo>
                      <a:pt x="513" y="53"/>
                    </a:lnTo>
                    <a:lnTo>
                      <a:pt x="502" y="55"/>
                    </a:lnTo>
                    <a:lnTo>
                      <a:pt x="450" y="58"/>
                    </a:lnTo>
                    <a:lnTo>
                      <a:pt x="400" y="67"/>
                    </a:lnTo>
                    <a:lnTo>
                      <a:pt x="352" y="81"/>
                    </a:lnTo>
                    <a:lnTo>
                      <a:pt x="306" y="101"/>
                    </a:lnTo>
                    <a:lnTo>
                      <a:pt x="263" y="125"/>
                    </a:lnTo>
                    <a:lnTo>
                      <a:pt x="223" y="154"/>
                    </a:lnTo>
                    <a:lnTo>
                      <a:pt x="187" y="186"/>
                    </a:lnTo>
                    <a:lnTo>
                      <a:pt x="154" y="224"/>
                    </a:lnTo>
                    <a:lnTo>
                      <a:pt x="125" y="263"/>
                    </a:lnTo>
                    <a:lnTo>
                      <a:pt x="101" y="306"/>
                    </a:lnTo>
                    <a:lnTo>
                      <a:pt x="81" y="352"/>
                    </a:lnTo>
                    <a:lnTo>
                      <a:pt x="67" y="400"/>
                    </a:lnTo>
                    <a:lnTo>
                      <a:pt x="58" y="450"/>
                    </a:lnTo>
                    <a:lnTo>
                      <a:pt x="55" y="502"/>
                    </a:lnTo>
                    <a:lnTo>
                      <a:pt x="58" y="554"/>
                    </a:lnTo>
                    <a:lnTo>
                      <a:pt x="67" y="604"/>
                    </a:lnTo>
                    <a:lnTo>
                      <a:pt x="81" y="652"/>
                    </a:lnTo>
                    <a:lnTo>
                      <a:pt x="101" y="698"/>
                    </a:lnTo>
                    <a:lnTo>
                      <a:pt x="125" y="741"/>
                    </a:lnTo>
                    <a:lnTo>
                      <a:pt x="154" y="781"/>
                    </a:lnTo>
                    <a:lnTo>
                      <a:pt x="187" y="818"/>
                    </a:lnTo>
                    <a:lnTo>
                      <a:pt x="223" y="850"/>
                    </a:lnTo>
                    <a:lnTo>
                      <a:pt x="263" y="879"/>
                    </a:lnTo>
                    <a:lnTo>
                      <a:pt x="306" y="904"/>
                    </a:lnTo>
                    <a:lnTo>
                      <a:pt x="352" y="923"/>
                    </a:lnTo>
                    <a:lnTo>
                      <a:pt x="400" y="937"/>
                    </a:lnTo>
                    <a:lnTo>
                      <a:pt x="450" y="946"/>
                    </a:lnTo>
                    <a:lnTo>
                      <a:pt x="502" y="949"/>
                    </a:lnTo>
                    <a:lnTo>
                      <a:pt x="554" y="946"/>
                    </a:lnTo>
                    <a:lnTo>
                      <a:pt x="605" y="937"/>
                    </a:lnTo>
                    <a:lnTo>
                      <a:pt x="652" y="923"/>
                    </a:lnTo>
                    <a:lnTo>
                      <a:pt x="698" y="904"/>
                    </a:lnTo>
                    <a:lnTo>
                      <a:pt x="741" y="879"/>
                    </a:lnTo>
                    <a:lnTo>
                      <a:pt x="781" y="850"/>
                    </a:lnTo>
                    <a:lnTo>
                      <a:pt x="817" y="818"/>
                    </a:lnTo>
                    <a:lnTo>
                      <a:pt x="851" y="781"/>
                    </a:lnTo>
                    <a:lnTo>
                      <a:pt x="880" y="741"/>
                    </a:lnTo>
                    <a:lnTo>
                      <a:pt x="903" y="698"/>
                    </a:lnTo>
                    <a:lnTo>
                      <a:pt x="923" y="652"/>
                    </a:lnTo>
                    <a:lnTo>
                      <a:pt x="938" y="604"/>
                    </a:lnTo>
                    <a:lnTo>
                      <a:pt x="946" y="554"/>
                    </a:lnTo>
                    <a:lnTo>
                      <a:pt x="949" y="502"/>
                    </a:lnTo>
                    <a:lnTo>
                      <a:pt x="952" y="491"/>
                    </a:lnTo>
                    <a:lnTo>
                      <a:pt x="957" y="483"/>
                    </a:lnTo>
                    <a:lnTo>
                      <a:pt x="966" y="476"/>
                    </a:lnTo>
                    <a:lnTo>
                      <a:pt x="976" y="474"/>
                    </a:lnTo>
                    <a:lnTo>
                      <a:pt x="987" y="476"/>
                    </a:lnTo>
                    <a:lnTo>
                      <a:pt x="997" y="483"/>
                    </a:lnTo>
                    <a:lnTo>
                      <a:pt x="1002" y="492"/>
                    </a:lnTo>
                    <a:lnTo>
                      <a:pt x="1004" y="505"/>
                    </a:lnTo>
                    <a:lnTo>
                      <a:pt x="1001" y="560"/>
                    </a:lnTo>
                    <a:lnTo>
                      <a:pt x="992" y="613"/>
                    </a:lnTo>
                    <a:lnTo>
                      <a:pt x="978" y="663"/>
                    </a:lnTo>
                    <a:lnTo>
                      <a:pt x="960" y="712"/>
                    </a:lnTo>
                    <a:lnTo>
                      <a:pt x="937" y="758"/>
                    </a:lnTo>
                    <a:lnTo>
                      <a:pt x="908" y="801"/>
                    </a:lnTo>
                    <a:lnTo>
                      <a:pt x="875" y="840"/>
                    </a:lnTo>
                    <a:lnTo>
                      <a:pt x="839" y="877"/>
                    </a:lnTo>
                    <a:lnTo>
                      <a:pt x="799" y="910"/>
                    </a:lnTo>
                    <a:lnTo>
                      <a:pt x="756" y="938"/>
                    </a:lnTo>
                    <a:lnTo>
                      <a:pt x="710" y="962"/>
                    </a:lnTo>
                    <a:lnTo>
                      <a:pt x="662" y="981"/>
                    </a:lnTo>
                    <a:lnTo>
                      <a:pt x="610" y="995"/>
                    </a:lnTo>
                    <a:lnTo>
                      <a:pt x="557" y="1005"/>
                    </a:lnTo>
                    <a:lnTo>
                      <a:pt x="502" y="1007"/>
                    </a:lnTo>
                    <a:lnTo>
                      <a:pt x="448" y="1005"/>
                    </a:lnTo>
                    <a:lnTo>
                      <a:pt x="394" y="995"/>
                    </a:lnTo>
                    <a:lnTo>
                      <a:pt x="342" y="981"/>
                    </a:lnTo>
                    <a:lnTo>
                      <a:pt x="294" y="962"/>
                    </a:lnTo>
                    <a:lnTo>
                      <a:pt x="248" y="937"/>
                    </a:lnTo>
                    <a:lnTo>
                      <a:pt x="205" y="909"/>
                    </a:lnTo>
                    <a:lnTo>
                      <a:pt x="165" y="876"/>
                    </a:lnTo>
                    <a:lnTo>
                      <a:pt x="129" y="839"/>
                    </a:lnTo>
                    <a:lnTo>
                      <a:pt x="96" y="799"/>
                    </a:lnTo>
                    <a:lnTo>
                      <a:pt x="68" y="756"/>
                    </a:lnTo>
                    <a:lnTo>
                      <a:pt x="45" y="709"/>
                    </a:lnTo>
                    <a:lnTo>
                      <a:pt x="25" y="660"/>
                    </a:lnTo>
                    <a:lnTo>
                      <a:pt x="11" y="609"/>
                    </a:lnTo>
                    <a:lnTo>
                      <a:pt x="3" y="557"/>
                    </a:lnTo>
                    <a:lnTo>
                      <a:pt x="0" y="502"/>
                    </a:lnTo>
                    <a:lnTo>
                      <a:pt x="3" y="444"/>
                    </a:lnTo>
                    <a:lnTo>
                      <a:pt x="14" y="387"/>
                    </a:lnTo>
                    <a:lnTo>
                      <a:pt x="30" y="333"/>
                    </a:lnTo>
                    <a:lnTo>
                      <a:pt x="51" y="282"/>
                    </a:lnTo>
                    <a:lnTo>
                      <a:pt x="78" y="233"/>
                    </a:lnTo>
                    <a:lnTo>
                      <a:pt x="110" y="188"/>
                    </a:lnTo>
                    <a:lnTo>
                      <a:pt x="148" y="147"/>
                    </a:lnTo>
                    <a:lnTo>
                      <a:pt x="189" y="111"/>
                    </a:lnTo>
                    <a:lnTo>
                      <a:pt x="234" y="79"/>
                    </a:lnTo>
                    <a:lnTo>
                      <a:pt x="282" y="51"/>
                    </a:lnTo>
                    <a:lnTo>
                      <a:pt x="334" y="29"/>
                    </a:lnTo>
                    <a:lnTo>
                      <a:pt x="387" y="13"/>
                    </a:lnTo>
                    <a:lnTo>
                      <a:pt x="443" y="3"/>
                    </a:lnTo>
                    <a:lnTo>
                      <a:pt x="502"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0" name="Freeform 88"/>
              <p:cNvSpPr/>
              <p:nvPr/>
            </p:nvSpPr>
            <p:spPr bwMode="auto">
              <a:xfrm>
                <a:off x="8599488" y="3086101"/>
                <a:ext cx="74613" cy="82550"/>
              </a:xfrm>
              <a:custGeom>
                <a:avLst/>
                <a:gdLst>
                  <a:gd name="T0" fmla="*/ 58 w 425"/>
                  <a:gd name="T1" fmla="*/ 0 h 469"/>
                  <a:gd name="T2" fmla="*/ 75 w 425"/>
                  <a:gd name="T3" fmla="*/ 3 h 469"/>
                  <a:gd name="T4" fmla="*/ 91 w 425"/>
                  <a:gd name="T5" fmla="*/ 11 h 469"/>
                  <a:gd name="T6" fmla="*/ 102 w 425"/>
                  <a:gd name="T7" fmla="*/ 23 h 469"/>
                  <a:gd name="T8" fmla="*/ 111 w 425"/>
                  <a:gd name="T9" fmla="*/ 38 h 469"/>
                  <a:gd name="T10" fmla="*/ 113 w 425"/>
                  <a:gd name="T11" fmla="*/ 55 h 469"/>
                  <a:gd name="T12" fmla="*/ 113 w 425"/>
                  <a:gd name="T13" fmla="*/ 340 h 469"/>
                  <a:gd name="T14" fmla="*/ 355 w 425"/>
                  <a:gd name="T15" fmla="*/ 276 h 469"/>
                  <a:gd name="T16" fmla="*/ 372 w 425"/>
                  <a:gd name="T17" fmla="*/ 273 h 469"/>
                  <a:gd name="T18" fmla="*/ 388 w 425"/>
                  <a:gd name="T19" fmla="*/ 277 h 469"/>
                  <a:gd name="T20" fmla="*/ 403 w 425"/>
                  <a:gd name="T21" fmla="*/ 286 h 469"/>
                  <a:gd name="T22" fmla="*/ 415 w 425"/>
                  <a:gd name="T23" fmla="*/ 299 h 469"/>
                  <a:gd name="T24" fmla="*/ 423 w 425"/>
                  <a:gd name="T25" fmla="*/ 315 h 469"/>
                  <a:gd name="T26" fmla="*/ 425 w 425"/>
                  <a:gd name="T27" fmla="*/ 332 h 469"/>
                  <a:gd name="T28" fmla="*/ 421 w 425"/>
                  <a:gd name="T29" fmla="*/ 349 h 469"/>
                  <a:gd name="T30" fmla="*/ 413 w 425"/>
                  <a:gd name="T31" fmla="*/ 364 h 469"/>
                  <a:gd name="T32" fmla="*/ 400 w 425"/>
                  <a:gd name="T33" fmla="*/ 375 h 469"/>
                  <a:gd name="T34" fmla="*/ 383 w 425"/>
                  <a:gd name="T35" fmla="*/ 383 h 469"/>
                  <a:gd name="T36" fmla="*/ 70 w 425"/>
                  <a:gd name="T37" fmla="*/ 466 h 469"/>
                  <a:gd name="T38" fmla="*/ 67 w 425"/>
                  <a:gd name="T39" fmla="*/ 467 h 469"/>
                  <a:gd name="T40" fmla="*/ 65 w 425"/>
                  <a:gd name="T41" fmla="*/ 468 h 469"/>
                  <a:gd name="T42" fmla="*/ 61 w 425"/>
                  <a:gd name="T43" fmla="*/ 469 h 469"/>
                  <a:gd name="T44" fmla="*/ 58 w 425"/>
                  <a:gd name="T45" fmla="*/ 469 h 469"/>
                  <a:gd name="T46" fmla="*/ 55 w 425"/>
                  <a:gd name="T47" fmla="*/ 469 h 469"/>
                  <a:gd name="T48" fmla="*/ 38 w 425"/>
                  <a:gd name="T49" fmla="*/ 466 h 469"/>
                  <a:gd name="T50" fmla="*/ 23 w 425"/>
                  <a:gd name="T51" fmla="*/ 456 h 469"/>
                  <a:gd name="T52" fmla="*/ 10 w 425"/>
                  <a:gd name="T53" fmla="*/ 443 h 469"/>
                  <a:gd name="T54" fmla="*/ 3 w 425"/>
                  <a:gd name="T55" fmla="*/ 426 h 469"/>
                  <a:gd name="T56" fmla="*/ 1 w 425"/>
                  <a:gd name="T57" fmla="*/ 415 h 469"/>
                  <a:gd name="T58" fmla="*/ 1 w 425"/>
                  <a:gd name="T59" fmla="*/ 407 h 469"/>
                  <a:gd name="T60" fmla="*/ 3 w 425"/>
                  <a:gd name="T61" fmla="*/ 398 h 469"/>
                  <a:gd name="T62" fmla="*/ 2 w 425"/>
                  <a:gd name="T63" fmla="*/ 394 h 469"/>
                  <a:gd name="T64" fmla="*/ 1 w 425"/>
                  <a:gd name="T65" fmla="*/ 388 h 469"/>
                  <a:gd name="T66" fmla="*/ 0 w 425"/>
                  <a:gd name="T67" fmla="*/ 380 h 469"/>
                  <a:gd name="T68" fmla="*/ 0 w 425"/>
                  <a:gd name="T69" fmla="*/ 55 h 469"/>
                  <a:gd name="T70" fmla="*/ 3 w 425"/>
                  <a:gd name="T71" fmla="*/ 38 h 469"/>
                  <a:gd name="T72" fmla="*/ 12 w 425"/>
                  <a:gd name="T73" fmla="*/ 23 h 469"/>
                  <a:gd name="T74" fmla="*/ 25 w 425"/>
                  <a:gd name="T75" fmla="*/ 11 h 469"/>
                  <a:gd name="T76" fmla="*/ 40 w 425"/>
                  <a:gd name="T77" fmla="*/ 3 h 469"/>
                  <a:gd name="T78" fmla="*/ 58 w 425"/>
                  <a:gd name="T79"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5" h="469">
                    <a:moveTo>
                      <a:pt x="58" y="0"/>
                    </a:moveTo>
                    <a:lnTo>
                      <a:pt x="75" y="3"/>
                    </a:lnTo>
                    <a:lnTo>
                      <a:pt x="91" y="11"/>
                    </a:lnTo>
                    <a:lnTo>
                      <a:pt x="102" y="23"/>
                    </a:lnTo>
                    <a:lnTo>
                      <a:pt x="111" y="38"/>
                    </a:lnTo>
                    <a:lnTo>
                      <a:pt x="113" y="55"/>
                    </a:lnTo>
                    <a:lnTo>
                      <a:pt x="113" y="340"/>
                    </a:lnTo>
                    <a:lnTo>
                      <a:pt x="355" y="276"/>
                    </a:lnTo>
                    <a:lnTo>
                      <a:pt x="372" y="273"/>
                    </a:lnTo>
                    <a:lnTo>
                      <a:pt x="388" y="277"/>
                    </a:lnTo>
                    <a:lnTo>
                      <a:pt x="403" y="286"/>
                    </a:lnTo>
                    <a:lnTo>
                      <a:pt x="415" y="299"/>
                    </a:lnTo>
                    <a:lnTo>
                      <a:pt x="423" y="315"/>
                    </a:lnTo>
                    <a:lnTo>
                      <a:pt x="425" y="332"/>
                    </a:lnTo>
                    <a:lnTo>
                      <a:pt x="421" y="349"/>
                    </a:lnTo>
                    <a:lnTo>
                      <a:pt x="413" y="364"/>
                    </a:lnTo>
                    <a:lnTo>
                      <a:pt x="400" y="375"/>
                    </a:lnTo>
                    <a:lnTo>
                      <a:pt x="383" y="383"/>
                    </a:lnTo>
                    <a:lnTo>
                      <a:pt x="70" y="466"/>
                    </a:lnTo>
                    <a:lnTo>
                      <a:pt x="67" y="467"/>
                    </a:lnTo>
                    <a:lnTo>
                      <a:pt x="65" y="468"/>
                    </a:lnTo>
                    <a:lnTo>
                      <a:pt x="61" y="469"/>
                    </a:lnTo>
                    <a:lnTo>
                      <a:pt x="58" y="469"/>
                    </a:lnTo>
                    <a:lnTo>
                      <a:pt x="55" y="469"/>
                    </a:lnTo>
                    <a:lnTo>
                      <a:pt x="38" y="466"/>
                    </a:lnTo>
                    <a:lnTo>
                      <a:pt x="23" y="456"/>
                    </a:lnTo>
                    <a:lnTo>
                      <a:pt x="10" y="443"/>
                    </a:lnTo>
                    <a:lnTo>
                      <a:pt x="3" y="426"/>
                    </a:lnTo>
                    <a:lnTo>
                      <a:pt x="1" y="415"/>
                    </a:lnTo>
                    <a:lnTo>
                      <a:pt x="1" y="407"/>
                    </a:lnTo>
                    <a:lnTo>
                      <a:pt x="3" y="398"/>
                    </a:lnTo>
                    <a:lnTo>
                      <a:pt x="2" y="394"/>
                    </a:lnTo>
                    <a:lnTo>
                      <a:pt x="1" y="388"/>
                    </a:lnTo>
                    <a:lnTo>
                      <a:pt x="0" y="380"/>
                    </a:lnTo>
                    <a:lnTo>
                      <a:pt x="0" y="55"/>
                    </a:lnTo>
                    <a:lnTo>
                      <a:pt x="3" y="38"/>
                    </a:lnTo>
                    <a:lnTo>
                      <a:pt x="12" y="23"/>
                    </a:lnTo>
                    <a:lnTo>
                      <a:pt x="25" y="11"/>
                    </a:lnTo>
                    <a:lnTo>
                      <a:pt x="40" y="3"/>
                    </a:lnTo>
                    <a:lnTo>
                      <a:pt x="58"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45" name="组合 44"/>
            <p:cNvGrpSpPr/>
            <p:nvPr/>
          </p:nvGrpSpPr>
          <p:grpSpPr>
            <a:xfrm>
              <a:off x="6912939" y="4074003"/>
              <a:ext cx="6074414" cy="1467180"/>
              <a:chOff x="2739806" y="2351212"/>
              <a:chExt cx="6074414" cy="1467180"/>
            </a:xfrm>
          </p:grpSpPr>
          <p:sp>
            <p:nvSpPr>
              <p:cNvPr id="46" name="文本框 29"/>
              <p:cNvSpPr txBox="1"/>
              <p:nvPr/>
            </p:nvSpPr>
            <p:spPr>
              <a:xfrm>
                <a:off x="2739807" y="2351212"/>
                <a:ext cx="4493538" cy="52322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dirty="0">
                    <a:solidFill>
                      <a:schemeClr val="bg1">
                        <a:alpha val="91000"/>
                      </a:schemeClr>
                    </a:solidFill>
                    <a:cs typeface="+mn-ea"/>
                    <a:sym typeface="+mn-lt"/>
                  </a:rPr>
                  <a:t>生态环境与人文环境的协调</a:t>
                </a:r>
              </a:p>
            </p:txBody>
          </p:sp>
          <p:sp>
            <p:nvSpPr>
              <p:cNvPr id="47" name="文本框 30"/>
              <p:cNvSpPr txBox="1"/>
              <p:nvPr/>
            </p:nvSpPr>
            <p:spPr>
              <a:xfrm>
                <a:off x="2739806" y="2802729"/>
                <a:ext cx="6074414"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alpha val="61000"/>
                      </a:schemeClr>
                    </a:solidFill>
                    <a:cs typeface="+mn-ea"/>
                    <a:sym typeface="+mn-lt"/>
                  </a:rPr>
                  <a:t>发展观光果园既可为游客提供一部分时鲜果品，又保留了一部分生态果园，从而在一定程度上缓解了环境问题，为城市居民刨造了一个幽雅、宜人的生态和休闲环境。还可在其中增加旅游的理念和</a:t>
                </a:r>
              </a:p>
              <a:p>
                <a:r>
                  <a:rPr lang="zh-CN" altLang="en-US" sz="1200" dirty="0">
                    <a:solidFill>
                      <a:schemeClr val="bg1">
                        <a:alpha val="61000"/>
                      </a:schemeClr>
                    </a:solidFill>
                    <a:cs typeface="+mn-ea"/>
                    <a:sym typeface="+mn-lt"/>
                  </a:rPr>
                  <a:t>生态气息，融入更多的农村文化和农业知识。尤其是城市近郊开辟的观光果园大都交通便利，为中小学生提供了一个理想的实践活动场所。</a:t>
                </a:r>
              </a:p>
            </p:txBody>
          </p:sp>
        </p:grpSp>
      </p:grpSp>
      <p:grpSp>
        <p:nvGrpSpPr>
          <p:cNvPr id="2" name="组合 1"/>
          <p:cNvGrpSpPr/>
          <p:nvPr/>
        </p:nvGrpSpPr>
        <p:grpSpPr>
          <a:xfrm>
            <a:off x="836851" y="1668834"/>
            <a:ext cx="6654812" cy="1282514"/>
            <a:chOff x="836851" y="1668834"/>
            <a:chExt cx="6654812" cy="1282514"/>
          </a:xfrm>
        </p:grpSpPr>
        <p:grpSp>
          <p:nvGrpSpPr>
            <p:cNvPr id="75" name="Group 35"/>
            <p:cNvGrpSpPr/>
            <p:nvPr/>
          </p:nvGrpSpPr>
          <p:grpSpPr>
            <a:xfrm>
              <a:off x="836851" y="1747377"/>
              <a:ext cx="650124" cy="730398"/>
              <a:chOff x="2639481" y="1361281"/>
              <a:chExt cx="775761" cy="879475"/>
            </a:xfrm>
            <a:solidFill>
              <a:srgbClr val="01EFFB"/>
            </a:solidFill>
          </p:grpSpPr>
          <p:sp>
            <p:nvSpPr>
              <p:cNvPr id="76" name="Freeform 6"/>
              <p:cNvSpPr>
                <a:spLocks noEditPoints="1"/>
              </p:cNvSpPr>
              <p:nvPr/>
            </p:nvSpPr>
            <p:spPr bwMode="auto">
              <a:xfrm>
                <a:off x="2639481" y="1361281"/>
                <a:ext cx="775761" cy="879475"/>
              </a:xfrm>
              <a:custGeom>
                <a:avLst/>
                <a:gdLst>
                  <a:gd name="connsiteX0" fmla="*/ 417196 w 535176"/>
                  <a:gd name="connsiteY0" fmla="*/ 482108 h 606725"/>
                  <a:gd name="connsiteX1" fmla="*/ 487235 w 535176"/>
                  <a:gd name="connsiteY1" fmla="*/ 556083 h 606725"/>
                  <a:gd name="connsiteX2" fmla="*/ 534758 w 535176"/>
                  <a:gd name="connsiteY2" fmla="*/ 592804 h 606725"/>
                  <a:gd name="connsiteX3" fmla="*/ 524346 w 535176"/>
                  <a:gd name="connsiteY3" fmla="*/ 606585 h 606725"/>
                  <a:gd name="connsiteX4" fmla="*/ 300523 w 535176"/>
                  <a:gd name="connsiteY4" fmla="*/ 606585 h 606725"/>
                  <a:gd name="connsiteX5" fmla="*/ 290022 w 535176"/>
                  <a:gd name="connsiteY5" fmla="*/ 598049 h 606725"/>
                  <a:gd name="connsiteX6" fmla="*/ 350805 w 535176"/>
                  <a:gd name="connsiteY6" fmla="*/ 529320 h 606725"/>
                  <a:gd name="connsiteX7" fmla="*/ 417196 w 535176"/>
                  <a:gd name="connsiteY7" fmla="*/ 482108 h 606725"/>
                  <a:gd name="connsiteX8" fmla="*/ 60621 w 535176"/>
                  <a:gd name="connsiteY8" fmla="*/ 403216 h 606725"/>
                  <a:gd name="connsiteX9" fmla="*/ 120524 w 535176"/>
                  <a:gd name="connsiteY9" fmla="*/ 418326 h 606725"/>
                  <a:gd name="connsiteX10" fmla="*/ 127467 w 535176"/>
                  <a:gd name="connsiteY10" fmla="*/ 472810 h 606725"/>
                  <a:gd name="connsiteX11" fmla="*/ 126488 w 535176"/>
                  <a:gd name="connsiteY11" fmla="*/ 484809 h 606725"/>
                  <a:gd name="connsiteX12" fmla="*/ 95691 w 535176"/>
                  <a:gd name="connsiteY12" fmla="*/ 586312 h 606725"/>
                  <a:gd name="connsiteX13" fmla="*/ 59909 w 535176"/>
                  <a:gd name="connsiteY13" fmla="*/ 605510 h 606725"/>
                  <a:gd name="connsiteX14" fmla="*/ 40683 w 535176"/>
                  <a:gd name="connsiteY14" fmla="*/ 569691 h 606725"/>
                  <a:gd name="connsiteX15" fmla="*/ 69700 w 535176"/>
                  <a:gd name="connsiteY15" fmla="*/ 474054 h 606725"/>
                  <a:gd name="connsiteX16" fmla="*/ 69248 w 535176"/>
                  <a:gd name="connsiteY16" fmla="*/ 143066 h 606725"/>
                  <a:gd name="connsiteX17" fmla="*/ 128177 w 535176"/>
                  <a:gd name="connsiteY17" fmla="*/ 153464 h 606725"/>
                  <a:gd name="connsiteX18" fmla="*/ 155327 w 535176"/>
                  <a:gd name="connsiteY18" fmla="*/ 192303 h 606725"/>
                  <a:gd name="connsiteX19" fmla="*/ 152568 w 535176"/>
                  <a:gd name="connsiteY19" fmla="*/ 207324 h 606725"/>
                  <a:gd name="connsiteX20" fmla="*/ 81532 w 535176"/>
                  <a:gd name="connsiteY20" fmla="*/ 164218 h 606725"/>
                  <a:gd name="connsiteX21" fmla="*/ 144912 w 535176"/>
                  <a:gd name="connsiteY21" fmla="*/ 229543 h 606725"/>
                  <a:gd name="connsiteX22" fmla="*/ 226451 w 535176"/>
                  <a:gd name="connsiteY22" fmla="*/ 214434 h 606725"/>
                  <a:gd name="connsiteX23" fmla="*/ 253869 w 535176"/>
                  <a:gd name="connsiteY23" fmla="*/ 231409 h 606725"/>
                  <a:gd name="connsiteX24" fmla="*/ 235175 w 535176"/>
                  <a:gd name="connsiteY24" fmla="*/ 261538 h 606725"/>
                  <a:gd name="connsiteX25" fmla="*/ 139126 w 535176"/>
                  <a:gd name="connsiteY25" fmla="*/ 279225 h 606725"/>
                  <a:gd name="connsiteX26" fmla="*/ 117584 w 535176"/>
                  <a:gd name="connsiteY26" fmla="*/ 272381 h 606725"/>
                  <a:gd name="connsiteX27" fmla="*/ 49487 w 535176"/>
                  <a:gd name="connsiteY27" fmla="*/ 200302 h 606725"/>
                  <a:gd name="connsiteX28" fmla="*/ 97644 w 535176"/>
                  <a:gd name="connsiteY28" fmla="*/ 283847 h 606725"/>
                  <a:gd name="connsiteX29" fmla="*/ 135833 w 535176"/>
                  <a:gd name="connsiteY29" fmla="*/ 302600 h 606725"/>
                  <a:gd name="connsiteX30" fmla="*/ 132628 w 535176"/>
                  <a:gd name="connsiteY30" fmla="*/ 320553 h 606725"/>
                  <a:gd name="connsiteX31" fmla="*/ 47528 w 535176"/>
                  <a:gd name="connsiteY31" fmla="*/ 324286 h 606725"/>
                  <a:gd name="connsiteX32" fmla="*/ 166721 w 535176"/>
                  <a:gd name="connsiteY32" fmla="*/ 348105 h 606725"/>
                  <a:gd name="connsiteX33" fmla="*/ 180430 w 535176"/>
                  <a:gd name="connsiteY33" fmla="*/ 355837 h 606725"/>
                  <a:gd name="connsiteX34" fmla="*/ 277191 w 535176"/>
                  <a:gd name="connsiteY34" fmla="*/ 453513 h 606725"/>
                  <a:gd name="connsiteX35" fmla="*/ 282710 w 535176"/>
                  <a:gd name="connsiteY35" fmla="*/ 461334 h 606725"/>
                  <a:gd name="connsiteX36" fmla="*/ 285915 w 535176"/>
                  <a:gd name="connsiteY36" fmla="*/ 460267 h 606725"/>
                  <a:gd name="connsiteX37" fmla="*/ 275322 w 535176"/>
                  <a:gd name="connsiteY37" fmla="*/ 428716 h 606725"/>
                  <a:gd name="connsiteX38" fmla="*/ 282265 w 535176"/>
                  <a:gd name="connsiteY38" fmla="*/ 415029 h 606725"/>
                  <a:gd name="connsiteX39" fmla="*/ 284757 w 535176"/>
                  <a:gd name="connsiteY39" fmla="*/ 414140 h 606725"/>
                  <a:gd name="connsiteX40" fmla="*/ 249240 w 535176"/>
                  <a:gd name="connsiteY40" fmla="*/ 307666 h 606725"/>
                  <a:gd name="connsiteX41" fmla="*/ 211586 w 535176"/>
                  <a:gd name="connsiteY41" fmla="*/ 289268 h 606725"/>
                  <a:gd name="connsiteX42" fmla="*/ 239359 w 535176"/>
                  <a:gd name="connsiteY42" fmla="*/ 284113 h 606725"/>
                  <a:gd name="connsiteX43" fmla="*/ 277636 w 535176"/>
                  <a:gd name="connsiteY43" fmla="*/ 241275 h 606725"/>
                  <a:gd name="connsiteX44" fmla="*/ 289386 w 535176"/>
                  <a:gd name="connsiteY44" fmla="*/ 249629 h 606725"/>
                  <a:gd name="connsiteX45" fmla="*/ 272562 w 535176"/>
                  <a:gd name="connsiteY45" fmla="*/ 299933 h 606725"/>
                  <a:gd name="connsiteX46" fmla="*/ 308080 w 535176"/>
                  <a:gd name="connsiteY46" fmla="*/ 406408 h 606725"/>
                  <a:gd name="connsiteX47" fmla="*/ 310572 w 535176"/>
                  <a:gd name="connsiteY47" fmla="*/ 405519 h 606725"/>
                  <a:gd name="connsiteX48" fmla="*/ 324370 w 535176"/>
                  <a:gd name="connsiteY48" fmla="*/ 412451 h 606725"/>
                  <a:gd name="connsiteX49" fmla="*/ 334874 w 535176"/>
                  <a:gd name="connsiteY49" fmla="*/ 443914 h 606725"/>
                  <a:gd name="connsiteX50" fmla="*/ 357573 w 535176"/>
                  <a:gd name="connsiteY50" fmla="*/ 436448 h 606725"/>
                  <a:gd name="connsiteX51" fmla="*/ 371370 w 535176"/>
                  <a:gd name="connsiteY51" fmla="*/ 444269 h 606725"/>
                  <a:gd name="connsiteX52" fmla="*/ 374486 w 535176"/>
                  <a:gd name="connsiteY52" fmla="*/ 467733 h 606725"/>
                  <a:gd name="connsiteX53" fmla="*/ 334874 w 535176"/>
                  <a:gd name="connsiteY53" fmla="*/ 505239 h 606725"/>
                  <a:gd name="connsiteX54" fmla="*/ 288140 w 535176"/>
                  <a:gd name="connsiteY54" fmla="*/ 528258 h 606725"/>
                  <a:gd name="connsiteX55" fmla="*/ 266954 w 535176"/>
                  <a:gd name="connsiteY55" fmla="*/ 500528 h 606725"/>
                  <a:gd name="connsiteX56" fmla="*/ 236332 w 535176"/>
                  <a:gd name="connsiteY56" fmla="*/ 493863 h 606725"/>
                  <a:gd name="connsiteX57" fmla="*/ 145357 w 535176"/>
                  <a:gd name="connsiteY57" fmla="*/ 402053 h 606725"/>
                  <a:gd name="connsiteX58" fmla="*/ 22069 w 535176"/>
                  <a:gd name="connsiteY58" fmla="*/ 372368 h 606725"/>
                  <a:gd name="connsiteX59" fmla="*/ 260 w 535176"/>
                  <a:gd name="connsiteY59" fmla="*/ 340550 h 606725"/>
                  <a:gd name="connsiteX60" fmla="*/ 30348 w 535176"/>
                  <a:gd name="connsiteY60" fmla="*/ 170262 h 606725"/>
                  <a:gd name="connsiteX61" fmla="*/ 69248 w 535176"/>
                  <a:gd name="connsiteY61" fmla="*/ 143066 h 606725"/>
                  <a:gd name="connsiteX62" fmla="*/ 159076 w 535176"/>
                  <a:gd name="connsiteY62" fmla="*/ 76075 h 606725"/>
                  <a:gd name="connsiteX63" fmla="*/ 159878 w 535176"/>
                  <a:gd name="connsiteY63" fmla="*/ 85228 h 606725"/>
                  <a:gd name="connsiteX64" fmla="*/ 196105 w 535176"/>
                  <a:gd name="connsiteY64" fmla="*/ 78119 h 606725"/>
                  <a:gd name="connsiteX65" fmla="*/ 204205 w 535176"/>
                  <a:gd name="connsiteY65" fmla="*/ 83540 h 606725"/>
                  <a:gd name="connsiteX66" fmla="*/ 198775 w 535176"/>
                  <a:gd name="connsiteY66" fmla="*/ 91626 h 606725"/>
                  <a:gd name="connsiteX67" fmla="*/ 157563 w 535176"/>
                  <a:gd name="connsiteY67" fmla="*/ 99624 h 606725"/>
                  <a:gd name="connsiteX68" fmla="*/ 101575 w 535176"/>
                  <a:gd name="connsiteY68" fmla="*/ 133659 h 606725"/>
                  <a:gd name="connsiteX69" fmla="*/ 66327 w 535176"/>
                  <a:gd name="connsiteY69" fmla="*/ 107977 h 606725"/>
                  <a:gd name="connsiteX70" fmla="*/ 114749 w 535176"/>
                  <a:gd name="connsiteY70" fmla="*/ 94292 h 606725"/>
                  <a:gd name="connsiteX71" fmla="*/ 159076 w 535176"/>
                  <a:gd name="connsiteY71" fmla="*/ 76075 h 606725"/>
                  <a:gd name="connsiteX72" fmla="*/ 107666 w 535176"/>
                  <a:gd name="connsiteY72" fmla="*/ 474 h 606725"/>
                  <a:gd name="connsiteX73" fmla="*/ 130147 w 535176"/>
                  <a:gd name="connsiteY73" fmla="*/ 8983 h 606725"/>
                  <a:gd name="connsiteX74" fmla="*/ 144029 w 535176"/>
                  <a:gd name="connsiteY74" fmla="*/ 22402 h 606725"/>
                  <a:gd name="connsiteX75" fmla="*/ 177933 w 535176"/>
                  <a:gd name="connsiteY75" fmla="*/ 18226 h 606725"/>
                  <a:gd name="connsiteX76" fmla="*/ 197155 w 535176"/>
                  <a:gd name="connsiteY76" fmla="*/ 24535 h 606725"/>
                  <a:gd name="connsiteX77" fmla="*/ 109413 w 535176"/>
                  <a:gd name="connsiteY77" fmla="*/ 78922 h 606725"/>
                  <a:gd name="connsiteX78" fmla="*/ 26031 w 535176"/>
                  <a:gd name="connsiteY78" fmla="*/ 96962 h 606725"/>
                  <a:gd name="connsiteX79" fmla="*/ 6899 w 535176"/>
                  <a:gd name="connsiteY79" fmla="*/ 90652 h 606725"/>
                  <a:gd name="connsiteX80" fmla="*/ 47210 w 535176"/>
                  <a:gd name="connsiteY80" fmla="*/ 56083 h 606725"/>
                  <a:gd name="connsiteX81" fmla="*/ 49702 w 535176"/>
                  <a:gd name="connsiteY81" fmla="*/ 36888 h 606725"/>
                  <a:gd name="connsiteX82" fmla="*/ 82983 w 535176"/>
                  <a:gd name="connsiteY82" fmla="*/ 3029 h 606725"/>
                  <a:gd name="connsiteX83" fmla="*/ 107666 w 535176"/>
                  <a:gd name="connsiteY83" fmla="*/ 474 h 60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35176" h="606725">
                    <a:moveTo>
                      <a:pt x="417196" y="482108"/>
                    </a:moveTo>
                    <a:cubicBezTo>
                      <a:pt x="457421" y="482108"/>
                      <a:pt x="489460" y="515984"/>
                      <a:pt x="487235" y="556083"/>
                    </a:cubicBezTo>
                    <a:cubicBezTo>
                      <a:pt x="509306" y="556616"/>
                      <a:pt x="528706" y="571554"/>
                      <a:pt x="534758" y="592804"/>
                    </a:cubicBezTo>
                    <a:cubicBezTo>
                      <a:pt x="536716" y="599650"/>
                      <a:pt x="531554" y="606585"/>
                      <a:pt x="524346" y="606585"/>
                    </a:cubicBezTo>
                    <a:lnTo>
                      <a:pt x="300523" y="606585"/>
                    </a:lnTo>
                    <a:cubicBezTo>
                      <a:pt x="295450" y="606585"/>
                      <a:pt x="291090" y="603029"/>
                      <a:pt x="290022" y="598049"/>
                    </a:cubicBezTo>
                    <a:cubicBezTo>
                      <a:pt x="281834" y="560440"/>
                      <a:pt x="312715" y="525853"/>
                      <a:pt x="350805" y="529320"/>
                    </a:cubicBezTo>
                    <a:cubicBezTo>
                      <a:pt x="360417" y="501402"/>
                      <a:pt x="386759" y="482108"/>
                      <a:pt x="417196" y="482108"/>
                    </a:cubicBezTo>
                    <a:close/>
                    <a:moveTo>
                      <a:pt x="60621" y="403216"/>
                    </a:moveTo>
                    <a:lnTo>
                      <a:pt x="120524" y="418326"/>
                    </a:lnTo>
                    <a:lnTo>
                      <a:pt x="127467" y="472810"/>
                    </a:lnTo>
                    <a:cubicBezTo>
                      <a:pt x="128001" y="476810"/>
                      <a:pt x="127645" y="480898"/>
                      <a:pt x="126488" y="484809"/>
                    </a:cubicBezTo>
                    <a:lnTo>
                      <a:pt x="95691" y="586312"/>
                    </a:lnTo>
                    <a:cubicBezTo>
                      <a:pt x="91151" y="601510"/>
                      <a:pt x="75040" y="610043"/>
                      <a:pt x="59909" y="605510"/>
                    </a:cubicBezTo>
                    <a:cubicBezTo>
                      <a:pt x="44688" y="600888"/>
                      <a:pt x="36054" y="584890"/>
                      <a:pt x="40683" y="569691"/>
                    </a:cubicBezTo>
                    <a:lnTo>
                      <a:pt x="69700" y="474054"/>
                    </a:lnTo>
                    <a:close/>
                    <a:moveTo>
                      <a:pt x="69248" y="143066"/>
                    </a:moveTo>
                    <a:lnTo>
                      <a:pt x="128177" y="153464"/>
                    </a:lnTo>
                    <a:cubicBezTo>
                      <a:pt x="146426" y="156664"/>
                      <a:pt x="158532" y="174084"/>
                      <a:pt x="155327" y="192303"/>
                    </a:cubicBezTo>
                    <a:cubicBezTo>
                      <a:pt x="152835" y="206524"/>
                      <a:pt x="153369" y="203857"/>
                      <a:pt x="152568" y="207324"/>
                    </a:cubicBezTo>
                    <a:lnTo>
                      <a:pt x="81532" y="164218"/>
                    </a:lnTo>
                    <a:lnTo>
                      <a:pt x="144912" y="229543"/>
                    </a:lnTo>
                    <a:lnTo>
                      <a:pt x="226451" y="214434"/>
                    </a:lnTo>
                    <a:cubicBezTo>
                      <a:pt x="238736" y="212212"/>
                      <a:pt x="250486" y="219766"/>
                      <a:pt x="253869" y="231409"/>
                    </a:cubicBezTo>
                    <a:cubicBezTo>
                      <a:pt x="257785" y="245096"/>
                      <a:pt x="248973" y="258961"/>
                      <a:pt x="235175" y="261538"/>
                    </a:cubicBezTo>
                    <a:lnTo>
                      <a:pt x="139126" y="279225"/>
                    </a:lnTo>
                    <a:cubicBezTo>
                      <a:pt x="131382" y="280647"/>
                      <a:pt x="123192" y="278158"/>
                      <a:pt x="117584" y="272381"/>
                    </a:cubicBezTo>
                    <a:lnTo>
                      <a:pt x="49487" y="200302"/>
                    </a:lnTo>
                    <a:cubicBezTo>
                      <a:pt x="54560" y="209012"/>
                      <a:pt x="92125" y="274337"/>
                      <a:pt x="97644" y="283847"/>
                    </a:cubicBezTo>
                    <a:cubicBezTo>
                      <a:pt x="104410" y="295489"/>
                      <a:pt x="123815" y="303844"/>
                      <a:pt x="135833" y="302600"/>
                    </a:cubicBezTo>
                    <a:lnTo>
                      <a:pt x="132628" y="320553"/>
                    </a:lnTo>
                    <a:cubicBezTo>
                      <a:pt x="122925" y="320997"/>
                      <a:pt x="56875" y="323930"/>
                      <a:pt x="47528" y="324286"/>
                    </a:cubicBezTo>
                    <a:cubicBezTo>
                      <a:pt x="57231" y="326152"/>
                      <a:pt x="166721" y="348105"/>
                      <a:pt x="166721" y="348105"/>
                    </a:cubicBezTo>
                    <a:cubicBezTo>
                      <a:pt x="171973" y="349349"/>
                      <a:pt x="176691" y="352015"/>
                      <a:pt x="180430" y="355837"/>
                    </a:cubicBezTo>
                    <a:lnTo>
                      <a:pt x="277191" y="453513"/>
                    </a:lnTo>
                    <a:cubicBezTo>
                      <a:pt x="279594" y="455823"/>
                      <a:pt x="281375" y="458490"/>
                      <a:pt x="282710" y="461334"/>
                    </a:cubicBezTo>
                    <a:lnTo>
                      <a:pt x="285915" y="460267"/>
                    </a:lnTo>
                    <a:lnTo>
                      <a:pt x="275322" y="428716"/>
                    </a:lnTo>
                    <a:cubicBezTo>
                      <a:pt x="273452" y="423028"/>
                      <a:pt x="276568" y="416895"/>
                      <a:pt x="282265" y="415029"/>
                    </a:cubicBezTo>
                    <a:lnTo>
                      <a:pt x="284757" y="414140"/>
                    </a:lnTo>
                    <a:lnTo>
                      <a:pt x="249240" y="307666"/>
                    </a:lnTo>
                    <a:cubicBezTo>
                      <a:pt x="233573" y="308288"/>
                      <a:pt x="219775" y="300822"/>
                      <a:pt x="211586" y="289268"/>
                    </a:cubicBezTo>
                    <a:lnTo>
                      <a:pt x="239359" y="284113"/>
                    </a:lnTo>
                    <a:cubicBezTo>
                      <a:pt x="260367" y="280203"/>
                      <a:pt x="276123" y="262605"/>
                      <a:pt x="277636" y="241275"/>
                    </a:cubicBezTo>
                    <a:cubicBezTo>
                      <a:pt x="282799" y="241275"/>
                      <a:pt x="287606" y="244474"/>
                      <a:pt x="289386" y="249629"/>
                    </a:cubicBezTo>
                    <a:cubicBezTo>
                      <a:pt x="295884" y="269093"/>
                      <a:pt x="288051" y="289268"/>
                      <a:pt x="272562" y="299933"/>
                    </a:cubicBezTo>
                    <a:lnTo>
                      <a:pt x="308080" y="406408"/>
                    </a:lnTo>
                    <a:lnTo>
                      <a:pt x="310572" y="405519"/>
                    </a:lnTo>
                    <a:cubicBezTo>
                      <a:pt x="316358" y="403653"/>
                      <a:pt x="322500" y="406763"/>
                      <a:pt x="324370" y="412451"/>
                    </a:cubicBezTo>
                    <a:lnTo>
                      <a:pt x="334874" y="443914"/>
                    </a:lnTo>
                    <a:lnTo>
                      <a:pt x="357573" y="436448"/>
                    </a:lnTo>
                    <a:cubicBezTo>
                      <a:pt x="363626" y="434404"/>
                      <a:pt x="370035" y="438048"/>
                      <a:pt x="371370" y="444269"/>
                    </a:cubicBezTo>
                    <a:cubicBezTo>
                      <a:pt x="372884" y="451557"/>
                      <a:pt x="373952" y="459556"/>
                      <a:pt x="374486" y="467733"/>
                    </a:cubicBezTo>
                    <a:cubicBezTo>
                      <a:pt x="358018" y="475998"/>
                      <a:pt x="344131" y="488974"/>
                      <a:pt x="334874" y="505239"/>
                    </a:cubicBezTo>
                    <a:cubicBezTo>
                      <a:pt x="316714" y="507639"/>
                      <a:pt x="300513" y="515993"/>
                      <a:pt x="288140" y="528258"/>
                    </a:cubicBezTo>
                    <a:cubicBezTo>
                      <a:pt x="280396" y="519726"/>
                      <a:pt x="273096" y="510216"/>
                      <a:pt x="266954" y="500528"/>
                    </a:cubicBezTo>
                    <a:cubicBezTo>
                      <a:pt x="256094" y="504617"/>
                      <a:pt x="244255" y="501862"/>
                      <a:pt x="236332" y="493863"/>
                    </a:cubicBezTo>
                    <a:lnTo>
                      <a:pt x="145357" y="402053"/>
                    </a:lnTo>
                    <a:lnTo>
                      <a:pt x="22069" y="372368"/>
                    </a:lnTo>
                    <a:cubicBezTo>
                      <a:pt x="7560" y="368902"/>
                      <a:pt x="-1698" y="355037"/>
                      <a:pt x="260" y="340550"/>
                    </a:cubicBezTo>
                    <a:cubicBezTo>
                      <a:pt x="1507" y="333440"/>
                      <a:pt x="29102" y="177639"/>
                      <a:pt x="30348" y="170262"/>
                    </a:cubicBezTo>
                    <a:cubicBezTo>
                      <a:pt x="33642" y="152042"/>
                      <a:pt x="51000" y="139866"/>
                      <a:pt x="69248" y="143066"/>
                    </a:cubicBezTo>
                    <a:close/>
                    <a:moveTo>
                      <a:pt x="159076" y="76075"/>
                    </a:moveTo>
                    <a:cubicBezTo>
                      <a:pt x="159610" y="79096"/>
                      <a:pt x="159878" y="82118"/>
                      <a:pt x="159878" y="85228"/>
                    </a:cubicBezTo>
                    <a:lnTo>
                      <a:pt x="196105" y="78119"/>
                    </a:lnTo>
                    <a:cubicBezTo>
                      <a:pt x="199843" y="77408"/>
                      <a:pt x="203404" y="79896"/>
                      <a:pt x="204205" y="83540"/>
                    </a:cubicBezTo>
                    <a:cubicBezTo>
                      <a:pt x="204917" y="87272"/>
                      <a:pt x="202425" y="90915"/>
                      <a:pt x="198775" y="91626"/>
                    </a:cubicBezTo>
                    <a:lnTo>
                      <a:pt x="157563" y="99624"/>
                    </a:lnTo>
                    <a:cubicBezTo>
                      <a:pt x="150264" y="123084"/>
                      <a:pt x="126498" y="138102"/>
                      <a:pt x="101575" y="133659"/>
                    </a:cubicBezTo>
                    <a:cubicBezTo>
                      <a:pt x="85820" y="130904"/>
                      <a:pt x="73181" y="121040"/>
                      <a:pt x="66327" y="107977"/>
                    </a:cubicBezTo>
                    <a:cubicBezTo>
                      <a:pt x="81370" y="104778"/>
                      <a:pt x="97926" y="100068"/>
                      <a:pt x="114749" y="94292"/>
                    </a:cubicBezTo>
                    <a:cubicBezTo>
                      <a:pt x="130682" y="88694"/>
                      <a:pt x="145725" y="82562"/>
                      <a:pt x="159076" y="76075"/>
                    </a:cubicBezTo>
                    <a:close/>
                    <a:moveTo>
                      <a:pt x="107666" y="474"/>
                    </a:moveTo>
                    <a:cubicBezTo>
                      <a:pt x="115731" y="1563"/>
                      <a:pt x="123428" y="4496"/>
                      <a:pt x="130147" y="8983"/>
                    </a:cubicBezTo>
                    <a:cubicBezTo>
                      <a:pt x="135486" y="12538"/>
                      <a:pt x="140202" y="17070"/>
                      <a:pt x="144029" y="22402"/>
                    </a:cubicBezTo>
                    <a:cubicBezTo>
                      <a:pt x="157377" y="19736"/>
                      <a:pt x="169034" y="18226"/>
                      <a:pt x="177933" y="18226"/>
                    </a:cubicBezTo>
                    <a:cubicBezTo>
                      <a:pt x="188701" y="18226"/>
                      <a:pt x="195642" y="20270"/>
                      <a:pt x="197155" y="24535"/>
                    </a:cubicBezTo>
                    <a:cubicBezTo>
                      <a:pt x="201248" y="36355"/>
                      <a:pt x="162004" y="60704"/>
                      <a:pt x="109413" y="78922"/>
                    </a:cubicBezTo>
                    <a:cubicBezTo>
                      <a:pt x="75864" y="90564"/>
                      <a:pt x="45074" y="96962"/>
                      <a:pt x="26031" y="96962"/>
                    </a:cubicBezTo>
                    <a:cubicBezTo>
                      <a:pt x="15352" y="96962"/>
                      <a:pt x="8411" y="94918"/>
                      <a:pt x="6899" y="90652"/>
                    </a:cubicBezTo>
                    <a:cubicBezTo>
                      <a:pt x="4229" y="82832"/>
                      <a:pt x="20514" y="69502"/>
                      <a:pt x="47210" y="56083"/>
                    </a:cubicBezTo>
                    <a:cubicBezTo>
                      <a:pt x="46854" y="49507"/>
                      <a:pt x="47744" y="43020"/>
                      <a:pt x="49702" y="36888"/>
                    </a:cubicBezTo>
                    <a:cubicBezTo>
                      <a:pt x="54774" y="21603"/>
                      <a:pt x="66609" y="8717"/>
                      <a:pt x="82983" y="3029"/>
                    </a:cubicBezTo>
                    <a:cubicBezTo>
                      <a:pt x="91170" y="141"/>
                      <a:pt x="99602" y="-614"/>
                      <a:pt x="107666" y="474"/>
                    </a:cubicBez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77" name="Freeform 7"/>
              <p:cNvSpPr>
                <a:spLocks noEditPoints="1"/>
              </p:cNvSpPr>
              <p:nvPr/>
            </p:nvSpPr>
            <p:spPr bwMode="auto">
              <a:xfrm>
                <a:off x="2853636" y="1631157"/>
                <a:ext cx="369676" cy="419100"/>
              </a:xfrm>
              <a:custGeom>
                <a:avLst/>
                <a:gdLst>
                  <a:gd name="connsiteX0" fmla="*/ 417196 w 535176"/>
                  <a:gd name="connsiteY0" fmla="*/ 482108 h 606725"/>
                  <a:gd name="connsiteX1" fmla="*/ 487235 w 535176"/>
                  <a:gd name="connsiteY1" fmla="*/ 556083 h 606725"/>
                  <a:gd name="connsiteX2" fmla="*/ 534758 w 535176"/>
                  <a:gd name="connsiteY2" fmla="*/ 592804 h 606725"/>
                  <a:gd name="connsiteX3" fmla="*/ 524346 w 535176"/>
                  <a:gd name="connsiteY3" fmla="*/ 606585 h 606725"/>
                  <a:gd name="connsiteX4" fmla="*/ 300523 w 535176"/>
                  <a:gd name="connsiteY4" fmla="*/ 606585 h 606725"/>
                  <a:gd name="connsiteX5" fmla="*/ 290022 w 535176"/>
                  <a:gd name="connsiteY5" fmla="*/ 598049 h 606725"/>
                  <a:gd name="connsiteX6" fmla="*/ 350805 w 535176"/>
                  <a:gd name="connsiteY6" fmla="*/ 529320 h 606725"/>
                  <a:gd name="connsiteX7" fmla="*/ 417196 w 535176"/>
                  <a:gd name="connsiteY7" fmla="*/ 482108 h 606725"/>
                  <a:gd name="connsiteX8" fmla="*/ 60621 w 535176"/>
                  <a:gd name="connsiteY8" fmla="*/ 403216 h 606725"/>
                  <a:gd name="connsiteX9" fmla="*/ 120524 w 535176"/>
                  <a:gd name="connsiteY9" fmla="*/ 418326 h 606725"/>
                  <a:gd name="connsiteX10" fmla="*/ 127467 w 535176"/>
                  <a:gd name="connsiteY10" fmla="*/ 472810 h 606725"/>
                  <a:gd name="connsiteX11" fmla="*/ 126488 w 535176"/>
                  <a:gd name="connsiteY11" fmla="*/ 484809 h 606725"/>
                  <a:gd name="connsiteX12" fmla="*/ 95691 w 535176"/>
                  <a:gd name="connsiteY12" fmla="*/ 586312 h 606725"/>
                  <a:gd name="connsiteX13" fmla="*/ 59909 w 535176"/>
                  <a:gd name="connsiteY13" fmla="*/ 605510 h 606725"/>
                  <a:gd name="connsiteX14" fmla="*/ 40683 w 535176"/>
                  <a:gd name="connsiteY14" fmla="*/ 569691 h 606725"/>
                  <a:gd name="connsiteX15" fmla="*/ 69700 w 535176"/>
                  <a:gd name="connsiteY15" fmla="*/ 474054 h 606725"/>
                  <a:gd name="connsiteX16" fmla="*/ 69248 w 535176"/>
                  <a:gd name="connsiteY16" fmla="*/ 143066 h 606725"/>
                  <a:gd name="connsiteX17" fmla="*/ 128177 w 535176"/>
                  <a:gd name="connsiteY17" fmla="*/ 153464 h 606725"/>
                  <a:gd name="connsiteX18" fmla="*/ 155327 w 535176"/>
                  <a:gd name="connsiteY18" fmla="*/ 192303 h 606725"/>
                  <a:gd name="connsiteX19" fmla="*/ 152568 w 535176"/>
                  <a:gd name="connsiteY19" fmla="*/ 207324 h 606725"/>
                  <a:gd name="connsiteX20" fmla="*/ 81532 w 535176"/>
                  <a:gd name="connsiteY20" fmla="*/ 164218 h 606725"/>
                  <a:gd name="connsiteX21" fmla="*/ 144912 w 535176"/>
                  <a:gd name="connsiteY21" fmla="*/ 229543 h 606725"/>
                  <a:gd name="connsiteX22" fmla="*/ 226451 w 535176"/>
                  <a:gd name="connsiteY22" fmla="*/ 214434 h 606725"/>
                  <a:gd name="connsiteX23" fmla="*/ 253869 w 535176"/>
                  <a:gd name="connsiteY23" fmla="*/ 231409 h 606725"/>
                  <a:gd name="connsiteX24" fmla="*/ 235175 w 535176"/>
                  <a:gd name="connsiteY24" fmla="*/ 261538 h 606725"/>
                  <a:gd name="connsiteX25" fmla="*/ 139126 w 535176"/>
                  <a:gd name="connsiteY25" fmla="*/ 279225 h 606725"/>
                  <a:gd name="connsiteX26" fmla="*/ 117584 w 535176"/>
                  <a:gd name="connsiteY26" fmla="*/ 272381 h 606725"/>
                  <a:gd name="connsiteX27" fmla="*/ 49487 w 535176"/>
                  <a:gd name="connsiteY27" fmla="*/ 200302 h 606725"/>
                  <a:gd name="connsiteX28" fmla="*/ 97644 w 535176"/>
                  <a:gd name="connsiteY28" fmla="*/ 283847 h 606725"/>
                  <a:gd name="connsiteX29" fmla="*/ 135833 w 535176"/>
                  <a:gd name="connsiteY29" fmla="*/ 302600 h 606725"/>
                  <a:gd name="connsiteX30" fmla="*/ 132628 w 535176"/>
                  <a:gd name="connsiteY30" fmla="*/ 320553 h 606725"/>
                  <a:gd name="connsiteX31" fmla="*/ 47528 w 535176"/>
                  <a:gd name="connsiteY31" fmla="*/ 324286 h 606725"/>
                  <a:gd name="connsiteX32" fmla="*/ 166721 w 535176"/>
                  <a:gd name="connsiteY32" fmla="*/ 348105 h 606725"/>
                  <a:gd name="connsiteX33" fmla="*/ 180430 w 535176"/>
                  <a:gd name="connsiteY33" fmla="*/ 355837 h 606725"/>
                  <a:gd name="connsiteX34" fmla="*/ 277191 w 535176"/>
                  <a:gd name="connsiteY34" fmla="*/ 453513 h 606725"/>
                  <a:gd name="connsiteX35" fmla="*/ 282710 w 535176"/>
                  <a:gd name="connsiteY35" fmla="*/ 461334 h 606725"/>
                  <a:gd name="connsiteX36" fmla="*/ 285915 w 535176"/>
                  <a:gd name="connsiteY36" fmla="*/ 460267 h 606725"/>
                  <a:gd name="connsiteX37" fmla="*/ 275322 w 535176"/>
                  <a:gd name="connsiteY37" fmla="*/ 428716 h 606725"/>
                  <a:gd name="connsiteX38" fmla="*/ 282265 w 535176"/>
                  <a:gd name="connsiteY38" fmla="*/ 415029 h 606725"/>
                  <a:gd name="connsiteX39" fmla="*/ 284757 w 535176"/>
                  <a:gd name="connsiteY39" fmla="*/ 414140 h 606725"/>
                  <a:gd name="connsiteX40" fmla="*/ 249240 w 535176"/>
                  <a:gd name="connsiteY40" fmla="*/ 307666 h 606725"/>
                  <a:gd name="connsiteX41" fmla="*/ 211586 w 535176"/>
                  <a:gd name="connsiteY41" fmla="*/ 289268 h 606725"/>
                  <a:gd name="connsiteX42" fmla="*/ 239359 w 535176"/>
                  <a:gd name="connsiteY42" fmla="*/ 284113 h 606725"/>
                  <a:gd name="connsiteX43" fmla="*/ 277636 w 535176"/>
                  <a:gd name="connsiteY43" fmla="*/ 241275 h 606725"/>
                  <a:gd name="connsiteX44" fmla="*/ 289386 w 535176"/>
                  <a:gd name="connsiteY44" fmla="*/ 249629 h 606725"/>
                  <a:gd name="connsiteX45" fmla="*/ 272562 w 535176"/>
                  <a:gd name="connsiteY45" fmla="*/ 299933 h 606725"/>
                  <a:gd name="connsiteX46" fmla="*/ 308080 w 535176"/>
                  <a:gd name="connsiteY46" fmla="*/ 406408 h 606725"/>
                  <a:gd name="connsiteX47" fmla="*/ 310572 w 535176"/>
                  <a:gd name="connsiteY47" fmla="*/ 405519 h 606725"/>
                  <a:gd name="connsiteX48" fmla="*/ 324370 w 535176"/>
                  <a:gd name="connsiteY48" fmla="*/ 412451 h 606725"/>
                  <a:gd name="connsiteX49" fmla="*/ 334874 w 535176"/>
                  <a:gd name="connsiteY49" fmla="*/ 443914 h 606725"/>
                  <a:gd name="connsiteX50" fmla="*/ 357573 w 535176"/>
                  <a:gd name="connsiteY50" fmla="*/ 436448 h 606725"/>
                  <a:gd name="connsiteX51" fmla="*/ 371370 w 535176"/>
                  <a:gd name="connsiteY51" fmla="*/ 444269 h 606725"/>
                  <a:gd name="connsiteX52" fmla="*/ 374486 w 535176"/>
                  <a:gd name="connsiteY52" fmla="*/ 467733 h 606725"/>
                  <a:gd name="connsiteX53" fmla="*/ 334874 w 535176"/>
                  <a:gd name="connsiteY53" fmla="*/ 505239 h 606725"/>
                  <a:gd name="connsiteX54" fmla="*/ 288140 w 535176"/>
                  <a:gd name="connsiteY54" fmla="*/ 528258 h 606725"/>
                  <a:gd name="connsiteX55" fmla="*/ 266954 w 535176"/>
                  <a:gd name="connsiteY55" fmla="*/ 500528 h 606725"/>
                  <a:gd name="connsiteX56" fmla="*/ 236332 w 535176"/>
                  <a:gd name="connsiteY56" fmla="*/ 493863 h 606725"/>
                  <a:gd name="connsiteX57" fmla="*/ 145357 w 535176"/>
                  <a:gd name="connsiteY57" fmla="*/ 402053 h 606725"/>
                  <a:gd name="connsiteX58" fmla="*/ 22069 w 535176"/>
                  <a:gd name="connsiteY58" fmla="*/ 372368 h 606725"/>
                  <a:gd name="connsiteX59" fmla="*/ 260 w 535176"/>
                  <a:gd name="connsiteY59" fmla="*/ 340550 h 606725"/>
                  <a:gd name="connsiteX60" fmla="*/ 30348 w 535176"/>
                  <a:gd name="connsiteY60" fmla="*/ 170262 h 606725"/>
                  <a:gd name="connsiteX61" fmla="*/ 69248 w 535176"/>
                  <a:gd name="connsiteY61" fmla="*/ 143066 h 606725"/>
                  <a:gd name="connsiteX62" fmla="*/ 159076 w 535176"/>
                  <a:gd name="connsiteY62" fmla="*/ 76075 h 606725"/>
                  <a:gd name="connsiteX63" fmla="*/ 159878 w 535176"/>
                  <a:gd name="connsiteY63" fmla="*/ 85228 h 606725"/>
                  <a:gd name="connsiteX64" fmla="*/ 196105 w 535176"/>
                  <a:gd name="connsiteY64" fmla="*/ 78119 h 606725"/>
                  <a:gd name="connsiteX65" fmla="*/ 204205 w 535176"/>
                  <a:gd name="connsiteY65" fmla="*/ 83540 h 606725"/>
                  <a:gd name="connsiteX66" fmla="*/ 198775 w 535176"/>
                  <a:gd name="connsiteY66" fmla="*/ 91626 h 606725"/>
                  <a:gd name="connsiteX67" fmla="*/ 157563 w 535176"/>
                  <a:gd name="connsiteY67" fmla="*/ 99624 h 606725"/>
                  <a:gd name="connsiteX68" fmla="*/ 101575 w 535176"/>
                  <a:gd name="connsiteY68" fmla="*/ 133659 h 606725"/>
                  <a:gd name="connsiteX69" fmla="*/ 66327 w 535176"/>
                  <a:gd name="connsiteY69" fmla="*/ 107977 h 606725"/>
                  <a:gd name="connsiteX70" fmla="*/ 114749 w 535176"/>
                  <a:gd name="connsiteY70" fmla="*/ 94292 h 606725"/>
                  <a:gd name="connsiteX71" fmla="*/ 159076 w 535176"/>
                  <a:gd name="connsiteY71" fmla="*/ 76075 h 606725"/>
                  <a:gd name="connsiteX72" fmla="*/ 107666 w 535176"/>
                  <a:gd name="connsiteY72" fmla="*/ 474 h 606725"/>
                  <a:gd name="connsiteX73" fmla="*/ 130147 w 535176"/>
                  <a:gd name="connsiteY73" fmla="*/ 8983 h 606725"/>
                  <a:gd name="connsiteX74" fmla="*/ 144029 w 535176"/>
                  <a:gd name="connsiteY74" fmla="*/ 22402 h 606725"/>
                  <a:gd name="connsiteX75" fmla="*/ 177933 w 535176"/>
                  <a:gd name="connsiteY75" fmla="*/ 18226 h 606725"/>
                  <a:gd name="connsiteX76" fmla="*/ 197155 w 535176"/>
                  <a:gd name="connsiteY76" fmla="*/ 24535 h 606725"/>
                  <a:gd name="connsiteX77" fmla="*/ 109413 w 535176"/>
                  <a:gd name="connsiteY77" fmla="*/ 78922 h 606725"/>
                  <a:gd name="connsiteX78" fmla="*/ 26031 w 535176"/>
                  <a:gd name="connsiteY78" fmla="*/ 96962 h 606725"/>
                  <a:gd name="connsiteX79" fmla="*/ 6899 w 535176"/>
                  <a:gd name="connsiteY79" fmla="*/ 90652 h 606725"/>
                  <a:gd name="connsiteX80" fmla="*/ 47210 w 535176"/>
                  <a:gd name="connsiteY80" fmla="*/ 56083 h 606725"/>
                  <a:gd name="connsiteX81" fmla="*/ 49702 w 535176"/>
                  <a:gd name="connsiteY81" fmla="*/ 36888 h 606725"/>
                  <a:gd name="connsiteX82" fmla="*/ 82983 w 535176"/>
                  <a:gd name="connsiteY82" fmla="*/ 3029 h 606725"/>
                  <a:gd name="connsiteX83" fmla="*/ 107666 w 535176"/>
                  <a:gd name="connsiteY83" fmla="*/ 474 h 60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35176" h="606725">
                    <a:moveTo>
                      <a:pt x="417196" y="482108"/>
                    </a:moveTo>
                    <a:cubicBezTo>
                      <a:pt x="457421" y="482108"/>
                      <a:pt x="489460" y="515984"/>
                      <a:pt x="487235" y="556083"/>
                    </a:cubicBezTo>
                    <a:cubicBezTo>
                      <a:pt x="509306" y="556616"/>
                      <a:pt x="528706" y="571554"/>
                      <a:pt x="534758" y="592804"/>
                    </a:cubicBezTo>
                    <a:cubicBezTo>
                      <a:pt x="536716" y="599650"/>
                      <a:pt x="531554" y="606585"/>
                      <a:pt x="524346" y="606585"/>
                    </a:cubicBezTo>
                    <a:lnTo>
                      <a:pt x="300523" y="606585"/>
                    </a:lnTo>
                    <a:cubicBezTo>
                      <a:pt x="295450" y="606585"/>
                      <a:pt x="291090" y="603029"/>
                      <a:pt x="290022" y="598049"/>
                    </a:cubicBezTo>
                    <a:cubicBezTo>
                      <a:pt x="281834" y="560440"/>
                      <a:pt x="312715" y="525853"/>
                      <a:pt x="350805" y="529320"/>
                    </a:cubicBezTo>
                    <a:cubicBezTo>
                      <a:pt x="360417" y="501402"/>
                      <a:pt x="386759" y="482108"/>
                      <a:pt x="417196" y="482108"/>
                    </a:cubicBezTo>
                    <a:close/>
                    <a:moveTo>
                      <a:pt x="60621" y="403216"/>
                    </a:moveTo>
                    <a:lnTo>
                      <a:pt x="120524" y="418326"/>
                    </a:lnTo>
                    <a:lnTo>
                      <a:pt x="127467" y="472810"/>
                    </a:lnTo>
                    <a:cubicBezTo>
                      <a:pt x="128001" y="476810"/>
                      <a:pt x="127645" y="480898"/>
                      <a:pt x="126488" y="484809"/>
                    </a:cubicBezTo>
                    <a:lnTo>
                      <a:pt x="95691" y="586312"/>
                    </a:lnTo>
                    <a:cubicBezTo>
                      <a:pt x="91151" y="601510"/>
                      <a:pt x="75040" y="610043"/>
                      <a:pt x="59909" y="605510"/>
                    </a:cubicBezTo>
                    <a:cubicBezTo>
                      <a:pt x="44688" y="600888"/>
                      <a:pt x="36054" y="584890"/>
                      <a:pt x="40683" y="569691"/>
                    </a:cubicBezTo>
                    <a:lnTo>
                      <a:pt x="69700" y="474054"/>
                    </a:lnTo>
                    <a:close/>
                    <a:moveTo>
                      <a:pt x="69248" y="143066"/>
                    </a:moveTo>
                    <a:lnTo>
                      <a:pt x="128177" y="153464"/>
                    </a:lnTo>
                    <a:cubicBezTo>
                      <a:pt x="146426" y="156664"/>
                      <a:pt x="158532" y="174084"/>
                      <a:pt x="155327" y="192303"/>
                    </a:cubicBezTo>
                    <a:cubicBezTo>
                      <a:pt x="152835" y="206524"/>
                      <a:pt x="153369" y="203857"/>
                      <a:pt x="152568" y="207324"/>
                    </a:cubicBezTo>
                    <a:lnTo>
                      <a:pt x="81532" y="164218"/>
                    </a:lnTo>
                    <a:lnTo>
                      <a:pt x="144912" y="229543"/>
                    </a:lnTo>
                    <a:lnTo>
                      <a:pt x="226451" y="214434"/>
                    </a:lnTo>
                    <a:cubicBezTo>
                      <a:pt x="238736" y="212212"/>
                      <a:pt x="250486" y="219766"/>
                      <a:pt x="253869" y="231409"/>
                    </a:cubicBezTo>
                    <a:cubicBezTo>
                      <a:pt x="257785" y="245096"/>
                      <a:pt x="248973" y="258961"/>
                      <a:pt x="235175" y="261538"/>
                    </a:cubicBezTo>
                    <a:lnTo>
                      <a:pt x="139126" y="279225"/>
                    </a:lnTo>
                    <a:cubicBezTo>
                      <a:pt x="131382" y="280647"/>
                      <a:pt x="123192" y="278158"/>
                      <a:pt x="117584" y="272381"/>
                    </a:cubicBezTo>
                    <a:lnTo>
                      <a:pt x="49487" y="200302"/>
                    </a:lnTo>
                    <a:cubicBezTo>
                      <a:pt x="54560" y="209012"/>
                      <a:pt x="92125" y="274337"/>
                      <a:pt x="97644" y="283847"/>
                    </a:cubicBezTo>
                    <a:cubicBezTo>
                      <a:pt x="104410" y="295489"/>
                      <a:pt x="123815" y="303844"/>
                      <a:pt x="135833" y="302600"/>
                    </a:cubicBezTo>
                    <a:lnTo>
                      <a:pt x="132628" y="320553"/>
                    </a:lnTo>
                    <a:cubicBezTo>
                      <a:pt x="122925" y="320997"/>
                      <a:pt x="56875" y="323930"/>
                      <a:pt x="47528" y="324286"/>
                    </a:cubicBezTo>
                    <a:cubicBezTo>
                      <a:pt x="57231" y="326152"/>
                      <a:pt x="166721" y="348105"/>
                      <a:pt x="166721" y="348105"/>
                    </a:cubicBezTo>
                    <a:cubicBezTo>
                      <a:pt x="171973" y="349349"/>
                      <a:pt x="176691" y="352015"/>
                      <a:pt x="180430" y="355837"/>
                    </a:cubicBezTo>
                    <a:lnTo>
                      <a:pt x="277191" y="453513"/>
                    </a:lnTo>
                    <a:cubicBezTo>
                      <a:pt x="279594" y="455823"/>
                      <a:pt x="281375" y="458490"/>
                      <a:pt x="282710" y="461334"/>
                    </a:cubicBezTo>
                    <a:lnTo>
                      <a:pt x="285915" y="460267"/>
                    </a:lnTo>
                    <a:lnTo>
                      <a:pt x="275322" y="428716"/>
                    </a:lnTo>
                    <a:cubicBezTo>
                      <a:pt x="273452" y="423028"/>
                      <a:pt x="276568" y="416895"/>
                      <a:pt x="282265" y="415029"/>
                    </a:cubicBezTo>
                    <a:lnTo>
                      <a:pt x="284757" y="414140"/>
                    </a:lnTo>
                    <a:lnTo>
                      <a:pt x="249240" y="307666"/>
                    </a:lnTo>
                    <a:cubicBezTo>
                      <a:pt x="233573" y="308288"/>
                      <a:pt x="219775" y="300822"/>
                      <a:pt x="211586" y="289268"/>
                    </a:cubicBezTo>
                    <a:lnTo>
                      <a:pt x="239359" y="284113"/>
                    </a:lnTo>
                    <a:cubicBezTo>
                      <a:pt x="260367" y="280203"/>
                      <a:pt x="276123" y="262605"/>
                      <a:pt x="277636" y="241275"/>
                    </a:cubicBezTo>
                    <a:cubicBezTo>
                      <a:pt x="282799" y="241275"/>
                      <a:pt x="287606" y="244474"/>
                      <a:pt x="289386" y="249629"/>
                    </a:cubicBezTo>
                    <a:cubicBezTo>
                      <a:pt x="295884" y="269093"/>
                      <a:pt x="288051" y="289268"/>
                      <a:pt x="272562" y="299933"/>
                    </a:cubicBezTo>
                    <a:lnTo>
                      <a:pt x="308080" y="406408"/>
                    </a:lnTo>
                    <a:lnTo>
                      <a:pt x="310572" y="405519"/>
                    </a:lnTo>
                    <a:cubicBezTo>
                      <a:pt x="316358" y="403653"/>
                      <a:pt x="322500" y="406763"/>
                      <a:pt x="324370" y="412451"/>
                    </a:cubicBezTo>
                    <a:lnTo>
                      <a:pt x="334874" y="443914"/>
                    </a:lnTo>
                    <a:lnTo>
                      <a:pt x="357573" y="436448"/>
                    </a:lnTo>
                    <a:cubicBezTo>
                      <a:pt x="363626" y="434404"/>
                      <a:pt x="370035" y="438048"/>
                      <a:pt x="371370" y="444269"/>
                    </a:cubicBezTo>
                    <a:cubicBezTo>
                      <a:pt x="372884" y="451557"/>
                      <a:pt x="373952" y="459556"/>
                      <a:pt x="374486" y="467733"/>
                    </a:cubicBezTo>
                    <a:cubicBezTo>
                      <a:pt x="358018" y="475998"/>
                      <a:pt x="344131" y="488974"/>
                      <a:pt x="334874" y="505239"/>
                    </a:cubicBezTo>
                    <a:cubicBezTo>
                      <a:pt x="316714" y="507639"/>
                      <a:pt x="300513" y="515993"/>
                      <a:pt x="288140" y="528258"/>
                    </a:cubicBezTo>
                    <a:cubicBezTo>
                      <a:pt x="280396" y="519726"/>
                      <a:pt x="273096" y="510216"/>
                      <a:pt x="266954" y="500528"/>
                    </a:cubicBezTo>
                    <a:cubicBezTo>
                      <a:pt x="256094" y="504617"/>
                      <a:pt x="244255" y="501862"/>
                      <a:pt x="236332" y="493863"/>
                    </a:cubicBezTo>
                    <a:lnTo>
                      <a:pt x="145357" y="402053"/>
                    </a:lnTo>
                    <a:lnTo>
                      <a:pt x="22069" y="372368"/>
                    </a:lnTo>
                    <a:cubicBezTo>
                      <a:pt x="7560" y="368902"/>
                      <a:pt x="-1698" y="355037"/>
                      <a:pt x="260" y="340550"/>
                    </a:cubicBezTo>
                    <a:cubicBezTo>
                      <a:pt x="1507" y="333440"/>
                      <a:pt x="29102" y="177639"/>
                      <a:pt x="30348" y="170262"/>
                    </a:cubicBezTo>
                    <a:cubicBezTo>
                      <a:pt x="33642" y="152042"/>
                      <a:pt x="51000" y="139866"/>
                      <a:pt x="69248" y="143066"/>
                    </a:cubicBezTo>
                    <a:close/>
                    <a:moveTo>
                      <a:pt x="159076" y="76075"/>
                    </a:moveTo>
                    <a:cubicBezTo>
                      <a:pt x="159610" y="79096"/>
                      <a:pt x="159878" y="82118"/>
                      <a:pt x="159878" y="85228"/>
                    </a:cubicBezTo>
                    <a:lnTo>
                      <a:pt x="196105" y="78119"/>
                    </a:lnTo>
                    <a:cubicBezTo>
                      <a:pt x="199843" y="77408"/>
                      <a:pt x="203404" y="79896"/>
                      <a:pt x="204205" y="83540"/>
                    </a:cubicBezTo>
                    <a:cubicBezTo>
                      <a:pt x="204917" y="87272"/>
                      <a:pt x="202425" y="90915"/>
                      <a:pt x="198775" y="91626"/>
                    </a:cubicBezTo>
                    <a:lnTo>
                      <a:pt x="157563" y="99624"/>
                    </a:lnTo>
                    <a:cubicBezTo>
                      <a:pt x="150264" y="123084"/>
                      <a:pt x="126498" y="138102"/>
                      <a:pt x="101575" y="133659"/>
                    </a:cubicBezTo>
                    <a:cubicBezTo>
                      <a:pt x="85820" y="130904"/>
                      <a:pt x="73181" y="121040"/>
                      <a:pt x="66327" y="107977"/>
                    </a:cubicBezTo>
                    <a:cubicBezTo>
                      <a:pt x="81370" y="104778"/>
                      <a:pt x="97926" y="100068"/>
                      <a:pt x="114749" y="94292"/>
                    </a:cubicBezTo>
                    <a:cubicBezTo>
                      <a:pt x="130682" y="88694"/>
                      <a:pt x="145725" y="82562"/>
                      <a:pt x="159076" y="76075"/>
                    </a:cubicBezTo>
                    <a:close/>
                    <a:moveTo>
                      <a:pt x="107666" y="474"/>
                    </a:moveTo>
                    <a:cubicBezTo>
                      <a:pt x="115731" y="1563"/>
                      <a:pt x="123428" y="4496"/>
                      <a:pt x="130147" y="8983"/>
                    </a:cubicBezTo>
                    <a:cubicBezTo>
                      <a:pt x="135486" y="12538"/>
                      <a:pt x="140202" y="17070"/>
                      <a:pt x="144029" y="22402"/>
                    </a:cubicBezTo>
                    <a:cubicBezTo>
                      <a:pt x="157377" y="19736"/>
                      <a:pt x="169034" y="18226"/>
                      <a:pt x="177933" y="18226"/>
                    </a:cubicBezTo>
                    <a:cubicBezTo>
                      <a:pt x="188701" y="18226"/>
                      <a:pt x="195642" y="20270"/>
                      <a:pt x="197155" y="24535"/>
                    </a:cubicBezTo>
                    <a:cubicBezTo>
                      <a:pt x="201248" y="36355"/>
                      <a:pt x="162004" y="60704"/>
                      <a:pt x="109413" y="78922"/>
                    </a:cubicBezTo>
                    <a:cubicBezTo>
                      <a:pt x="75864" y="90564"/>
                      <a:pt x="45074" y="96962"/>
                      <a:pt x="26031" y="96962"/>
                    </a:cubicBezTo>
                    <a:cubicBezTo>
                      <a:pt x="15352" y="96962"/>
                      <a:pt x="8411" y="94918"/>
                      <a:pt x="6899" y="90652"/>
                    </a:cubicBezTo>
                    <a:cubicBezTo>
                      <a:pt x="4229" y="82832"/>
                      <a:pt x="20514" y="69502"/>
                      <a:pt x="47210" y="56083"/>
                    </a:cubicBezTo>
                    <a:cubicBezTo>
                      <a:pt x="46854" y="49507"/>
                      <a:pt x="47744" y="43020"/>
                      <a:pt x="49702" y="36888"/>
                    </a:cubicBezTo>
                    <a:cubicBezTo>
                      <a:pt x="54774" y="21603"/>
                      <a:pt x="66609" y="8717"/>
                      <a:pt x="82983" y="3029"/>
                    </a:cubicBezTo>
                    <a:cubicBezTo>
                      <a:pt x="91170" y="141"/>
                      <a:pt x="99602" y="-614"/>
                      <a:pt x="107666" y="474"/>
                    </a:cubicBez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37" name="组合 36"/>
            <p:cNvGrpSpPr/>
            <p:nvPr/>
          </p:nvGrpSpPr>
          <p:grpSpPr>
            <a:xfrm>
              <a:off x="1544952" y="1668834"/>
              <a:ext cx="5946711" cy="1282514"/>
              <a:chOff x="2739806" y="2351212"/>
              <a:chExt cx="5946711" cy="1282514"/>
            </a:xfrm>
          </p:grpSpPr>
          <p:sp>
            <p:nvSpPr>
              <p:cNvPr id="38" name="文本框 37"/>
              <p:cNvSpPr txBox="1"/>
              <p:nvPr/>
            </p:nvSpPr>
            <p:spPr>
              <a:xfrm>
                <a:off x="2739807" y="2351212"/>
                <a:ext cx="5211683" cy="523220"/>
              </a:xfrm>
              <a:prstGeom prst="rect">
                <a:avLst/>
              </a:prstGeom>
              <a:noFill/>
            </p:spPr>
            <p:txBody>
              <a:bodyPr wrap="none" rtlCol="0">
                <a:spAutoFit/>
              </a:bodyPr>
              <a:lstStyle/>
              <a:p>
                <a:r>
                  <a:rPr lang="zh-CN" altLang="en-US" sz="2800" dirty="0">
                    <a:solidFill>
                      <a:schemeClr val="bg1">
                        <a:alpha val="91000"/>
                      </a:schemeClr>
                    </a:solidFill>
                    <a:cs typeface="+mn-ea"/>
                    <a:sym typeface="+mn-lt"/>
                  </a:rPr>
                  <a:t>现代人对回归自然的渴望与需求</a:t>
                </a:r>
              </a:p>
            </p:txBody>
          </p:sp>
          <p:sp>
            <p:nvSpPr>
              <p:cNvPr id="39" name="文本框 38"/>
              <p:cNvSpPr txBox="1"/>
              <p:nvPr/>
            </p:nvSpPr>
            <p:spPr>
              <a:xfrm>
                <a:off x="2739806" y="2802729"/>
                <a:ext cx="5946711" cy="830997"/>
              </a:xfrm>
              <a:prstGeom prst="rect">
                <a:avLst/>
              </a:prstGeom>
              <a:noFill/>
            </p:spPr>
            <p:txBody>
              <a:bodyPr wrap="square" rtlCol="0">
                <a:spAutoFit/>
              </a:bodyPr>
              <a:lstStyle/>
              <a:p>
                <a:r>
                  <a:rPr lang="zh-CN" altLang="en-US" sz="1200" dirty="0">
                    <a:solidFill>
                      <a:schemeClr val="bg1">
                        <a:alpha val="61000"/>
                      </a:schemeClr>
                    </a:solidFill>
                    <a:cs typeface="+mn-ea"/>
                    <a:sym typeface="+mn-lt"/>
                  </a:rPr>
                  <a:t>当代中国在顺利解决温饱问题后，开始追求健康的生活方式和合理的膳食结构，现代人对精神的追求往往超过对物质的需求，要求生活多元化、新鲜化和高品位。另外喧闹的城市环境、快节奏的生活步调，使城市居民始终处于高压状态下，因此他们希望能到自然中去释放心情，寻找真我。</a:t>
                </a:r>
              </a:p>
            </p:txBody>
          </p:sp>
        </p:grpSp>
      </p:grpSp>
    </p:spTree>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randombar(horizontal)">
                                      <p:cBhvr>
                                        <p:cTn id="7" dur="500"/>
                                        <p:tgtEl>
                                          <p:spTgt spid="4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1000"/>
                                        <p:tgtEl>
                                          <p:spTgt spid="67"/>
                                        </p:tgtEl>
                                      </p:cBhvr>
                                    </p:animEffect>
                                    <p:anim calcmode="lin" valueType="num">
                                      <p:cBhvr>
                                        <p:cTn id="18" dur="1000" fill="hold"/>
                                        <p:tgtEl>
                                          <p:spTgt spid="67"/>
                                        </p:tgtEl>
                                        <p:attrNameLst>
                                          <p:attrName>ppt_x</p:attrName>
                                        </p:attrNameLst>
                                      </p:cBhvr>
                                      <p:tavLst>
                                        <p:tav tm="0">
                                          <p:val>
                                            <p:strVal val="#ppt_x"/>
                                          </p:val>
                                        </p:tav>
                                        <p:tav tm="100000">
                                          <p:val>
                                            <p:strVal val="#ppt_x"/>
                                          </p:val>
                                        </p:tav>
                                      </p:tavLst>
                                    </p:anim>
                                    <p:anim calcmode="lin" valueType="num">
                                      <p:cBhvr>
                                        <p:cTn id="19" dur="1000" fill="hold"/>
                                        <p:tgtEl>
                                          <p:spTgt spid="6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anim calcmode="lin" valueType="num">
                                      <p:cBhvr>
                                        <p:cTn id="24" dur="1000" fill="hold"/>
                                        <p:tgtEl>
                                          <p:spTgt spid="43"/>
                                        </p:tgtEl>
                                        <p:attrNameLst>
                                          <p:attrName>ppt_x</p:attrName>
                                        </p:attrNameLst>
                                      </p:cBhvr>
                                      <p:tavLst>
                                        <p:tav tm="0">
                                          <p:val>
                                            <p:strVal val="#ppt_x"/>
                                          </p:val>
                                        </p:tav>
                                        <p:tav tm="100000">
                                          <p:val>
                                            <p:strVal val="#ppt_x"/>
                                          </p:val>
                                        </p:tav>
                                      </p:tavLst>
                                    </p:anim>
                                    <p:anim calcmode="lin" valueType="num">
                                      <p:cBhvr>
                                        <p:cTn id="2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p:nvSpPr>
        <p:spPr>
          <a:xfrm>
            <a:off x="0" y="0"/>
            <a:ext cx="12192000" cy="6858000"/>
          </a:xfrm>
          <a:prstGeom prst="rect">
            <a:avLst/>
          </a:prstGeom>
          <a:gradFill flip="none" rotWithShape="1">
            <a:gsLst>
              <a:gs pos="41000">
                <a:srgbClr val="08183F">
                  <a:alpha val="27000"/>
                </a:srgbClr>
              </a:gs>
              <a:gs pos="0">
                <a:srgbClr val="2EBDC8">
                  <a:alpha val="12000"/>
                </a:srgbClr>
              </a:gs>
              <a:gs pos="69000">
                <a:srgbClr val="08183F">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占位符 1"/>
          <p:cNvSpPr>
            <a:spLocks noGrp="1"/>
          </p:cNvSpPr>
          <p:nvPr>
            <p:ph type="body" sz="quarter" idx="15"/>
          </p:nvPr>
        </p:nvSpPr>
        <p:spPr/>
        <p:txBody>
          <a:bodyPr/>
          <a:lstStyle/>
          <a:p>
            <a:r>
              <a:rPr lang="zh-CN" altLang="zh-CN" dirty="0"/>
              <a:t>市场环境分析</a:t>
            </a:r>
            <a:endParaRPr lang="zh-CN" altLang="en-US" dirty="0">
              <a:latin typeface="+mn-lt"/>
              <a:ea typeface="+mn-ea"/>
              <a:cs typeface="+mn-ea"/>
              <a:sym typeface="+mn-lt"/>
            </a:endParaRPr>
          </a:p>
        </p:txBody>
      </p:sp>
      <p:cxnSp>
        <p:nvCxnSpPr>
          <p:cNvPr id="10" name="直接连接符 9"/>
          <p:cNvCxnSpPr/>
          <p:nvPr/>
        </p:nvCxnSpPr>
        <p:spPr>
          <a:xfrm>
            <a:off x="6492240" y="1929384"/>
            <a:ext cx="3264408" cy="0"/>
          </a:xfrm>
          <a:prstGeom prst="line">
            <a:avLst/>
          </a:prstGeom>
          <a:ln>
            <a:solidFill>
              <a:srgbClr val="2EBDC8"/>
            </a:solidFill>
            <a:prstDash val="dash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641848" y="2996184"/>
            <a:ext cx="2086356" cy="0"/>
          </a:xfrm>
          <a:prstGeom prst="line">
            <a:avLst/>
          </a:prstGeom>
          <a:ln>
            <a:solidFill>
              <a:srgbClr val="2EBDC8"/>
            </a:solidFill>
            <a:prstDash val="dash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641848" y="3934968"/>
            <a:ext cx="1665732" cy="0"/>
          </a:xfrm>
          <a:prstGeom prst="line">
            <a:avLst/>
          </a:prstGeom>
          <a:ln>
            <a:solidFill>
              <a:srgbClr val="2EBDC8"/>
            </a:solidFill>
            <a:prstDash val="dash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062472" y="4690872"/>
            <a:ext cx="1665732" cy="0"/>
          </a:xfrm>
          <a:prstGeom prst="line">
            <a:avLst/>
          </a:prstGeom>
          <a:ln>
            <a:solidFill>
              <a:srgbClr val="2EBDC8"/>
            </a:solidFill>
            <a:prstDash val="dash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22948" y="5327904"/>
            <a:ext cx="1665732" cy="0"/>
          </a:xfrm>
          <a:prstGeom prst="line">
            <a:avLst/>
          </a:prstGeom>
          <a:ln>
            <a:solidFill>
              <a:srgbClr val="2EBDC8"/>
            </a:solidFill>
            <a:prstDash val="dash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37444" y="1482210"/>
            <a:ext cx="6054796" cy="894347"/>
            <a:chOff x="3752871" y="837730"/>
            <a:chExt cx="6054796" cy="894347"/>
          </a:xfrm>
        </p:grpSpPr>
        <p:sp>
          <p:nvSpPr>
            <p:cNvPr id="18" name="文本框 17"/>
            <p:cNvSpPr txBox="1"/>
            <p:nvPr/>
          </p:nvSpPr>
          <p:spPr>
            <a:xfrm>
              <a:off x="3752871" y="993413"/>
              <a:ext cx="1415772" cy="461665"/>
            </a:xfrm>
            <a:prstGeom prst="rect">
              <a:avLst/>
            </a:prstGeom>
            <a:noFill/>
          </p:spPr>
          <p:txBody>
            <a:bodyPr wrap="none" rtlCol="0">
              <a:spAutoFit/>
            </a:bodyPr>
            <a:lstStyle/>
            <a:p>
              <a:pPr algn="r"/>
              <a:r>
                <a:rPr lang="zh-CN" altLang="en-US" sz="2400" dirty="0">
                  <a:solidFill>
                    <a:srgbClr val="02B1C4"/>
                  </a:solidFill>
                  <a:cs typeface="+mn-ea"/>
                  <a:sym typeface="+mn-lt"/>
                </a:rPr>
                <a:t>政治环境</a:t>
              </a:r>
            </a:p>
          </p:txBody>
        </p:sp>
        <p:sp>
          <p:nvSpPr>
            <p:cNvPr id="19" name="文本框 18"/>
            <p:cNvSpPr txBox="1"/>
            <p:nvPr/>
          </p:nvSpPr>
          <p:spPr>
            <a:xfrm>
              <a:off x="5168643" y="837730"/>
              <a:ext cx="4639024" cy="894347"/>
            </a:xfrm>
            <a:prstGeom prst="rect">
              <a:avLst/>
            </a:prstGeom>
            <a:noFill/>
          </p:spPr>
          <p:txBody>
            <a:bodyPr wrap="square" rtlCol="0">
              <a:spAutoFit/>
            </a:bodyPr>
            <a:lstStyle/>
            <a:p>
              <a:pPr indent="457200">
                <a:lnSpc>
                  <a:spcPct val="150000"/>
                </a:lnSpc>
              </a:pPr>
              <a:r>
                <a:rPr lang="zh-CN" altLang="en-US" sz="1200" dirty="0">
                  <a:solidFill>
                    <a:schemeClr val="bg1">
                      <a:alpha val="80000"/>
                    </a:schemeClr>
                  </a:solidFill>
                  <a:cs typeface="+mn-ea"/>
                  <a:sym typeface="+mn-lt"/>
                </a:rPr>
                <a:t>“十二五”以来，坚决向污染宣战，持续加大生态环境保护力度，生态农业观光旅游业的产生是人们寻求经济收益与生态环境的双赢。</a:t>
              </a:r>
            </a:p>
          </p:txBody>
        </p:sp>
      </p:grpSp>
      <p:grpSp>
        <p:nvGrpSpPr>
          <p:cNvPr id="20" name="组合 19"/>
          <p:cNvGrpSpPr/>
          <p:nvPr/>
        </p:nvGrpSpPr>
        <p:grpSpPr>
          <a:xfrm>
            <a:off x="437444" y="2414242"/>
            <a:ext cx="5399476" cy="894347"/>
            <a:chOff x="3752871" y="837730"/>
            <a:chExt cx="5399476" cy="894347"/>
          </a:xfrm>
        </p:grpSpPr>
        <p:sp>
          <p:nvSpPr>
            <p:cNvPr id="21" name="文本框 20"/>
            <p:cNvSpPr txBox="1"/>
            <p:nvPr/>
          </p:nvSpPr>
          <p:spPr>
            <a:xfrm>
              <a:off x="3752871" y="993413"/>
              <a:ext cx="1415772" cy="461665"/>
            </a:xfrm>
            <a:prstGeom prst="rect">
              <a:avLst/>
            </a:prstGeom>
            <a:noFill/>
          </p:spPr>
          <p:txBody>
            <a:bodyPr wrap="none" rtlCol="0">
              <a:spAutoFit/>
            </a:bodyPr>
            <a:lstStyle/>
            <a:p>
              <a:pPr algn="r"/>
              <a:r>
                <a:rPr lang="zh-CN" altLang="en-US" sz="2400" dirty="0">
                  <a:solidFill>
                    <a:srgbClr val="02B1C4"/>
                  </a:solidFill>
                  <a:cs typeface="+mn-ea"/>
                  <a:sym typeface="+mn-lt"/>
                </a:rPr>
                <a:t>产业政策</a:t>
              </a:r>
            </a:p>
          </p:txBody>
        </p:sp>
        <p:sp>
          <p:nvSpPr>
            <p:cNvPr id="22" name="文本框 21"/>
            <p:cNvSpPr txBox="1"/>
            <p:nvPr/>
          </p:nvSpPr>
          <p:spPr>
            <a:xfrm>
              <a:off x="5168643" y="837730"/>
              <a:ext cx="3983704" cy="894347"/>
            </a:xfrm>
            <a:prstGeom prst="rect">
              <a:avLst/>
            </a:prstGeom>
            <a:noFill/>
          </p:spPr>
          <p:txBody>
            <a:bodyPr wrap="square" rtlCol="0">
              <a:spAutoFit/>
            </a:bodyPr>
            <a:lstStyle/>
            <a:p>
              <a:pPr indent="457200">
                <a:lnSpc>
                  <a:spcPct val="150000"/>
                </a:lnSpc>
              </a:pPr>
              <a:r>
                <a:rPr lang="zh-CN" altLang="en-US" sz="1200" dirty="0">
                  <a:solidFill>
                    <a:schemeClr val="bg1">
                      <a:alpha val="80000"/>
                    </a:schemeClr>
                  </a:solidFill>
                  <a:cs typeface="+mn-ea"/>
                  <a:sym typeface="+mn-lt"/>
                </a:rPr>
                <a:t>国家引导有机生态农业发展的相关经济政策包括生态补偿、绿色补贴政策、项目基金扶持、减税、免税、贴息、政府补助等多种经济支撑手段。</a:t>
              </a:r>
            </a:p>
          </p:txBody>
        </p:sp>
      </p:grpSp>
      <p:grpSp>
        <p:nvGrpSpPr>
          <p:cNvPr id="35" name="组合 34"/>
          <p:cNvGrpSpPr/>
          <p:nvPr/>
        </p:nvGrpSpPr>
        <p:grpSpPr>
          <a:xfrm>
            <a:off x="437444" y="3473416"/>
            <a:ext cx="5399476" cy="894347"/>
            <a:chOff x="3752871" y="837730"/>
            <a:chExt cx="5399476" cy="894347"/>
          </a:xfrm>
        </p:grpSpPr>
        <p:sp>
          <p:nvSpPr>
            <p:cNvPr id="36" name="文本框 35"/>
            <p:cNvSpPr txBox="1"/>
            <p:nvPr/>
          </p:nvSpPr>
          <p:spPr>
            <a:xfrm>
              <a:off x="3752871" y="993413"/>
              <a:ext cx="1415772" cy="461665"/>
            </a:xfrm>
            <a:prstGeom prst="rect">
              <a:avLst/>
            </a:prstGeom>
            <a:noFill/>
          </p:spPr>
          <p:txBody>
            <a:bodyPr wrap="none" rtlCol="0">
              <a:spAutoFit/>
            </a:bodyPr>
            <a:lstStyle/>
            <a:p>
              <a:pPr algn="r"/>
              <a:r>
                <a:rPr lang="zh-CN" altLang="en-US" sz="2400" dirty="0">
                  <a:solidFill>
                    <a:srgbClr val="02B1C4"/>
                  </a:solidFill>
                  <a:cs typeface="+mn-ea"/>
                  <a:sym typeface="+mn-lt"/>
                </a:rPr>
                <a:t>经济环境</a:t>
              </a:r>
            </a:p>
          </p:txBody>
        </p:sp>
        <p:sp>
          <p:nvSpPr>
            <p:cNvPr id="37" name="文本框 36"/>
            <p:cNvSpPr txBox="1"/>
            <p:nvPr/>
          </p:nvSpPr>
          <p:spPr>
            <a:xfrm>
              <a:off x="5168643" y="837730"/>
              <a:ext cx="3983704" cy="894347"/>
            </a:xfrm>
            <a:prstGeom prst="rect">
              <a:avLst/>
            </a:prstGeom>
            <a:noFill/>
          </p:spPr>
          <p:txBody>
            <a:bodyPr wrap="square" rtlCol="0">
              <a:spAutoFit/>
            </a:bodyPr>
            <a:lstStyle/>
            <a:p>
              <a:pPr indent="457200">
                <a:lnSpc>
                  <a:spcPct val="150000"/>
                </a:lnSpc>
              </a:pPr>
              <a:r>
                <a:rPr lang="zh-CN" altLang="en-US" sz="1200" dirty="0">
                  <a:solidFill>
                    <a:schemeClr val="bg1">
                      <a:alpha val="80000"/>
                    </a:schemeClr>
                  </a:solidFill>
                  <a:cs typeface="+mn-ea"/>
                  <a:sym typeface="+mn-lt"/>
                </a:rPr>
                <a:t>我国的农业生态旅游游客量相当充足，为稳定发展农业生态旅游提供了可靠的游客资源保障。我国的农业生态资源还有很大的发展空间。</a:t>
              </a:r>
            </a:p>
          </p:txBody>
        </p:sp>
      </p:grpSp>
      <p:grpSp>
        <p:nvGrpSpPr>
          <p:cNvPr id="42" name="组合 41"/>
          <p:cNvGrpSpPr/>
          <p:nvPr/>
        </p:nvGrpSpPr>
        <p:grpSpPr>
          <a:xfrm>
            <a:off x="437444" y="4545032"/>
            <a:ext cx="5856676" cy="617348"/>
            <a:chOff x="3752871" y="837730"/>
            <a:chExt cx="5856676" cy="617348"/>
          </a:xfrm>
        </p:grpSpPr>
        <p:sp>
          <p:nvSpPr>
            <p:cNvPr id="43" name="文本框 42"/>
            <p:cNvSpPr txBox="1"/>
            <p:nvPr/>
          </p:nvSpPr>
          <p:spPr>
            <a:xfrm>
              <a:off x="3752871" y="993413"/>
              <a:ext cx="1415772" cy="461665"/>
            </a:xfrm>
            <a:prstGeom prst="rect">
              <a:avLst/>
            </a:prstGeom>
            <a:noFill/>
          </p:spPr>
          <p:txBody>
            <a:bodyPr wrap="none" rtlCol="0">
              <a:spAutoFit/>
            </a:bodyPr>
            <a:lstStyle/>
            <a:p>
              <a:pPr algn="r"/>
              <a:r>
                <a:rPr lang="zh-CN" altLang="en-US" sz="2400" dirty="0">
                  <a:solidFill>
                    <a:srgbClr val="02B1C4"/>
                  </a:solidFill>
                  <a:cs typeface="+mn-ea"/>
                  <a:sym typeface="+mn-lt"/>
                </a:rPr>
                <a:t>社会环境</a:t>
              </a:r>
            </a:p>
          </p:txBody>
        </p:sp>
        <p:sp>
          <p:nvSpPr>
            <p:cNvPr id="44" name="文本框 43"/>
            <p:cNvSpPr txBox="1"/>
            <p:nvPr/>
          </p:nvSpPr>
          <p:spPr>
            <a:xfrm>
              <a:off x="5168643" y="837730"/>
              <a:ext cx="4440904" cy="617348"/>
            </a:xfrm>
            <a:prstGeom prst="rect">
              <a:avLst/>
            </a:prstGeom>
            <a:noFill/>
          </p:spPr>
          <p:txBody>
            <a:bodyPr wrap="square" rtlCol="0">
              <a:spAutoFit/>
            </a:bodyPr>
            <a:lstStyle/>
            <a:p>
              <a:pPr indent="457200">
                <a:lnSpc>
                  <a:spcPct val="150000"/>
                </a:lnSpc>
              </a:pPr>
              <a:r>
                <a:rPr lang="zh-CN" altLang="en-US" sz="1200" dirty="0">
                  <a:solidFill>
                    <a:schemeClr val="bg1">
                      <a:alpha val="80000"/>
                    </a:schemeClr>
                  </a:solidFill>
                  <a:cs typeface="+mn-ea"/>
                  <a:sym typeface="+mn-lt"/>
                </a:rPr>
                <a:t>人们消费水平在提高，对旅游质量的追求也在提高，生态农业观光旅游也成为了人们的优质旅游选择</a:t>
              </a:r>
            </a:p>
          </p:txBody>
        </p:sp>
      </p:grpSp>
      <p:grpSp>
        <p:nvGrpSpPr>
          <p:cNvPr id="49" name="组合 48"/>
          <p:cNvGrpSpPr/>
          <p:nvPr/>
        </p:nvGrpSpPr>
        <p:grpSpPr>
          <a:xfrm>
            <a:off x="437444" y="5495332"/>
            <a:ext cx="6068023" cy="617348"/>
            <a:chOff x="3752871" y="837730"/>
            <a:chExt cx="6068023" cy="617348"/>
          </a:xfrm>
        </p:grpSpPr>
        <p:sp>
          <p:nvSpPr>
            <p:cNvPr id="50" name="文本框 49"/>
            <p:cNvSpPr txBox="1"/>
            <p:nvPr/>
          </p:nvSpPr>
          <p:spPr>
            <a:xfrm>
              <a:off x="3752871" y="993413"/>
              <a:ext cx="1415772" cy="461665"/>
            </a:xfrm>
            <a:prstGeom prst="rect">
              <a:avLst/>
            </a:prstGeom>
            <a:noFill/>
          </p:spPr>
          <p:txBody>
            <a:bodyPr wrap="none" rtlCol="0">
              <a:spAutoFit/>
            </a:bodyPr>
            <a:lstStyle/>
            <a:p>
              <a:pPr algn="r"/>
              <a:r>
                <a:rPr lang="zh-CN" altLang="en-US" sz="2400" dirty="0">
                  <a:solidFill>
                    <a:srgbClr val="02B1C4"/>
                  </a:solidFill>
                  <a:cs typeface="+mn-ea"/>
                  <a:sym typeface="+mn-lt"/>
                </a:rPr>
                <a:t>技术环境</a:t>
              </a:r>
            </a:p>
          </p:txBody>
        </p:sp>
        <p:sp>
          <p:nvSpPr>
            <p:cNvPr id="51" name="文本框 50"/>
            <p:cNvSpPr txBox="1"/>
            <p:nvPr/>
          </p:nvSpPr>
          <p:spPr>
            <a:xfrm>
              <a:off x="5168643" y="837730"/>
              <a:ext cx="4652251" cy="617348"/>
            </a:xfrm>
            <a:prstGeom prst="rect">
              <a:avLst/>
            </a:prstGeom>
            <a:noFill/>
          </p:spPr>
          <p:txBody>
            <a:bodyPr wrap="square" rtlCol="0">
              <a:spAutoFit/>
            </a:bodyPr>
            <a:lstStyle/>
            <a:p>
              <a:pPr indent="457200">
                <a:lnSpc>
                  <a:spcPct val="150000"/>
                </a:lnSpc>
              </a:pPr>
              <a:r>
                <a:rPr lang="zh-CN" altLang="en-US" sz="1200" dirty="0">
                  <a:solidFill>
                    <a:schemeClr val="bg1">
                      <a:alpha val="80000"/>
                    </a:schemeClr>
                  </a:solidFill>
                  <a:cs typeface="+mn-ea"/>
                  <a:sym typeface="+mn-lt"/>
                </a:rPr>
                <a:t>逐步建设成为一个具有中国特色的资源节约型、经营 集约化、生产商品化的现代农业模式。</a:t>
              </a:r>
            </a:p>
          </p:txBody>
        </p:sp>
      </p:grpSp>
    </p:spTree>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randombar(horizontal)">
                                      <p:cBhvr>
                                        <p:cTn id="11" dur="500"/>
                                        <p:tgtEl>
                                          <p:spTgt spid="1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randombar(horizontal)">
                                      <p:cBhvr>
                                        <p:cTn id="19" dur="500"/>
                                        <p:tgtEl>
                                          <p:spTgt spid="20"/>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randombar(horizontal)">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right)">
                                      <p:cBhvr>
                                        <p:cTn id="31" dur="500"/>
                                        <p:tgtEl>
                                          <p:spTgt spid="15"/>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randombar(horizontal)">
                                      <p:cBhvr>
                                        <p:cTn id="35" dur="500"/>
                                        <p:tgtEl>
                                          <p:spTgt spid="42"/>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right)">
                                      <p:cBhvr>
                                        <p:cTn id="39" dur="500"/>
                                        <p:tgtEl>
                                          <p:spTgt spid="16"/>
                                        </p:tgtEl>
                                      </p:cBhvr>
                                    </p:animEffect>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randombar(horizontal)">
                                      <p:cBhvr>
                                        <p:cTn id="4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5"/>
          </p:nvPr>
        </p:nvSpPr>
        <p:spPr/>
        <p:txBody>
          <a:bodyPr/>
          <a:lstStyle/>
          <a:p>
            <a:r>
              <a:rPr lang="zh-CN" altLang="zh-CN" dirty="0"/>
              <a:t>市场存在的问题</a:t>
            </a:r>
            <a:endParaRPr lang="zh-CN" altLang="en-US" dirty="0">
              <a:latin typeface="+mn-lt"/>
              <a:ea typeface="+mn-ea"/>
              <a:cs typeface="+mn-ea"/>
              <a:sym typeface="+mn-lt"/>
            </a:endParaRPr>
          </a:p>
        </p:txBody>
      </p:sp>
      <p:grpSp>
        <p:nvGrpSpPr>
          <p:cNvPr id="25" name="组合 24"/>
          <p:cNvGrpSpPr/>
          <p:nvPr/>
        </p:nvGrpSpPr>
        <p:grpSpPr>
          <a:xfrm rot="20993796">
            <a:off x="3865253" y="1917892"/>
            <a:ext cx="4379570" cy="3237824"/>
            <a:chOff x="3865253" y="1556025"/>
            <a:chExt cx="4379570" cy="3237824"/>
          </a:xfrm>
        </p:grpSpPr>
        <p:grpSp>
          <p:nvGrpSpPr>
            <p:cNvPr id="14" name="组合 13"/>
            <p:cNvGrpSpPr/>
            <p:nvPr/>
          </p:nvGrpSpPr>
          <p:grpSpPr>
            <a:xfrm>
              <a:off x="4323401" y="2081129"/>
              <a:ext cx="3463273" cy="2187616"/>
              <a:chOff x="4323401" y="2081129"/>
              <a:chExt cx="3463273" cy="2187616"/>
            </a:xfrm>
          </p:grpSpPr>
          <p:cxnSp>
            <p:nvCxnSpPr>
              <p:cNvPr id="7" name="直接连接符 6"/>
              <p:cNvCxnSpPr/>
              <p:nvPr/>
            </p:nvCxnSpPr>
            <p:spPr>
              <a:xfrm flipH="1">
                <a:off x="4409954" y="2314937"/>
                <a:ext cx="1516284" cy="1794076"/>
              </a:xfrm>
              <a:prstGeom prst="line">
                <a:avLst/>
              </a:prstGeom>
              <a:ln>
                <a:solidFill>
                  <a:srgbClr val="2EBDC8"/>
                </a:solidFill>
                <a:prstDash val="dash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096000" y="2081129"/>
                <a:ext cx="1690674" cy="2170638"/>
              </a:xfrm>
              <a:prstGeom prst="line">
                <a:avLst/>
              </a:prstGeom>
              <a:ln>
                <a:solidFill>
                  <a:srgbClr val="2EBDC8"/>
                </a:solidFill>
                <a:prstDash val="dashDot"/>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323401" y="4109013"/>
                <a:ext cx="3463273" cy="159732"/>
              </a:xfrm>
              <a:prstGeom prst="line">
                <a:avLst/>
              </a:prstGeom>
              <a:ln>
                <a:solidFill>
                  <a:srgbClr val="2EBDC8"/>
                </a:solidFill>
                <a:prstDash val="dashDot"/>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a:blip r:embed="rId3" cstate="email"/>
            <a:stretch>
              <a:fillRect/>
            </a:stretch>
          </p:blipFill>
          <p:spPr>
            <a:xfrm>
              <a:off x="5662479" y="1556025"/>
              <a:ext cx="916297" cy="1050209"/>
            </a:xfrm>
            <a:prstGeom prst="rect">
              <a:avLst/>
            </a:prstGeom>
          </p:spPr>
        </p:pic>
        <p:pic>
          <p:nvPicPr>
            <p:cNvPr id="4" name="图片 3"/>
            <p:cNvPicPr>
              <a:picLocks noChangeAspect="1"/>
            </p:cNvPicPr>
            <p:nvPr/>
          </p:nvPicPr>
          <p:blipFill>
            <a:blip r:embed="rId3" cstate="email"/>
            <a:stretch>
              <a:fillRect/>
            </a:stretch>
          </p:blipFill>
          <p:spPr>
            <a:xfrm>
              <a:off x="3865253" y="3743640"/>
              <a:ext cx="916297" cy="1050209"/>
            </a:xfrm>
            <a:prstGeom prst="rect">
              <a:avLst/>
            </a:prstGeom>
          </p:spPr>
        </p:pic>
        <p:pic>
          <p:nvPicPr>
            <p:cNvPr id="5" name="图片 4"/>
            <p:cNvPicPr>
              <a:picLocks noChangeAspect="1"/>
            </p:cNvPicPr>
            <p:nvPr/>
          </p:nvPicPr>
          <p:blipFill>
            <a:blip r:embed="rId3" cstate="email"/>
            <a:stretch>
              <a:fillRect/>
            </a:stretch>
          </p:blipFill>
          <p:spPr>
            <a:xfrm>
              <a:off x="7328526" y="3743640"/>
              <a:ext cx="916297" cy="1050209"/>
            </a:xfrm>
            <a:prstGeom prst="rect">
              <a:avLst/>
            </a:prstGeom>
          </p:spPr>
        </p:pic>
        <p:grpSp>
          <p:nvGrpSpPr>
            <p:cNvPr id="15" name="组合 14"/>
            <p:cNvGrpSpPr/>
            <p:nvPr/>
          </p:nvGrpSpPr>
          <p:grpSpPr>
            <a:xfrm rot="20413114">
              <a:off x="4213801" y="1831851"/>
              <a:ext cx="3484655" cy="2511376"/>
              <a:chOff x="4224714" y="1992693"/>
              <a:chExt cx="3484655" cy="2511376"/>
            </a:xfrm>
          </p:grpSpPr>
          <p:cxnSp>
            <p:nvCxnSpPr>
              <p:cNvPr id="16" name="直接连接符 15"/>
              <p:cNvCxnSpPr/>
              <p:nvPr/>
            </p:nvCxnSpPr>
            <p:spPr>
              <a:xfrm rot="1186886" flipH="1">
                <a:off x="4567265" y="1992693"/>
                <a:ext cx="1399960" cy="2089627"/>
              </a:xfrm>
              <a:prstGeom prst="line">
                <a:avLst/>
              </a:prstGeom>
              <a:ln>
                <a:solidFill>
                  <a:srgbClr val="2EBDC8"/>
                </a:solidFill>
                <a:prstDash val="dashDot"/>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186886">
                <a:off x="5885199" y="2539073"/>
                <a:ext cx="1824170" cy="1964996"/>
              </a:xfrm>
              <a:prstGeom prst="line">
                <a:avLst/>
              </a:prstGeom>
              <a:ln>
                <a:solidFill>
                  <a:srgbClr val="2EBDC8"/>
                </a:solidFill>
                <a:prstDash val="dashDot"/>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1186886">
                <a:off x="4224714" y="4339176"/>
                <a:ext cx="3145897" cy="18124"/>
              </a:xfrm>
              <a:prstGeom prst="line">
                <a:avLst/>
              </a:prstGeom>
              <a:ln>
                <a:solidFill>
                  <a:srgbClr val="2EBDC8"/>
                </a:solidFill>
                <a:prstDash val="dashDot"/>
              </a:ln>
            </p:spPr>
            <p:style>
              <a:lnRef idx="1">
                <a:schemeClr val="accent1"/>
              </a:lnRef>
              <a:fillRef idx="0">
                <a:schemeClr val="accent1"/>
              </a:fillRef>
              <a:effectRef idx="0">
                <a:schemeClr val="accent1"/>
              </a:effectRef>
              <a:fontRef idx="minor">
                <a:schemeClr val="tx1"/>
              </a:fontRef>
            </p:style>
          </p:cxnSp>
        </p:grpSp>
      </p:grpSp>
      <p:grpSp>
        <p:nvGrpSpPr>
          <p:cNvPr id="26" name="组合 25"/>
          <p:cNvGrpSpPr/>
          <p:nvPr/>
        </p:nvGrpSpPr>
        <p:grpSpPr>
          <a:xfrm>
            <a:off x="701040" y="4009313"/>
            <a:ext cx="3433402" cy="2217590"/>
            <a:chOff x="5410398" y="856253"/>
            <a:chExt cx="3433402" cy="2217590"/>
          </a:xfrm>
        </p:grpSpPr>
        <p:sp>
          <p:nvSpPr>
            <p:cNvPr id="27" name="文本框 26"/>
            <p:cNvSpPr txBox="1"/>
            <p:nvPr/>
          </p:nvSpPr>
          <p:spPr>
            <a:xfrm>
              <a:off x="6066197" y="856253"/>
              <a:ext cx="2646878" cy="461665"/>
            </a:xfrm>
            <a:prstGeom prst="rect">
              <a:avLst/>
            </a:prstGeom>
            <a:noFill/>
          </p:spPr>
          <p:txBody>
            <a:bodyPr wrap="none" rtlCol="0">
              <a:spAutoFit/>
            </a:bodyPr>
            <a:lstStyle/>
            <a:p>
              <a:pPr algn="r"/>
              <a:r>
                <a:rPr lang="zh-CN" altLang="en-US" sz="2400" dirty="0">
                  <a:solidFill>
                    <a:srgbClr val="02B1C4"/>
                  </a:solidFill>
                  <a:cs typeface="+mn-ea"/>
                  <a:sym typeface="+mn-lt"/>
                </a:rPr>
                <a:t>旅游形象定位模糊</a:t>
              </a:r>
            </a:p>
          </p:txBody>
        </p:sp>
        <p:sp>
          <p:nvSpPr>
            <p:cNvPr id="28" name="文本框 27"/>
            <p:cNvSpPr txBox="1"/>
            <p:nvPr/>
          </p:nvSpPr>
          <p:spPr>
            <a:xfrm>
              <a:off x="5410398" y="1556248"/>
              <a:ext cx="3433402" cy="1517595"/>
            </a:xfrm>
            <a:prstGeom prst="rect">
              <a:avLst/>
            </a:prstGeom>
            <a:noFill/>
          </p:spPr>
          <p:txBody>
            <a:bodyPr wrap="square" rtlCol="0">
              <a:spAutoFit/>
            </a:bodyPr>
            <a:lstStyle/>
            <a:p>
              <a:pPr indent="457200">
                <a:lnSpc>
                  <a:spcPct val="200000"/>
                </a:lnSpc>
              </a:pPr>
              <a:r>
                <a:rPr lang="zh-CN" altLang="en-US" sz="1200" dirty="0">
                  <a:solidFill>
                    <a:schemeClr val="bg1">
                      <a:alpha val="80000"/>
                    </a:schemeClr>
                  </a:solidFill>
                  <a:cs typeface="+mn-ea"/>
                  <a:sym typeface="+mn-lt"/>
                </a:rPr>
                <a:t>生态园开发既以观光农业（休闲农业规划设计）为核心</a:t>
              </a:r>
              <a:r>
                <a:rPr lang="en-US" altLang="zh-CN" sz="1200" dirty="0">
                  <a:solidFill>
                    <a:schemeClr val="bg1">
                      <a:alpha val="80000"/>
                    </a:schemeClr>
                  </a:solidFill>
                  <a:cs typeface="+mn-ea"/>
                  <a:sym typeface="+mn-lt"/>
                </a:rPr>
                <a:t>,</a:t>
              </a:r>
              <a:r>
                <a:rPr lang="zh-CN" altLang="en-US" sz="1200" dirty="0">
                  <a:solidFill>
                    <a:schemeClr val="bg1">
                      <a:alpha val="80000"/>
                    </a:schemeClr>
                  </a:solidFill>
                  <a:cs typeface="+mn-ea"/>
                  <a:sym typeface="+mn-lt"/>
                </a:rPr>
                <a:t>就需要整体定位和科学思考，需要加大旅游基础设施的投资力度</a:t>
              </a:r>
              <a:r>
                <a:rPr lang="en-US" altLang="zh-CN" sz="1200" dirty="0">
                  <a:solidFill>
                    <a:schemeClr val="bg1">
                      <a:alpha val="80000"/>
                    </a:schemeClr>
                  </a:solidFill>
                  <a:cs typeface="+mn-ea"/>
                  <a:sym typeface="+mn-lt"/>
                </a:rPr>
                <a:t>,</a:t>
              </a:r>
              <a:r>
                <a:rPr lang="zh-CN" altLang="en-US" sz="1200" dirty="0">
                  <a:solidFill>
                    <a:schemeClr val="bg1">
                      <a:alpha val="80000"/>
                    </a:schemeClr>
                  </a:solidFill>
                  <a:cs typeface="+mn-ea"/>
                  <a:sym typeface="+mn-lt"/>
                </a:rPr>
                <a:t>使农业和旅游开发齐头并进、相辅相成。</a:t>
              </a:r>
            </a:p>
          </p:txBody>
        </p:sp>
      </p:grpSp>
      <p:grpSp>
        <p:nvGrpSpPr>
          <p:cNvPr id="29" name="组合 28"/>
          <p:cNvGrpSpPr/>
          <p:nvPr/>
        </p:nvGrpSpPr>
        <p:grpSpPr>
          <a:xfrm>
            <a:off x="8331375" y="3326382"/>
            <a:ext cx="3697415" cy="2307769"/>
            <a:chOff x="5526128" y="958153"/>
            <a:chExt cx="3697415" cy="2307769"/>
          </a:xfrm>
        </p:grpSpPr>
        <p:sp>
          <p:nvSpPr>
            <p:cNvPr id="30" name="文本框 29"/>
            <p:cNvSpPr txBox="1"/>
            <p:nvPr/>
          </p:nvSpPr>
          <p:spPr>
            <a:xfrm>
              <a:off x="5526128" y="958153"/>
              <a:ext cx="2646878" cy="461665"/>
            </a:xfrm>
            <a:prstGeom prst="rect">
              <a:avLst/>
            </a:prstGeom>
            <a:noFill/>
          </p:spPr>
          <p:txBody>
            <a:bodyPr wrap="none" rtlCol="0">
              <a:spAutoFit/>
            </a:bodyPr>
            <a:lstStyle/>
            <a:p>
              <a:pPr algn="r"/>
              <a:r>
                <a:rPr lang="zh-CN" altLang="en-US" sz="2400" dirty="0">
                  <a:solidFill>
                    <a:srgbClr val="02B1C4"/>
                  </a:solidFill>
                  <a:cs typeface="+mn-ea"/>
                  <a:sym typeface="+mn-lt"/>
                </a:rPr>
                <a:t>生态示范作用不强</a:t>
              </a:r>
            </a:p>
          </p:txBody>
        </p:sp>
        <p:sp>
          <p:nvSpPr>
            <p:cNvPr id="31" name="文本框 30"/>
            <p:cNvSpPr txBox="1"/>
            <p:nvPr/>
          </p:nvSpPr>
          <p:spPr>
            <a:xfrm>
              <a:off x="5526128" y="1378995"/>
              <a:ext cx="3697415" cy="1886927"/>
            </a:xfrm>
            <a:prstGeom prst="rect">
              <a:avLst/>
            </a:prstGeom>
            <a:noFill/>
          </p:spPr>
          <p:txBody>
            <a:bodyPr wrap="square" rtlCol="0">
              <a:spAutoFit/>
            </a:bodyPr>
            <a:lstStyle/>
            <a:p>
              <a:pPr indent="457200">
                <a:lnSpc>
                  <a:spcPct val="200000"/>
                </a:lnSpc>
              </a:pPr>
              <a:r>
                <a:rPr lang="zh-CN" altLang="en-US" sz="1200" dirty="0">
                  <a:solidFill>
                    <a:schemeClr val="bg1">
                      <a:alpha val="80000"/>
                    </a:schemeClr>
                  </a:solidFill>
                  <a:cs typeface="+mn-ea"/>
                  <a:sym typeface="+mn-lt"/>
                </a:rPr>
                <a:t>观光农业生态园是采用生态园模式进行园内农业的布局和生产，以生态农业作为农业观光的基础，体现“整体、循环、协调、再生”原则和“生态文化”内涵。有些生态园开发只以观光农业为幌子，单纯追求营利。</a:t>
              </a:r>
            </a:p>
          </p:txBody>
        </p:sp>
      </p:grpSp>
      <p:grpSp>
        <p:nvGrpSpPr>
          <p:cNvPr id="32" name="组合 31"/>
          <p:cNvGrpSpPr/>
          <p:nvPr/>
        </p:nvGrpSpPr>
        <p:grpSpPr>
          <a:xfrm>
            <a:off x="701040" y="1687658"/>
            <a:ext cx="4833804" cy="1641372"/>
            <a:chOff x="3773662" y="885886"/>
            <a:chExt cx="4833804" cy="1641372"/>
          </a:xfrm>
        </p:grpSpPr>
        <p:sp>
          <p:nvSpPr>
            <p:cNvPr id="33" name="文本框 32"/>
            <p:cNvSpPr txBox="1"/>
            <p:nvPr/>
          </p:nvSpPr>
          <p:spPr>
            <a:xfrm>
              <a:off x="5143221" y="885886"/>
              <a:ext cx="3262432" cy="461665"/>
            </a:xfrm>
            <a:prstGeom prst="rect">
              <a:avLst/>
            </a:prstGeom>
            <a:noFill/>
          </p:spPr>
          <p:txBody>
            <a:bodyPr wrap="none" rtlCol="0">
              <a:spAutoFit/>
            </a:bodyPr>
            <a:lstStyle/>
            <a:p>
              <a:pPr algn="r"/>
              <a:r>
                <a:rPr lang="zh-CN" altLang="en-US" sz="2400" dirty="0">
                  <a:solidFill>
                    <a:srgbClr val="02B1C4"/>
                  </a:solidFill>
                  <a:cs typeface="+mn-ea"/>
                  <a:sym typeface="+mn-lt"/>
                </a:rPr>
                <a:t>缺乏科学的规划和管理</a:t>
              </a:r>
            </a:p>
          </p:txBody>
        </p:sp>
        <p:sp>
          <p:nvSpPr>
            <p:cNvPr id="34" name="文本框 33"/>
            <p:cNvSpPr txBox="1"/>
            <p:nvPr/>
          </p:nvSpPr>
          <p:spPr>
            <a:xfrm>
              <a:off x="3773662" y="1378995"/>
              <a:ext cx="4833804" cy="1148263"/>
            </a:xfrm>
            <a:prstGeom prst="rect">
              <a:avLst/>
            </a:prstGeom>
            <a:noFill/>
          </p:spPr>
          <p:txBody>
            <a:bodyPr wrap="square" rtlCol="0">
              <a:spAutoFit/>
            </a:bodyPr>
            <a:lstStyle/>
            <a:p>
              <a:pPr indent="457200">
                <a:lnSpc>
                  <a:spcPct val="200000"/>
                </a:lnSpc>
              </a:pPr>
              <a:r>
                <a:rPr lang="zh-CN" altLang="en-US" sz="1200" dirty="0">
                  <a:solidFill>
                    <a:schemeClr val="bg1">
                      <a:alpha val="80000"/>
                    </a:schemeClr>
                  </a:solidFill>
                  <a:cs typeface="+mn-ea"/>
                  <a:sym typeface="+mn-lt"/>
                </a:rPr>
                <a:t>观光农业生态园建园主要目标是进行生态示范，进一步拓展生态农业和观光农业的功能。但一些生态园设计并没有结合其建园主要目标进行科学的规划设计，充分发掘现代生态园丰富的资源内涵。</a:t>
              </a:r>
            </a:p>
          </p:txBody>
        </p:sp>
      </p:grpSp>
    </p:spTree>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500"/>
                                        <p:tgtEl>
                                          <p:spTgt spid="32"/>
                                        </p:tgtEl>
                                      </p:cBhvr>
                                    </p:animEffect>
                                  </p:childTnLst>
                                </p:cTn>
                              </p:par>
                            </p:childTnLst>
                          </p:cTn>
                        </p:par>
                        <p:par>
                          <p:cTn id="15" fill="hold">
                            <p:stCondLst>
                              <p:cond delay="1500"/>
                            </p:stCondLst>
                            <p:childTnLst>
                              <p:par>
                                <p:cTn id="16" presetID="14" presetClass="entr" presetSubtype="1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childTnLst>
                          </p:cTn>
                        </p:par>
                        <p:par>
                          <p:cTn id="19" fill="hold">
                            <p:stCondLst>
                              <p:cond delay="2000"/>
                            </p:stCondLst>
                            <p:childTnLst>
                              <p:par>
                                <p:cTn id="20" presetID="14" presetClass="entr" presetSubtype="10"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randombar(horizont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5"/>
          </p:nvPr>
        </p:nvSpPr>
        <p:spPr/>
        <p:txBody>
          <a:bodyPr/>
          <a:lstStyle/>
          <a:p>
            <a:r>
              <a:rPr lang="zh-CN" altLang="zh-CN" dirty="0"/>
              <a:t>市场现有竞争者</a:t>
            </a:r>
            <a:endParaRPr lang="zh-CN" altLang="en-US" dirty="0">
              <a:latin typeface="+mn-lt"/>
              <a:ea typeface="+mn-ea"/>
              <a:cs typeface="+mn-ea"/>
              <a:sym typeface="+mn-lt"/>
            </a:endParaRPr>
          </a:p>
        </p:txBody>
      </p:sp>
      <p:sp>
        <p:nvSpPr>
          <p:cNvPr id="76" name="Rectangle 6"/>
          <p:cNvSpPr/>
          <p:nvPr/>
        </p:nvSpPr>
        <p:spPr>
          <a:xfrm>
            <a:off x="4471584" y="1363084"/>
            <a:ext cx="1307024" cy="3394130"/>
          </a:xfrm>
          <a:prstGeom prst="rect">
            <a:avLst/>
          </a:prstGeom>
          <a:noFill/>
          <a:ln w="34925" cap="flat" cmpd="sng" algn="ctr">
            <a:solidFill>
              <a:srgbClr val="2EBDC8"/>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7F7F7"/>
              </a:solidFill>
              <a:effectLst/>
              <a:uLnTx/>
              <a:uFillTx/>
              <a:cs typeface="+mn-ea"/>
              <a:sym typeface="+mn-lt"/>
            </a:endParaRPr>
          </a:p>
        </p:txBody>
      </p:sp>
      <p:sp>
        <p:nvSpPr>
          <p:cNvPr id="77" name="Rectangle 5"/>
          <p:cNvSpPr/>
          <p:nvPr/>
        </p:nvSpPr>
        <p:spPr>
          <a:xfrm>
            <a:off x="5778608" y="4540238"/>
            <a:ext cx="1906292" cy="2045776"/>
          </a:xfrm>
          <a:prstGeom prst="rect">
            <a:avLst/>
          </a:prstGeom>
          <a:noFill/>
          <a:ln w="34925" cap="flat" cmpd="sng" algn="ctr">
            <a:solidFill>
              <a:srgbClr val="2EBDC8"/>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7F7F7"/>
              </a:solidFill>
              <a:effectLst/>
              <a:uLnTx/>
              <a:uFillTx/>
              <a:cs typeface="+mn-ea"/>
              <a:sym typeface="+mn-lt"/>
            </a:endParaRPr>
          </a:p>
        </p:txBody>
      </p:sp>
      <p:grpSp>
        <p:nvGrpSpPr>
          <p:cNvPr id="151" name="组合 150"/>
          <p:cNvGrpSpPr/>
          <p:nvPr/>
        </p:nvGrpSpPr>
        <p:grpSpPr>
          <a:xfrm>
            <a:off x="1078145" y="1854217"/>
            <a:ext cx="2962222" cy="1936125"/>
            <a:chOff x="1078145" y="1854217"/>
            <a:chExt cx="2962222" cy="1936125"/>
          </a:xfrm>
        </p:grpSpPr>
        <p:sp>
          <p:nvSpPr>
            <p:cNvPr id="83" name="TextBox 20"/>
            <p:cNvSpPr txBox="1"/>
            <p:nvPr/>
          </p:nvSpPr>
          <p:spPr>
            <a:xfrm>
              <a:off x="1151366" y="1854217"/>
              <a:ext cx="2769989" cy="369332"/>
            </a:xfrm>
            <a:prstGeom prst="rect">
              <a:avLst/>
            </a:prstGeom>
            <a:noFill/>
          </p:spPr>
          <p:txBody>
            <a:bodyPr wrap="none" lIns="0" tIns="0" rIns="0" bIns="0" rtlCol="0">
              <a:spAutoFit/>
            </a:bodyPr>
            <a:lstStyle/>
            <a:p>
              <a:pPr lvl="0"/>
              <a:r>
                <a:rPr lang="zh-CN" altLang="en-US" sz="2400" kern="0" dirty="0">
                  <a:solidFill>
                    <a:srgbClr val="2EBDC8"/>
                  </a:solidFill>
                  <a:cs typeface="+mn-ea"/>
                  <a:sym typeface="+mn-lt"/>
                </a:rPr>
                <a:t>寿光农业生态观光园</a:t>
              </a:r>
              <a:endParaRPr kumimoji="0" lang="en-US" altLang="zh-CN" sz="2400" b="0" i="0" u="none" strike="noStrike" kern="0" cap="none" spc="0" normalizeH="0" baseline="0" noProof="0" dirty="0">
                <a:ln>
                  <a:noFill/>
                </a:ln>
                <a:solidFill>
                  <a:srgbClr val="2EBDC8"/>
                </a:solidFill>
                <a:effectLst/>
                <a:uLnTx/>
                <a:uFillTx/>
                <a:cs typeface="+mn-ea"/>
                <a:sym typeface="+mn-lt"/>
              </a:endParaRPr>
            </a:p>
          </p:txBody>
        </p:sp>
        <p:sp>
          <p:nvSpPr>
            <p:cNvPr id="84" name="TextBox 21"/>
            <p:cNvSpPr txBox="1"/>
            <p:nvPr/>
          </p:nvSpPr>
          <p:spPr>
            <a:xfrm flipH="1">
              <a:off x="1078145" y="2365080"/>
              <a:ext cx="2962222" cy="1425262"/>
            </a:xfrm>
            <a:prstGeom prst="rect">
              <a:avLst/>
            </a:prstGeom>
            <a:noFill/>
          </p:spPr>
          <p:txBody>
            <a:bodyPr wrap="square" lIns="0" tIns="0" rIns="0" bIns="0" rtlCol="0">
              <a:spAutoFit/>
            </a:bodyPr>
            <a:lstStyle/>
            <a:p>
              <a:pPr lvl="0" algn="just">
                <a:lnSpc>
                  <a:spcPct val="200000"/>
                </a:lnSpc>
              </a:pPr>
              <a:r>
                <a:rPr lang="zh-CN" altLang="en-US" sz="1200" kern="0" dirty="0">
                  <a:solidFill>
                    <a:schemeClr val="bg1"/>
                  </a:solidFill>
                  <a:cs typeface="+mn-ea"/>
                  <a:sym typeface="+mn-lt"/>
                </a:rPr>
                <a:t>以寿光“中国蔬菜之乡”生态农业文化为特色，以人为本的设计理念贯穿始终，形成“绿色植物、蓝色水体、彩色蔬菜”的锦绣风貌。</a:t>
              </a:r>
              <a:endParaRPr kumimoji="0" lang="en-US" altLang="zh-CN" sz="1200" b="0" i="0" u="none" strike="noStrike" kern="0" cap="none" spc="0" normalizeH="0" baseline="0" noProof="0" dirty="0">
                <a:ln>
                  <a:noFill/>
                </a:ln>
                <a:solidFill>
                  <a:schemeClr val="bg1"/>
                </a:solidFill>
                <a:effectLst/>
                <a:uLnTx/>
                <a:uFillTx/>
                <a:cs typeface="+mn-ea"/>
                <a:sym typeface="+mn-lt"/>
              </a:endParaRPr>
            </a:p>
          </p:txBody>
        </p:sp>
      </p:grpSp>
      <p:grpSp>
        <p:nvGrpSpPr>
          <p:cNvPr id="152" name="组合 151"/>
          <p:cNvGrpSpPr/>
          <p:nvPr/>
        </p:nvGrpSpPr>
        <p:grpSpPr>
          <a:xfrm>
            <a:off x="712596" y="4296497"/>
            <a:ext cx="3693319" cy="2163926"/>
            <a:chOff x="712596" y="4296497"/>
            <a:chExt cx="3693319" cy="2163926"/>
          </a:xfrm>
        </p:grpSpPr>
        <p:sp>
          <p:nvSpPr>
            <p:cNvPr id="96" name="TextBox 33"/>
            <p:cNvSpPr txBox="1"/>
            <p:nvPr/>
          </p:nvSpPr>
          <p:spPr>
            <a:xfrm>
              <a:off x="712596" y="4296497"/>
              <a:ext cx="3693319" cy="369332"/>
            </a:xfrm>
            <a:prstGeom prst="rect">
              <a:avLst/>
            </a:prstGeom>
            <a:noFill/>
          </p:spPr>
          <p:txBody>
            <a:bodyPr wrap="none" lIns="0" tIns="0" rIns="0" bIns="0" rtlCol="0">
              <a:spAutoFit/>
            </a:bodyPr>
            <a:lstStyle/>
            <a:p>
              <a:pPr lvl="0"/>
              <a:r>
                <a:rPr lang="zh-CN" altLang="en-US" sz="2400" kern="0" dirty="0">
                  <a:solidFill>
                    <a:srgbClr val="2EBDC8"/>
                  </a:solidFill>
                  <a:cs typeface="+mn-ea"/>
                  <a:sym typeface="+mn-lt"/>
                </a:rPr>
                <a:t>黄河入海口生态农业观光园</a:t>
              </a:r>
              <a:endParaRPr kumimoji="0" lang="en-US" altLang="zh-CN" sz="2400" b="0" i="0" u="none" strike="noStrike" kern="0" cap="none" spc="0" normalizeH="0" baseline="0" noProof="0" dirty="0">
                <a:ln>
                  <a:noFill/>
                </a:ln>
                <a:solidFill>
                  <a:srgbClr val="2EBDC8"/>
                </a:solidFill>
                <a:effectLst/>
                <a:uLnTx/>
                <a:uFillTx/>
                <a:cs typeface="+mn-ea"/>
                <a:sym typeface="+mn-lt"/>
              </a:endParaRPr>
            </a:p>
          </p:txBody>
        </p:sp>
        <p:sp>
          <p:nvSpPr>
            <p:cNvPr id="97" name="TextBox 34"/>
            <p:cNvSpPr txBox="1"/>
            <p:nvPr/>
          </p:nvSpPr>
          <p:spPr>
            <a:xfrm flipH="1">
              <a:off x="1078145" y="4665829"/>
              <a:ext cx="2564995" cy="1794594"/>
            </a:xfrm>
            <a:prstGeom prst="rect">
              <a:avLst/>
            </a:prstGeom>
            <a:noFill/>
          </p:spPr>
          <p:txBody>
            <a:bodyPr wrap="square" lIns="0" tIns="0" rIns="0" bIns="0" rtlCol="0">
              <a:spAutoFit/>
            </a:bodyPr>
            <a:lstStyle/>
            <a:p>
              <a:pPr lvl="0" algn="just">
                <a:lnSpc>
                  <a:spcPct val="200000"/>
                </a:lnSpc>
              </a:pPr>
              <a:r>
                <a:rPr lang="zh-CN" altLang="en-US" sz="1200" kern="0" dirty="0">
                  <a:solidFill>
                    <a:schemeClr val="bg1"/>
                  </a:solidFill>
                  <a:cs typeface="+mn-ea"/>
                  <a:sym typeface="+mn-lt"/>
                </a:rPr>
                <a:t>黄河入海口生态农业观光园位于黄河口旅游南线的中段、东营市垦利区西宋乡东北部</a:t>
              </a:r>
              <a:r>
                <a:rPr lang="en-US" altLang="zh-CN" sz="1200" kern="0" dirty="0">
                  <a:solidFill>
                    <a:schemeClr val="bg1"/>
                  </a:solidFill>
                  <a:cs typeface="+mn-ea"/>
                  <a:sym typeface="+mn-lt"/>
                </a:rPr>
                <a:t>.</a:t>
              </a:r>
              <a:r>
                <a:rPr lang="zh-CN" altLang="en-US" sz="1200" kern="0" dirty="0">
                  <a:solidFill>
                    <a:schemeClr val="bg1"/>
                  </a:solidFill>
                  <a:cs typeface="+mn-ea"/>
                  <a:sym typeface="+mn-lt"/>
                </a:rPr>
                <a:t>观光园以万亩蜜桃园、冬枣园、芦苇荡、大水面等自然景观为依托</a:t>
              </a:r>
              <a:endParaRPr kumimoji="0" lang="en-US" altLang="zh-CN" sz="1200" b="0" i="0" u="none" strike="noStrike" kern="0" cap="none" spc="0" normalizeH="0" baseline="0" noProof="0" dirty="0">
                <a:ln>
                  <a:noFill/>
                </a:ln>
                <a:solidFill>
                  <a:schemeClr val="bg1"/>
                </a:solidFill>
                <a:effectLst/>
                <a:uLnTx/>
                <a:uFillTx/>
                <a:cs typeface="+mn-ea"/>
                <a:sym typeface="+mn-lt"/>
              </a:endParaRPr>
            </a:p>
          </p:txBody>
        </p:sp>
      </p:grpSp>
      <p:grpSp>
        <p:nvGrpSpPr>
          <p:cNvPr id="153" name="组合 152"/>
          <p:cNvGrpSpPr/>
          <p:nvPr/>
        </p:nvGrpSpPr>
        <p:grpSpPr>
          <a:xfrm>
            <a:off x="8210263" y="2074817"/>
            <a:ext cx="3721019" cy="3380147"/>
            <a:chOff x="8210263" y="2074817"/>
            <a:chExt cx="3721019" cy="3380147"/>
          </a:xfrm>
        </p:grpSpPr>
        <p:sp>
          <p:nvSpPr>
            <p:cNvPr id="116" name="TextBox 53"/>
            <p:cNvSpPr txBox="1"/>
            <p:nvPr/>
          </p:nvSpPr>
          <p:spPr>
            <a:xfrm>
              <a:off x="8237963" y="2074817"/>
              <a:ext cx="3693319" cy="369332"/>
            </a:xfrm>
            <a:prstGeom prst="rect">
              <a:avLst/>
            </a:prstGeom>
            <a:noFill/>
          </p:spPr>
          <p:txBody>
            <a:bodyPr wrap="none" lIns="0" tIns="0" rIns="0" bIns="0" rtlCol="0">
              <a:spAutoFit/>
            </a:bodyPr>
            <a:lstStyle/>
            <a:p>
              <a:pPr lvl="0"/>
              <a:r>
                <a:rPr lang="zh-CN" altLang="en-US" sz="2400" kern="0" dirty="0">
                  <a:solidFill>
                    <a:srgbClr val="2EBDC8"/>
                  </a:solidFill>
                  <a:cs typeface="+mn-ea"/>
                  <a:sym typeface="+mn-lt"/>
                </a:rPr>
                <a:t>明月江月湖生态农业观光园</a:t>
              </a:r>
              <a:endParaRPr kumimoji="0" lang="en-US" altLang="zh-CN" sz="2400" b="0" i="0" u="none" strike="noStrike" kern="0" cap="none" spc="0" normalizeH="0" baseline="0" noProof="0" dirty="0">
                <a:ln>
                  <a:noFill/>
                </a:ln>
                <a:solidFill>
                  <a:srgbClr val="2EBDC8"/>
                </a:solidFill>
                <a:effectLst/>
                <a:uLnTx/>
                <a:uFillTx/>
                <a:cs typeface="+mn-ea"/>
                <a:sym typeface="+mn-lt"/>
              </a:endParaRPr>
            </a:p>
          </p:txBody>
        </p:sp>
        <p:sp>
          <p:nvSpPr>
            <p:cNvPr id="117" name="TextBox 54"/>
            <p:cNvSpPr txBox="1"/>
            <p:nvPr/>
          </p:nvSpPr>
          <p:spPr>
            <a:xfrm flipH="1">
              <a:off x="8210263" y="2552375"/>
              <a:ext cx="3156822" cy="2902589"/>
            </a:xfrm>
            <a:prstGeom prst="rect">
              <a:avLst/>
            </a:prstGeom>
            <a:noFill/>
          </p:spPr>
          <p:txBody>
            <a:bodyPr wrap="square" lIns="0" tIns="0" rIns="0" bIns="0" rtlCol="0">
              <a:spAutoFit/>
            </a:bodyPr>
            <a:lstStyle/>
            <a:p>
              <a:pPr lvl="0" indent="457200" algn="just">
                <a:lnSpc>
                  <a:spcPct val="200000"/>
                </a:lnSpc>
              </a:pPr>
              <a:r>
                <a:rPr lang="zh-CN" altLang="en-US" sz="1200" kern="0" dirty="0">
                  <a:solidFill>
                    <a:schemeClr val="bg1"/>
                  </a:solidFill>
                  <a:cs typeface="+mn-ea"/>
                  <a:sym typeface="+mn-lt"/>
                </a:rPr>
                <a:t>园区以乡村休闲度假、旅游文化观光、民俗风情展示、餐饮品茗、大型游乐及社会养老为主要功能定位，提供会务、商务、婚寿庆、游乐、户外运动等服务产品，是达城人享受慢生活、换呼吸的好地方。</a:t>
              </a:r>
              <a:endParaRPr lang="en-US" altLang="zh-CN" sz="1200" kern="0" dirty="0">
                <a:solidFill>
                  <a:schemeClr val="bg1"/>
                </a:solidFill>
                <a:cs typeface="+mn-ea"/>
                <a:sym typeface="+mn-lt"/>
              </a:endParaRPr>
            </a:p>
            <a:p>
              <a:pPr lvl="0" indent="457200" algn="just">
                <a:lnSpc>
                  <a:spcPct val="200000"/>
                </a:lnSpc>
              </a:pPr>
              <a:r>
                <a:rPr lang="zh-CN" altLang="en-US" sz="1200" kern="0" dirty="0">
                  <a:solidFill>
                    <a:schemeClr val="bg1"/>
                  </a:solidFill>
                  <a:cs typeface="+mn-ea"/>
                  <a:sym typeface="+mn-lt"/>
                </a:rPr>
                <a:t>自</a:t>
              </a:r>
              <a:r>
                <a:rPr lang="en-US" altLang="zh-CN" sz="1200" kern="0" dirty="0">
                  <a:solidFill>
                    <a:schemeClr val="bg1"/>
                  </a:solidFill>
                  <a:cs typeface="+mn-ea"/>
                  <a:sym typeface="+mn-lt"/>
                </a:rPr>
                <a:t>2015</a:t>
              </a:r>
              <a:r>
                <a:rPr lang="zh-CN" altLang="en-US" sz="1200" kern="0" dirty="0">
                  <a:solidFill>
                    <a:schemeClr val="bg1"/>
                  </a:solidFill>
                  <a:cs typeface="+mn-ea"/>
                  <a:sym typeface="+mn-lt"/>
                </a:rPr>
                <a:t>年</a:t>
              </a:r>
              <a:r>
                <a:rPr lang="en-US" altLang="zh-CN" sz="1200" kern="0" dirty="0">
                  <a:solidFill>
                    <a:schemeClr val="bg1"/>
                  </a:solidFill>
                  <a:cs typeface="+mn-ea"/>
                  <a:sym typeface="+mn-lt"/>
                </a:rPr>
                <a:t>5</a:t>
              </a:r>
              <a:r>
                <a:rPr lang="zh-CN" altLang="en-US" sz="1200" kern="0" dirty="0">
                  <a:solidFill>
                    <a:schemeClr val="bg1"/>
                  </a:solidFill>
                  <a:cs typeface="+mn-ea"/>
                  <a:sym typeface="+mn-lt"/>
                </a:rPr>
                <a:t>月营业以来，已成功举办菊花节、梦幻灯光节、皇家马戏节，接待游客</a:t>
              </a:r>
              <a:r>
                <a:rPr lang="en-US" altLang="zh-CN" sz="1200" kern="0" dirty="0">
                  <a:solidFill>
                    <a:schemeClr val="bg1"/>
                  </a:solidFill>
                  <a:cs typeface="+mn-ea"/>
                  <a:sym typeface="+mn-lt"/>
                </a:rPr>
                <a:t>50</a:t>
              </a:r>
              <a:r>
                <a:rPr lang="zh-CN" altLang="en-US" sz="1200" kern="0" dirty="0">
                  <a:solidFill>
                    <a:schemeClr val="bg1"/>
                  </a:solidFill>
                  <a:cs typeface="+mn-ea"/>
                  <a:sym typeface="+mn-lt"/>
                </a:rPr>
                <a:t>万人次。</a:t>
              </a:r>
              <a:endParaRPr kumimoji="0" lang="en-US" altLang="zh-CN" sz="1200" b="0" i="0" u="none" strike="noStrike" kern="0" cap="none" spc="0" normalizeH="0" baseline="0" noProof="0" dirty="0">
                <a:ln>
                  <a:noFill/>
                </a:ln>
                <a:solidFill>
                  <a:schemeClr val="bg1"/>
                </a:solidFill>
                <a:effectLst/>
                <a:uLnTx/>
                <a:uFillTx/>
                <a:cs typeface="+mn-ea"/>
                <a:sym typeface="+mn-lt"/>
              </a:endParaRPr>
            </a:p>
          </p:txBody>
        </p:sp>
      </p:grpSp>
      <p:pic>
        <p:nvPicPr>
          <p:cNvPr id="150" name="图片 149"/>
          <p:cNvPicPr>
            <a:picLocks noChangeAspect="1"/>
          </p:cNvPicPr>
          <p:nvPr/>
        </p:nvPicPr>
        <p:blipFill>
          <a:blip r:embed="rId3" cstate="email"/>
          <a:stretch>
            <a:fillRect/>
          </a:stretch>
        </p:blipFill>
        <p:spPr>
          <a:xfrm>
            <a:off x="4777499" y="1654095"/>
            <a:ext cx="2604320" cy="46021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wipe(down)">
                                      <p:cBhvr>
                                        <p:cTn id="11" dur="500"/>
                                        <p:tgtEl>
                                          <p:spTgt spid="7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77"/>
                                        </p:tgtEl>
                                        <p:attrNameLst>
                                          <p:attrName>style.visibility</p:attrName>
                                        </p:attrNameLst>
                                      </p:cBhvr>
                                      <p:to>
                                        <p:strVal val="visible"/>
                                      </p:to>
                                    </p:set>
                                    <p:animEffect transition="in" filter="wipe(down)">
                                      <p:cBhvr>
                                        <p:cTn id="14" dur="500"/>
                                        <p:tgtEl>
                                          <p:spTgt spid="77"/>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151"/>
                                        </p:tgtEl>
                                        <p:attrNameLst>
                                          <p:attrName>style.visibility</p:attrName>
                                        </p:attrNameLst>
                                      </p:cBhvr>
                                      <p:to>
                                        <p:strVal val="visible"/>
                                      </p:to>
                                    </p:set>
                                    <p:animEffect transition="in" filter="randombar(horizontal)">
                                      <p:cBhvr>
                                        <p:cTn id="18" dur="1000"/>
                                        <p:tgtEl>
                                          <p:spTgt spid="151"/>
                                        </p:tgtEl>
                                      </p:cBhvr>
                                    </p:animEffect>
                                  </p:childTnLst>
                                </p:cTn>
                              </p:par>
                            </p:childTnLst>
                          </p:cTn>
                        </p:par>
                        <p:par>
                          <p:cTn id="19" fill="hold">
                            <p:stCondLst>
                              <p:cond delay="2000"/>
                            </p:stCondLst>
                            <p:childTnLst>
                              <p:par>
                                <p:cTn id="20" presetID="14" presetClass="entr" presetSubtype="10" fill="hold" nodeType="afterEffect">
                                  <p:stCondLst>
                                    <p:cond delay="0"/>
                                  </p:stCondLst>
                                  <p:childTnLst>
                                    <p:set>
                                      <p:cBhvr>
                                        <p:cTn id="21" dur="1" fill="hold">
                                          <p:stCondLst>
                                            <p:cond delay="0"/>
                                          </p:stCondLst>
                                        </p:cTn>
                                        <p:tgtEl>
                                          <p:spTgt spid="152"/>
                                        </p:tgtEl>
                                        <p:attrNameLst>
                                          <p:attrName>style.visibility</p:attrName>
                                        </p:attrNameLst>
                                      </p:cBhvr>
                                      <p:to>
                                        <p:strVal val="visible"/>
                                      </p:to>
                                    </p:set>
                                    <p:animEffect transition="in" filter="randombar(horizontal)">
                                      <p:cBhvr>
                                        <p:cTn id="22" dur="1000"/>
                                        <p:tgtEl>
                                          <p:spTgt spid="152"/>
                                        </p:tgtEl>
                                      </p:cBhvr>
                                    </p:animEffect>
                                  </p:childTnLst>
                                </p:cTn>
                              </p:par>
                            </p:childTnLst>
                          </p:cTn>
                        </p:par>
                        <p:par>
                          <p:cTn id="23" fill="hold">
                            <p:stCondLst>
                              <p:cond delay="3000"/>
                            </p:stCondLst>
                            <p:childTnLst>
                              <p:par>
                                <p:cTn id="24" presetID="14" presetClass="entr" presetSubtype="10" fill="hold" nodeType="afterEffect">
                                  <p:stCondLst>
                                    <p:cond delay="0"/>
                                  </p:stCondLst>
                                  <p:childTnLst>
                                    <p:set>
                                      <p:cBhvr>
                                        <p:cTn id="25" dur="1" fill="hold">
                                          <p:stCondLst>
                                            <p:cond delay="0"/>
                                          </p:stCondLst>
                                        </p:cTn>
                                        <p:tgtEl>
                                          <p:spTgt spid="153"/>
                                        </p:tgtEl>
                                        <p:attrNameLst>
                                          <p:attrName>style.visibility</p:attrName>
                                        </p:attrNameLst>
                                      </p:cBhvr>
                                      <p:to>
                                        <p:strVal val="visible"/>
                                      </p:to>
                                    </p:set>
                                    <p:animEffect transition="in" filter="randombar(horizontal)">
                                      <p:cBhvr>
                                        <p:cTn id="26" dur="1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5"/>
          </p:nvPr>
        </p:nvSpPr>
        <p:spPr/>
        <p:txBody>
          <a:bodyPr/>
          <a:lstStyle/>
          <a:p>
            <a:r>
              <a:rPr lang="zh-CN" altLang="zh-CN" dirty="0"/>
              <a:t>顾客种类</a:t>
            </a:r>
            <a:endParaRPr lang="zh-CN" altLang="en-US" dirty="0">
              <a:latin typeface="+mn-lt"/>
              <a:ea typeface="+mn-ea"/>
              <a:cs typeface="+mn-ea"/>
              <a:sym typeface="+mn-lt"/>
            </a:endParaRPr>
          </a:p>
        </p:txBody>
      </p:sp>
      <p:grpSp>
        <p:nvGrpSpPr>
          <p:cNvPr id="54" name="组合 53"/>
          <p:cNvGrpSpPr/>
          <p:nvPr/>
        </p:nvGrpSpPr>
        <p:grpSpPr>
          <a:xfrm>
            <a:off x="1402045" y="1302042"/>
            <a:ext cx="2413178" cy="2413178"/>
            <a:chOff x="1402045" y="1302042"/>
            <a:chExt cx="2413178" cy="2413178"/>
          </a:xfrm>
        </p:grpSpPr>
        <p:sp>
          <p:nvSpPr>
            <p:cNvPr id="28" name="椭圆 27"/>
            <p:cNvSpPr/>
            <p:nvPr/>
          </p:nvSpPr>
          <p:spPr>
            <a:xfrm>
              <a:off x="1529836" y="1429833"/>
              <a:ext cx="2157594" cy="2157594"/>
            </a:xfrm>
            <a:prstGeom prst="ellipse">
              <a:avLst/>
            </a:prstGeom>
            <a:solidFill>
              <a:srgbClr val="2EBDC8">
                <a:alpha val="31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7F7F7"/>
                </a:solidFill>
                <a:effectLst/>
                <a:uLnTx/>
                <a:uFillTx/>
                <a:cs typeface="+mn-ea"/>
                <a:sym typeface="+mn-lt"/>
              </a:endParaRPr>
            </a:p>
          </p:txBody>
        </p:sp>
        <p:sp>
          <p:nvSpPr>
            <p:cNvPr id="29" name="椭圆 28"/>
            <p:cNvSpPr/>
            <p:nvPr/>
          </p:nvSpPr>
          <p:spPr>
            <a:xfrm>
              <a:off x="1402045" y="1302042"/>
              <a:ext cx="2413178" cy="2413178"/>
            </a:xfrm>
            <a:prstGeom prst="ellipse">
              <a:avLst/>
            </a:prstGeom>
            <a:noFill/>
            <a:ln w="12700" cap="flat" cmpd="sng" algn="ctr">
              <a:solidFill>
                <a:srgbClr val="2EBDC8"/>
              </a:solidFill>
              <a:prstDash val="dash"/>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7F7F7"/>
                </a:solidFill>
                <a:effectLst/>
                <a:uLnTx/>
                <a:uFillTx/>
                <a:cs typeface="+mn-ea"/>
                <a:sym typeface="+mn-lt"/>
              </a:endParaRPr>
            </a:p>
          </p:txBody>
        </p:sp>
        <p:sp>
          <p:nvSpPr>
            <p:cNvPr id="51" name="Freeform 109"/>
            <p:cNvSpPr>
              <a:spLocks noEditPoints="1"/>
            </p:cNvSpPr>
            <p:nvPr/>
          </p:nvSpPr>
          <p:spPr bwMode="auto">
            <a:xfrm>
              <a:off x="2194033" y="2123805"/>
              <a:ext cx="829201" cy="769651"/>
            </a:xfrm>
            <a:custGeom>
              <a:avLst/>
              <a:gdLst>
                <a:gd name="T0" fmla="*/ 5086 w 6867"/>
                <a:gd name="T1" fmla="*/ 19 h 6383"/>
                <a:gd name="T2" fmla="*/ 4950 w 6867"/>
                <a:gd name="T3" fmla="*/ 64 h 6383"/>
                <a:gd name="T4" fmla="*/ 4967 w 6867"/>
                <a:gd name="T5" fmla="*/ 207 h 6383"/>
                <a:gd name="T6" fmla="*/ 5615 w 6867"/>
                <a:gd name="T7" fmla="*/ 1850 h 6383"/>
                <a:gd name="T8" fmla="*/ 4759 w 6867"/>
                <a:gd name="T9" fmla="*/ 3659 h 6383"/>
                <a:gd name="T10" fmla="*/ 5131 w 6867"/>
                <a:gd name="T11" fmla="*/ 4032 h 6383"/>
                <a:gd name="T12" fmla="*/ 5131 w 6867"/>
                <a:gd name="T13" fmla="*/ 4193 h 6383"/>
                <a:gd name="T14" fmla="*/ 5051 w 6867"/>
                <a:gd name="T15" fmla="*/ 4226 h 6383"/>
                <a:gd name="T16" fmla="*/ 4970 w 6867"/>
                <a:gd name="T17" fmla="*/ 4193 h 6383"/>
                <a:gd name="T18" fmla="*/ 4571 w 6867"/>
                <a:gd name="T19" fmla="*/ 3794 h 6383"/>
                <a:gd name="T20" fmla="*/ 4340 w 6867"/>
                <a:gd name="T21" fmla="*/ 3923 h 6383"/>
                <a:gd name="T22" fmla="*/ 4671 w 6867"/>
                <a:gd name="T23" fmla="*/ 4255 h 6383"/>
                <a:gd name="T24" fmla="*/ 4671 w 6867"/>
                <a:gd name="T25" fmla="*/ 4416 h 6383"/>
                <a:gd name="T26" fmla="*/ 4591 w 6867"/>
                <a:gd name="T27" fmla="*/ 4449 h 6383"/>
                <a:gd name="T28" fmla="*/ 4511 w 6867"/>
                <a:gd name="T29" fmla="*/ 4416 h 6383"/>
                <a:gd name="T30" fmla="*/ 4112 w 6867"/>
                <a:gd name="T31" fmla="*/ 4017 h 6383"/>
                <a:gd name="T32" fmla="*/ 3824 w 6867"/>
                <a:gd name="T33" fmla="*/ 4090 h 6383"/>
                <a:gd name="T34" fmla="*/ 4159 w 6867"/>
                <a:gd name="T35" fmla="*/ 4425 h 6383"/>
                <a:gd name="T36" fmla="*/ 4159 w 6867"/>
                <a:gd name="T37" fmla="*/ 4586 h 6383"/>
                <a:gd name="T38" fmla="*/ 4079 w 6867"/>
                <a:gd name="T39" fmla="*/ 4620 h 6383"/>
                <a:gd name="T40" fmla="*/ 3999 w 6867"/>
                <a:gd name="T41" fmla="*/ 4586 h 6383"/>
                <a:gd name="T42" fmla="*/ 3534 w 6867"/>
                <a:gd name="T43" fmla="*/ 4121 h 6383"/>
                <a:gd name="T44" fmla="*/ 3453 w 6867"/>
                <a:gd name="T45" fmla="*/ 4126 h 6383"/>
                <a:gd name="T46" fmla="*/ 3453 w 6867"/>
                <a:gd name="T47" fmla="*/ 4126 h 6383"/>
                <a:gd name="T48" fmla="*/ 2130 w 6867"/>
                <a:gd name="T49" fmla="*/ 3646 h 6383"/>
                <a:gd name="T50" fmla="*/ 1977 w 6867"/>
                <a:gd name="T51" fmla="*/ 3654 h 6383"/>
                <a:gd name="T52" fmla="*/ 1625 w 6867"/>
                <a:gd name="T53" fmla="*/ 4006 h 6383"/>
                <a:gd name="T54" fmla="*/ 161 w 6867"/>
                <a:gd name="T55" fmla="*/ 5458 h 6383"/>
                <a:gd name="T56" fmla="*/ 161 w 6867"/>
                <a:gd name="T57" fmla="*/ 6041 h 6383"/>
                <a:gd name="T58" fmla="*/ 382 w 6867"/>
                <a:gd name="T59" fmla="*/ 6262 h 6383"/>
                <a:gd name="T60" fmla="*/ 674 w 6867"/>
                <a:gd name="T61" fmla="*/ 6383 h 6383"/>
                <a:gd name="T62" fmla="*/ 965 w 6867"/>
                <a:gd name="T63" fmla="*/ 6263 h 6383"/>
                <a:gd name="T64" fmla="*/ 2317 w 6867"/>
                <a:gd name="T65" fmla="*/ 4922 h 6383"/>
                <a:gd name="T66" fmla="*/ 4022 w 6867"/>
                <a:gd name="T67" fmla="*/ 5491 h 6383"/>
                <a:gd name="T68" fmla="*/ 6867 w 6867"/>
                <a:gd name="T69" fmla="*/ 2646 h 6383"/>
                <a:gd name="T70" fmla="*/ 5086 w 6867"/>
                <a:gd name="T71" fmla="*/ 19 h 6383"/>
                <a:gd name="T72" fmla="*/ 723 w 6867"/>
                <a:gd name="T73" fmla="*/ 5814 h 6383"/>
                <a:gd name="T74" fmla="*/ 609 w 6867"/>
                <a:gd name="T75" fmla="*/ 5700 h 6383"/>
                <a:gd name="T76" fmla="*/ 723 w 6867"/>
                <a:gd name="T77" fmla="*/ 5587 h 6383"/>
                <a:gd name="T78" fmla="*/ 836 w 6867"/>
                <a:gd name="T79" fmla="*/ 5700 h 6383"/>
                <a:gd name="T80" fmla="*/ 723 w 6867"/>
                <a:gd name="T81" fmla="*/ 5814 h 6383"/>
                <a:gd name="T82" fmla="*/ 1144 w 6867"/>
                <a:gd name="T83" fmla="*/ 5440 h 6383"/>
                <a:gd name="T84" fmla="*/ 983 w 6867"/>
                <a:gd name="T85" fmla="*/ 5440 h 6383"/>
                <a:gd name="T86" fmla="*/ 983 w 6867"/>
                <a:gd name="T87" fmla="*/ 5279 h 6383"/>
                <a:gd name="T88" fmla="*/ 1144 w 6867"/>
                <a:gd name="T89" fmla="*/ 5279 h 6383"/>
                <a:gd name="T90" fmla="*/ 1144 w 6867"/>
                <a:gd name="T91" fmla="*/ 5440 h 6383"/>
                <a:gd name="T92" fmla="*/ 1486 w 6867"/>
                <a:gd name="T93" fmla="*/ 5098 h 6383"/>
                <a:gd name="T94" fmla="*/ 1325 w 6867"/>
                <a:gd name="T95" fmla="*/ 5098 h 6383"/>
                <a:gd name="T96" fmla="*/ 1325 w 6867"/>
                <a:gd name="T97" fmla="*/ 4937 h 6383"/>
                <a:gd name="T98" fmla="*/ 1486 w 6867"/>
                <a:gd name="T99" fmla="*/ 4937 h 6383"/>
                <a:gd name="T100" fmla="*/ 1486 w 6867"/>
                <a:gd name="T101" fmla="*/ 5098 h 6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67" h="6383">
                  <a:moveTo>
                    <a:pt x="5086" y="19"/>
                  </a:moveTo>
                  <a:cubicBezTo>
                    <a:pt x="5036" y="0"/>
                    <a:pt x="4979" y="19"/>
                    <a:pt x="4950" y="64"/>
                  </a:cubicBezTo>
                  <a:cubicBezTo>
                    <a:pt x="4921" y="110"/>
                    <a:pt x="4928" y="170"/>
                    <a:pt x="4967" y="207"/>
                  </a:cubicBezTo>
                  <a:cubicBezTo>
                    <a:pt x="5391" y="617"/>
                    <a:pt x="5615" y="1185"/>
                    <a:pt x="5615" y="1850"/>
                  </a:cubicBezTo>
                  <a:cubicBezTo>
                    <a:pt x="5615" y="2588"/>
                    <a:pt x="5278" y="3243"/>
                    <a:pt x="4759" y="3659"/>
                  </a:cubicBezTo>
                  <a:lnTo>
                    <a:pt x="5131" y="4032"/>
                  </a:lnTo>
                  <a:cubicBezTo>
                    <a:pt x="5176" y="4076"/>
                    <a:pt x="5176" y="4148"/>
                    <a:pt x="5131" y="4193"/>
                  </a:cubicBezTo>
                  <a:cubicBezTo>
                    <a:pt x="5109" y="4215"/>
                    <a:pt x="5080" y="4226"/>
                    <a:pt x="5051" y="4226"/>
                  </a:cubicBezTo>
                  <a:cubicBezTo>
                    <a:pt x="5022" y="4226"/>
                    <a:pt x="4993" y="4215"/>
                    <a:pt x="4970" y="4193"/>
                  </a:cubicBezTo>
                  <a:lnTo>
                    <a:pt x="4571" y="3794"/>
                  </a:lnTo>
                  <a:cubicBezTo>
                    <a:pt x="4497" y="3841"/>
                    <a:pt x="4420" y="3885"/>
                    <a:pt x="4340" y="3923"/>
                  </a:cubicBezTo>
                  <a:lnTo>
                    <a:pt x="4671" y="4255"/>
                  </a:lnTo>
                  <a:cubicBezTo>
                    <a:pt x="4716" y="4299"/>
                    <a:pt x="4716" y="4371"/>
                    <a:pt x="4671" y="4416"/>
                  </a:cubicBezTo>
                  <a:cubicBezTo>
                    <a:pt x="4649" y="4438"/>
                    <a:pt x="4620" y="4449"/>
                    <a:pt x="4591" y="4449"/>
                  </a:cubicBezTo>
                  <a:cubicBezTo>
                    <a:pt x="4562" y="4449"/>
                    <a:pt x="4533" y="4438"/>
                    <a:pt x="4511" y="4416"/>
                  </a:cubicBezTo>
                  <a:lnTo>
                    <a:pt x="4112" y="4017"/>
                  </a:lnTo>
                  <a:cubicBezTo>
                    <a:pt x="4018" y="4048"/>
                    <a:pt x="3922" y="4072"/>
                    <a:pt x="3824" y="4090"/>
                  </a:cubicBezTo>
                  <a:lnTo>
                    <a:pt x="4159" y="4425"/>
                  </a:lnTo>
                  <a:cubicBezTo>
                    <a:pt x="4204" y="4470"/>
                    <a:pt x="4204" y="4542"/>
                    <a:pt x="4159" y="4586"/>
                  </a:cubicBezTo>
                  <a:cubicBezTo>
                    <a:pt x="4137" y="4608"/>
                    <a:pt x="4108" y="4620"/>
                    <a:pt x="4079" y="4620"/>
                  </a:cubicBezTo>
                  <a:cubicBezTo>
                    <a:pt x="4050" y="4620"/>
                    <a:pt x="4021" y="4608"/>
                    <a:pt x="3999" y="4586"/>
                  </a:cubicBezTo>
                  <a:lnTo>
                    <a:pt x="3534" y="4121"/>
                  </a:lnTo>
                  <a:cubicBezTo>
                    <a:pt x="3507" y="4122"/>
                    <a:pt x="3480" y="4126"/>
                    <a:pt x="3453" y="4126"/>
                  </a:cubicBezTo>
                  <a:lnTo>
                    <a:pt x="3453" y="4126"/>
                  </a:lnTo>
                  <a:cubicBezTo>
                    <a:pt x="2970" y="4126"/>
                    <a:pt x="2512" y="3960"/>
                    <a:pt x="2130" y="3646"/>
                  </a:cubicBezTo>
                  <a:cubicBezTo>
                    <a:pt x="2084" y="3609"/>
                    <a:pt x="2019" y="3613"/>
                    <a:pt x="1977" y="3654"/>
                  </a:cubicBezTo>
                  <a:lnTo>
                    <a:pt x="1625" y="4006"/>
                  </a:lnTo>
                  <a:lnTo>
                    <a:pt x="161" y="5458"/>
                  </a:lnTo>
                  <a:cubicBezTo>
                    <a:pt x="0" y="5619"/>
                    <a:pt x="0" y="5880"/>
                    <a:pt x="161" y="6041"/>
                  </a:cubicBezTo>
                  <a:lnTo>
                    <a:pt x="382" y="6262"/>
                  </a:lnTo>
                  <a:cubicBezTo>
                    <a:pt x="463" y="6343"/>
                    <a:pt x="568" y="6383"/>
                    <a:pt x="674" y="6383"/>
                  </a:cubicBezTo>
                  <a:cubicBezTo>
                    <a:pt x="779" y="6383"/>
                    <a:pt x="885" y="6343"/>
                    <a:pt x="965" y="6263"/>
                  </a:cubicBezTo>
                  <a:lnTo>
                    <a:pt x="2317" y="4922"/>
                  </a:lnTo>
                  <a:cubicBezTo>
                    <a:pt x="2801" y="5287"/>
                    <a:pt x="3394" y="5491"/>
                    <a:pt x="4022" y="5491"/>
                  </a:cubicBezTo>
                  <a:cubicBezTo>
                    <a:pt x="5591" y="5491"/>
                    <a:pt x="6867" y="4215"/>
                    <a:pt x="6867" y="2646"/>
                  </a:cubicBezTo>
                  <a:cubicBezTo>
                    <a:pt x="6867" y="1443"/>
                    <a:pt x="6185" y="437"/>
                    <a:pt x="5086" y="19"/>
                  </a:cubicBezTo>
                  <a:close/>
                  <a:moveTo>
                    <a:pt x="723" y="5814"/>
                  </a:moveTo>
                  <a:cubicBezTo>
                    <a:pt x="660" y="5814"/>
                    <a:pt x="609" y="5763"/>
                    <a:pt x="609" y="5700"/>
                  </a:cubicBezTo>
                  <a:cubicBezTo>
                    <a:pt x="609" y="5638"/>
                    <a:pt x="660" y="5587"/>
                    <a:pt x="723" y="5587"/>
                  </a:cubicBezTo>
                  <a:cubicBezTo>
                    <a:pt x="785" y="5587"/>
                    <a:pt x="836" y="5638"/>
                    <a:pt x="836" y="5700"/>
                  </a:cubicBezTo>
                  <a:cubicBezTo>
                    <a:pt x="836" y="5763"/>
                    <a:pt x="785" y="5814"/>
                    <a:pt x="723" y="5814"/>
                  </a:cubicBezTo>
                  <a:close/>
                  <a:moveTo>
                    <a:pt x="1144" y="5440"/>
                  </a:moveTo>
                  <a:cubicBezTo>
                    <a:pt x="1100" y="5484"/>
                    <a:pt x="1028" y="5484"/>
                    <a:pt x="983" y="5440"/>
                  </a:cubicBezTo>
                  <a:cubicBezTo>
                    <a:pt x="939" y="5395"/>
                    <a:pt x="939" y="5323"/>
                    <a:pt x="983" y="5279"/>
                  </a:cubicBezTo>
                  <a:cubicBezTo>
                    <a:pt x="1028" y="5234"/>
                    <a:pt x="1100" y="5234"/>
                    <a:pt x="1144" y="5279"/>
                  </a:cubicBezTo>
                  <a:cubicBezTo>
                    <a:pt x="1189" y="5323"/>
                    <a:pt x="1189" y="5395"/>
                    <a:pt x="1144" y="5440"/>
                  </a:cubicBezTo>
                  <a:close/>
                  <a:moveTo>
                    <a:pt x="1486" y="5098"/>
                  </a:moveTo>
                  <a:cubicBezTo>
                    <a:pt x="1441" y="5143"/>
                    <a:pt x="1369" y="5143"/>
                    <a:pt x="1325" y="5098"/>
                  </a:cubicBezTo>
                  <a:cubicBezTo>
                    <a:pt x="1280" y="5054"/>
                    <a:pt x="1280" y="4982"/>
                    <a:pt x="1325" y="4937"/>
                  </a:cubicBezTo>
                  <a:cubicBezTo>
                    <a:pt x="1369" y="4893"/>
                    <a:pt x="1441" y="4893"/>
                    <a:pt x="1486" y="4937"/>
                  </a:cubicBezTo>
                  <a:cubicBezTo>
                    <a:pt x="1530" y="4982"/>
                    <a:pt x="1530" y="5054"/>
                    <a:pt x="1486" y="5098"/>
                  </a:cubicBezTo>
                  <a:close/>
                </a:path>
              </a:pathLst>
            </a:custGeom>
            <a:solidFill>
              <a:srgbClr val="01E8F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55" name="组合 54"/>
          <p:cNvGrpSpPr/>
          <p:nvPr/>
        </p:nvGrpSpPr>
        <p:grpSpPr>
          <a:xfrm>
            <a:off x="4889410" y="1302042"/>
            <a:ext cx="2413178" cy="2413178"/>
            <a:chOff x="4889410" y="1302042"/>
            <a:chExt cx="2413178" cy="2413178"/>
          </a:xfrm>
        </p:grpSpPr>
        <p:sp>
          <p:nvSpPr>
            <p:cNvPr id="32" name="椭圆 31"/>
            <p:cNvSpPr/>
            <p:nvPr/>
          </p:nvSpPr>
          <p:spPr>
            <a:xfrm>
              <a:off x="5017201" y="1429833"/>
              <a:ext cx="2157594" cy="2157594"/>
            </a:xfrm>
            <a:prstGeom prst="ellipse">
              <a:avLst/>
            </a:prstGeom>
            <a:solidFill>
              <a:srgbClr val="2EBDC8">
                <a:alpha val="31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7F7F7"/>
                </a:solidFill>
                <a:effectLst/>
                <a:uLnTx/>
                <a:uFillTx/>
                <a:cs typeface="+mn-ea"/>
                <a:sym typeface="+mn-lt"/>
              </a:endParaRPr>
            </a:p>
          </p:txBody>
        </p:sp>
        <p:sp>
          <p:nvSpPr>
            <p:cNvPr id="33" name="椭圆 32"/>
            <p:cNvSpPr/>
            <p:nvPr/>
          </p:nvSpPr>
          <p:spPr>
            <a:xfrm>
              <a:off x="4889410" y="1302042"/>
              <a:ext cx="2413178" cy="2413178"/>
            </a:xfrm>
            <a:prstGeom prst="ellipse">
              <a:avLst/>
            </a:prstGeom>
            <a:noFill/>
            <a:ln w="12700" cap="flat" cmpd="sng" algn="ctr">
              <a:solidFill>
                <a:srgbClr val="2EBDC8"/>
              </a:solidFill>
              <a:prstDash val="dash"/>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7F7F7"/>
                </a:solidFill>
                <a:effectLst/>
                <a:uLnTx/>
                <a:uFillTx/>
                <a:cs typeface="+mn-ea"/>
                <a:sym typeface="+mn-lt"/>
              </a:endParaRPr>
            </a:p>
          </p:txBody>
        </p:sp>
        <p:sp>
          <p:nvSpPr>
            <p:cNvPr id="52" name="Freeform 134"/>
            <p:cNvSpPr/>
            <p:nvPr/>
          </p:nvSpPr>
          <p:spPr bwMode="auto">
            <a:xfrm>
              <a:off x="5789737" y="2115401"/>
              <a:ext cx="612522" cy="78645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73571" h="608050">
                  <a:moveTo>
                    <a:pt x="415101" y="250566"/>
                  </a:moveTo>
                  <a:cubicBezTo>
                    <a:pt x="417842" y="250566"/>
                    <a:pt x="420468" y="251820"/>
                    <a:pt x="422181" y="253987"/>
                  </a:cubicBezTo>
                  <a:lnTo>
                    <a:pt x="471510" y="314992"/>
                  </a:lnTo>
                  <a:cubicBezTo>
                    <a:pt x="474707" y="318869"/>
                    <a:pt x="474136" y="324570"/>
                    <a:pt x="470140" y="327763"/>
                  </a:cubicBezTo>
                  <a:cubicBezTo>
                    <a:pt x="468541" y="329131"/>
                    <a:pt x="466485" y="329815"/>
                    <a:pt x="464430" y="329815"/>
                  </a:cubicBezTo>
                  <a:cubicBezTo>
                    <a:pt x="461804" y="329815"/>
                    <a:pt x="459177" y="328675"/>
                    <a:pt x="457350" y="326395"/>
                  </a:cubicBezTo>
                  <a:lnTo>
                    <a:pt x="424236" y="285459"/>
                  </a:lnTo>
                  <a:lnTo>
                    <a:pt x="424236" y="326280"/>
                  </a:lnTo>
                  <a:lnTo>
                    <a:pt x="471510" y="384777"/>
                  </a:lnTo>
                  <a:cubicBezTo>
                    <a:pt x="474707" y="388768"/>
                    <a:pt x="474136" y="394469"/>
                    <a:pt x="470140" y="397662"/>
                  </a:cubicBezTo>
                  <a:cubicBezTo>
                    <a:pt x="468541" y="399030"/>
                    <a:pt x="466485" y="399714"/>
                    <a:pt x="464430" y="399714"/>
                  </a:cubicBezTo>
                  <a:cubicBezTo>
                    <a:pt x="461804" y="399714"/>
                    <a:pt x="459177" y="398460"/>
                    <a:pt x="457350" y="396294"/>
                  </a:cubicBezTo>
                  <a:lnTo>
                    <a:pt x="424236" y="355358"/>
                  </a:lnTo>
                  <a:lnTo>
                    <a:pt x="424236" y="396180"/>
                  </a:lnTo>
                  <a:lnTo>
                    <a:pt x="471510" y="454676"/>
                  </a:lnTo>
                  <a:cubicBezTo>
                    <a:pt x="474707" y="458553"/>
                    <a:pt x="474136" y="464368"/>
                    <a:pt x="470140" y="467447"/>
                  </a:cubicBezTo>
                  <a:cubicBezTo>
                    <a:pt x="468541" y="468815"/>
                    <a:pt x="466485" y="469499"/>
                    <a:pt x="464430" y="469499"/>
                  </a:cubicBezTo>
                  <a:cubicBezTo>
                    <a:pt x="461804" y="469499"/>
                    <a:pt x="459177" y="468359"/>
                    <a:pt x="457350" y="466079"/>
                  </a:cubicBezTo>
                  <a:lnTo>
                    <a:pt x="424236" y="425143"/>
                  </a:lnTo>
                  <a:lnTo>
                    <a:pt x="424236" y="503594"/>
                  </a:lnTo>
                  <a:cubicBezTo>
                    <a:pt x="424236" y="508611"/>
                    <a:pt x="420125" y="512716"/>
                    <a:pt x="415101" y="512716"/>
                  </a:cubicBezTo>
                  <a:cubicBezTo>
                    <a:pt x="409963" y="512716"/>
                    <a:pt x="405966" y="508611"/>
                    <a:pt x="405966" y="503594"/>
                  </a:cubicBezTo>
                  <a:lnTo>
                    <a:pt x="405966" y="425143"/>
                  </a:lnTo>
                  <a:lnTo>
                    <a:pt x="372738" y="466079"/>
                  </a:lnTo>
                  <a:cubicBezTo>
                    <a:pt x="369654" y="470070"/>
                    <a:pt x="363831" y="470640"/>
                    <a:pt x="359949" y="467447"/>
                  </a:cubicBezTo>
                  <a:cubicBezTo>
                    <a:pt x="356066" y="464368"/>
                    <a:pt x="355381" y="458553"/>
                    <a:pt x="358578" y="454676"/>
                  </a:cubicBezTo>
                  <a:lnTo>
                    <a:pt x="405966" y="396180"/>
                  </a:lnTo>
                  <a:lnTo>
                    <a:pt x="405966" y="355358"/>
                  </a:lnTo>
                  <a:lnTo>
                    <a:pt x="372738" y="396294"/>
                  </a:lnTo>
                  <a:cubicBezTo>
                    <a:pt x="369654" y="400171"/>
                    <a:pt x="363831" y="400855"/>
                    <a:pt x="359949" y="397662"/>
                  </a:cubicBezTo>
                  <a:cubicBezTo>
                    <a:pt x="356066" y="394469"/>
                    <a:pt x="355381" y="388768"/>
                    <a:pt x="358578" y="384777"/>
                  </a:cubicBezTo>
                  <a:lnTo>
                    <a:pt x="405966" y="326280"/>
                  </a:lnTo>
                  <a:lnTo>
                    <a:pt x="405966" y="285459"/>
                  </a:lnTo>
                  <a:lnTo>
                    <a:pt x="372738" y="326395"/>
                  </a:lnTo>
                  <a:cubicBezTo>
                    <a:pt x="369654" y="330385"/>
                    <a:pt x="363831" y="330956"/>
                    <a:pt x="359949" y="327763"/>
                  </a:cubicBezTo>
                  <a:cubicBezTo>
                    <a:pt x="356066" y="324570"/>
                    <a:pt x="355381" y="318869"/>
                    <a:pt x="358578" y="314992"/>
                  </a:cubicBezTo>
                  <a:lnTo>
                    <a:pt x="407907" y="253987"/>
                  </a:lnTo>
                  <a:cubicBezTo>
                    <a:pt x="409734" y="251820"/>
                    <a:pt x="412246" y="250566"/>
                    <a:pt x="415101" y="250566"/>
                  </a:cubicBezTo>
                  <a:close/>
                  <a:moveTo>
                    <a:pt x="110483" y="58981"/>
                  </a:moveTo>
                  <a:cubicBezTo>
                    <a:pt x="113224" y="58981"/>
                    <a:pt x="115850" y="60235"/>
                    <a:pt x="117563" y="62402"/>
                  </a:cubicBezTo>
                  <a:lnTo>
                    <a:pt x="150224" y="102650"/>
                  </a:lnTo>
                  <a:cubicBezTo>
                    <a:pt x="153422" y="106526"/>
                    <a:pt x="152737" y="112341"/>
                    <a:pt x="148854" y="115420"/>
                  </a:cubicBezTo>
                  <a:cubicBezTo>
                    <a:pt x="147141" y="116788"/>
                    <a:pt x="145085" y="117472"/>
                    <a:pt x="143144" y="117472"/>
                  </a:cubicBezTo>
                  <a:cubicBezTo>
                    <a:pt x="140403" y="117472"/>
                    <a:pt x="137777" y="116332"/>
                    <a:pt x="135949" y="114166"/>
                  </a:cubicBezTo>
                  <a:lnTo>
                    <a:pt x="119619" y="93870"/>
                  </a:lnTo>
                  <a:lnTo>
                    <a:pt x="119619" y="110973"/>
                  </a:lnTo>
                  <a:lnTo>
                    <a:pt x="150224" y="148827"/>
                  </a:lnTo>
                  <a:cubicBezTo>
                    <a:pt x="153422" y="152704"/>
                    <a:pt x="152737" y="158405"/>
                    <a:pt x="148854" y="161597"/>
                  </a:cubicBezTo>
                  <a:cubicBezTo>
                    <a:pt x="147141" y="162965"/>
                    <a:pt x="145085" y="163649"/>
                    <a:pt x="143144" y="163649"/>
                  </a:cubicBezTo>
                  <a:cubicBezTo>
                    <a:pt x="140403" y="163649"/>
                    <a:pt x="137777" y="162509"/>
                    <a:pt x="135949" y="160229"/>
                  </a:cubicBezTo>
                  <a:lnTo>
                    <a:pt x="119619" y="140048"/>
                  </a:lnTo>
                  <a:lnTo>
                    <a:pt x="119619" y="157150"/>
                  </a:lnTo>
                  <a:lnTo>
                    <a:pt x="150224" y="194890"/>
                  </a:lnTo>
                  <a:cubicBezTo>
                    <a:pt x="153422" y="198881"/>
                    <a:pt x="152737" y="204582"/>
                    <a:pt x="148854" y="207774"/>
                  </a:cubicBezTo>
                  <a:cubicBezTo>
                    <a:pt x="147141" y="209142"/>
                    <a:pt x="145085" y="209713"/>
                    <a:pt x="143144" y="209713"/>
                  </a:cubicBezTo>
                  <a:cubicBezTo>
                    <a:pt x="140403" y="209713"/>
                    <a:pt x="137777" y="208572"/>
                    <a:pt x="135949" y="206406"/>
                  </a:cubicBezTo>
                  <a:lnTo>
                    <a:pt x="119619" y="186111"/>
                  </a:lnTo>
                  <a:lnTo>
                    <a:pt x="119619" y="229096"/>
                  </a:lnTo>
                  <a:cubicBezTo>
                    <a:pt x="119619" y="234226"/>
                    <a:pt x="115508" y="238217"/>
                    <a:pt x="110483" y="238217"/>
                  </a:cubicBezTo>
                  <a:cubicBezTo>
                    <a:pt x="105458" y="238217"/>
                    <a:pt x="101347" y="234226"/>
                    <a:pt x="101347" y="229096"/>
                  </a:cubicBezTo>
                  <a:lnTo>
                    <a:pt x="101347" y="186111"/>
                  </a:lnTo>
                  <a:lnTo>
                    <a:pt x="85017" y="206406"/>
                  </a:lnTo>
                  <a:cubicBezTo>
                    <a:pt x="81819" y="210283"/>
                    <a:pt x="75995" y="210853"/>
                    <a:pt x="72112" y="207774"/>
                  </a:cubicBezTo>
                  <a:cubicBezTo>
                    <a:pt x="68229" y="204582"/>
                    <a:pt x="67544" y="198881"/>
                    <a:pt x="70742" y="194890"/>
                  </a:cubicBezTo>
                  <a:lnTo>
                    <a:pt x="101347" y="157150"/>
                  </a:lnTo>
                  <a:lnTo>
                    <a:pt x="101347" y="140048"/>
                  </a:lnTo>
                  <a:lnTo>
                    <a:pt x="85017" y="160229"/>
                  </a:lnTo>
                  <a:cubicBezTo>
                    <a:pt x="81819" y="164219"/>
                    <a:pt x="75995" y="164790"/>
                    <a:pt x="72112" y="161597"/>
                  </a:cubicBezTo>
                  <a:cubicBezTo>
                    <a:pt x="68229" y="158405"/>
                    <a:pt x="67544" y="152704"/>
                    <a:pt x="70742" y="148827"/>
                  </a:cubicBezTo>
                  <a:lnTo>
                    <a:pt x="101347" y="110973"/>
                  </a:lnTo>
                  <a:lnTo>
                    <a:pt x="101347" y="93870"/>
                  </a:lnTo>
                  <a:lnTo>
                    <a:pt x="85017" y="114166"/>
                  </a:lnTo>
                  <a:cubicBezTo>
                    <a:pt x="81819" y="118042"/>
                    <a:pt x="75995" y="118612"/>
                    <a:pt x="72112" y="115420"/>
                  </a:cubicBezTo>
                  <a:cubicBezTo>
                    <a:pt x="68229" y="112341"/>
                    <a:pt x="67544" y="106526"/>
                    <a:pt x="70742" y="102650"/>
                  </a:cubicBezTo>
                  <a:lnTo>
                    <a:pt x="103403" y="62402"/>
                  </a:lnTo>
                  <a:cubicBezTo>
                    <a:pt x="105116" y="60235"/>
                    <a:pt x="107742" y="58981"/>
                    <a:pt x="110483" y="58981"/>
                  </a:cubicBezTo>
                  <a:close/>
                  <a:moveTo>
                    <a:pt x="145322" y="2946"/>
                  </a:moveTo>
                  <a:cubicBezTo>
                    <a:pt x="150234" y="3973"/>
                    <a:pt x="266281" y="27351"/>
                    <a:pt x="299177" y="83802"/>
                  </a:cubicBezTo>
                  <a:cubicBezTo>
                    <a:pt x="308885" y="100338"/>
                    <a:pt x="310713" y="118014"/>
                    <a:pt x="304545" y="136489"/>
                  </a:cubicBezTo>
                  <a:cubicBezTo>
                    <a:pt x="296550" y="160209"/>
                    <a:pt x="257258" y="193510"/>
                    <a:pt x="207344" y="235591"/>
                  </a:cubicBezTo>
                  <a:cubicBezTo>
                    <a:pt x="115625" y="313025"/>
                    <a:pt x="-10017" y="419197"/>
                    <a:pt x="24135" y="504272"/>
                  </a:cubicBezTo>
                  <a:cubicBezTo>
                    <a:pt x="38298" y="539739"/>
                    <a:pt x="60913" y="568250"/>
                    <a:pt x="93238" y="591514"/>
                  </a:cubicBezTo>
                  <a:cubicBezTo>
                    <a:pt x="97350" y="594479"/>
                    <a:pt x="98263" y="600181"/>
                    <a:pt x="95294" y="604287"/>
                  </a:cubicBezTo>
                  <a:cubicBezTo>
                    <a:pt x="93466" y="606681"/>
                    <a:pt x="90725" y="608050"/>
                    <a:pt x="87869" y="608050"/>
                  </a:cubicBezTo>
                  <a:cubicBezTo>
                    <a:pt x="86042" y="608050"/>
                    <a:pt x="84100" y="607480"/>
                    <a:pt x="82501" y="606339"/>
                  </a:cubicBezTo>
                  <a:cubicBezTo>
                    <a:pt x="47321" y="580908"/>
                    <a:pt x="22650" y="549775"/>
                    <a:pt x="7116" y="511001"/>
                  </a:cubicBezTo>
                  <a:cubicBezTo>
                    <a:pt x="-10360" y="467209"/>
                    <a:pt x="4260" y="417259"/>
                    <a:pt x="52004" y="358299"/>
                  </a:cubicBezTo>
                  <a:cubicBezTo>
                    <a:pt x="91753" y="309376"/>
                    <a:pt x="146921" y="262733"/>
                    <a:pt x="195579" y="221678"/>
                  </a:cubicBezTo>
                  <a:cubicBezTo>
                    <a:pt x="239440" y="184614"/>
                    <a:pt x="280902" y="149604"/>
                    <a:pt x="287184" y="130673"/>
                  </a:cubicBezTo>
                  <a:cubicBezTo>
                    <a:pt x="291638" y="117330"/>
                    <a:pt x="290382" y="105013"/>
                    <a:pt x="283414" y="92925"/>
                  </a:cubicBezTo>
                  <a:cubicBezTo>
                    <a:pt x="271764" y="72968"/>
                    <a:pt x="243780" y="54151"/>
                    <a:pt x="202546" y="38641"/>
                  </a:cubicBezTo>
                  <a:cubicBezTo>
                    <a:pt x="170565" y="26667"/>
                    <a:pt x="142124" y="20965"/>
                    <a:pt x="141781" y="20851"/>
                  </a:cubicBezTo>
                  <a:cubicBezTo>
                    <a:pt x="136870" y="19939"/>
                    <a:pt x="133672" y="15149"/>
                    <a:pt x="134585" y="10131"/>
                  </a:cubicBezTo>
                  <a:cubicBezTo>
                    <a:pt x="135613" y="5227"/>
                    <a:pt x="140411" y="2034"/>
                    <a:pt x="145322" y="2946"/>
                  </a:cubicBezTo>
                  <a:close/>
                  <a:moveTo>
                    <a:pt x="292475" y="456"/>
                  </a:moveTo>
                  <a:cubicBezTo>
                    <a:pt x="332450" y="12886"/>
                    <a:pt x="364773" y="26229"/>
                    <a:pt x="388415" y="39914"/>
                  </a:cubicBezTo>
                  <a:cubicBezTo>
                    <a:pt x="420281" y="58503"/>
                    <a:pt x="437299" y="78460"/>
                    <a:pt x="439012" y="99444"/>
                  </a:cubicBezTo>
                  <a:cubicBezTo>
                    <a:pt x="441753" y="133656"/>
                    <a:pt x="404748" y="182808"/>
                    <a:pt x="357920" y="245075"/>
                  </a:cubicBezTo>
                  <a:cubicBezTo>
                    <a:pt x="296816" y="326387"/>
                    <a:pt x="220749" y="427428"/>
                    <a:pt x="243706" y="498818"/>
                  </a:cubicBezTo>
                  <a:cubicBezTo>
                    <a:pt x="256612" y="538847"/>
                    <a:pt x="304239" y="558918"/>
                    <a:pt x="341930" y="568840"/>
                  </a:cubicBezTo>
                  <a:cubicBezTo>
                    <a:pt x="384189" y="579788"/>
                    <a:pt x="423593" y="580700"/>
                    <a:pt x="423936" y="580700"/>
                  </a:cubicBezTo>
                  <a:cubicBezTo>
                    <a:pt x="429075" y="580700"/>
                    <a:pt x="433073" y="584920"/>
                    <a:pt x="432959" y="589938"/>
                  </a:cubicBezTo>
                  <a:cubicBezTo>
                    <a:pt x="432844" y="594956"/>
                    <a:pt x="428733" y="598947"/>
                    <a:pt x="423821" y="598947"/>
                  </a:cubicBezTo>
                  <a:cubicBezTo>
                    <a:pt x="423707" y="598947"/>
                    <a:pt x="423707" y="598947"/>
                    <a:pt x="423593" y="598947"/>
                  </a:cubicBezTo>
                  <a:cubicBezTo>
                    <a:pt x="416740" y="598719"/>
                    <a:pt x="255356" y="594727"/>
                    <a:pt x="226231" y="504406"/>
                  </a:cubicBezTo>
                  <a:cubicBezTo>
                    <a:pt x="200419" y="424007"/>
                    <a:pt x="276257" y="323194"/>
                    <a:pt x="343301" y="234127"/>
                  </a:cubicBezTo>
                  <a:cubicBezTo>
                    <a:pt x="384303" y="179729"/>
                    <a:pt x="423022" y="128182"/>
                    <a:pt x="420852" y="100926"/>
                  </a:cubicBezTo>
                  <a:cubicBezTo>
                    <a:pt x="419481" y="85075"/>
                    <a:pt x="400408" y="53143"/>
                    <a:pt x="286993" y="17790"/>
                  </a:cubicBezTo>
                  <a:cubicBezTo>
                    <a:pt x="282196" y="16307"/>
                    <a:pt x="279569" y="11176"/>
                    <a:pt x="281054" y="6386"/>
                  </a:cubicBezTo>
                  <a:cubicBezTo>
                    <a:pt x="282539" y="1596"/>
                    <a:pt x="287678" y="-1141"/>
                    <a:pt x="292475" y="456"/>
                  </a:cubicBezTo>
                  <a:close/>
                </a:path>
              </a:pathLst>
            </a:custGeom>
            <a:solidFill>
              <a:srgbClr val="01E8F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56" name="组合 55"/>
          <p:cNvGrpSpPr/>
          <p:nvPr/>
        </p:nvGrpSpPr>
        <p:grpSpPr>
          <a:xfrm>
            <a:off x="8376776" y="1302042"/>
            <a:ext cx="2413178" cy="2413178"/>
            <a:chOff x="8376776" y="1302042"/>
            <a:chExt cx="2413178" cy="2413178"/>
          </a:xfrm>
        </p:grpSpPr>
        <p:sp>
          <p:nvSpPr>
            <p:cNvPr id="36" name="椭圆 35"/>
            <p:cNvSpPr/>
            <p:nvPr/>
          </p:nvSpPr>
          <p:spPr>
            <a:xfrm>
              <a:off x="8504567" y="1429833"/>
              <a:ext cx="2157594" cy="2157594"/>
            </a:xfrm>
            <a:prstGeom prst="ellipse">
              <a:avLst/>
            </a:prstGeom>
            <a:solidFill>
              <a:srgbClr val="2EBDC8">
                <a:alpha val="31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7F7F7"/>
                </a:solidFill>
                <a:effectLst/>
                <a:uLnTx/>
                <a:uFillTx/>
                <a:cs typeface="+mn-ea"/>
                <a:sym typeface="+mn-lt"/>
              </a:endParaRPr>
            </a:p>
          </p:txBody>
        </p:sp>
        <p:sp>
          <p:nvSpPr>
            <p:cNvPr id="37" name="椭圆 36"/>
            <p:cNvSpPr/>
            <p:nvPr/>
          </p:nvSpPr>
          <p:spPr>
            <a:xfrm>
              <a:off x="8376776" y="1302042"/>
              <a:ext cx="2413178" cy="2413178"/>
            </a:xfrm>
            <a:prstGeom prst="ellipse">
              <a:avLst/>
            </a:prstGeom>
            <a:noFill/>
            <a:ln w="12700" cap="flat" cmpd="sng" algn="ctr">
              <a:solidFill>
                <a:srgbClr val="2EBDC8"/>
              </a:solidFill>
              <a:prstDash val="dash"/>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7F7F7"/>
                </a:solidFill>
                <a:effectLst/>
                <a:uLnTx/>
                <a:uFillTx/>
                <a:cs typeface="+mn-ea"/>
                <a:sym typeface="+mn-lt"/>
              </a:endParaRPr>
            </a:p>
          </p:txBody>
        </p:sp>
        <p:sp>
          <p:nvSpPr>
            <p:cNvPr id="53" name="Freeform 135"/>
            <p:cNvSpPr/>
            <p:nvPr/>
          </p:nvSpPr>
          <p:spPr bwMode="auto">
            <a:xfrm>
              <a:off x="9296698" y="2113263"/>
              <a:ext cx="573334" cy="790734"/>
            </a:xfrm>
            <a:custGeom>
              <a:avLst/>
              <a:gdLst>
                <a:gd name="connsiteX0" fmla="*/ 208799 w 438926"/>
                <a:gd name="connsiteY0" fmla="*/ 355390 h 605360"/>
                <a:gd name="connsiteX1" fmla="*/ 207115 w 438926"/>
                <a:gd name="connsiteY1" fmla="*/ 356511 h 605360"/>
                <a:gd name="connsiteX2" fmla="*/ 196450 w 438926"/>
                <a:gd name="connsiteY2" fmla="*/ 524092 h 605360"/>
                <a:gd name="connsiteX3" fmla="*/ 196450 w 438926"/>
                <a:gd name="connsiteY3" fmla="*/ 525213 h 605360"/>
                <a:gd name="connsiteX4" fmla="*/ 218340 w 438926"/>
                <a:gd name="connsiteY4" fmla="*/ 559962 h 605360"/>
                <a:gd name="connsiteX5" fmla="*/ 220024 w 438926"/>
                <a:gd name="connsiteY5" fmla="*/ 560523 h 605360"/>
                <a:gd name="connsiteX6" fmla="*/ 221147 w 438926"/>
                <a:gd name="connsiteY6" fmla="*/ 559962 h 605360"/>
                <a:gd name="connsiteX7" fmla="*/ 244721 w 438926"/>
                <a:gd name="connsiteY7" fmla="*/ 525213 h 605360"/>
                <a:gd name="connsiteX8" fmla="*/ 245282 w 438926"/>
                <a:gd name="connsiteY8" fmla="*/ 524092 h 605360"/>
                <a:gd name="connsiteX9" fmla="*/ 233495 w 438926"/>
                <a:gd name="connsiteY9" fmla="*/ 356511 h 605360"/>
                <a:gd name="connsiteX10" fmla="*/ 231811 w 438926"/>
                <a:gd name="connsiteY10" fmla="*/ 355390 h 605360"/>
                <a:gd name="connsiteX11" fmla="*/ 191960 w 438926"/>
                <a:gd name="connsiteY11" fmla="*/ 293178 h 605360"/>
                <a:gd name="connsiteX12" fmla="*/ 183541 w 438926"/>
                <a:gd name="connsiteY12" fmla="*/ 301585 h 605360"/>
                <a:gd name="connsiteX13" fmla="*/ 207115 w 438926"/>
                <a:gd name="connsiteY13" fmla="*/ 350346 h 605360"/>
                <a:gd name="connsiteX14" fmla="*/ 234056 w 438926"/>
                <a:gd name="connsiteY14" fmla="*/ 350346 h 605360"/>
                <a:gd name="connsiteX15" fmla="*/ 257069 w 438926"/>
                <a:gd name="connsiteY15" fmla="*/ 301585 h 605360"/>
                <a:gd name="connsiteX16" fmla="*/ 248650 w 438926"/>
                <a:gd name="connsiteY16" fmla="*/ 293178 h 605360"/>
                <a:gd name="connsiteX17" fmla="*/ 165018 w 438926"/>
                <a:gd name="connsiteY17" fmla="*/ 266275 h 605360"/>
                <a:gd name="connsiteX18" fmla="*/ 273908 w 438926"/>
                <a:gd name="connsiteY18" fmla="*/ 266275 h 605360"/>
                <a:gd name="connsiteX19" fmla="*/ 438926 w 438926"/>
                <a:gd name="connsiteY19" fmla="*/ 431054 h 605360"/>
                <a:gd name="connsiteX20" fmla="*/ 438926 w 438926"/>
                <a:gd name="connsiteY20" fmla="*/ 564446 h 605360"/>
                <a:gd name="connsiteX21" fmla="*/ 438365 w 438926"/>
                <a:gd name="connsiteY21" fmla="*/ 564446 h 605360"/>
                <a:gd name="connsiteX22" fmla="*/ 429384 w 438926"/>
                <a:gd name="connsiteY22" fmla="*/ 568930 h 605360"/>
                <a:gd name="connsiteX23" fmla="*/ 233495 w 438926"/>
                <a:gd name="connsiteY23" fmla="*/ 605360 h 605360"/>
                <a:gd name="connsiteX24" fmla="*/ 9542 w 438926"/>
                <a:gd name="connsiteY24" fmla="*/ 569490 h 605360"/>
                <a:gd name="connsiteX25" fmla="*/ 0 w 438926"/>
                <a:gd name="connsiteY25" fmla="*/ 566688 h 605360"/>
                <a:gd name="connsiteX26" fmla="*/ 0 w 438926"/>
                <a:gd name="connsiteY26" fmla="*/ 564446 h 605360"/>
                <a:gd name="connsiteX27" fmla="*/ 0 w 438926"/>
                <a:gd name="connsiteY27" fmla="*/ 431054 h 605360"/>
                <a:gd name="connsiteX28" fmla="*/ 165018 w 438926"/>
                <a:gd name="connsiteY28" fmla="*/ 266275 h 605360"/>
                <a:gd name="connsiteX29" fmla="*/ 219779 w 438926"/>
                <a:gd name="connsiteY29" fmla="*/ 0 h 605360"/>
                <a:gd name="connsiteX30" fmla="*/ 348637 w 438926"/>
                <a:gd name="connsiteY30" fmla="*/ 128632 h 605360"/>
                <a:gd name="connsiteX31" fmla="*/ 219779 w 438926"/>
                <a:gd name="connsiteY31" fmla="*/ 257264 h 605360"/>
                <a:gd name="connsiteX32" fmla="*/ 90921 w 438926"/>
                <a:gd name="connsiteY32" fmla="*/ 128632 h 605360"/>
                <a:gd name="connsiteX33" fmla="*/ 219779 w 438926"/>
                <a:gd name="connsiteY33" fmla="*/ 0 h 60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8926" h="605360">
                  <a:moveTo>
                    <a:pt x="208799" y="355390"/>
                  </a:moveTo>
                  <a:cubicBezTo>
                    <a:pt x="208237" y="355390"/>
                    <a:pt x="207676" y="355951"/>
                    <a:pt x="207115" y="356511"/>
                  </a:cubicBezTo>
                  <a:lnTo>
                    <a:pt x="196450" y="524092"/>
                  </a:lnTo>
                  <a:cubicBezTo>
                    <a:pt x="196450" y="524652"/>
                    <a:pt x="196450" y="524652"/>
                    <a:pt x="196450" y="525213"/>
                  </a:cubicBezTo>
                  <a:lnTo>
                    <a:pt x="218340" y="559962"/>
                  </a:lnTo>
                  <a:cubicBezTo>
                    <a:pt x="218902" y="559962"/>
                    <a:pt x="219463" y="560523"/>
                    <a:pt x="220024" y="560523"/>
                  </a:cubicBezTo>
                  <a:cubicBezTo>
                    <a:pt x="220586" y="560523"/>
                    <a:pt x="221147" y="559962"/>
                    <a:pt x="221147" y="559962"/>
                  </a:cubicBezTo>
                  <a:lnTo>
                    <a:pt x="244721" y="525213"/>
                  </a:lnTo>
                  <a:cubicBezTo>
                    <a:pt x="245282" y="525213"/>
                    <a:pt x="245282" y="524652"/>
                    <a:pt x="245282" y="524092"/>
                  </a:cubicBezTo>
                  <a:lnTo>
                    <a:pt x="233495" y="356511"/>
                  </a:lnTo>
                  <a:cubicBezTo>
                    <a:pt x="233495" y="355951"/>
                    <a:pt x="232934" y="355390"/>
                    <a:pt x="231811" y="355390"/>
                  </a:cubicBezTo>
                  <a:close/>
                  <a:moveTo>
                    <a:pt x="191960" y="293178"/>
                  </a:moveTo>
                  <a:cubicBezTo>
                    <a:pt x="187470" y="293178"/>
                    <a:pt x="183541" y="297101"/>
                    <a:pt x="183541" y="301585"/>
                  </a:cubicBezTo>
                  <a:lnTo>
                    <a:pt x="207115" y="350346"/>
                  </a:lnTo>
                  <a:lnTo>
                    <a:pt x="234056" y="350346"/>
                  </a:lnTo>
                  <a:lnTo>
                    <a:pt x="257069" y="301585"/>
                  </a:lnTo>
                  <a:cubicBezTo>
                    <a:pt x="257069" y="297101"/>
                    <a:pt x="253140" y="293178"/>
                    <a:pt x="248650" y="293178"/>
                  </a:cubicBezTo>
                  <a:close/>
                  <a:moveTo>
                    <a:pt x="165018" y="266275"/>
                  </a:moveTo>
                  <a:lnTo>
                    <a:pt x="273908" y="266275"/>
                  </a:lnTo>
                  <a:cubicBezTo>
                    <a:pt x="365397" y="266275"/>
                    <a:pt x="438926" y="340257"/>
                    <a:pt x="438926" y="431054"/>
                  </a:cubicBezTo>
                  <a:lnTo>
                    <a:pt x="438926" y="564446"/>
                  </a:lnTo>
                  <a:lnTo>
                    <a:pt x="438365" y="564446"/>
                  </a:lnTo>
                  <a:lnTo>
                    <a:pt x="429384" y="568930"/>
                  </a:lnTo>
                  <a:cubicBezTo>
                    <a:pt x="425455" y="571171"/>
                    <a:pt x="354733" y="605360"/>
                    <a:pt x="233495" y="605360"/>
                  </a:cubicBezTo>
                  <a:cubicBezTo>
                    <a:pt x="171754" y="605360"/>
                    <a:pt x="95980" y="596393"/>
                    <a:pt x="9542" y="569490"/>
                  </a:cubicBezTo>
                  <a:lnTo>
                    <a:pt x="0" y="566688"/>
                  </a:lnTo>
                  <a:lnTo>
                    <a:pt x="0" y="564446"/>
                  </a:lnTo>
                  <a:lnTo>
                    <a:pt x="0" y="431054"/>
                  </a:lnTo>
                  <a:cubicBezTo>
                    <a:pt x="0" y="340257"/>
                    <a:pt x="74090" y="266275"/>
                    <a:pt x="165018" y="266275"/>
                  </a:cubicBezTo>
                  <a:close/>
                  <a:moveTo>
                    <a:pt x="219779" y="0"/>
                  </a:moveTo>
                  <a:cubicBezTo>
                    <a:pt x="290945" y="0"/>
                    <a:pt x="348637" y="57591"/>
                    <a:pt x="348637" y="128632"/>
                  </a:cubicBezTo>
                  <a:cubicBezTo>
                    <a:pt x="348637" y="199673"/>
                    <a:pt x="290945" y="257264"/>
                    <a:pt x="219779" y="257264"/>
                  </a:cubicBezTo>
                  <a:cubicBezTo>
                    <a:pt x="148613" y="257264"/>
                    <a:pt x="90921" y="199673"/>
                    <a:pt x="90921" y="128632"/>
                  </a:cubicBezTo>
                  <a:cubicBezTo>
                    <a:pt x="90921" y="57591"/>
                    <a:pt x="148613" y="0"/>
                    <a:pt x="219779" y="0"/>
                  </a:cubicBezTo>
                  <a:close/>
                </a:path>
              </a:pathLst>
            </a:custGeom>
            <a:solidFill>
              <a:srgbClr val="01E8F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cxnSp>
        <p:nvCxnSpPr>
          <p:cNvPr id="39" name="直接连接符 38"/>
          <p:cNvCxnSpPr/>
          <p:nvPr/>
        </p:nvCxnSpPr>
        <p:spPr>
          <a:xfrm>
            <a:off x="1402045" y="3981831"/>
            <a:ext cx="2413178" cy="0"/>
          </a:xfrm>
          <a:prstGeom prst="line">
            <a:avLst/>
          </a:prstGeom>
          <a:noFill/>
          <a:ln w="9525" cap="flat" cmpd="sng" algn="ctr">
            <a:solidFill>
              <a:srgbClr val="2EBDC8"/>
            </a:solidFill>
            <a:prstDash val="dash"/>
            <a:miter lim="800000"/>
            <a:headEnd type="oval"/>
            <a:tailEnd type="oval"/>
          </a:ln>
          <a:effectLst/>
        </p:spPr>
      </p:cxnSp>
      <p:cxnSp>
        <p:nvCxnSpPr>
          <p:cNvPr id="40" name="直接连接符 39"/>
          <p:cNvCxnSpPr/>
          <p:nvPr/>
        </p:nvCxnSpPr>
        <p:spPr>
          <a:xfrm>
            <a:off x="4889411" y="3981831"/>
            <a:ext cx="2413178" cy="0"/>
          </a:xfrm>
          <a:prstGeom prst="line">
            <a:avLst/>
          </a:prstGeom>
          <a:noFill/>
          <a:ln w="9525" cap="flat" cmpd="sng" algn="ctr">
            <a:solidFill>
              <a:srgbClr val="2EBDC8"/>
            </a:solidFill>
            <a:prstDash val="dash"/>
            <a:miter lim="800000"/>
            <a:headEnd type="oval"/>
            <a:tailEnd type="oval"/>
          </a:ln>
          <a:effectLst/>
        </p:spPr>
      </p:cxnSp>
      <p:cxnSp>
        <p:nvCxnSpPr>
          <p:cNvPr id="41" name="直接连接符 40"/>
          <p:cNvCxnSpPr/>
          <p:nvPr/>
        </p:nvCxnSpPr>
        <p:spPr>
          <a:xfrm>
            <a:off x="8376775" y="3981831"/>
            <a:ext cx="2413178" cy="0"/>
          </a:xfrm>
          <a:prstGeom prst="line">
            <a:avLst/>
          </a:prstGeom>
          <a:noFill/>
          <a:ln w="9525" cap="flat" cmpd="sng" algn="ctr">
            <a:solidFill>
              <a:srgbClr val="2EBDC8"/>
            </a:solidFill>
            <a:prstDash val="dash"/>
            <a:miter lim="800000"/>
            <a:headEnd type="oval"/>
            <a:tailEnd type="oval"/>
          </a:ln>
          <a:effectLst/>
        </p:spPr>
      </p:cxnSp>
      <p:grpSp>
        <p:nvGrpSpPr>
          <p:cNvPr id="57" name="组合 56"/>
          <p:cNvGrpSpPr/>
          <p:nvPr/>
        </p:nvGrpSpPr>
        <p:grpSpPr>
          <a:xfrm>
            <a:off x="677807" y="4398650"/>
            <a:ext cx="3865244" cy="1877922"/>
            <a:chOff x="677807" y="4398650"/>
            <a:chExt cx="3865244" cy="1877922"/>
          </a:xfrm>
        </p:grpSpPr>
        <p:sp>
          <p:nvSpPr>
            <p:cNvPr id="43" name="矩形 42"/>
            <p:cNvSpPr/>
            <p:nvPr/>
          </p:nvSpPr>
          <p:spPr>
            <a:xfrm>
              <a:off x="979907" y="5128309"/>
              <a:ext cx="3105898" cy="1148263"/>
            </a:xfrm>
            <a:prstGeom prst="rect">
              <a:avLst/>
            </a:prstGeom>
          </p:spPr>
          <p:txBody>
            <a:bodyPr wrap="square">
              <a:spAutoFit/>
              <a:scene3d>
                <a:camera prst="orthographicFront"/>
                <a:lightRig rig="threePt" dir="t"/>
              </a:scene3d>
              <a:sp3d contourW="12700"/>
            </a:bodyPr>
            <a:lstStyle/>
            <a:p>
              <a:pPr algn="ctr">
                <a:lnSpc>
                  <a:spcPct val="200000"/>
                </a:lnSpc>
              </a:pPr>
              <a:r>
                <a:rPr lang="zh-CN" altLang="en-US" sz="1200" dirty="0">
                  <a:solidFill>
                    <a:schemeClr val="bg1"/>
                  </a:solidFill>
                  <a:cs typeface="+mn-ea"/>
                  <a:sym typeface="+mn-lt"/>
                </a:rPr>
                <a:t>对此类顾客，主要由当地村民为他们提供相应的红色服务，如带他们参观模仿的革命时期的草屋或者食品，让他们有真切的体验。</a:t>
              </a:r>
              <a:endParaRPr lang="en-US" altLang="zh-CN" sz="1200" dirty="0">
                <a:solidFill>
                  <a:schemeClr val="bg1"/>
                </a:solidFill>
                <a:cs typeface="+mn-ea"/>
                <a:sym typeface="+mn-lt"/>
              </a:endParaRPr>
            </a:p>
          </p:txBody>
        </p:sp>
        <p:sp>
          <p:nvSpPr>
            <p:cNvPr id="44" name="矩形 43"/>
            <p:cNvSpPr/>
            <p:nvPr/>
          </p:nvSpPr>
          <p:spPr>
            <a:xfrm>
              <a:off x="677807" y="4398650"/>
              <a:ext cx="3865244" cy="4020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rgbClr val="2EBDC8"/>
                  </a:solidFill>
                  <a:cs typeface="+mn-ea"/>
                  <a:sym typeface="+mn-lt"/>
                </a:rPr>
                <a:t>想体验红色文化之旅的观光游客</a:t>
              </a:r>
            </a:p>
          </p:txBody>
        </p:sp>
      </p:grpSp>
      <p:grpSp>
        <p:nvGrpSpPr>
          <p:cNvPr id="58" name="组合 57"/>
          <p:cNvGrpSpPr/>
          <p:nvPr/>
        </p:nvGrpSpPr>
        <p:grpSpPr>
          <a:xfrm>
            <a:off x="4195460" y="4398650"/>
            <a:ext cx="3801080" cy="1877922"/>
            <a:chOff x="4195460" y="4398650"/>
            <a:chExt cx="3801080" cy="1877922"/>
          </a:xfrm>
        </p:grpSpPr>
        <p:sp>
          <p:nvSpPr>
            <p:cNvPr id="46" name="矩形 45"/>
            <p:cNvSpPr/>
            <p:nvPr/>
          </p:nvSpPr>
          <p:spPr>
            <a:xfrm>
              <a:off x="4575135" y="5128309"/>
              <a:ext cx="3105898" cy="1148263"/>
            </a:xfrm>
            <a:prstGeom prst="rect">
              <a:avLst/>
            </a:prstGeom>
          </p:spPr>
          <p:txBody>
            <a:bodyPr wrap="square">
              <a:spAutoFit/>
              <a:scene3d>
                <a:camera prst="orthographicFront"/>
                <a:lightRig rig="threePt" dir="t"/>
              </a:scene3d>
              <a:sp3d contourW="12700"/>
            </a:bodyPr>
            <a:lstStyle/>
            <a:p>
              <a:pPr algn="ctr">
                <a:lnSpc>
                  <a:spcPct val="200000"/>
                </a:lnSpc>
              </a:pPr>
              <a:r>
                <a:rPr lang="zh-CN" altLang="en-US" sz="1200" dirty="0">
                  <a:solidFill>
                    <a:schemeClr val="bg1"/>
                  </a:solidFill>
                  <a:cs typeface="+mn-ea"/>
                  <a:sym typeface="+mn-lt"/>
                </a:rPr>
                <a:t>此类顾客来到生态农业观光园的主要目的是休闲度假。针对此类顾客，我们主要为他们提供生态观光，果蔬采摘，休闲娱乐服务等。</a:t>
              </a:r>
              <a:endParaRPr lang="en-US" altLang="zh-CN" sz="1200" dirty="0">
                <a:solidFill>
                  <a:schemeClr val="bg1"/>
                </a:solidFill>
                <a:cs typeface="+mn-ea"/>
                <a:sym typeface="+mn-lt"/>
              </a:endParaRPr>
            </a:p>
          </p:txBody>
        </p:sp>
        <p:sp>
          <p:nvSpPr>
            <p:cNvPr id="47" name="矩形 46"/>
            <p:cNvSpPr/>
            <p:nvPr/>
          </p:nvSpPr>
          <p:spPr>
            <a:xfrm>
              <a:off x="4195460" y="4398650"/>
              <a:ext cx="3801080" cy="73449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rgbClr val="2EBDC8"/>
                  </a:solidFill>
                  <a:cs typeface="+mn-ea"/>
                  <a:sym typeface="+mn-lt"/>
                </a:rPr>
                <a:t>旅游度假、寻求安静、希望体验农村生活的游客</a:t>
              </a:r>
            </a:p>
          </p:txBody>
        </p:sp>
      </p:grpSp>
      <p:grpSp>
        <p:nvGrpSpPr>
          <p:cNvPr id="59" name="组合 58"/>
          <p:cNvGrpSpPr/>
          <p:nvPr/>
        </p:nvGrpSpPr>
        <p:grpSpPr>
          <a:xfrm>
            <a:off x="7824960" y="4398650"/>
            <a:ext cx="3516808" cy="1508590"/>
            <a:chOff x="7824960" y="4398650"/>
            <a:chExt cx="3516808" cy="1508590"/>
          </a:xfrm>
        </p:grpSpPr>
        <p:sp>
          <p:nvSpPr>
            <p:cNvPr id="49" name="矩形 48"/>
            <p:cNvSpPr/>
            <p:nvPr/>
          </p:nvSpPr>
          <p:spPr>
            <a:xfrm>
              <a:off x="8106195" y="5128309"/>
              <a:ext cx="3105898" cy="778931"/>
            </a:xfrm>
            <a:prstGeom prst="rect">
              <a:avLst/>
            </a:prstGeom>
          </p:spPr>
          <p:txBody>
            <a:bodyPr wrap="square">
              <a:spAutoFit/>
              <a:scene3d>
                <a:camera prst="orthographicFront"/>
                <a:lightRig rig="threePt" dir="t"/>
              </a:scene3d>
              <a:sp3d contourW="12700"/>
            </a:bodyPr>
            <a:lstStyle/>
            <a:p>
              <a:pPr algn="ctr">
                <a:lnSpc>
                  <a:spcPct val="200000"/>
                </a:lnSpc>
              </a:pPr>
              <a:r>
                <a:rPr lang="zh-CN" altLang="en-US" sz="1200" dirty="0">
                  <a:solidFill>
                    <a:schemeClr val="bg1"/>
                  </a:solidFill>
                  <a:cs typeface="+mn-ea"/>
                  <a:sym typeface="+mn-lt"/>
                </a:rPr>
                <a:t>针对此类顾客，可以建立长久的合作关系，实现稳定的生产和销售循环。</a:t>
              </a:r>
              <a:endParaRPr lang="en-US" altLang="zh-CN" sz="1200" dirty="0">
                <a:solidFill>
                  <a:schemeClr val="bg1"/>
                </a:solidFill>
                <a:cs typeface="+mn-ea"/>
                <a:sym typeface="+mn-lt"/>
              </a:endParaRPr>
            </a:p>
          </p:txBody>
        </p:sp>
        <p:sp>
          <p:nvSpPr>
            <p:cNvPr id="50" name="矩形 49"/>
            <p:cNvSpPr/>
            <p:nvPr/>
          </p:nvSpPr>
          <p:spPr>
            <a:xfrm>
              <a:off x="7824960" y="4398650"/>
              <a:ext cx="3516808" cy="73449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rgbClr val="2EBDC8"/>
                  </a:solidFill>
                  <a:cs typeface="+mn-ea"/>
                  <a:sym typeface="+mn-lt"/>
                </a:rPr>
                <a:t>有意批量购买园内生产的高端林木及优质果蔬的批发商</a:t>
              </a:r>
            </a:p>
          </p:txBody>
        </p:sp>
      </p:grpSp>
    </p:spTree>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ipe(up)">
                                      <p:cBhvr>
                                        <p:cTn id="18" dur="2000"/>
                                        <p:tgtEl>
                                          <p:spTgt spid="57"/>
                                        </p:tgtEl>
                                      </p:cBhvr>
                                    </p:animEffect>
                                  </p:childTnLst>
                                </p:cTn>
                              </p:par>
                            </p:childTnLst>
                          </p:cTn>
                        </p:par>
                        <p:par>
                          <p:cTn id="19" fill="hold">
                            <p:stCondLst>
                              <p:cond delay="3500"/>
                            </p:stCondLst>
                            <p:childTnLst>
                              <p:par>
                                <p:cTn id="20" presetID="16" presetClass="entr" presetSubtype="21"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arn(inVertical)">
                                      <p:cBhvr>
                                        <p:cTn id="22" dur="500"/>
                                        <p:tgtEl>
                                          <p:spTgt spid="40"/>
                                        </p:tgtEl>
                                      </p:cBhvr>
                                    </p:animEffect>
                                  </p:childTnLst>
                                </p:cTn>
                              </p:par>
                            </p:childTnLst>
                          </p:cTn>
                        </p:par>
                        <p:par>
                          <p:cTn id="23" fill="hold">
                            <p:stCondLst>
                              <p:cond delay="4000"/>
                            </p:stCondLst>
                            <p:childTnLst>
                              <p:par>
                                <p:cTn id="24" presetID="31" presetClass="entr" presetSubtype="0" fill="hold" nodeType="after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1000" fill="hold"/>
                                        <p:tgtEl>
                                          <p:spTgt spid="55"/>
                                        </p:tgtEl>
                                        <p:attrNameLst>
                                          <p:attrName>ppt_w</p:attrName>
                                        </p:attrNameLst>
                                      </p:cBhvr>
                                      <p:tavLst>
                                        <p:tav tm="0">
                                          <p:val>
                                            <p:fltVal val="0"/>
                                          </p:val>
                                        </p:tav>
                                        <p:tav tm="100000">
                                          <p:val>
                                            <p:strVal val="#ppt_w"/>
                                          </p:val>
                                        </p:tav>
                                      </p:tavLst>
                                    </p:anim>
                                    <p:anim calcmode="lin" valueType="num">
                                      <p:cBhvr>
                                        <p:cTn id="27" dur="1000" fill="hold"/>
                                        <p:tgtEl>
                                          <p:spTgt spid="55"/>
                                        </p:tgtEl>
                                        <p:attrNameLst>
                                          <p:attrName>ppt_h</p:attrName>
                                        </p:attrNameLst>
                                      </p:cBhvr>
                                      <p:tavLst>
                                        <p:tav tm="0">
                                          <p:val>
                                            <p:fltVal val="0"/>
                                          </p:val>
                                        </p:tav>
                                        <p:tav tm="100000">
                                          <p:val>
                                            <p:strVal val="#ppt_h"/>
                                          </p:val>
                                        </p:tav>
                                      </p:tavLst>
                                    </p:anim>
                                    <p:anim calcmode="lin" valueType="num">
                                      <p:cBhvr>
                                        <p:cTn id="28" dur="1000" fill="hold"/>
                                        <p:tgtEl>
                                          <p:spTgt spid="55"/>
                                        </p:tgtEl>
                                        <p:attrNameLst>
                                          <p:attrName>style.rotation</p:attrName>
                                        </p:attrNameLst>
                                      </p:cBhvr>
                                      <p:tavLst>
                                        <p:tav tm="0">
                                          <p:val>
                                            <p:fltVal val="90"/>
                                          </p:val>
                                        </p:tav>
                                        <p:tav tm="100000">
                                          <p:val>
                                            <p:fltVal val="0"/>
                                          </p:val>
                                        </p:tav>
                                      </p:tavLst>
                                    </p:anim>
                                    <p:animEffect transition="in" filter="fade">
                                      <p:cBhvr>
                                        <p:cTn id="29" dur="1000"/>
                                        <p:tgtEl>
                                          <p:spTgt spid="55"/>
                                        </p:tgtEl>
                                      </p:cBhvr>
                                    </p:animEffect>
                                  </p:childTnLst>
                                </p:cTn>
                              </p:par>
                              <p:par>
                                <p:cTn id="30" presetID="22" presetClass="entr" presetSubtype="1"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up)">
                                      <p:cBhvr>
                                        <p:cTn id="32" dur="2000"/>
                                        <p:tgtEl>
                                          <p:spTgt spid="58"/>
                                        </p:tgtEl>
                                      </p:cBhvr>
                                    </p:animEffect>
                                  </p:childTnLst>
                                </p:cTn>
                              </p:par>
                            </p:childTnLst>
                          </p:cTn>
                        </p:par>
                        <p:par>
                          <p:cTn id="33" fill="hold">
                            <p:stCondLst>
                              <p:cond delay="5000"/>
                            </p:stCondLst>
                            <p:childTnLst>
                              <p:par>
                                <p:cTn id="34" presetID="16" presetClass="entr" presetSubtype="21" fill="hold"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barn(inVertical)">
                                      <p:cBhvr>
                                        <p:cTn id="36" dur="500"/>
                                        <p:tgtEl>
                                          <p:spTgt spid="41"/>
                                        </p:tgtEl>
                                      </p:cBhvr>
                                    </p:animEffect>
                                  </p:childTnLst>
                                </p:cTn>
                              </p:par>
                            </p:childTnLst>
                          </p:cTn>
                        </p:par>
                        <p:par>
                          <p:cTn id="37" fill="hold">
                            <p:stCondLst>
                              <p:cond delay="5500"/>
                            </p:stCondLst>
                            <p:childTnLst>
                              <p:par>
                                <p:cTn id="38" presetID="31" presetClass="entr" presetSubtype="0" fill="hold" nodeType="after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p:cTn id="40" dur="1000" fill="hold"/>
                                        <p:tgtEl>
                                          <p:spTgt spid="56"/>
                                        </p:tgtEl>
                                        <p:attrNameLst>
                                          <p:attrName>ppt_w</p:attrName>
                                        </p:attrNameLst>
                                      </p:cBhvr>
                                      <p:tavLst>
                                        <p:tav tm="0">
                                          <p:val>
                                            <p:fltVal val="0"/>
                                          </p:val>
                                        </p:tav>
                                        <p:tav tm="100000">
                                          <p:val>
                                            <p:strVal val="#ppt_w"/>
                                          </p:val>
                                        </p:tav>
                                      </p:tavLst>
                                    </p:anim>
                                    <p:anim calcmode="lin" valueType="num">
                                      <p:cBhvr>
                                        <p:cTn id="41" dur="1000" fill="hold"/>
                                        <p:tgtEl>
                                          <p:spTgt spid="56"/>
                                        </p:tgtEl>
                                        <p:attrNameLst>
                                          <p:attrName>ppt_h</p:attrName>
                                        </p:attrNameLst>
                                      </p:cBhvr>
                                      <p:tavLst>
                                        <p:tav tm="0">
                                          <p:val>
                                            <p:fltVal val="0"/>
                                          </p:val>
                                        </p:tav>
                                        <p:tav tm="100000">
                                          <p:val>
                                            <p:strVal val="#ppt_h"/>
                                          </p:val>
                                        </p:tav>
                                      </p:tavLst>
                                    </p:anim>
                                    <p:anim calcmode="lin" valueType="num">
                                      <p:cBhvr>
                                        <p:cTn id="42" dur="1000" fill="hold"/>
                                        <p:tgtEl>
                                          <p:spTgt spid="56"/>
                                        </p:tgtEl>
                                        <p:attrNameLst>
                                          <p:attrName>style.rotation</p:attrName>
                                        </p:attrNameLst>
                                      </p:cBhvr>
                                      <p:tavLst>
                                        <p:tav tm="0">
                                          <p:val>
                                            <p:fltVal val="90"/>
                                          </p:val>
                                        </p:tav>
                                        <p:tav tm="100000">
                                          <p:val>
                                            <p:fltVal val="0"/>
                                          </p:val>
                                        </p:tav>
                                      </p:tavLst>
                                    </p:anim>
                                    <p:animEffect transition="in" filter="fade">
                                      <p:cBhvr>
                                        <p:cTn id="43" dur="1000"/>
                                        <p:tgtEl>
                                          <p:spTgt spid="56"/>
                                        </p:tgtEl>
                                      </p:cBhvr>
                                    </p:animEffect>
                                  </p:childTnLst>
                                </p:cTn>
                              </p:par>
                              <p:par>
                                <p:cTn id="44" presetID="22" presetClass="entr" presetSubtype="1" fill="hold"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up)">
                                      <p:cBhvr>
                                        <p:cTn id="46"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stretch>
            <a:fillRect/>
          </a:stretch>
        </p:blipFill>
        <p:spPr>
          <a:xfrm rot="16200000">
            <a:off x="2667000" y="-2667000"/>
            <a:ext cx="6857999" cy="12192000"/>
          </a:xfrm>
          <a:prstGeom prst="rect">
            <a:avLst/>
          </a:prstGeom>
        </p:spPr>
      </p:pic>
      <p:sp>
        <p:nvSpPr>
          <p:cNvPr id="15" name="矩形 14"/>
          <p:cNvSpPr/>
          <p:nvPr/>
        </p:nvSpPr>
        <p:spPr>
          <a:xfrm>
            <a:off x="0" y="0"/>
            <a:ext cx="12192000" cy="6858000"/>
          </a:xfrm>
          <a:prstGeom prst="rect">
            <a:avLst/>
          </a:prstGeom>
          <a:gradFill flip="none" rotWithShape="1">
            <a:gsLst>
              <a:gs pos="44000">
                <a:srgbClr val="08183F">
                  <a:alpha val="11000"/>
                </a:srgbClr>
              </a:gs>
              <a:gs pos="90000">
                <a:srgbClr val="08183F">
                  <a:alpha val="80000"/>
                </a:srgbClr>
              </a:gs>
              <a:gs pos="13000">
                <a:srgbClr val="08183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占位符 3"/>
          <p:cNvSpPr>
            <a:spLocks noGrp="1"/>
          </p:cNvSpPr>
          <p:nvPr>
            <p:ph type="body" sz="quarter" idx="15"/>
          </p:nvPr>
        </p:nvSpPr>
        <p:spPr/>
        <p:txBody>
          <a:bodyPr/>
          <a:lstStyle/>
          <a:p>
            <a:r>
              <a:rPr lang="zh-CN" altLang="zh-CN" dirty="0"/>
              <a:t>市场容量分析</a:t>
            </a:r>
            <a:endParaRPr lang="zh-CN" altLang="en-US" dirty="0">
              <a:latin typeface="+mn-lt"/>
              <a:ea typeface="+mn-ea"/>
              <a:cs typeface="+mn-ea"/>
              <a:sym typeface="+mn-lt"/>
            </a:endParaRPr>
          </a:p>
        </p:txBody>
      </p:sp>
      <p:grpSp>
        <p:nvGrpSpPr>
          <p:cNvPr id="8" name="组合 7"/>
          <p:cNvGrpSpPr/>
          <p:nvPr/>
        </p:nvGrpSpPr>
        <p:grpSpPr>
          <a:xfrm>
            <a:off x="8958458" y="2004555"/>
            <a:ext cx="3016775" cy="2848886"/>
            <a:chOff x="7313493" y="1828800"/>
            <a:chExt cx="3016775" cy="2848886"/>
          </a:xfrm>
        </p:grpSpPr>
        <p:sp>
          <p:nvSpPr>
            <p:cNvPr id="9" name="文本框 8"/>
            <p:cNvSpPr txBox="1"/>
            <p:nvPr/>
          </p:nvSpPr>
          <p:spPr>
            <a:xfrm>
              <a:off x="7313493" y="1828800"/>
              <a:ext cx="1415772" cy="461665"/>
            </a:xfrm>
            <a:prstGeom prst="rect">
              <a:avLst/>
            </a:prstGeom>
            <a:noFill/>
          </p:spPr>
          <p:txBody>
            <a:bodyPr wrap="none" rtlCol="0">
              <a:spAutoFit/>
            </a:bodyPr>
            <a:lstStyle/>
            <a:p>
              <a:r>
                <a:rPr lang="zh-CN" altLang="en-US" sz="2400" dirty="0">
                  <a:solidFill>
                    <a:srgbClr val="02B1C4"/>
                  </a:solidFill>
                  <a:cs typeface="+mn-ea"/>
                  <a:sym typeface="+mn-lt"/>
                </a:rPr>
                <a:t>输入标题</a:t>
              </a:r>
            </a:p>
          </p:txBody>
        </p:sp>
        <p:sp>
          <p:nvSpPr>
            <p:cNvPr id="10" name="文本框 9"/>
            <p:cNvSpPr txBox="1"/>
            <p:nvPr/>
          </p:nvSpPr>
          <p:spPr>
            <a:xfrm>
              <a:off x="7313493" y="2435662"/>
              <a:ext cx="3016775" cy="2242024"/>
            </a:xfrm>
            <a:prstGeom prst="rect">
              <a:avLst/>
            </a:prstGeom>
            <a:noFill/>
          </p:spPr>
          <p:txBody>
            <a:bodyPr wrap="square" rtlCol="0">
              <a:spAutoFit/>
            </a:bodyPr>
            <a:lstStyle/>
            <a:p>
              <a:pPr>
                <a:lnSpc>
                  <a:spcPct val="200000"/>
                </a:lnSpc>
              </a:pPr>
              <a:r>
                <a:rPr lang="zh-CN" altLang="en-US" sz="1200" dirty="0">
                  <a:solidFill>
                    <a:schemeClr val="bg1">
                      <a:alpha val="80000"/>
                    </a:schemeClr>
                  </a:solidFill>
                  <a:cs typeface="+mn-ea"/>
                  <a:sym typeface="+mn-lt"/>
                </a:rPr>
                <a:t>点击此处添加具体文本说明点击此处添加具体文本说明点击此处添加具体文本说明点击此点击此处添加具体文本说明点击此处添加具体文本说明点击此处添加具体文本说明点击此点击此处</a:t>
              </a:r>
            </a:p>
            <a:p>
              <a:pPr>
                <a:lnSpc>
                  <a:spcPct val="200000"/>
                </a:lnSpc>
              </a:pPr>
              <a:endParaRPr lang="zh-CN" altLang="en-US" sz="1200" dirty="0">
                <a:solidFill>
                  <a:schemeClr val="bg1">
                    <a:alpha val="80000"/>
                  </a:schemeClr>
                </a:solidFill>
                <a:cs typeface="+mn-ea"/>
                <a:sym typeface="+mn-lt"/>
              </a:endParaRPr>
            </a:p>
          </p:txBody>
        </p:sp>
      </p:grpSp>
      <p:grpSp>
        <p:nvGrpSpPr>
          <p:cNvPr id="11" name="组合 10"/>
          <p:cNvGrpSpPr/>
          <p:nvPr/>
        </p:nvGrpSpPr>
        <p:grpSpPr>
          <a:xfrm>
            <a:off x="288012" y="2004555"/>
            <a:ext cx="4493538" cy="2493789"/>
            <a:chOff x="6820000" y="1828800"/>
            <a:chExt cx="4493538" cy="2493789"/>
          </a:xfrm>
        </p:grpSpPr>
        <p:sp>
          <p:nvSpPr>
            <p:cNvPr id="12" name="文本框 11"/>
            <p:cNvSpPr txBox="1"/>
            <p:nvPr/>
          </p:nvSpPr>
          <p:spPr>
            <a:xfrm>
              <a:off x="6820000" y="1828800"/>
              <a:ext cx="4493538" cy="461665"/>
            </a:xfrm>
            <a:prstGeom prst="rect">
              <a:avLst/>
            </a:prstGeom>
            <a:noFill/>
          </p:spPr>
          <p:txBody>
            <a:bodyPr wrap="none" rtlCol="0">
              <a:spAutoFit/>
            </a:bodyPr>
            <a:lstStyle/>
            <a:p>
              <a:r>
                <a:rPr lang="zh-CN" altLang="en-US" sz="2400" dirty="0">
                  <a:solidFill>
                    <a:srgbClr val="02B1C4"/>
                  </a:solidFill>
                  <a:cs typeface="+mn-ea"/>
                  <a:sym typeface="+mn-lt"/>
                </a:rPr>
                <a:t>生态农业旅游观光产品区域集散</a:t>
              </a:r>
            </a:p>
          </p:txBody>
        </p:sp>
        <p:sp>
          <p:nvSpPr>
            <p:cNvPr id="13" name="文本框 12"/>
            <p:cNvSpPr txBox="1"/>
            <p:nvPr/>
          </p:nvSpPr>
          <p:spPr>
            <a:xfrm>
              <a:off x="7313493" y="2435662"/>
              <a:ext cx="3016775" cy="1886927"/>
            </a:xfrm>
            <a:prstGeom prst="rect">
              <a:avLst/>
            </a:prstGeom>
            <a:noFill/>
          </p:spPr>
          <p:txBody>
            <a:bodyPr wrap="square" rtlCol="0">
              <a:spAutoFit/>
            </a:bodyPr>
            <a:lstStyle/>
            <a:p>
              <a:pPr>
                <a:lnSpc>
                  <a:spcPct val="200000"/>
                </a:lnSpc>
              </a:pPr>
              <a:r>
                <a:rPr lang="zh-CN" altLang="en-US" sz="1200" dirty="0">
                  <a:solidFill>
                    <a:schemeClr val="bg1">
                      <a:alpha val="80000"/>
                    </a:schemeClr>
                  </a:solidFill>
                  <a:cs typeface="+mn-ea"/>
                  <a:sym typeface="+mn-lt"/>
                </a:rPr>
                <a:t>生态农业旅游业的分布集中于人口稠密及发展的越好的城市，分布较为不均匀，因而仍然存在很多地区尚待开发。生态农业观光市场处于未饱和的状态，当前现有的市场空间较大。</a:t>
              </a:r>
            </a:p>
          </p:txBody>
        </p:sp>
      </p:grpSp>
    </p:spTree>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5"/>
          </p:nvPr>
        </p:nvSpPr>
        <p:spPr/>
        <p:txBody>
          <a:bodyPr/>
          <a:lstStyle/>
          <a:p>
            <a:r>
              <a:rPr lang="zh-CN" altLang="zh-CN" b="1" dirty="0"/>
              <a:t>同类型企业对比分析</a:t>
            </a:r>
          </a:p>
        </p:txBody>
      </p:sp>
      <p:grpSp>
        <p:nvGrpSpPr>
          <p:cNvPr id="97" name="组合 96"/>
          <p:cNvGrpSpPr/>
          <p:nvPr/>
        </p:nvGrpSpPr>
        <p:grpSpPr>
          <a:xfrm>
            <a:off x="1" y="1664208"/>
            <a:ext cx="6437375" cy="4749991"/>
            <a:chOff x="3122018" y="2072831"/>
            <a:chExt cx="5080018" cy="3911600"/>
          </a:xfrm>
        </p:grpSpPr>
        <p:sp>
          <p:nvSpPr>
            <p:cNvPr id="5" name="ïṡḻîḍé"/>
            <p:cNvSpPr/>
            <p:nvPr/>
          </p:nvSpPr>
          <p:spPr bwMode="auto">
            <a:xfrm>
              <a:off x="3634487" y="4554093"/>
              <a:ext cx="2619375" cy="709613"/>
            </a:xfrm>
            <a:prstGeom prst="rect">
              <a:avLst/>
            </a:prstGeom>
            <a:solidFill>
              <a:srgbClr val="2EBDC8">
                <a:alpha val="38000"/>
              </a:srgbClr>
            </a:solidFill>
            <a:ln w="9525">
              <a:solidFill>
                <a:srgbClr val="2EBDC8"/>
              </a:solidFill>
              <a:miter lim="800000"/>
            </a:ln>
          </p:spPr>
          <p:txBody>
            <a:bodyPr anchor="ctr"/>
            <a:lstStyle/>
            <a:p>
              <a:pPr algn="ctr"/>
              <a:endParaRPr>
                <a:cs typeface="+mn-ea"/>
                <a:sym typeface="+mn-lt"/>
              </a:endParaRPr>
            </a:p>
          </p:txBody>
        </p:sp>
        <p:sp>
          <p:nvSpPr>
            <p:cNvPr id="6" name="ïṡ1ide"/>
            <p:cNvSpPr/>
            <p:nvPr/>
          </p:nvSpPr>
          <p:spPr bwMode="auto">
            <a:xfrm>
              <a:off x="3634487" y="4554093"/>
              <a:ext cx="2619375" cy="709613"/>
            </a:xfrm>
            <a:prstGeom prst="rect">
              <a:avLst/>
            </a:prstGeom>
            <a:noFill/>
            <a:ln w="9525">
              <a:solidFill>
                <a:srgbClr val="2EBDC8"/>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a:cs typeface="+mn-ea"/>
                <a:sym typeface="+mn-lt"/>
              </a:endParaRPr>
            </a:p>
          </p:txBody>
        </p:sp>
        <p:sp>
          <p:nvSpPr>
            <p:cNvPr id="9" name="íṣļiďé"/>
            <p:cNvSpPr/>
            <p:nvPr/>
          </p:nvSpPr>
          <p:spPr bwMode="auto">
            <a:xfrm>
              <a:off x="3122018" y="5946781"/>
              <a:ext cx="5080018" cy="37649"/>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12" name="ïṥḻïďê"/>
            <p:cNvSpPr/>
            <p:nvPr/>
          </p:nvSpPr>
          <p:spPr bwMode="auto">
            <a:xfrm>
              <a:off x="3631312" y="2072831"/>
              <a:ext cx="2625725" cy="3911600"/>
            </a:xfrm>
            <a:custGeom>
              <a:avLst/>
              <a:gdLst>
                <a:gd name="T0" fmla="*/ 1654 w 1654"/>
                <a:gd name="T1" fmla="*/ 2464 h 2464"/>
                <a:gd name="T2" fmla="*/ 0 w 1654"/>
                <a:gd name="T3" fmla="*/ 2464 h 2464"/>
                <a:gd name="T4" fmla="*/ 0 w 1654"/>
                <a:gd name="T5" fmla="*/ 0 h 2464"/>
                <a:gd name="T6" fmla="*/ 1654 w 1654"/>
                <a:gd name="T7" fmla="*/ 0 h 2464"/>
                <a:gd name="T8" fmla="*/ 1654 w 1654"/>
                <a:gd name="T9" fmla="*/ 2464 h 2464"/>
                <a:gd name="T10" fmla="*/ 8 w 1654"/>
                <a:gd name="T11" fmla="*/ 2456 h 2464"/>
                <a:gd name="T12" fmla="*/ 1647 w 1654"/>
                <a:gd name="T13" fmla="*/ 2456 h 2464"/>
                <a:gd name="T14" fmla="*/ 1647 w 1654"/>
                <a:gd name="T15" fmla="*/ 7 h 2464"/>
                <a:gd name="T16" fmla="*/ 8 w 1654"/>
                <a:gd name="T17" fmla="*/ 7 h 2464"/>
                <a:gd name="T18" fmla="*/ 8 w 1654"/>
                <a:gd name="T19" fmla="*/ 2456 h 2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2464">
                  <a:moveTo>
                    <a:pt x="1654" y="2464"/>
                  </a:moveTo>
                  <a:lnTo>
                    <a:pt x="0" y="2464"/>
                  </a:lnTo>
                  <a:lnTo>
                    <a:pt x="0" y="0"/>
                  </a:lnTo>
                  <a:lnTo>
                    <a:pt x="1654" y="0"/>
                  </a:lnTo>
                  <a:lnTo>
                    <a:pt x="1654" y="2464"/>
                  </a:lnTo>
                  <a:close/>
                  <a:moveTo>
                    <a:pt x="8" y="2456"/>
                  </a:moveTo>
                  <a:lnTo>
                    <a:pt x="1647" y="2456"/>
                  </a:lnTo>
                  <a:lnTo>
                    <a:pt x="1647" y="7"/>
                  </a:lnTo>
                  <a:lnTo>
                    <a:pt x="8" y="7"/>
                  </a:lnTo>
                  <a:lnTo>
                    <a:pt x="8" y="2456"/>
                  </a:lnTo>
                  <a:close/>
                </a:path>
              </a:pathLst>
            </a:custGeom>
            <a:solidFill>
              <a:srgbClr val="2F2E41"/>
            </a:solidFill>
            <a:ln w="9525">
              <a:solidFill>
                <a:srgbClr val="2EBDC8"/>
              </a:solidFill>
              <a:round/>
            </a:ln>
          </p:spPr>
          <p:txBody>
            <a:bodyPr anchor="ctr"/>
            <a:lstStyle/>
            <a:p>
              <a:pPr algn="ctr"/>
              <a:endParaRPr>
                <a:cs typeface="+mn-ea"/>
                <a:sym typeface="+mn-lt"/>
              </a:endParaRPr>
            </a:p>
          </p:txBody>
        </p:sp>
        <p:sp>
          <p:nvSpPr>
            <p:cNvPr id="13" name="ïŝḻîḋè"/>
            <p:cNvSpPr/>
            <p:nvPr/>
          </p:nvSpPr>
          <p:spPr bwMode="auto">
            <a:xfrm>
              <a:off x="3640837" y="2164906"/>
              <a:ext cx="2613025" cy="12700"/>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14" name="íṧlïḋê"/>
            <p:cNvSpPr/>
            <p:nvPr/>
          </p:nvSpPr>
          <p:spPr bwMode="auto">
            <a:xfrm>
              <a:off x="3683699" y="2096643"/>
              <a:ext cx="49213" cy="49213"/>
            </a:xfrm>
            <a:prstGeom prst="ellipse">
              <a:avLst/>
            </a:prstGeom>
            <a:solidFill>
              <a:srgbClr val="2EBDC8"/>
            </a:solidFill>
            <a:ln w="9525">
              <a:solidFill>
                <a:srgbClr val="2EBDC8"/>
              </a:solidFill>
              <a:round/>
            </a:ln>
          </p:spPr>
          <p:txBody>
            <a:bodyPr anchor="ctr"/>
            <a:lstStyle/>
            <a:p>
              <a:pPr algn="ctr"/>
              <a:endParaRPr>
                <a:cs typeface="+mn-ea"/>
                <a:sym typeface="+mn-lt"/>
              </a:endParaRPr>
            </a:p>
          </p:txBody>
        </p:sp>
        <p:sp>
          <p:nvSpPr>
            <p:cNvPr id="15" name="ïŝľíďè"/>
            <p:cNvSpPr/>
            <p:nvPr/>
          </p:nvSpPr>
          <p:spPr bwMode="auto">
            <a:xfrm>
              <a:off x="3750374" y="2096643"/>
              <a:ext cx="49213" cy="49213"/>
            </a:xfrm>
            <a:prstGeom prst="ellipse">
              <a:avLst/>
            </a:prstGeom>
            <a:solidFill>
              <a:srgbClr val="2EBDC8"/>
            </a:solidFill>
            <a:ln w="9525">
              <a:solidFill>
                <a:srgbClr val="2EBDC8"/>
              </a:solidFill>
              <a:round/>
            </a:ln>
          </p:spPr>
          <p:txBody>
            <a:bodyPr anchor="ctr"/>
            <a:lstStyle/>
            <a:p>
              <a:pPr algn="ctr"/>
              <a:endParaRPr>
                <a:cs typeface="+mn-ea"/>
                <a:sym typeface="+mn-lt"/>
              </a:endParaRPr>
            </a:p>
          </p:txBody>
        </p:sp>
        <p:sp>
          <p:nvSpPr>
            <p:cNvPr id="16" name="îšľîdê"/>
            <p:cNvSpPr/>
            <p:nvPr/>
          </p:nvSpPr>
          <p:spPr bwMode="auto">
            <a:xfrm>
              <a:off x="3818637" y="2096643"/>
              <a:ext cx="49213" cy="49213"/>
            </a:xfrm>
            <a:prstGeom prst="ellipse">
              <a:avLst/>
            </a:prstGeom>
            <a:solidFill>
              <a:srgbClr val="2EBDC8"/>
            </a:solidFill>
            <a:ln w="9525">
              <a:solidFill>
                <a:srgbClr val="2EBDC8"/>
              </a:solidFill>
              <a:round/>
            </a:ln>
          </p:spPr>
          <p:txBody>
            <a:bodyPr anchor="ctr"/>
            <a:lstStyle/>
            <a:p>
              <a:pPr algn="ctr"/>
              <a:endParaRPr>
                <a:cs typeface="+mn-ea"/>
                <a:sym typeface="+mn-lt"/>
              </a:endParaRPr>
            </a:p>
          </p:txBody>
        </p:sp>
        <p:sp>
          <p:nvSpPr>
            <p:cNvPr id="17" name="ïṥļidé"/>
            <p:cNvSpPr/>
            <p:nvPr/>
          </p:nvSpPr>
          <p:spPr bwMode="auto">
            <a:xfrm>
              <a:off x="3732912" y="2249043"/>
              <a:ext cx="109538" cy="619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18" name="iṡḷîḍe"/>
            <p:cNvSpPr/>
            <p:nvPr/>
          </p:nvSpPr>
          <p:spPr bwMode="auto">
            <a:xfrm>
              <a:off x="3732912" y="2733231"/>
              <a:ext cx="538163" cy="60325"/>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20" name="ïśḻíḋè"/>
            <p:cNvSpPr/>
            <p:nvPr/>
          </p:nvSpPr>
          <p:spPr bwMode="auto">
            <a:xfrm>
              <a:off x="3732912" y="2836418"/>
              <a:ext cx="904875" cy="365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21" name="íṡļíḍê"/>
            <p:cNvSpPr/>
            <p:nvPr/>
          </p:nvSpPr>
          <p:spPr bwMode="auto">
            <a:xfrm>
              <a:off x="3732912" y="2915793"/>
              <a:ext cx="857250" cy="365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22" name="îSḷïḓé"/>
            <p:cNvSpPr/>
            <p:nvPr/>
          </p:nvSpPr>
          <p:spPr bwMode="auto">
            <a:xfrm>
              <a:off x="3732912" y="2995168"/>
              <a:ext cx="623888" cy="365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23" name="ïsḷîďê"/>
            <p:cNvSpPr/>
            <p:nvPr/>
          </p:nvSpPr>
          <p:spPr bwMode="auto">
            <a:xfrm>
              <a:off x="3940874" y="4084193"/>
              <a:ext cx="355600" cy="365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24" name="iṩliḓé"/>
            <p:cNvSpPr/>
            <p:nvPr/>
          </p:nvSpPr>
          <p:spPr bwMode="auto">
            <a:xfrm>
              <a:off x="3940874" y="4163568"/>
              <a:ext cx="334963" cy="365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25" name="iṥ1îďé"/>
            <p:cNvSpPr/>
            <p:nvPr/>
          </p:nvSpPr>
          <p:spPr bwMode="auto">
            <a:xfrm>
              <a:off x="3940874" y="4242943"/>
              <a:ext cx="244475" cy="365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26" name="iṥliḓé"/>
            <p:cNvSpPr/>
            <p:nvPr/>
          </p:nvSpPr>
          <p:spPr bwMode="auto">
            <a:xfrm>
              <a:off x="4766374" y="4084193"/>
              <a:ext cx="355600" cy="365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27" name="iṣ1îdè"/>
            <p:cNvSpPr/>
            <p:nvPr/>
          </p:nvSpPr>
          <p:spPr bwMode="auto">
            <a:xfrm>
              <a:off x="4766374" y="4163568"/>
              <a:ext cx="336550" cy="365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28" name="îšļîdé"/>
            <p:cNvSpPr/>
            <p:nvPr/>
          </p:nvSpPr>
          <p:spPr bwMode="auto">
            <a:xfrm>
              <a:off x="4766374" y="4242943"/>
              <a:ext cx="246063" cy="365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29" name="i$ľiḋê"/>
            <p:cNvSpPr/>
            <p:nvPr/>
          </p:nvSpPr>
          <p:spPr bwMode="auto">
            <a:xfrm>
              <a:off x="5623624" y="4084193"/>
              <a:ext cx="355600" cy="365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30" name="i$ḷiḋê"/>
            <p:cNvSpPr/>
            <p:nvPr/>
          </p:nvSpPr>
          <p:spPr bwMode="auto">
            <a:xfrm>
              <a:off x="5623624" y="4163568"/>
              <a:ext cx="334963" cy="365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31" name="ïş1ïḓe"/>
            <p:cNvSpPr/>
            <p:nvPr/>
          </p:nvSpPr>
          <p:spPr bwMode="auto">
            <a:xfrm>
              <a:off x="5623624" y="4242943"/>
              <a:ext cx="246063" cy="365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32" name="íṧľïḓè"/>
            <p:cNvSpPr/>
            <p:nvPr/>
          </p:nvSpPr>
          <p:spPr bwMode="auto">
            <a:xfrm>
              <a:off x="4491737" y="5471668"/>
              <a:ext cx="538163" cy="60325"/>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33" name="ïṡľïḑê"/>
            <p:cNvSpPr/>
            <p:nvPr/>
          </p:nvSpPr>
          <p:spPr bwMode="auto">
            <a:xfrm>
              <a:off x="4491737" y="5574856"/>
              <a:ext cx="906463" cy="365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34" name="ïṩľíḍé"/>
            <p:cNvSpPr/>
            <p:nvPr/>
          </p:nvSpPr>
          <p:spPr bwMode="auto">
            <a:xfrm>
              <a:off x="4491737" y="5654231"/>
              <a:ext cx="857250" cy="365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35" name="íSľídé"/>
            <p:cNvSpPr/>
            <p:nvPr/>
          </p:nvSpPr>
          <p:spPr bwMode="auto">
            <a:xfrm>
              <a:off x="4491737" y="5733606"/>
              <a:ext cx="623888" cy="365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36" name="işliḓe"/>
            <p:cNvSpPr/>
            <p:nvPr/>
          </p:nvSpPr>
          <p:spPr bwMode="auto">
            <a:xfrm>
              <a:off x="3894837" y="3392043"/>
              <a:ext cx="2130425" cy="12700"/>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37" name="iṥ1íḋè"/>
            <p:cNvSpPr/>
            <p:nvPr/>
          </p:nvSpPr>
          <p:spPr bwMode="auto">
            <a:xfrm>
              <a:off x="3894837" y="3392043"/>
              <a:ext cx="2130425" cy="12700"/>
            </a:xfrm>
            <a:prstGeom prst="rect">
              <a:avLst/>
            </a:prstGeom>
            <a:noFill/>
            <a:ln w="9525">
              <a:solidFill>
                <a:srgbClr val="2EBDC8"/>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a:cs typeface="+mn-ea"/>
                <a:sym typeface="+mn-lt"/>
              </a:endParaRPr>
            </a:p>
          </p:txBody>
        </p:sp>
        <p:sp>
          <p:nvSpPr>
            <p:cNvPr id="48" name="isļîdé"/>
            <p:cNvSpPr/>
            <p:nvPr/>
          </p:nvSpPr>
          <p:spPr bwMode="auto">
            <a:xfrm>
              <a:off x="3732912" y="4781106"/>
              <a:ext cx="538163" cy="60325"/>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49" name="îśḷiḋé"/>
            <p:cNvSpPr/>
            <p:nvPr/>
          </p:nvSpPr>
          <p:spPr bwMode="auto">
            <a:xfrm>
              <a:off x="3732912" y="4884293"/>
              <a:ext cx="904875" cy="365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50" name="ïś1ïďé"/>
            <p:cNvSpPr/>
            <p:nvPr/>
          </p:nvSpPr>
          <p:spPr bwMode="auto">
            <a:xfrm>
              <a:off x="3732912" y="4963668"/>
              <a:ext cx="857250" cy="365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51" name="ïṩḻîḓê"/>
            <p:cNvSpPr/>
            <p:nvPr/>
          </p:nvSpPr>
          <p:spPr bwMode="auto">
            <a:xfrm>
              <a:off x="3732912" y="5043043"/>
              <a:ext cx="623888" cy="365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52" name="iṥḷïḍè"/>
            <p:cNvSpPr/>
            <p:nvPr/>
          </p:nvSpPr>
          <p:spPr bwMode="auto">
            <a:xfrm>
              <a:off x="5534724" y="4674743"/>
              <a:ext cx="382588" cy="382588"/>
            </a:xfrm>
            <a:prstGeom prst="ellipse">
              <a:avLst/>
            </a:prstGeom>
            <a:solidFill>
              <a:srgbClr val="2EBDC8"/>
            </a:solidFill>
            <a:ln w="9525">
              <a:solidFill>
                <a:srgbClr val="2EBDC8"/>
              </a:solidFill>
              <a:round/>
            </a:ln>
          </p:spPr>
          <p:txBody>
            <a:bodyPr anchor="ctr"/>
            <a:lstStyle/>
            <a:p>
              <a:pPr algn="ctr"/>
              <a:endParaRPr dirty="0">
                <a:cs typeface="+mn-ea"/>
                <a:sym typeface="+mn-lt"/>
              </a:endParaRPr>
            </a:p>
          </p:txBody>
        </p:sp>
        <p:sp>
          <p:nvSpPr>
            <p:cNvPr id="53" name="ïṡḻíḍê"/>
            <p:cNvSpPr/>
            <p:nvPr/>
          </p:nvSpPr>
          <p:spPr bwMode="auto">
            <a:xfrm>
              <a:off x="5237862" y="4822381"/>
              <a:ext cx="268288" cy="268288"/>
            </a:xfrm>
            <a:prstGeom prst="ellipse">
              <a:avLst/>
            </a:prstGeom>
            <a:solidFill>
              <a:srgbClr val="2EBDC8"/>
            </a:solidFill>
            <a:ln w="9525">
              <a:solidFill>
                <a:srgbClr val="2EBDC8"/>
              </a:solidFill>
              <a:round/>
            </a:ln>
          </p:spPr>
          <p:txBody>
            <a:bodyPr anchor="ctr"/>
            <a:lstStyle/>
            <a:p>
              <a:pPr algn="ctr"/>
              <a:endParaRPr>
                <a:cs typeface="+mn-ea"/>
                <a:sym typeface="+mn-lt"/>
              </a:endParaRPr>
            </a:p>
          </p:txBody>
        </p:sp>
      </p:grpSp>
      <p:grpSp>
        <p:nvGrpSpPr>
          <p:cNvPr id="98" name="组合 97"/>
          <p:cNvGrpSpPr/>
          <p:nvPr/>
        </p:nvGrpSpPr>
        <p:grpSpPr>
          <a:xfrm>
            <a:off x="4360934" y="1704647"/>
            <a:ext cx="3081337" cy="3512402"/>
            <a:chOff x="5526128" y="607529"/>
            <a:chExt cx="3081337" cy="3512402"/>
          </a:xfrm>
        </p:grpSpPr>
        <p:sp>
          <p:nvSpPr>
            <p:cNvPr id="99" name="文本框 98"/>
            <p:cNvSpPr txBox="1"/>
            <p:nvPr/>
          </p:nvSpPr>
          <p:spPr>
            <a:xfrm>
              <a:off x="5548414" y="607529"/>
              <a:ext cx="2646878" cy="830997"/>
            </a:xfrm>
            <a:prstGeom prst="rect">
              <a:avLst/>
            </a:prstGeom>
            <a:noFill/>
          </p:spPr>
          <p:txBody>
            <a:bodyPr wrap="none" rtlCol="0">
              <a:spAutoFit/>
            </a:bodyPr>
            <a:lstStyle/>
            <a:p>
              <a:r>
                <a:rPr lang="zh-CN" altLang="en-US" sz="2400" dirty="0">
                  <a:solidFill>
                    <a:srgbClr val="02B1C4"/>
                  </a:solidFill>
                  <a:cs typeface="+mn-ea"/>
                  <a:sym typeface="+mn-lt"/>
                </a:rPr>
                <a:t>问题一：</a:t>
              </a:r>
              <a:endParaRPr lang="en-US" altLang="zh-CN" sz="2400" dirty="0">
                <a:solidFill>
                  <a:srgbClr val="02B1C4"/>
                </a:solidFill>
                <a:cs typeface="+mn-ea"/>
                <a:sym typeface="+mn-lt"/>
              </a:endParaRPr>
            </a:p>
            <a:p>
              <a:r>
                <a:rPr lang="zh-CN" altLang="en-US" sz="2400" dirty="0">
                  <a:solidFill>
                    <a:srgbClr val="02B1C4"/>
                  </a:solidFill>
                  <a:cs typeface="+mn-ea"/>
                  <a:sym typeface="+mn-lt"/>
                </a:rPr>
                <a:t>旅游资源的封闭性</a:t>
              </a:r>
            </a:p>
          </p:txBody>
        </p:sp>
        <p:sp>
          <p:nvSpPr>
            <p:cNvPr id="100" name="文本框 99"/>
            <p:cNvSpPr txBox="1"/>
            <p:nvPr/>
          </p:nvSpPr>
          <p:spPr>
            <a:xfrm>
              <a:off x="5526128" y="1494340"/>
              <a:ext cx="3081337" cy="2625591"/>
            </a:xfrm>
            <a:prstGeom prst="rect">
              <a:avLst/>
            </a:prstGeom>
            <a:noFill/>
          </p:spPr>
          <p:txBody>
            <a:bodyPr wrap="square" rtlCol="0">
              <a:spAutoFit/>
            </a:bodyPr>
            <a:lstStyle/>
            <a:p>
              <a:pPr indent="457200">
                <a:lnSpc>
                  <a:spcPct val="200000"/>
                </a:lnSpc>
              </a:pPr>
              <a:r>
                <a:rPr lang="zh-CN" altLang="en-US" sz="1200" dirty="0">
                  <a:solidFill>
                    <a:schemeClr val="bg1">
                      <a:alpha val="80000"/>
                    </a:schemeClr>
                  </a:solidFill>
                  <a:cs typeface="+mn-ea"/>
                  <a:sym typeface="+mn-lt"/>
                </a:rPr>
                <a:t>从高昂的全景全价的景点门票和景区超溢价的普通商品消费，到对外地人歧视性的高票价，以及景区辐射地域强制乘用的高价专用交通车，甚至存在诱导性消费陷阱。总之，在景区，特别是著名景区，任何消费都是挨宰的概念。而服务质量，为了赚钱，必然是越来越差。</a:t>
              </a:r>
            </a:p>
          </p:txBody>
        </p:sp>
      </p:grpSp>
      <p:grpSp>
        <p:nvGrpSpPr>
          <p:cNvPr id="101" name="组合 100"/>
          <p:cNvGrpSpPr/>
          <p:nvPr/>
        </p:nvGrpSpPr>
        <p:grpSpPr>
          <a:xfrm>
            <a:off x="7697716" y="1771847"/>
            <a:ext cx="4493538" cy="3833495"/>
            <a:chOff x="5402125" y="655767"/>
            <a:chExt cx="4493538" cy="3833495"/>
          </a:xfrm>
        </p:grpSpPr>
        <p:sp>
          <p:nvSpPr>
            <p:cNvPr id="102" name="文本框 101"/>
            <p:cNvSpPr txBox="1"/>
            <p:nvPr/>
          </p:nvSpPr>
          <p:spPr>
            <a:xfrm>
              <a:off x="5402125" y="655767"/>
              <a:ext cx="4493538" cy="830997"/>
            </a:xfrm>
            <a:prstGeom prst="rect">
              <a:avLst/>
            </a:prstGeom>
            <a:noFill/>
          </p:spPr>
          <p:txBody>
            <a:bodyPr wrap="none" rtlCol="0">
              <a:spAutoFit/>
            </a:bodyPr>
            <a:lstStyle/>
            <a:p>
              <a:r>
                <a:rPr lang="zh-CN" altLang="en-US" sz="2400" dirty="0">
                  <a:solidFill>
                    <a:srgbClr val="02B1C4"/>
                  </a:solidFill>
                  <a:cs typeface="+mn-ea"/>
                  <a:sym typeface="+mn-lt"/>
                </a:rPr>
                <a:t>问题二：</a:t>
              </a:r>
              <a:endParaRPr lang="en-US" altLang="zh-CN" sz="2400" dirty="0">
                <a:solidFill>
                  <a:srgbClr val="02B1C4"/>
                </a:solidFill>
                <a:cs typeface="+mn-ea"/>
                <a:sym typeface="+mn-lt"/>
              </a:endParaRPr>
            </a:p>
            <a:p>
              <a:r>
                <a:rPr lang="zh-CN" altLang="en-US" sz="2400" dirty="0">
                  <a:solidFill>
                    <a:srgbClr val="02B1C4"/>
                  </a:solidFill>
                  <a:cs typeface="+mn-ea"/>
                  <a:sym typeface="+mn-lt"/>
                </a:rPr>
                <a:t>恶性竞争，盲目开发旅游项目。</a:t>
              </a:r>
            </a:p>
          </p:txBody>
        </p:sp>
        <p:sp>
          <p:nvSpPr>
            <p:cNvPr id="103" name="文本框 102"/>
            <p:cNvSpPr txBox="1"/>
            <p:nvPr/>
          </p:nvSpPr>
          <p:spPr>
            <a:xfrm>
              <a:off x="5526128" y="1494340"/>
              <a:ext cx="4093095" cy="2994922"/>
            </a:xfrm>
            <a:prstGeom prst="rect">
              <a:avLst/>
            </a:prstGeom>
            <a:noFill/>
          </p:spPr>
          <p:txBody>
            <a:bodyPr wrap="square" rtlCol="0">
              <a:spAutoFit/>
            </a:bodyPr>
            <a:lstStyle/>
            <a:p>
              <a:pPr indent="457200">
                <a:lnSpc>
                  <a:spcPct val="200000"/>
                </a:lnSpc>
              </a:pPr>
              <a:r>
                <a:rPr lang="zh-CN" altLang="en-US" sz="1200" dirty="0">
                  <a:solidFill>
                    <a:schemeClr val="bg1">
                      <a:alpha val="80000"/>
                    </a:schemeClr>
                  </a:solidFill>
                  <a:cs typeface="+mn-ea"/>
                  <a:sym typeface="+mn-lt"/>
                </a:rPr>
                <a:t>随着旅游资源价值发现如火如荼，旅游资源和旅游项目开发已经出现很多过热现象，乃至很多荒唐事件。如曹操墓穴的争议，赤壁地点的争议，挖掘秦桧奸臣故乡笑话。恶性争夺名人资源，如故居、坟墓、古迹，开发历史负面人物资源，变相无度开发旅游地产，不切实际盲目扩张旅游开发区域，破坏旅游自然景观和资源。这些问题最终会导致人、财、物的严重浪费，形成社会负面影响，造成盲目投资，大量涌现旅游不良资产和投资陷阱。</a:t>
              </a:r>
            </a:p>
          </p:txBody>
        </p:sp>
      </p:grpSp>
    </p:spTree>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randombar(horizontal)">
                                      <p:cBhvr>
                                        <p:cTn id="7" dur="500"/>
                                        <p:tgtEl>
                                          <p:spTgt spid="9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1"/>
                                        </p:tgtEl>
                                        <p:attrNameLst>
                                          <p:attrName>style.visibility</p:attrName>
                                        </p:attrNameLst>
                                      </p:cBhvr>
                                      <p:to>
                                        <p:strVal val="visible"/>
                                      </p:to>
                                    </p:set>
                                    <p:animEffect transition="in" filter="randombar(horizontal)">
                                      <p:cBhvr>
                                        <p:cTn id="11"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4163" y="4309874"/>
            <a:ext cx="11623674" cy="2232328"/>
          </a:xfrm>
          <a:prstGeom prst="rect">
            <a:avLst/>
          </a:prstGeom>
          <a:solidFill>
            <a:srgbClr val="01E8F4">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占位符 2"/>
          <p:cNvSpPr>
            <a:spLocks noGrp="1"/>
          </p:cNvSpPr>
          <p:nvPr>
            <p:ph type="body" sz="quarter" idx="15"/>
          </p:nvPr>
        </p:nvSpPr>
        <p:spPr/>
        <p:txBody>
          <a:bodyPr/>
          <a:lstStyle/>
          <a:p>
            <a:r>
              <a:rPr lang="zh-CN" altLang="en-US" dirty="0">
                <a:latin typeface="+mn-lt"/>
                <a:ea typeface="+mn-ea"/>
                <a:cs typeface="+mn-ea"/>
                <a:sym typeface="+mn-lt"/>
              </a:rPr>
              <a:t>市场数据</a:t>
            </a:r>
            <a:endParaRPr lang="en-US" altLang="zh-CN" dirty="0">
              <a:latin typeface="+mn-lt"/>
              <a:ea typeface="+mn-ea"/>
              <a:cs typeface="+mn-ea"/>
              <a:sym typeface="+mn-lt"/>
            </a:endParaRPr>
          </a:p>
        </p:txBody>
      </p:sp>
      <p:pic>
        <p:nvPicPr>
          <p:cNvPr id="116" name="图片 115"/>
          <p:cNvPicPr>
            <a:picLocks noChangeAspect="1"/>
          </p:cNvPicPr>
          <p:nvPr/>
        </p:nvPicPr>
        <p:blipFill rotWithShape="1">
          <a:blip r:embed="rId3" cstate="email"/>
          <a:srcRect l="8965" t="45138" r="6871" b="8208"/>
          <a:stretch>
            <a:fillRect/>
          </a:stretch>
        </p:blipFill>
        <p:spPr>
          <a:xfrm>
            <a:off x="284163" y="800544"/>
            <a:ext cx="8917758" cy="3509330"/>
          </a:xfrm>
          <a:prstGeom prst="rect">
            <a:avLst/>
          </a:prstGeom>
        </p:spPr>
      </p:pic>
      <p:grpSp>
        <p:nvGrpSpPr>
          <p:cNvPr id="117" name="组合 116"/>
          <p:cNvGrpSpPr/>
          <p:nvPr/>
        </p:nvGrpSpPr>
        <p:grpSpPr>
          <a:xfrm>
            <a:off x="561183" y="4386803"/>
            <a:ext cx="10735707" cy="1394454"/>
            <a:chOff x="7096676" y="1828800"/>
            <a:chExt cx="10735707" cy="1394454"/>
          </a:xfrm>
        </p:grpSpPr>
        <p:sp>
          <p:nvSpPr>
            <p:cNvPr id="118" name="文本框 117"/>
            <p:cNvSpPr txBox="1"/>
            <p:nvPr/>
          </p:nvSpPr>
          <p:spPr>
            <a:xfrm>
              <a:off x="7313493" y="1828800"/>
              <a:ext cx="1415772" cy="461665"/>
            </a:xfrm>
            <a:prstGeom prst="rect">
              <a:avLst/>
            </a:prstGeom>
            <a:noFill/>
          </p:spPr>
          <p:txBody>
            <a:bodyPr wrap="none" rtlCol="0">
              <a:spAutoFit/>
            </a:bodyPr>
            <a:lstStyle/>
            <a:p>
              <a:r>
                <a:rPr lang="zh-CN" altLang="en-US" sz="2400" dirty="0">
                  <a:solidFill>
                    <a:srgbClr val="02B1C4"/>
                  </a:solidFill>
                  <a:cs typeface="+mn-ea"/>
                  <a:sym typeface="+mn-lt"/>
                </a:rPr>
                <a:t>输入标题</a:t>
              </a:r>
            </a:p>
          </p:txBody>
        </p:sp>
        <p:sp>
          <p:nvSpPr>
            <p:cNvPr id="119" name="文本框 118"/>
            <p:cNvSpPr txBox="1"/>
            <p:nvPr/>
          </p:nvSpPr>
          <p:spPr>
            <a:xfrm>
              <a:off x="7096676" y="2444323"/>
              <a:ext cx="10735707" cy="778931"/>
            </a:xfrm>
            <a:prstGeom prst="rect">
              <a:avLst/>
            </a:prstGeom>
            <a:noFill/>
          </p:spPr>
          <p:txBody>
            <a:bodyPr wrap="square" rtlCol="0">
              <a:spAutoFit/>
            </a:bodyPr>
            <a:lstStyle/>
            <a:p>
              <a:pPr>
                <a:lnSpc>
                  <a:spcPct val="200000"/>
                </a:lnSpc>
              </a:pPr>
              <a:r>
                <a:rPr lang="zh-CN" altLang="en-US" sz="1200" dirty="0">
                  <a:solidFill>
                    <a:schemeClr val="bg1">
                      <a:alpha val="80000"/>
                    </a:schemeClr>
                  </a:solidFill>
                  <a:cs typeface="+mn-ea"/>
                  <a:sym typeface="+mn-lt"/>
                </a:rPr>
                <a:t>点击此处添加具体文本说明点击此处添加具体文本说明点击此处添加具体文本说明点击此点击此处添加具体文本说明点击此处添加具体文本说明点击此处添加具体文本说明点击此点击此处添加具体文本说明点击此处添加具体文本说明点击此处添加具体文本说明点击此点击此处添加具体文本说明点击此处添加</a:t>
              </a:r>
            </a:p>
          </p:txBody>
        </p:sp>
      </p:grpSp>
    </p:spTree>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randombar(horizontal)">
                                      <p:cBhvr>
                                        <p:cTn id="13"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矩形 107"/>
          <p:cNvSpPr/>
          <p:nvPr/>
        </p:nvSpPr>
        <p:spPr>
          <a:xfrm>
            <a:off x="939759" y="1586036"/>
            <a:ext cx="1456199" cy="2800767"/>
          </a:xfrm>
          <a:prstGeom prst="rect">
            <a:avLst/>
          </a:prstGeom>
        </p:spPr>
        <p:txBody>
          <a:bodyPr wrap="square">
            <a:spAutoFit/>
          </a:bodyPr>
          <a:lstStyle/>
          <a:p>
            <a:r>
              <a:rPr lang="zh-CN" altLang="en-US" sz="8800" dirty="0">
                <a:solidFill>
                  <a:srgbClr val="01EFFB">
                    <a:alpha val="96000"/>
                  </a:srgbClr>
                </a:solidFill>
                <a:cs typeface="+mn-ea"/>
                <a:sym typeface="+mn-lt"/>
              </a:rPr>
              <a:t>目录</a:t>
            </a:r>
            <a:endParaRPr lang="zh-CN" altLang="en-US" dirty="0">
              <a:cs typeface="+mn-ea"/>
              <a:sym typeface="+mn-lt"/>
            </a:endParaRPr>
          </a:p>
        </p:txBody>
      </p:sp>
      <p:grpSp>
        <p:nvGrpSpPr>
          <p:cNvPr id="2" name="组合 1"/>
          <p:cNvGrpSpPr/>
          <p:nvPr/>
        </p:nvGrpSpPr>
        <p:grpSpPr>
          <a:xfrm>
            <a:off x="2787418" y="1296364"/>
            <a:ext cx="3983771" cy="1365813"/>
            <a:chOff x="2787418" y="1296364"/>
            <a:chExt cx="3983771" cy="1365813"/>
          </a:xfrm>
        </p:grpSpPr>
        <p:pic>
          <p:nvPicPr>
            <p:cNvPr id="104" name="图片 103"/>
            <p:cNvPicPr>
              <a:picLocks noChangeAspect="1"/>
            </p:cNvPicPr>
            <p:nvPr/>
          </p:nvPicPr>
          <p:blipFill>
            <a:blip r:embed="rId3" cstate="email"/>
            <a:stretch>
              <a:fillRect/>
            </a:stretch>
          </p:blipFill>
          <p:spPr>
            <a:xfrm>
              <a:off x="2787418" y="1296364"/>
              <a:ext cx="3983771" cy="1365813"/>
            </a:xfrm>
            <a:prstGeom prst="rect">
              <a:avLst/>
            </a:prstGeom>
            <a:effectLst>
              <a:glow rad="63500">
                <a:schemeClr val="accent5">
                  <a:satMod val="175000"/>
                  <a:alpha val="40000"/>
                </a:schemeClr>
              </a:glow>
            </a:effectLst>
          </p:spPr>
        </p:pic>
        <p:sp>
          <p:nvSpPr>
            <p:cNvPr id="7" name="文本框 6"/>
            <p:cNvSpPr txBox="1"/>
            <p:nvPr/>
          </p:nvSpPr>
          <p:spPr>
            <a:xfrm>
              <a:off x="3448650" y="1656104"/>
              <a:ext cx="2557110" cy="646331"/>
            </a:xfrm>
            <a:prstGeom prst="rect">
              <a:avLst/>
            </a:prstGeom>
            <a:noFill/>
          </p:spPr>
          <p:txBody>
            <a:bodyPr wrap="none" rtlCol="0">
              <a:spAutoFit/>
            </a:bodyPr>
            <a:lstStyle/>
            <a:p>
              <a:r>
                <a:rPr lang="en-US" altLang="zh-CN" sz="3600" dirty="0">
                  <a:solidFill>
                    <a:srgbClr val="01E8F4"/>
                  </a:solidFill>
                  <a:cs typeface="+mn-ea"/>
                  <a:sym typeface="+mn-lt"/>
                </a:rPr>
                <a:t>01</a:t>
              </a:r>
              <a:r>
                <a:rPr lang="zh-CN" altLang="en-US" sz="3600" dirty="0">
                  <a:solidFill>
                    <a:srgbClr val="01E8F4"/>
                  </a:solidFill>
                  <a:cs typeface="+mn-ea"/>
                  <a:sym typeface="+mn-lt"/>
                </a:rPr>
                <a:t>公司简介</a:t>
              </a:r>
            </a:p>
          </p:txBody>
        </p:sp>
      </p:grpSp>
      <p:grpSp>
        <p:nvGrpSpPr>
          <p:cNvPr id="3" name="组合 2"/>
          <p:cNvGrpSpPr/>
          <p:nvPr/>
        </p:nvGrpSpPr>
        <p:grpSpPr>
          <a:xfrm>
            <a:off x="7162649" y="1296364"/>
            <a:ext cx="3983771" cy="1365813"/>
            <a:chOff x="7162649" y="1296364"/>
            <a:chExt cx="3983771" cy="1365813"/>
          </a:xfrm>
        </p:grpSpPr>
        <p:pic>
          <p:nvPicPr>
            <p:cNvPr id="105" name="图片 104"/>
            <p:cNvPicPr>
              <a:picLocks noChangeAspect="1"/>
            </p:cNvPicPr>
            <p:nvPr/>
          </p:nvPicPr>
          <p:blipFill>
            <a:blip r:embed="rId3" cstate="email"/>
            <a:stretch>
              <a:fillRect/>
            </a:stretch>
          </p:blipFill>
          <p:spPr>
            <a:xfrm>
              <a:off x="7162649" y="1296364"/>
              <a:ext cx="3983771" cy="1365813"/>
            </a:xfrm>
            <a:prstGeom prst="rect">
              <a:avLst/>
            </a:prstGeom>
            <a:effectLst>
              <a:glow rad="63500">
                <a:schemeClr val="accent5">
                  <a:satMod val="175000"/>
                  <a:alpha val="40000"/>
                </a:schemeClr>
              </a:glow>
            </a:effectLst>
          </p:spPr>
        </p:pic>
        <p:sp>
          <p:nvSpPr>
            <p:cNvPr id="8" name="文本框 7"/>
            <p:cNvSpPr txBox="1"/>
            <p:nvPr/>
          </p:nvSpPr>
          <p:spPr>
            <a:xfrm>
              <a:off x="7804655" y="1656104"/>
              <a:ext cx="2661306" cy="646331"/>
            </a:xfrm>
            <a:prstGeom prst="rect">
              <a:avLst/>
            </a:prstGeom>
            <a:noFill/>
          </p:spPr>
          <p:txBody>
            <a:bodyPr wrap="none" rtlCol="0">
              <a:spAutoFit/>
            </a:bodyPr>
            <a:lstStyle/>
            <a:p>
              <a:r>
                <a:rPr lang="en-US" altLang="zh-CN" sz="3600" dirty="0">
                  <a:solidFill>
                    <a:srgbClr val="01E8F4"/>
                  </a:solidFill>
                  <a:cs typeface="+mn-ea"/>
                  <a:sym typeface="+mn-lt"/>
                </a:rPr>
                <a:t>02 </a:t>
              </a:r>
              <a:r>
                <a:rPr lang="zh-CN" altLang="en-US" sz="3600" dirty="0">
                  <a:solidFill>
                    <a:srgbClr val="01E8F4"/>
                  </a:solidFill>
                  <a:cs typeface="+mn-ea"/>
                  <a:sym typeface="+mn-lt"/>
                </a:rPr>
                <a:t>项目介绍</a:t>
              </a:r>
            </a:p>
          </p:txBody>
        </p:sp>
      </p:grpSp>
      <p:grpSp>
        <p:nvGrpSpPr>
          <p:cNvPr id="5" name="组合 4"/>
          <p:cNvGrpSpPr/>
          <p:nvPr/>
        </p:nvGrpSpPr>
        <p:grpSpPr>
          <a:xfrm>
            <a:off x="2787418" y="3622875"/>
            <a:ext cx="3983771" cy="1365813"/>
            <a:chOff x="2787418" y="3622875"/>
            <a:chExt cx="3983771" cy="1365813"/>
          </a:xfrm>
        </p:grpSpPr>
        <p:pic>
          <p:nvPicPr>
            <p:cNvPr id="106" name="图片 105"/>
            <p:cNvPicPr>
              <a:picLocks noChangeAspect="1"/>
            </p:cNvPicPr>
            <p:nvPr/>
          </p:nvPicPr>
          <p:blipFill>
            <a:blip r:embed="rId3" cstate="email"/>
            <a:stretch>
              <a:fillRect/>
            </a:stretch>
          </p:blipFill>
          <p:spPr>
            <a:xfrm>
              <a:off x="2787418" y="3622875"/>
              <a:ext cx="3983771" cy="1365813"/>
            </a:xfrm>
            <a:prstGeom prst="rect">
              <a:avLst/>
            </a:prstGeom>
            <a:effectLst>
              <a:glow rad="63500">
                <a:schemeClr val="accent5">
                  <a:satMod val="175000"/>
                  <a:alpha val="40000"/>
                </a:schemeClr>
              </a:glow>
            </a:effectLst>
          </p:spPr>
        </p:pic>
        <p:sp>
          <p:nvSpPr>
            <p:cNvPr id="9" name="文本框 8"/>
            <p:cNvSpPr txBox="1"/>
            <p:nvPr/>
          </p:nvSpPr>
          <p:spPr>
            <a:xfrm>
              <a:off x="3448650" y="4009724"/>
              <a:ext cx="2661306" cy="646331"/>
            </a:xfrm>
            <a:prstGeom prst="rect">
              <a:avLst/>
            </a:prstGeom>
            <a:noFill/>
          </p:spPr>
          <p:txBody>
            <a:bodyPr wrap="none" rtlCol="0">
              <a:spAutoFit/>
            </a:bodyPr>
            <a:lstStyle/>
            <a:p>
              <a:r>
                <a:rPr lang="en-US" altLang="zh-CN" sz="3600" dirty="0">
                  <a:solidFill>
                    <a:srgbClr val="01E8F4"/>
                  </a:solidFill>
                  <a:cs typeface="+mn-ea"/>
                  <a:sym typeface="+mn-lt"/>
                </a:rPr>
                <a:t>03 </a:t>
              </a:r>
              <a:r>
                <a:rPr lang="zh-CN" altLang="en-US" sz="3600" dirty="0">
                  <a:solidFill>
                    <a:srgbClr val="01E8F4"/>
                  </a:solidFill>
                  <a:cs typeface="+mn-ea"/>
                  <a:sym typeface="+mn-lt"/>
                </a:rPr>
                <a:t>市场介绍</a:t>
              </a:r>
            </a:p>
          </p:txBody>
        </p:sp>
      </p:grpSp>
      <p:grpSp>
        <p:nvGrpSpPr>
          <p:cNvPr id="4" name="组合 3"/>
          <p:cNvGrpSpPr/>
          <p:nvPr/>
        </p:nvGrpSpPr>
        <p:grpSpPr>
          <a:xfrm>
            <a:off x="7162649" y="3622875"/>
            <a:ext cx="3983771" cy="1365813"/>
            <a:chOff x="7162649" y="3622875"/>
            <a:chExt cx="3983771" cy="1365813"/>
          </a:xfrm>
        </p:grpSpPr>
        <p:pic>
          <p:nvPicPr>
            <p:cNvPr id="107" name="图片 106"/>
            <p:cNvPicPr>
              <a:picLocks noChangeAspect="1"/>
            </p:cNvPicPr>
            <p:nvPr/>
          </p:nvPicPr>
          <p:blipFill>
            <a:blip r:embed="rId3" cstate="email"/>
            <a:stretch>
              <a:fillRect/>
            </a:stretch>
          </p:blipFill>
          <p:spPr>
            <a:xfrm>
              <a:off x="7162649" y="3622875"/>
              <a:ext cx="3983771" cy="1365813"/>
            </a:xfrm>
            <a:prstGeom prst="rect">
              <a:avLst/>
            </a:prstGeom>
            <a:effectLst>
              <a:glow rad="63500">
                <a:schemeClr val="accent5">
                  <a:satMod val="175000"/>
                  <a:alpha val="40000"/>
                </a:schemeClr>
              </a:glow>
            </a:effectLst>
          </p:spPr>
        </p:pic>
        <p:sp>
          <p:nvSpPr>
            <p:cNvPr id="10" name="文本框 9"/>
            <p:cNvSpPr txBox="1"/>
            <p:nvPr/>
          </p:nvSpPr>
          <p:spPr>
            <a:xfrm>
              <a:off x="7804655" y="4009724"/>
              <a:ext cx="2661306" cy="646331"/>
            </a:xfrm>
            <a:prstGeom prst="rect">
              <a:avLst/>
            </a:prstGeom>
            <a:noFill/>
          </p:spPr>
          <p:txBody>
            <a:bodyPr wrap="none" rtlCol="0">
              <a:spAutoFit/>
            </a:bodyPr>
            <a:lstStyle/>
            <a:p>
              <a:r>
                <a:rPr lang="en-US" altLang="zh-CN" sz="3600" dirty="0">
                  <a:solidFill>
                    <a:srgbClr val="01E8F4"/>
                  </a:solidFill>
                  <a:cs typeface="+mn-ea"/>
                  <a:sym typeface="+mn-lt"/>
                </a:rPr>
                <a:t>04 </a:t>
              </a:r>
              <a:r>
                <a:rPr lang="zh-CN" altLang="en-US" sz="3600" dirty="0">
                  <a:solidFill>
                    <a:srgbClr val="01E8F4"/>
                  </a:solidFill>
                  <a:cs typeface="+mn-ea"/>
                  <a:sym typeface="+mn-lt"/>
                </a:rPr>
                <a:t>发展规划</a:t>
              </a:r>
            </a:p>
          </p:txBody>
        </p:sp>
      </p:grpSp>
    </p:spTree>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heel(1)">
                                      <p:cBhvr>
                                        <p:cTn id="7" dur="2000"/>
                                        <p:tgtEl>
                                          <p:spTgt spid="108"/>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1000"/>
                                        <p:tgtEl>
                                          <p:spTgt spid="2"/>
                                        </p:tgtEl>
                                      </p:cBhvr>
                                    </p:animEffect>
                                  </p:childTnLst>
                                </p:cTn>
                              </p:par>
                            </p:childTnLst>
                          </p:cTn>
                        </p:par>
                        <p:par>
                          <p:cTn id="12" fill="hold">
                            <p:stCondLst>
                              <p:cond delay="3000"/>
                            </p:stCondLst>
                            <p:childTnLst>
                              <p:par>
                                <p:cTn id="13" presetID="14"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1000"/>
                                        <p:tgtEl>
                                          <p:spTgt spid="3"/>
                                        </p:tgtEl>
                                      </p:cBhvr>
                                    </p:animEffect>
                                  </p:childTnLst>
                                </p:cTn>
                              </p:par>
                            </p:childTnLst>
                          </p:cTn>
                        </p:par>
                        <p:par>
                          <p:cTn id="16" fill="hold">
                            <p:stCondLst>
                              <p:cond delay="4000"/>
                            </p:stCondLst>
                            <p:childTnLst>
                              <p:par>
                                <p:cTn id="17" presetID="14" presetClass="entr" presetSubtype="1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1000"/>
                                        <p:tgtEl>
                                          <p:spTgt spid="5"/>
                                        </p:tgtEl>
                                      </p:cBhvr>
                                    </p:animEffect>
                                  </p:childTnLst>
                                </p:cTn>
                              </p:par>
                            </p:childTnLst>
                          </p:cTn>
                        </p:par>
                        <p:par>
                          <p:cTn id="20" fill="hold">
                            <p:stCondLst>
                              <p:cond delay="5000"/>
                            </p:stCondLst>
                            <p:childTnLst>
                              <p:par>
                                <p:cTn id="21" presetID="14" presetClass="entr" presetSubtype="1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5"/>
          </p:nvPr>
        </p:nvSpPr>
        <p:spPr/>
        <p:txBody>
          <a:bodyPr>
            <a:normAutofit fontScale="92500"/>
          </a:bodyPr>
          <a:lstStyle/>
          <a:p>
            <a:r>
              <a:rPr lang="zh-CN" altLang="zh-CN" dirty="0"/>
              <a:t>企业战略环境</a:t>
            </a:r>
            <a:r>
              <a:rPr lang="en-US" altLang="zh-CN" dirty="0"/>
              <a:t>SW0T</a:t>
            </a:r>
            <a:r>
              <a:rPr lang="zh-CN" altLang="zh-CN" dirty="0"/>
              <a:t>分析</a:t>
            </a:r>
            <a:endParaRPr lang="zh-CN" altLang="en-US" dirty="0">
              <a:latin typeface="+mn-lt"/>
              <a:ea typeface="+mn-ea"/>
              <a:cs typeface="+mn-ea"/>
              <a:sym typeface="+mn-lt"/>
            </a:endParaRPr>
          </a:p>
        </p:txBody>
      </p:sp>
      <p:sp>
        <p:nvSpPr>
          <p:cNvPr id="3" name="矩形 2"/>
          <p:cNvSpPr/>
          <p:nvPr/>
        </p:nvSpPr>
        <p:spPr>
          <a:xfrm rot="2700000">
            <a:off x="4832242" y="2476316"/>
            <a:ext cx="2527521" cy="2527521"/>
          </a:xfrm>
          <a:prstGeom prst="rect">
            <a:avLst/>
          </a:prstGeom>
          <a:solidFill>
            <a:srgbClr val="46C8DE">
              <a:alpha val="65000"/>
            </a:srgbClr>
          </a:solidFill>
          <a:ln w="19050">
            <a:no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36" name="组合 35"/>
          <p:cNvGrpSpPr/>
          <p:nvPr/>
        </p:nvGrpSpPr>
        <p:grpSpPr>
          <a:xfrm>
            <a:off x="1268053" y="1774804"/>
            <a:ext cx="2695936" cy="1494831"/>
            <a:chOff x="1268053" y="1774804"/>
            <a:chExt cx="2695936" cy="1494831"/>
          </a:xfrm>
        </p:grpSpPr>
        <p:sp>
          <p:nvSpPr>
            <p:cNvPr id="5" name="矩形 4"/>
            <p:cNvSpPr/>
            <p:nvPr/>
          </p:nvSpPr>
          <p:spPr>
            <a:xfrm>
              <a:off x="1268053" y="1774804"/>
              <a:ext cx="2695936" cy="1494831"/>
            </a:xfrm>
            <a:prstGeom prst="rect">
              <a:avLst/>
            </a:prstGeom>
            <a:solidFill>
              <a:srgbClr val="01E8F4">
                <a:alpha val="39000"/>
              </a:srgbClr>
            </a:solidFill>
            <a:ln w="19050">
              <a:noFill/>
              <a:headEnd type="oval"/>
              <a:tailEnd type="ova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cs typeface="+mn-ea"/>
                <a:sym typeface="+mn-lt"/>
              </a:endParaRPr>
            </a:p>
          </p:txBody>
        </p:sp>
        <p:sp>
          <p:nvSpPr>
            <p:cNvPr id="8" name="文本框 7"/>
            <p:cNvSpPr txBox="1"/>
            <p:nvPr/>
          </p:nvSpPr>
          <p:spPr>
            <a:xfrm>
              <a:off x="1384813" y="1875341"/>
              <a:ext cx="2462415" cy="1356012"/>
            </a:xfrm>
            <a:prstGeom prst="rect">
              <a:avLst/>
            </a:prstGeom>
            <a:noFill/>
          </p:spPr>
          <p:txBody>
            <a:bodyPr wrap="square" rtlCol="0">
              <a:spAutoFit/>
            </a:bodyPr>
            <a:lstStyle/>
            <a:p>
              <a:pPr algn="just"/>
              <a:r>
                <a:rPr lang="zh-CN" altLang="en-US" sz="1200" dirty="0">
                  <a:solidFill>
                    <a:srgbClr val="01E8F4"/>
                  </a:solidFill>
                  <a:cs typeface="+mn-ea"/>
                  <a:sym typeface="+mn-lt"/>
                </a:rPr>
                <a:t> </a:t>
              </a:r>
              <a:r>
                <a:rPr lang="en-US" altLang="zh-CN" sz="1200" dirty="0">
                  <a:solidFill>
                    <a:srgbClr val="01E8F4"/>
                  </a:solidFill>
                  <a:cs typeface="+mn-ea"/>
                  <a:sym typeface="+mn-lt"/>
                </a:rPr>
                <a:t>1</a:t>
              </a:r>
              <a:r>
                <a:rPr lang="zh-CN" altLang="en-US" sz="1200" dirty="0">
                  <a:solidFill>
                    <a:srgbClr val="01E8F4"/>
                  </a:solidFill>
                  <a:cs typeface="+mn-ea"/>
                  <a:sym typeface="+mn-lt"/>
                </a:rPr>
                <a:t>、因地制宜，开展符合当地环境的生态农业旅游业；</a:t>
              </a:r>
            </a:p>
            <a:p>
              <a:pPr algn="just"/>
              <a:r>
                <a:rPr lang="zh-CN" altLang="en-US" sz="1200" dirty="0">
                  <a:solidFill>
                    <a:srgbClr val="01E8F4"/>
                  </a:solidFill>
                  <a:cs typeface="+mn-ea"/>
                  <a:sym typeface="+mn-lt"/>
                </a:rPr>
                <a:t> </a:t>
              </a:r>
              <a:r>
                <a:rPr lang="en-US" altLang="zh-CN" sz="1200" dirty="0">
                  <a:solidFill>
                    <a:srgbClr val="01E8F4"/>
                  </a:solidFill>
                  <a:cs typeface="+mn-ea"/>
                  <a:sym typeface="+mn-lt"/>
                </a:rPr>
                <a:t>2</a:t>
              </a:r>
              <a:r>
                <a:rPr lang="zh-CN" altLang="en-US" sz="1200" dirty="0">
                  <a:solidFill>
                    <a:srgbClr val="01E8F4"/>
                  </a:solidFill>
                  <a:cs typeface="+mn-ea"/>
                  <a:sym typeface="+mn-lt"/>
                </a:rPr>
                <a:t>、国家政策的大力扶持，与国家的规划导向一致；</a:t>
              </a:r>
            </a:p>
            <a:p>
              <a:pPr algn="just">
                <a:lnSpc>
                  <a:spcPct val="150000"/>
                </a:lnSpc>
              </a:pPr>
              <a:r>
                <a:rPr lang="zh-CN" altLang="en-US" sz="1200" dirty="0">
                  <a:solidFill>
                    <a:srgbClr val="01E8F4"/>
                  </a:solidFill>
                  <a:cs typeface="+mn-ea"/>
                  <a:sym typeface="+mn-lt"/>
                </a:rPr>
                <a:t> </a:t>
              </a:r>
              <a:r>
                <a:rPr lang="en-US" altLang="zh-CN" sz="1200" dirty="0">
                  <a:solidFill>
                    <a:srgbClr val="01E8F4"/>
                  </a:solidFill>
                  <a:cs typeface="+mn-ea"/>
                  <a:sym typeface="+mn-lt"/>
                </a:rPr>
                <a:t>3</a:t>
              </a:r>
              <a:r>
                <a:rPr lang="zh-CN" altLang="en-US" sz="1200" dirty="0">
                  <a:solidFill>
                    <a:srgbClr val="01E8F4"/>
                  </a:solidFill>
                  <a:cs typeface="+mn-ea"/>
                  <a:sym typeface="+mn-lt"/>
                </a:rPr>
                <a:t>、能够在一定程度上解决上述的社会问题。</a:t>
              </a:r>
            </a:p>
          </p:txBody>
        </p:sp>
      </p:grpSp>
      <p:grpSp>
        <p:nvGrpSpPr>
          <p:cNvPr id="39" name="组合 38"/>
          <p:cNvGrpSpPr/>
          <p:nvPr/>
        </p:nvGrpSpPr>
        <p:grpSpPr>
          <a:xfrm>
            <a:off x="1268053" y="4210517"/>
            <a:ext cx="2695936" cy="1494831"/>
            <a:chOff x="1268053" y="4210517"/>
            <a:chExt cx="2695936" cy="1494831"/>
          </a:xfrm>
        </p:grpSpPr>
        <p:sp>
          <p:nvSpPr>
            <p:cNvPr id="10" name="矩形 9"/>
            <p:cNvSpPr/>
            <p:nvPr/>
          </p:nvSpPr>
          <p:spPr>
            <a:xfrm>
              <a:off x="1268053" y="4210517"/>
              <a:ext cx="2695936" cy="1494831"/>
            </a:xfrm>
            <a:prstGeom prst="rect">
              <a:avLst/>
            </a:prstGeom>
            <a:solidFill>
              <a:srgbClr val="01E8F4">
                <a:alpha val="39000"/>
              </a:srgbClr>
            </a:solidFill>
            <a:ln w="19050">
              <a:noFill/>
              <a:headEnd type="oval"/>
              <a:tailEnd type="ova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cs typeface="+mn-ea"/>
                <a:sym typeface="+mn-lt"/>
              </a:endParaRPr>
            </a:p>
          </p:txBody>
        </p:sp>
        <p:sp>
          <p:nvSpPr>
            <p:cNvPr id="13" name="文本框 12"/>
            <p:cNvSpPr txBox="1"/>
            <p:nvPr/>
          </p:nvSpPr>
          <p:spPr>
            <a:xfrm>
              <a:off x="1384813" y="4311054"/>
              <a:ext cx="2462415" cy="1148263"/>
            </a:xfrm>
            <a:prstGeom prst="rect">
              <a:avLst/>
            </a:prstGeom>
            <a:noFill/>
          </p:spPr>
          <p:txBody>
            <a:bodyPr wrap="square" rtlCol="0">
              <a:spAutoFit/>
            </a:bodyPr>
            <a:lstStyle/>
            <a:p>
              <a:pPr algn="just">
                <a:lnSpc>
                  <a:spcPct val="200000"/>
                </a:lnSpc>
              </a:pPr>
              <a:r>
                <a:rPr lang="zh-CN" altLang="en-US" sz="1200" dirty="0">
                  <a:solidFill>
                    <a:srgbClr val="01E8F4"/>
                  </a:solidFill>
                  <a:cs typeface="+mn-ea"/>
                  <a:sym typeface="+mn-lt"/>
                </a:rPr>
                <a:t>网络信息技术的发展</a:t>
              </a:r>
              <a:r>
                <a:rPr lang="en-US" altLang="zh-CN" sz="1200" dirty="0">
                  <a:solidFill>
                    <a:srgbClr val="01E8F4"/>
                  </a:solidFill>
                  <a:cs typeface="+mn-ea"/>
                  <a:sym typeface="+mn-lt"/>
                </a:rPr>
                <a:t>,</a:t>
              </a:r>
              <a:r>
                <a:rPr lang="zh-CN" altLang="en-US" sz="1200" dirty="0">
                  <a:solidFill>
                    <a:srgbClr val="01E8F4"/>
                  </a:solidFill>
                  <a:cs typeface="+mn-ea"/>
                  <a:sym typeface="+mn-lt"/>
                </a:rPr>
                <a:t>提高了项目招投标过程的透明度、使得竞争更加公平。</a:t>
              </a:r>
            </a:p>
          </p:txBody>
        </p:sp>
      </p:grpSp>
      <p:grpSp>
        <p:nvGrpSpPr>
          <p:cNvPr id="37" name="组合 36"/>
          <p:cNvGrpSpPr/>
          <p:nvPr/>
        </p:nvGrpSpPr>
        <p:grpSpPr>
          <a:xfrm>
            <a:off x="8228015" y="1774804"/>
            <a:ext cx="2695936" cy="1494831"/>
            <a:chOff x="8228015" y="1774804"/>
            <a:chExt cx="2695936" cy="1494831"/>
          </a:xfrm>
        </p:grpSpPr>
        <p:sp>
          <p:nvSpPr>
            <p:cNvPr id="15" name="矩形 14"/>
            <p:cNvSpPr/>
            <p:nvPr/>
          </p:nvSpPr>
          <p:spPr>
            <a:xfrm>
              <a:off x="8228015" y="1774804"/>
              <a:ext cx="2695936" cy="1494831"/>
            </a:xfrm>
            <a:prstGeom prst="rect">
              <a:avLst/>
            </a:prstGeom>
            <a:solidFill>
              <a:srgbClr val="01E8F4">
                <a:alpha val="39000"/>
              </a:srgbClr>
            </a:solidFill>
            <a:ln w="19050">
              <a:noFill/>
              <a:headEnd type="oval"/>
              <a:tailEnd type="ova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cs typeface="+mn-ea"/>
                <a:sym typeface="+mn-lt"/>
              </a:endParaRPr>
            </a:p>
          </p:txBody>
        </p:sp>
        <p:sp>
          <p:nvSpPr>
            <p:cNvPr id="18" name="文本框 17"/>
            <p:cNvSpPr txBox="1"/>
            <p:nvPr/>
          </p:nvSpPr>
          <p:spPr>
            <a:xfrm>
              <a:off x="8344775" y="1846358"/>
              <a:ext cx="2462415" cy="1384995"/>
            </a:xfrm>
            <a:prstGeom prst="rect">
              <a:avLst/>
            </a:prstGeom>
            <a:noFill/>
          </p:spPr>
          <p:txBody>
            <a:bodyPr wrap="square" rtlCol="0">
              <a:spAutoFit/>
            </a:bodyPr>
            <a:lstStyle/>
            <a:p>
              <a:pPr algn="just"/>
              <a:r>
                <a:rPr lang="en-US" altLang="zh-CN" sz="1200" dirty="0">
                  <a:solidFill>
                    <a:srgbClr val="01E8F4"/>
                  </a:solidFill>
                  <a:cs typeface="+mn-ea"/>
                  <a:sym typeface="+mn-lt"/>
                </a:rPr>
                <a:t>1</a:t>
              </a:r>
              <a:r>
                <a:rPr lang="zh-CN" altLang="en-US" sz="1200" dirty="0">
                  <a:solidFill>
                    <a:srgbClr val="01E8F4"/>
                  </a:solidFill>
                  <a:cs typeface="+mn-ea"/>
                  <a:sym typeface="+mn-lt"/>
                </a:rPr>
                <a:t>、公司发展起步晚，相关技术还不成熟，管理比较滞后；</a:t>
              </a:r>
            </a:p>
            <a:p>
              <a:pPr algn="just"/>
              <a:r>
                <a:rPr lang="en-US" altLang="zh-CN" sz="1200" dirty="0">
                  <a:solidFill>
                    <a:srgbClr val="01E8F4"/>
                  </a:solidFill>
                  <a:cs typeface="+mn-ea"/>
                  <a:sym typeface="+mn-lt"/>
                </a:rPr>
                <a:t>2</a:t>
              </a:r>
              <a:r>
                <a:rPr lang="zh-CN" altLang="en-US" sz="1200" dirty="0">
                  <a:solidFill>
                    <a:srgbClr val="01E8F4"/>
                  </a:solidFill>
                  <a:cs typeface="+mn-ea"/>
                  <a:sym typeface="+mn-lt"/>
                </a:rPr>
                <a:t>、由于是大学生创业，管理水平低，管理理念落后，在企业管理方面所做的工作太少，管理专业化程度不高，管理人员及员工整体素质偏低；</a:t>
              </a:r>
            </a:p>
          </p:txBody>
        </p:sp>
      </p:grpSp>
      <p:grpSp>
        <p:nvGrpSpPr>
          <p:cNvPr id="38" name="组合 37"/>
          <p:cNvGrpSpPr/>
          <p:nvPr/>
        </p:nvGrpSpPr>
        <p:grpSpPr>
          <a:xfrm>
            <a:off x="8228015" y="4210517"/>
            <a:ext cx="2695936" cy="1494831"/>
            <a:chOff x="8228015" y="4210517"/>
            <a:chExt cx="2695936" cy="1494831"/>
          </a:xfrm>
        </p:grpSpPr>
        <p:sp>
          <p:nvSpPr>
            <p:cNvPr id="20" name="矩形 19"/>
            <p:cNvSpPr/>
            <p:nvPr/>
          </p:nvSpPr>
          <p:spPr>
            <a:xfrm>
              <a:off x="8228015" y="4210517"/>
              <a:ext cx="2695936" cy="1494831"/>
            </a:xfrm>
            <a:prstGeom prst="rect">
              <a:avLst/>
            </a:prstGeom>
            <a:solidFill>
              <a:srgbClr val="01E8F4">
                <a:alpha val="39000"/>
              </a:srgbClr>
            </a:solidFill>
            <a:ln w="19050">
              <a:noFill/>
              <a:headEnd type="oval"/>
              <a:tailEnd type="ova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cs typeface="+mn-ea"/>
                <a:sym typeface="+mn-lt"/>
              </a:endParaRPr>
            </a:p>
          </p:txBody>
        </p:sp>
        <p:sp>
          <p:nvSpPr>
            <p:cNvPr id="23" name="文本框 22"/>
            <p:cNvSpPr txBox="1"/>
            <p:nvPr/>
          </p:nvSpPr>
          <p:spPr>
            <a:xfrm>
              <a:off x="8344775" y="4311054"/>
              <a:ext cx="2462415" cy="1384995"/>
            </a:xfrm>
            <a:prstGeom prst="rect">
              <a:avLst/>
            </a:prstGeom>
            <a:noFill/>
          </p:spPr>
          <p:txBody>
            <a:bodyPr wrap="square" rtlCol="0">
              <a:spAutoFit/>
            </a:bodyPr>
            <a:lstStyle/>
            <a:p>
              <a:pPr algn="just"/>
              <a:r>
                <a:rPr lang="en-US" altLang="zh-CN" sz="1200" dirty="0">
                  <a:solidFill>
                    <a:srgbClr val="01E8F4"/>
                  </a:solidFill>
                  <a:cs typeface="+mn-ea"/>
                  <a:sym typeface="+mn-lt"/>
                </a:rPr>
                <a:t>1</a:t>
              </a:r>
              <a:r>
                <a:rPr lang="zh-CN" altLang="en-US" sz="1200" dirty="0">
                  <a:solidFill>
                    <a:srgbClr val="01E8F4"/>
                  </a:solidFill>
                  <a:cs typeface="+mn-ea"/>
                  <a:sym typeface="+mn-lt"/>
                </a:rPr>
                <a:t>、国家对事业的重视，同行业之间的竞争也越来越激烈</a:t>
              </a:r>
              <a:r>
                <a:rPr lang="en-US" altLang="zh-CN" sz="1200" dirty="0">
                  <a:solidFill>
                    <a:srgbClr val="01E8F4"/>
                  </a:solidFill>
                  <a:cs typeface="+mn-ea"/>
                  <a:sym typeface="+mn-lt"/>
                </a:rPr>
                <a:t>;</a:t>
              </a:r>
            </a:p>
            <a:p>
              <a:pPr algn="just"/>
              <a:r>
                <a:rPr lang="en-US" altLang="zh-CN" sz="1200" dirty="0">
                  <a:solidFill>
                    <a:srgbClr val="01E8F4"/>
                  </a:solidFill>
                  <a:cs typeface="+mn-ea"/>
                  <a:sym typeface="+mn-lt"/>
                </a:rPr>
                <a:t>2</a:t>
              </a:r>
              <a:r>
                <a:rPr lang="zh-CN" altLang="en-US" sz="1200" dirty="0">
                  <a:solidFill>
                    <a:srgbClr val="01E8F4"/>
                  </a:solidFill>
                  <a:cs typeface="+mn-ea"/>
                  <a:sym typeface="+mn-lt"/>
                </a:rPr>
                <a:t>、网络透明度的提高是一把双刃剑，在给招投标带来公平公正、公开透明的好处之外，同时也带来同业竟争激烈、利润空间持续下降。</a:t>
              </a:r>
            </a:p>
          </p:txBody>
        </p:sp>
      </p:grpSp>
      <p:grpSp>
        <p:nvGrpSpPr>
          <p:cNvPr id="24" name="组合 23"/>
          <p:cNvGrpSpPr/>
          <p:nvPr/>
        </p:nvGrpSpPr>
        <p:grpSpPr>
          <a:xfrm>
            <a:off x="4882277" y="2526352"/>
            <a:ext cx="1167519" cy="1167518"/>
            <a:chOff x="4882277" y="2526352"/>
            <a:chExt cx="1167519" cy="1167518"/>
          </a:xfrm>
          <a:solidFill>
            <a:srgbClr val="01E8F4"/>
          </a:solidFill>
        </p:grpSpPr>
        <p:sp>
          <p:nvSpPr>
            <p:cNvPr id="25" name="矩形: 对角圆角 24"/>
            <p:cNvSpPr/>
            <p:nvPr/>
          </p:nvSpPr>
          <p:spPr>
            <a:xfrm flipH="1">
              <a:off x="4882277" y="2526352"/>
              <a:ext cx="1167519" cy="1167518"/>
            </a:xfrm>
            <a:prstGeom prst="round2DiagRect">
              <a:avLst/>
            </a:prstGeom>
            <a:grpFill/>
            <a:ln w="19050">
              <a:noFill/>
              <a:headEnd type="oval"/>
              <a:tailEnd type="oval"/>
            </a:ln>
            <a:effectLst>
              <a:outerShdw blurRad="1016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4800" dirty="0">
                <a:solidFill>
                  <a:schemeClr val="bg1"/>
                </a:solidFill>
                <a:cs typeface="+mn-ea"/>
                <a:sym typeface="+mn-lt"/>
              </a:endParaRPr>
            </a:p>
          </p:txBody>
        </p:sp>
        <p:sp>
          <p:nvSpPr>
            <p:cNvPr id="26" name="文本框 25"/>
            <p:cNvSpPr txBox="1"/>
            <p:nvPr/>
          </p:nvSpPr>
          <p:spPr>
            <a:xfrm>
              <a:off x="5076954" y="2904083"/>
              <a:ext cx="778164" cy="523220"/>
            </a:xfrm>
            <a:prstGeom prst="rect">
              <a:avLst/>
            </a:prstGeom>
            <a:grpFill/>
          </p:spPr>
          <p:txBody>
            <a:bodyPr wrap="square" rtlCol="0">
              <a:spAutoFit/>
            </a:bodyPr>
            <a:lstStyle/>
            <a:p>
              <a:pPr algn="ctr"/>
              <a:r>
                <a:rPr lang="en-US" altLang="zh-CN" sz="2800" dirty="0">
                  <a:solidFill>
                    <a:schemeClr val="bg1"/>
                  </a:solidFill>
                  <a:cs typeface="+mn-ea"/>
                  <a:sym typeface="+mn-lt"/>
                </a:rPr>
                <a:t>S</a:t>
              </a:r>
              <a:endParaRPr lang="zh-CN" altLang="en-US" sz="2800" dirty="0">
                <a:solidFill>
                  <a:schemeClr val="bg1"/>
                </a:solidFill>
                <a:cs typeface="+mn-ea"/>
                <a:sym typeface="+mn-lt"/>
              </a:endParaRPr>
            </a:p>
          </p:txBody>
        </p:sp>
      </p:grpSp>
      <p:grpSp>
        <p:nvGrpSpPr>
          <p:cNvPr id="27" name="组合 26"/>
          <p:cNvGrpSpPr/>
          <p:nvPr/>
        </p:nvGrpSpPr>
        <p:grpSpPr>
          <a:xfrm>
            <a:off x="6142209" y="2526352"/>
            <a:ext cx="1167519" cy="1167518"/>
            <a:chOff x="6142209" y="2526352"/>
            <a:chExt cx="1167519" cy="1167518"/>
          </a:xfrm>
          <a:solidFill>
            <a:srgbClr val="01E8F4"/>
          </a:solidFill>
        </p:grpSpPr>
        <p:sp>
          <p:nvSpPr>
            <p:cNvPr id="28" name="矩形: 对角圆角 27"/>
            <p:cNvSpPr/>
            <p:nvPr/>
          </p:nvSpPr>
          <p:spPr>
            <a:xfrm>
              <a:off x="6142209" y="2526352"/>
              <a:ext cx="1167519" cy="1167518"/>
            </a:xfrm>
            <a:prstGeom prst="round2DiagRect">
              <a:avLst/>
            </a:prstGeom>
            <a:grpFill/>
            <a:ln w="19050">
              <a:noFill/>
              <a:headEnd type="oval"/>
              <a:tailEnd type="oval"/>
            </a:ln>
            <a:effectLst>
              <a:outerShdw blurRad="1016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9" name="文本框 28"/>
            <p:cNvSpPr txBox="1"/>
            <p:nvPr/>
          </p:nvSpPr>
          <p:spPr>
            <a:xfrm>
              <a:off x="6336886" y="2904083"/>
              <a:ext cx="778164" cy="523220"/>
            </a:xfrm>
            <a:prstGeom prst="rect">
              <a:avLst/>
            </a:prstGeom>
            <a:grpFill/>
          </p:spPr>
          <p:txBody>
            <a:bodyPr wrap="square" rtlCol="0">
              <a:spAutoFit/>
            </a:bodyPr>
            <a:lstStyle/>
            <a:p>
              <a:pPr algn="ctr"/>
              <a:r>
                <a:rPr lang="en-US" altLang="zh-CN" sz="2800" dirty="0">
                  <a:solidFill>
                    <a:schemeClr val="bg1"/>
                  </a:solidFill>
                  <a:cs typeface="+mn-ea"/>
                  <a:sym typeface="+mn-lt"/>
                </a:rPr>
                <a:t>W</a:t>
              </a:r>
              <a:endParaRPr lang="zh-CN" altLang="en-US" sz="2800" dirty="0">
                <a:solidFill>
                  <a:schemeClr val="bg1"/>
                </a:solidFill>
                <a:cs typeface="+mn-ea"/>
                <a:sym typeface="+mn-lt"/>
              </a:endParaRPr>
            </a:p>
          </p:txBody>
        </p:sp>
      </p:grpSp>
      <p:grpSp>
        <p:nvGrpSpPr>
          <p:cNvPr id="30" name="组合 29"/>
          <p:cNvGrpSpPr/>
          <p:nvPr/>
        </p:nvGrpSpPr>
        <p:grpSpPr>
          <a:xfrm>
            <a:off x="4882277" y="3786283"/>
            <a:ext cx="1167519" cy="1167518"/>
            <a:chOff x="4882277" y="3786283"/>
            <a:chExt cx="1167519" cy="1167518"/>
          </a:xfrm>
          <a:solidFill>
            <a:srgbClr val="01E8F4"/>
          </a:solidFill>
        </p:grpSpPr>
        <p:sp>
          <p:nvSpPr>
            <p:cNvPr id="31" name="矩形: 对角圆角 30"/>
            <p:cNvSpPr/>
            <p:nvPr/>
          </p:nvSpPr>
          <p:spPr>
            <a:xfrm>
              <a:off x="4882277" y="3786283"/>
              <a:ext cx="1167519" cy="1167518"/>
            </a:xfrm>
            <a:prstGeom prst="round2DiagRect">
              <a:avLst/>
            </a:prstGeom>
            <a:grpFill/>
            <a:ln w="19050">
              <a:noFill/>
              <a:headEnd type="oval"/>
              <a:tailEnd type="oval"/>
            </a:ln>
            <a:effectLst>
              <a:outerShdw blurRad="1016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2" name="文本框 31"/>
            <p:cNvSpPr txBox="1"/>
            <p:nvPr/>
          </p:nvSpPr>
          <p:spPr>
            <a:xfrm>
              <a:off x="5076954" y="4108432"/>
              <a:ext cx="778164" cy="523220"/>
            </a:xfrm>
            <a:prstGeom prst="rect">
              <a:avLst/>
            </a:prstGeom>
            <a:grpFill/>
          </p:spPr>
          <p:txBody>
            <a:bodyPr wrap="square" rtlCol="0">
              <a:spAutoFit/>
            </a:bodyPr>
            <a:lstStyle/>
            <a:p>
              <a:pPr algn="ctr"/>
              <a:r>
                <a:rPr lang="en-US" altLang="zh-CN" sz="2800" dirty="0">
                  <a:solidFill>
                    <a:schemeClr val="bg1"/>
                  </a:solidFill>
                  <a:cs typeface="+mn-ea"/>
                  <a:sym typeface="+mn-lt"/>
                </a:rPr>
                <a:t>T</a:t>
              </a:r>
              <a:endParaRPr lang="zh-CN" altLang="en-US" sz="2800" dirty="0">
                <a:solidFill>
                  <a:schemeClr val="bg1"/>
                </a:solidFill>
                <a:cs typeface="+mn-ea"/>
                <a:sym typeface="+mn-lt"/>
              </a:endParaRPr>
            </a:p>
          </p:txBody>
        </p:sp>
      </p:grpSp>
      <p:grpSp>
        <p:nvGrpSpPr>
          <p:cNvPr id="33" name="组合 32"/>
          <p:cNvGrpSpPr/>
          <p:nvPr/>
        </p:nvGrpSpPr>
        <p:grpSpPr>
          <a:xfrm>
            <a:off x="6142209" y="3786283"/>
            <a:ext cx="1167519" cy="1167518"/>
            <a:chOff x="6142209" y="3786283"/>
            <a:chExt cx="1167519" cy="1167518"/>
          </a:xfrm>
          <a:solidFill>
            <a:srgbClr val="01E8F4"/>
          </a:solidFill>
        </p:grpSpPr>
        <p:sp>
          <p:nvSpPr>
            <p:cNvPr id="34" name="矩形: 对角圆角 33"/>
            <p:cNvSpPr/>
            <p:nvPr/>
          </p:nvSpPr>
          <p:spPr>
            <a:xfrm flipV="1">
              <a:off x="6142209" y="3786283"/>
              <a:ext cx="1167519" cy="1167518"/>
            </a:xfrm>
            <a:prstGeom prst="round2DiagRect">
              <a:avLst/>
            </a:prstGeom>
            <a:grpFill/>
            <a:ln w="19050">
              <a:noFill/>
              <a:headEnd type="oval"/>
              <a:tailEnd type="oval"/>
            </a:ln>
            <a:effectLst>
              <a:outerShdw blurRad="1016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5" name="文本框 34"/>
            <p:cNvSpPr txBox="1"/>
            <p:nvPr/>
          </p:nvSpPr>
          <p:spPr>
            <a:xfrm>
              <a:off x="6336886" y="4108432"/>
              <a:ext cx="778164" cy="523220"/>
            </a:xfrm>
            <a:prstGeom prst="rect">
              <a:avLst/>
            </a:prstGeom>
            <a:grpFill/>
          </p:spPr>
          <p:txBody>
            <a:bodyPr wrap="square" rtlCol="0">
              <a:spAutoFit/>
            </a:bodyPr>
            <a:lstStyle/>
            <a:p>
              <a:pPr algn="ctr"/>
              <a:r>
                <a:rPr lang="en-US" altLang="zh-CN" sz="2800" dirty="0">
                  <a:solidFill>
                    <a:schemeClr val="bg1"/>
                  </a:solidFill>
                  <a:cs typeface="+mn-ea"/>
                  <a:sym typeface="+mn-lt"/>
                </a:rPr>
                <a:t>O</a:t>
              </a:r>
              <a:endParaRPr lang="zh-CN" altLang="en-US" sz="28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3" presetClass="entr" presetSubtype="528"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750" fill="hold"/>
                                        <p:tgtEl>
                                          <p:spTgt spid="24"/>
                                        </p:tgtEl>
                                        <p:attrNameLst>
                                          <p:attrName>ppt_w</p:attrName>
                                        </p:attrNameLst>
                                      </p:cBhvr>
                                      <p:tavLst>
                                        <p:tav tm="0">
                                          <p:val>
                                            <p:fltVal val="0"/>
                                          </p:val>
                                        </p:tav>
                                        <p:tav tm="100000">
                                          <p:val>
                                            <p:strVal val="#ppt_w"/>
                                          </p:val>
                                        </p:tav>
                                      </p:tavLst>
                                    </p:anim>
                                    <p:anim calcmode="lin" valueType="num">
                                      <p:cBhvr>
                                        <p:cTn id="15" dur="750" fill="hold"/>
                                        <p:tgtEl>
                                          <p:spTgt spid="24"/>
                                        </p:tgtEl>
                                        <p:attrNameLst>
                                          <p:attrName>ppt_h</p:attrName>
                                        </p:attrNameLst>
                                      </p:cBhvr>
                                      <p:tavLst>
                                        <p:tav tm="0">
                                          <p:val>
                                            <p:fltVal val="0"/>
                                          </p:val>
                                        </p:tav>
                                        <p:tav tm="100000">
                                          <p:val>
                                            <p:strVal val="#ppt_h"/>
                                          </p:val>
                                        </p:tav>
                                      </p:tavLst>
                                    </p:anim>
                                    <p:animEffect transition="in" filter="fade">
                                      <p:cBhvr>
                                        <p:cTn id="16" dur="750"/>
                                        <p:tgtEl>
                                          <p:spTgt spid="24"/>
                                        </p:tgtEl>
                                      </p:cBhvr>
                                    </p:animEffect>
                                    <p:anim calcmode="lin" valueType="num">
                                      <p:cBhvr>
                                        <p:cTn id="17" dur="750" fill="hold"/>
                                        <p:tgtEl>
                                          <p:spTgt spid="24"/>
                                        </p:tgtEl>
                                        <p:attrNameLst>
                                          <p:attrName>ppt_x</p:attrName>
                                        </p:attrNameLst>
                                      </p:cBhvr>
                                      <p:tavLst>
                                        <p:tav tm="0">
                                          <p:val>
                                            <p:fltVal val="0.5"/>
                                          </p:val>
                                        </p:tav>
                                        <p:tav tm="100000">
                                          <p:val>
                                            <p:strVal val="#ppt_x"/>
                                          </p:val>
                                        </p:tav>
                                      </p:tavLst>
                                    </p:anim>
                                    <p:anim calcmode="lin" valueType="num">
                                      <p:cBhvr>
                                        <p:cTn id="18" dur="750" fill="hold"/>
                                        <p:tgtEl>
                                          <p:spTgt spid="24"/>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25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anim calcmode="lin" valueType="num">
                                      <p:cBhvr>
                                        <p:cTn id="24" dur="750" fill="hold"/>
                                        <p:tgtEl>
                                          <p:spTgt spid="27"/>
                                        </p:tgtEl>
                                        <p:attrNameLst>
                                          <p:attrName>ppt_x</p:attrName>
                                        </p:attrNameLst>
                                      </p:cBhvr>
                                      <p:tavLst>
                                        <p:tav tm="0">
                                          <p:val>
                                            <p:fltVal val="0.5"/>
                                          </p:val>
                                        </p:tav>
                                        <p:tav tm="100000">
                                          <p:val>
                                            <p:strVal val="#ppt_x"/>
                                          </p:val>
                                        </p:tav>
                                      </p:tavLst>
                                    </p:anim>
                                    <p:anim calcmode="lin" valueType="num">
                                      <p:cBhvr>
                                        <p:cTn id="25" dur="750" fill="hold"/>
                                        <p:tgtEl>
                                          <p:spTgt spid="2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500"/>
                                  </p:stCondLst>
                                  <p:childTnLst>
                                    <p:set>
                                      <p:cBhvr>
                                        <p:cTn id="27" dur="1" fill="hold">
                                          <p:stCondLst>
                                            <p:cond delay="0"/>
                                          </p:stCondLst>
                                        </p:cTn>
                                        <p:tgtEl>
                                          <p:spTgt spid="30"/>
                                        </p:tgtEl>
                                        <p:attrNameLst>
                                          <p:attrName>style.visibility</p:attrName>
                                        </p:attrNameLst>
                                      </p:cBhvr>
                                      <p:to>
                                        <p:strVal val="visible"/>
                                      </p:to>
                                    </p:set>
                                    <p:anim calcmode="lin" valueType="num">
                                      <p:cBhvr>
                                        <p:cTn id="28" dur="750" fill="hold"/>
                                        <p:tgtEl>
                                          <p:spTgt spid="30"/>
                                        </p:tgtEl>
                                        <p:attrNameLst>
                                          <p:attrName>ppt_w</p:attrName>
                                        </p:attrNameLst>
                                      </p:cBhvr>
                                      <p:tavLst>
                                        <p:tav tm="0">
                                          <p:val>
                                            <p:fltVal val="0"/>
                                          </p:val>
                                        </p:tav>
                                        <p:tav tm="100000">
                                          <p:val>
                                            <p:strVal val="#ppt_w"/>
                                          </p:val>
                                        </p:tav>
                                      </p:tavLst>
                                    </p:anim>
                                    <p:anim calcmode="lin" valueType="num">
                                      <p:cBhvr>
                                        <p:cTn id="29" dur="750" fill="hold"/>
                                        <p:tgtEl>
                                          <p:spTgt spid="30"/>
                                        </p:tgtEl>
                                        <p:attrNameLst>
                                          <p:attrName>ppt_h</p:attrName>
                                        </p:attrNameLst>
                                      </p:cBhvr>
                                      <p:tavLst>
                                        <p:tav tm="0">
                                          <p:val>
                                            <p:fltVal val="0"/>
                                          </p:val>
                                        </p:tav>
                                        <p:tav tm="100000">
                                          <p:val>
                                            <p:strVal val="#ppt_h"/>
                                          </p:val>
                                        </p:tav>
                                      </p:tavLst>
                                    </p:anim>
                                    <p:animEffect transition="in" filter="fade">
                                      <p:cBhvr>
                                        <p:cTn id="30" dur="750"/>
                                        <p:tgtEl>
                                          <p:spTgt spid="30"/>
                                        </p:tgtEl>
                                      </p:cBhvr>
                                    </p:animEffect>
                                    <p:anim calcmode="lin" valueType="num">
                                      <p:cBhvr>
                                        <p:cTn id="31" dur="750" fill="hold"/>
                                        <p:tgtEl>
                                          <p:spTgt spid="30"/>
                                        </p:tgtEl>
                                        <p:attrNameLst>
                                          <p:attrName>ppt_x</p:attrName>
                                        </p:attrNameLst>
                                      </p:cBhvr>
                                      <p:tavLst>
                                        <p:tav tm="0">
                                          <p:val>
                                            <p:fltVal val="0.5"/>
                                          </p:val>
                                        </p:tav>
                                        <p:tav tm="100000">
                                          <p:val>
                                            <p:strVal val="#ppt_x"/>
                                          </p:val>
                                        </p:tav>
                                      </p:tavLst>
                                    </p:anim>
                                    <p:anim calcmode="lin" valueType="num">
                                      <p:cBhvr>
                                        <p:cTn id="32" dur="750" fill="hold"/>
                                        <p:tgtEl>
                                          <p:spTgt spid="30"/>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750"/>
                                  </p:stCondLst>
                                  <p:childTnLst>
                                    <p:set>
                                      <p:cBhvr>
                                        <p:cTn id="34" dur="1" fill="hold">
                                          <p:stCondLst>
                                            <p:cond delay="0"/>
                                          </p:stCondLst>
                                        </p:cTn>
                                        <p:tgtEl>
                                          <p:spTgt spid="33"/>
                                        </p:tgtEl>
                                        <p:attrNameLst>
                                          <p:attrName>style.visibility</p:attrName>
                                        </p:attrNameLst>
                                      </p:cBhvr>
                                      <p:to>
                                        <p:strVal val="visible"/>
                                      </p:to>
                                    </p:set>
                                    <p:anim calcmode="lin" valueType="num">
                                      <p:cBhvr>
                                        <p:cTn id="35" dur="750" fill="hold"/>
                                        <p:tgtEl>
                                          <p:spTgt spid="33"/>
                                        </p:tgtEl>
                                        <p:attrNameLst>
                                          <p:attrName>ppt_w</p:attrName>
                                        </p:attrNameLst>
                                      </p:cBhvr>
                                      <p:tavLst>
                                        <p:tav tm="0">
                                          <p:val>
                                            <p:fltVal val="0"/>
                                          </p:val>
                                        </p:tav>
                                        <p:tav tm="100000">
                                          <p:val>
                                            <p:strVal val="#ppt_w"/>
                                          </p:val>
                                        </p:tav>
                                      </p:tavLst>
                                    </p:anim>
                                    <p:anim calcmode="lin" valueType="num">
                                      <p:cBhvr>
                                        <p:cTn id="36" dur="750" fill="hold"/>
                                        <p:tgtEl>
                                          <p:spTgt spid="33"/>
                                        </p:tgtEl>
                                        <p:attrNameLst>
                                          <p:attrName>ppt_h</p:attrName>
                                        </p:attrNameLst>
                                      </p:cBhvr>
                                      <p:tavLst>
                                        <p:tav tm="0">
                                          <p:val>
                                            <p:fltVal val="0"/>
                                          </p:val>
                                        </p:tav>
                                        <p:tav tm="100000">
                                          <p:val>
                                            <p:strVal val="#ppt_h"/>
                                          </p:val>
                                        </p:tav>
                                      </p:tavLst>
                                    </p:anim>
                                    <p:animEffect transition="in" filter="fade">
                                      <p:cBhvr>
                                        <p:cTn id="37" dur="750"/>
                                        <p:tgtEl>
                                          <p:spTgt spid="33"/>
                                        </p:tgtEl>
                                      </p:cBhvr>
                                    </p:animEffect>
                                    <p:anim calcmode="lin" valueType="num">
                                      <p:cBhvr>
                                        <p:cTn id="38" dur="750" fill="hold"/>
                                        <p:tgtEl>
                                          <p:spTgt spid="33"/>
                                        </p:tgtEl>
                                        <p:attrNameLst>
                                          <p:attrName>ppt_x</p:attrName>
                                        </p:attrNameLst>
                                      </p:cBhvr>
                                      <p:tavLst>
                                        <p:tav tm="0">
                                          <p:val>
                                            <p:fltVal val="0.5"/>
                                          </p:val>
                                        </p:tav>
                                        <p:tav tm="100000">
                                          <p:val>
                                            <p:strVal val="#ppt_x"/>
                                          </p:val>
                                        </p:tav>
                                      </p:tavLst>
                                    </p:anim>
                                    <p:anim calcmode="lin" valueType="num">
                                      <p:cBhvr>
                                        <p:cTn id="39" dur="750" fill="hold"/>
                                        <p:tgtEl>
                                          <p:spTgt spid="33"/>
                                        </p:tgtEl>
                                        <p:attrNameLst>
                                          <p:attrName>ppt_y</p:attrName>
                                        </p:attrNameLst>
                                      </p:cBhvr>
                                      <p:tavLst>
                                        <p:tav tm="0">
                                          <p:val>
                                            <p:fltVal val="0.5"/>
                                          </p:val>
                                        </p:tav>
                                        <p:tav tm="100000">
                                          <p:val>
                                            <p:strVal val="#ppt_y"/>
                                          </p:val>
                                        </p:tav>
                                      </p:tavLst>
                                    </p:anim>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animEffect transition="in" filter="fade">
                                      <p:cBhvr>
                                        <p:cTn id="45" dur="500"/>
                                        <p:tgtEl>
                                          <p:spTgt spid="36"/>
                                        </p:tgtEl>
                                      </p:cBhvr>
                                    </p:animEffect>
                                  </p:childTnLst>
                                </p:cTn>
                              </p:par>
                              <p:par>
                                <p:cTn id="46" presetID="53" presetClass="entr" presetSubtype="16"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p:cTn id="48" dur="500" fill="hold"/>
                                        <p:tgtEl>
                                          <p:spTgt spid="37"/>
                                        </p:tgtEl>
                                        <p:attrNameLst>
                                          <p:attrName>ppt_w</p:attrName>
                                        </p:attrNameLst>
                                      </p:cBhvr>
                                      <p:tavLst>
                                        <p:tav tm="0">
                                          <p:val>
                                            <p:fltVal val="0"/>
                                          </p:val>
                                        </p:tav>
                                        <p:tav tm="100000">
                                          <p:val>
                                            <p:strVal val="#ppt_w"/>
                                          </p:val>
                                        </p:tav>
                                      </p:tavLst>
                                    </p:anim>
                                    <p:anim calcmode="lin" valueType="num">
                                      <p:cBhvr>
                                        <p:cTn id="49" dur="500" fill="hold"/>
                                        <p:tgtEl>
                                          <p:spTgt spid="37"/>
                                        </p:tgtEl>
                                        <p:attrNameLst>
                                          <p:attrName>ppt_h</p:attrName>
                                        </p:attrNameLst>
                                      </p:cBhvr>
                                      <p:tavLst>
                                        <p:tav tm="0">
                                          <p:val>
                                            <p:fltVal val="0"/>
                                          </p:val>
                                        </p:tav>
                                        <p:tav tm="100000">
                                          <p:val>
                                            <p:strVal val="#ppt_h"/>
                                          </p:val>
                                        </p:tav>
                                      </p:tavLst>
                                    </p:anim>
                                    <p:animEffect transition="in" filter="fade">
                                      <p:cBhvr>
                                        <p:cTn id="50" dur="500"/>
                                        <p:tgtEl>
                                          <p:spTgt spid="37"/>
                                        </p:tgtEl>
                                      </p:cBhvr>
                                    </p:animEffect>
                                  </p:childTnLst>
                                </p:cTn>
                              </p:par>
                              <p:par>
                                <p:cTn id="51" presetID="53" presetClass="entr" presetSubtype="16"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p:cTn id="53" dur="500" fill="hold"/>
                                        <p:tgtEl>
                                          <p:spTgt spid="39"/>
                                        </p:tgtEl>
                                        <p:attrNameLst>
                                          <p:attrName>ppt_w</p:attrName>
                                        </p:attrNameLst>
                                      </p:cBhvr>
                                      <p:tavLst>
                                        <p:tav tm="0">
                                          <p:val>
                                            <p:fltVal val="0"/>
                                          </p:val>
                                        </p:tav>
                                        <p:tav tm="100000">
                                          <p:val>
                                            <p:strVal val="#ppt_w"/>
                                          </p:val>
                                        </p:tav>
                                      </p:tavLst>
                                    </p:anim>
                                    <p:anim calcmode="lin" valueType="num">
                                      <p:cBhvr>
                                        <p:cTn id="54" dur="500" fill="hold"/>
                                        <p:tgtEl>
                                          <p:spTgt spid="39"/>
                                        </p:tgtEl>
                                        <p:attrNameLst>
                                          <p:attrName>ppt_h</p:attrName>
                                        </p:attrNameLst>
                                      </p:cBhvr>
                                      <p:tavLst>
                                        <p:tav tm="0">
                                          <p:val>
                                            <p:fltVal val="0"/>
                                          </p:val>
                                        </p:tav>
                                        <p:tav tm="100000">
                                          <p:val>
                                            <p:strVal val="#ppt_h"/>
                                          </p:val>
                                        </p:tav>
                                      </p:tavLst>
                                    </p:anim>
                                    <p:animEffect transition="in" filter="fade">
                                      <p:cBhvr>
                                        <p:cTn id="55" dur="500"/>
                                        <p:tgtEl>
                                          <p:spTgt spid="39"/>
                                        </p:tgtEl>
                                      </p:cBhvr>
                                    </p:animEffect>
                                  </p:childTnLst>
                                </p:cTn>
                              </p:par>
                              <p:par>
                                <p:cTn id="56" presetID="53" presetClass="entr" presetSubtype="16" fill="hold" nodeType="with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p:cTn id="58" dur="500" fill="hold"/>
                                        <p:tgtEl>
                                          <p:spTgt spid="38"/>
                                        </p:tgtEl>
                                        <p:attrNameLst>
                                          <p:attrName>ppt_w</p:attrName>
                                        </p:attrNameLst>
                                      </p:cBhvr>
                                      <p:tavLst>
                                        <p:tav tm="0">
                                          <p:val>
                                            <p:fltVal val="0"/>
                                          </p:val>
                                        </p:tav>
                                        <p:tav tm="100000">
                                          <p:val>
                                            <p:strVal val="#ppt_w"/>
                                          </p:val>
                                        </p:tav>
                                      </p:tavLst>
                                    </p:anim>
                                    <p:anim calcmode="lin" valueType="num">
                                      <p:cBhvr>
                                        <p:cTn id="59" dur="500" fill="hold"/>
                                        <p:tgtEl>
                                          <p:spTgt spid="38"/>
                                        </p:tgtEl>
                                        <p:attrNameLst>
                                          <p:attrName>ppt_h</p:attrName>
                                        </p:attrNameLst>
                                      </p:cBhvr>
                                      <p:tavLst>
                                        <p:tav tm="0">
                                          <p:val>
                                            <p:fltVal val="0"/>
                                          </p:val>
                                        </p:tav>
                                        <p:tav tm="100000">
                                          <p:val>
                                            <p:strVal val="#ppt_h"/>
                                          </p:val>
                                        </p:tav>
                                      </p:tavLst>
                                    </p:anim>
                                    <p:animEffect transition="in" filter="fade">
                                      <p:cBhvr>
                                        <p:cTn id="6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99208" y="2749996"/>
            <a:ext cx="4288353" cy="1323439"/>
          </a:xfrm>
          <a:prstGeom prst="rect">
            <a:avLst/>
          </a:prstGeom>
          <a:noFill/>
        </p:spPr>
        <p:txBody>
          <a:bodyPr wrap="none" rtlCol="0">
            <a:spAutoFit/>
          </a:bodyPr>
          <a:lstStyle/>
          <a:p>
            <a:r>
              <a:rPr lang="zh-CN" altLang="en-US" sz="8000" dirty="0">
                <a:solidFill>
                  <a:srgbClr val="01E8F4"/>
                </a:solidFill>
                <a:cs typeface="+mn-ea"/>
                <a:sym typeface="+mn-lt"/>
              </a:rPr>
              <a:t>发展规划</a:t>
            </a:r>
            <a:endParaRPr lang="zh-CN" altLang="en-US" sz="8000" dirty="0">
              <a:solidFill>
                <a:srgbClr val="01EFFB"/>
              </a:solidFill>
              <a:cs typeface="+mn-ea"/>
              <a:sym typeface="+mn-lt"/>
            </a:endParaRPr>
          </a:p>
        </p:txBody>
      </p:sp>
      <p:sp>
        <p:nvSpPr>
          <p:cNvPr id="6" name="文本框 5"/>
          <p:cNvSpPr txBox="1"/>
          <p:nvPr/>
        </p:nvSpPr>
        <p:spPr>
          <a:xfrm>
            <a:off x="1401161" y="4073435"/>
            <a:ext cx="3413902" cy="381708"/>
          </a:xfrm>
          <a:prstGeom prst="rect">
            <a:avLst/>
          </a:prstGeom>
          <a:noFill/>
        </p:spPr>
        <p:txBody>
          <a:bodyPr wrap="square" rtlCol="0">
            <a:spAutoFit/>
          </a:bodyPr>
          <a:lstStyle/>
          <a:p>
            <a:pPr>
              <a:lnSpc>
                <a:spcPct val="150000"/>
              </a:lnSpc>
            </a:pPr>
            <a:r>
              <a:rPr lang="zh-CN" altLang="en-US" sz="1400" dirty="0">
                <a:solidFill>
                  <a:schemeClr val="bg1">
                    <a:alpha val="96000"/>
                  </a:schemeClr>
                </a:solidFill>
                <a:cs typeface="+mn-ea"/>
                <a:sym typeface="+mn-lt"/>
              </a:rPr>
              <a:t>点击此处添加具体文本说明点击此处添加</a:t>
            </a:r>
          </a:p>
        </p:txBody>
      </p:sp>
      <p:sp>
        <p:nvSpPr>
          <p:cNvPr id="10" name="矩形 9"/>
          <p:cNvSpPr/>
          <p:nvPr/>
        </p:nvSpPr>
        <p:spPr>
          <a:xfrm>
            <a:off x="1199208" y="359361"/>
            <a:ext cx="2201244" cy="2215991"/>
          </a:xfrm>
          <a:prstGeom prst="rect">
            <a:avLst/>
          </a:prstGeom>
        </p:spPr>
        <p:txBody>
          <a:bodyPr wrap="none">
            <a:spAutoFit/>
          </a:bodyPr>
          <a:lstStyle/>
          <a:p>
            <a:r>
              <a:rPr lang="en-US" altLang="zh-CN" sz="13800" dirty="0">
                <a:solidFill>
                  <a:srgbClr val="01EFFB"/>
                </a:solidFill>
                <a:cs typeface="+mn-ea"/>
                <a:sym typeface="+mn-lt"/>
              </a:rPr>
              <a:t>04</a:t>
            </a:r>
            <a:endParaRPr lang="zh-CN" altLang="en-US" sz="32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149"/>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组合 3"/>
          <p:cNvGrpSpPr/>
          <p:nvPr/>
        </p:nvGrpSpPr>
        <p:grpSpPr>
          <a:xfrm>
            <a:off x="342518" y="1338698"/>
            <a:ext cx="4877874" cy="5271651"/>
            <a:chOff x="4549987" y="1421825"/>
            <a:chExt cx="3020214" cy="5271651"/>
          </a:xfrm>
        </p:grpSpPr>
        <p:sp>
          <p:nvSpPr>
            <p:cNvPr id="6" name="矩形: 圆角 5"/>
            <p:cNvSpPr/>
            <p:nvPr/>
          </p:nvSpPr>
          <p:spPr>
            <a:xfrm>
              <a:off x="4579015" y="1421825"/>
              <a:ext cx="2991186" cy="5271651"/>
            </a:xfrm>
            <a:prstGeom prst="roundRect">
              <a:avLst>
                <a:gd name="adj" fmla="val 5838"/>
              </a:avLst>
            </a:prstGeom>
            <a:solidFill>
              <a:srgbClr val="2EBDC8">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01E8F4"/>
                </a:solidFill>
                <a:cs typeface="+mn-ea"/>
                <a:sym typeface="+mn-lt"/>
              </a:endParaRPr>
            </a:p>
          </p:txBody>
        </p:sp>
        <p:grpSp>
          <p:nvGrpSpPr>
            <p:cNvPr id="7" name="组合 6"/>
            <p:cNvGrpSpPr/>
            <p:nvPr/>
          </p:nvGrpSpPr>
          <p:grpSpPr>
            <a:xfrm>
              <a:off x="4549987" y="1856921"/>
              <a:ext cx="3020214" cy="4612583"/>
              <a:chOff x="4549987" y="1856921"/>
              <a:chExt cx="3020214" cy="4612583"/>
            </a:xfrm>
          </p:grpSpPr>
          <p:grpSp>
            <p:nvGrpSpPr>
              <p:cNvPr id="8" name="组合 7"/>
              <p:cNvGrpSpPr/>
              <p:nvPr/>
            </p:nvGrpSpPr>
            <p:grpSpPr>
              <a:xfrm>
                <a:off x="4549987" y="1856921"/>
                <a:ext cx="3020214" cy="4612583"/>
                <a:chOff x="4549987" y="1856921"/>
                <a:chExt cx="3020214" cy="4612583"/>
              </a:xfrm>
            </p:grpSpPr>
            <p:grpSp>
              <p:nvGrpSpPr>
                <p:cNvPr id="10" name="组合 9"/>
                <p:cNvGrpSpPr/>
                <p:nvPr/>
              </p:nvGrpSpPr>
              <p:grpSpPr>
                <a:xfrm>
                  <a:off x="4549987" y="1856921"/>
                  <a:ext cx="3020214" cy="2081851"/>
                  <a:chOff x="1752413" y="1255883"/>
                  <a:chExt cx="3020214" cy="2081851"/>
                </a:xfrm>
              </p:grpSpPr>
              <p:sp>
                <p:nvSpPr>
                  <p:cNvPr id="14" name="文本框 13"/>
                  <p:cNvSpPr txBox="1"/>
                  <p:nvPr/>
                </p:nvSpPr>
                <p:spPr>
                  <a:xfrm>
                    <a:off x="2810870" y="1255883"/>
                    <a:ext cx="876598" cy="461665"/>
                  </a:xfrm>
                  <a:prstGeom prst="rect">
                    <a:avLst/>
                  </a:prstGeom>
                  <a:noFill/>
                </p:spPr>
                <p:txBody>
                  <a:bodyPr wrap="none" rtlCol="0">
                    <a:spAutoFit/>
                  </a:bodyPr>
                  <a:lstStyle/>
                  <a:p>
                    <a:pPr algn="ctr"/>
                    <a:r>
                      <a:rPr lang="zh-CN" altLang="en-US" sz="2400" dirty="0">
                        <a:solidFill>
                          <a:srgbClr val="01E8F4"/>
                        </a:solidFill>
                        <a:cs typeface="+mn-ea"/>
                        <a:sym typeface="+mn-lt"/>
                      </a:rPr>
                      <a:t>财务分析</a:t>
                    </a:r>
                  </a:p>
                </p:txBody>
              </p:sp>
              <p:sp>
                <p:nvSpPr>
                  <p:cNvPr id="15" name="文本框 14"/>
                  <p:cNvSpPr txBox="1"/>
                  <p:nvPr/>
                </p:nvSpPr>
                <p:spPr>
                  <a:xfrm>
                    <a:off x="1752413" y="1820139"/>
                    <a:ext cx="3020214" cy="1517595"/>
                  </a:xfrm>
                  <a:prstGeom prst="rect">
                    <a:avLst/>
                  </a:prstGeom>
                  <a:noFill/>
                </p:spPr>
                <p:txBody>
                  <a:bodyPr wrap="square" rtlCol="0">
                    <a:spAutoFit/>
                  </a:bodyPr>
                  <a:lstStyle/>
                  <a:p>
                    <a:pPr algn="ctr">
                      <a:lnSpc>
                        <a:spcPct val="200000"/>
                      </a:lnSpc>
                    </a:pPr>
                    <a:r>
                      <a:rPr lang="zh-CN" altLang="en-US" sz="1200" dirty="0">
                        <a:solidFill>
                          <a:srgbClr val="01E8F4"/>
                        </a:solidFill>
                        <a:cs typeface="+mn-ea"/>
                        <a:sym typeface="+mn-lt"/>
                      </a:rPr>
                      <a:t>本项目市场前景广阔，拟吸收</a:t>
                    </a:r>
                    <a:r>
                      <a:rPr lang="en-US" altLang="zh-CN" sz="1200" dirty="0">
                        <a:solidFill>
                          <a:srgbClr val="01E8F4"/>
                        </a:solidFill>
                        <a:cs typeface="+mn-ea"/>
                        <a:sym typeface="+mn-lt"/>
                      </a:rPr>
                      <a:t>1000</a:t>
                    </a:r>
                    <a:r>
                      <a:rPr lang="zh-CN" altLang="en-US" sz="1200" dirty="0">
                        <a:solidFill>
                          <a:srgbClr val="01E8F4"/>
                        </a:solidFill>
                        <a:cs typeface="+mn-ea"/>
                        <a:sym typeface="+mn-lt"/>
                      </a:rPr>
                      <a:t>万风险投资，让公司有充分资本运营。由于国家和项政策的大力扶持，革命性降低了成本，提高了公司的获利能力。在运营初期，以充足的资本投入打开并迅速占领市场，增加市场占有率，业务量持续增长，实现高速稳定发展。</a:t>
                    </a:r>
                  </a:p>
                </p:txBody>
              </p:sp>
            </p:grpSp>
            <p:sp>
              <p:nvSpPr>
                <p:cNvPr id="13" name="文本框 12"/>
                <p:cNvSpPr txBox="1"/>
                <p:nvPr/>
              </p:nvSpPr>
              <p:spPr>
                <a:xfrm>
                  <a:off x="4633602" y="4582577"/>
                  <a:ext cx="2852983" cy="1886927"/>
                </a:xfrm>
                <a:prstGeom prst="rect">
                  <a:avLst/>
                </a:prstGeom>
                <a:noFill/>
              </p:spPr>
              <p:txBody>
                <a:bodyPr wrap="square" rtlCol="0">
                  <a:spAutoFit/>
                </a:bodyPr>
                <a:lstStyle/>
                <a:p>
                  <a:pPr algn="ctr">
                    <a:lnSpc>
                      <a:spcPct val="200000"/>
                    </a:lnSpc>
                  </a:pPr>
                  <a:r>
                    <a:rPr lang="zh-CN" altLang="en-US" sz="1200" dirty="0">
                      <a:solidFill>
                        <a:srgbClr val="01E8F4"/>
                      </a:solidFill>
                      <a:cs typeface="+mn-ea"/>
                      <a:sym typeface="+mn-lt"/>
                    </a:rPr>
                    <a:t>公司面临的主要风险有市场风险、竞争风险、投资风险等。通过提供精品产品服务，提升质量；加强与各地方政府部门的合作沟通；建立科学教育评估体系等来应对市场风险。不断完善自身教学模式，创新经营模式等来应对竞争风险。通过股权转让协议和回购股份等方式降低投资风险。</a:t>
                  </a:r>
                </a:p>
              </p:txBody>
            </p:sp>
          </p:grpSp>
          <p:sp>
            <p:nvSpPr>
              <p:cNvPr id="9" name="文本框 8"/>
              <p:cNvSpPr txBox="1"/>
              <p:nvPr/>
            </p:nvSpPr>
            <p:spPr>
              <a:xfrm>
                <a:off x="5602147" y="4041363"/>
                <a:ext cx="876598" cy="461665"/>
              </a:xfrm>
              <a:prstGeom prst="rect">
                <a:avLst/>
              </a:prstGeom>
              <a:noFill/>
            </p:spPr>
            <p:txBody>
              <a:bodyPr wrap="none" rtlCol="0">
                <a:spAutoFit/>
              </a:bodyPr>
              <a:lstStyle/>
              <a:p>
                <a:pPr algn="ctr"/>
                <a:r>
                  <a:rPr lang="zh-CN" altLang="en-US" sz="2400" dirty="0">
                    <a:solidFill>
                      <a:srgbClr val="01E8F4"/>
                    </a:solidFill>
                    <a:cs typeface="+mn-ea"/>
                    <a:sym typeface="+mn-lt"/>
                  </a:rPr>
                  <a:t>风险控制</a:t>
                </a:r>
              </a:p>
            </p:txBody>
          </p:sp>
        </p:grpSp>
      </p:grpSp>
      <p:pic>
        <p:nvPicPr>
          <p:cNvPr id="3" name="图片 2"/>
          <p:cNvPicPr>
            <a:picLocks noChangeAspect="1"/>
          </p:cNvPicPr>
          <p:nvPr/>
        </p:nvPicPr>
        <p:blipFill>
          <a:blip r:embed="rId4" cstate="email"/>
          <a:stretch>
            <a:fillRect/>
          </a:stretch>
        </p:blipFill>
        <p:spPr>
          <a:xfrm rot="1403867">
            <a:off x="3876986" y="167363"/>
            <a:ext cx="3686434" cy="2942431"/>
          </a:xfrm>
          <a:prstGeom prst="rect">
            <a:avLst/>
          </a:prstGeom>
        </p:spPr>
      </p:pic>
      <p:sp>
        <p:nvSpPr>
          <p:cNvPr id="11" name="文本占位符 10"/>
          <p:cNvSpPr>
            <a:spLocks noGrp="1"/>
          </p:cNvSpPr>
          <p:nvPr>
            <p:ph type="body" sz="quarter" idx="15"/>
          </p:nvPr>
        </p:nvSpPr>
        <p:spPr/>
        <p:txBody>
          <a:bodyPr/>
          <a:lstStyle/>
          <a:p>
            <a:r>
              <a:rPr lang="zh-CN" altLang="en-US" dirty="0">
                <a:latin typeface="+mn-lt"/>
                <a:ea typeface="+mn-ea"/>
                <a:cs typeface="+mn-ea"/>
                <a:sym typeface="+mn-lt"/>
              </a:rPr>
              <a:t>财务风险</a:t>
            </a: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par>
                                <p:cTn id="9" presetID="45"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ppt_w</p:attrName>
                                        </p:attrNameLst>
                                      </p:cBhvr>
                                      <p:tavLst>
                                        <p:tav tm="0" fmla="#ppt_w*sin(2.5*pi*$)">
                                          <p:val>
                                            <p:fltVal val="0"/>
                                          </p:val>
                                        </p:tav>
                                        <p:tav tm="100000">
                                          <p:val>
                                            <p:fltVal val="1"/>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5"/>
          </p:nvPr>
        </p:nvSpPr>
        <p:spPr/>
        <p:txBody>
          <a:bodyPr/>
          <a:lstStyle/>
          <a:p>
            <a:r>
              <a:rPr lang="zh-CN" altLang="zh-CN" dirty="0"/>
              <a:t>营销方案</a:t>
            </a:r>
            <a:endParaRPr lang="zh-CN" altLang="en-US" dirty="0">
              <a:latin typeface="+mn-lt"/>
              <a:ea typeface="+mn-ea"/>
              <a:cs typeface="+mn-ea"/>
              <a:sym typeface="+mn-lt"/>
            </a:endParaRPr>
          </a:p>
        </p:txBody>
      </p:sp>
      <p:pic>
        <p:nvPicPr>
          <p:cNvPr id="3" name="图片 2"/>
          <p:cNvPicPr>
            <a:picLocks noChangeAspect="1"/>
          </p:cNvPicPr>
          <p:nvPr/>
        </p:nvPicPr>
        <p:blipFill>
          <a:blip r:embed="rId3" cstate="email"/>
          <a:stretch>
            <a:fillRect/>
          </a:stretch>
        </p:blipFill>
        <p:spPr>
          <a:xfrm>
            <a:off x="1922830" y="4453902"/>
            <a:ext cx="8346340" cy="2803582"/>
          </a:xfrm>
          <a:prstGeom prst="rect">
            <a:avLst/>
          </a:prstGeom>
          <a:scene3d>
            <a:camera prst="orthographicFront">
              <a:rot lat="3600000" lon="0" rev="0"/>
            </a:camera>
            <a:lightRig rig="threePt" dir="t"/>
          </a:scene3d>
        </p:spPr>
      </p:pic>
      <p:sp>
        <p:nvSpPr>
          <p:cNvPr id="4" name="梯形 3"/>
          <p:cNvSpPr/>
          <p:nvPr/>
        </p:nvSpPr>
        <p:spPr>
          <a:xfrm flipV="1">
            <a:off x="1921588" y="2462360"/>
            <a:ext cx="7546504" cy="3301832"/>
          </a:xfrm>
          <a:prstGeom prst="trapezoid">
            <a:avLst/>
          </a:prstGeom>
          <a:gradFill flip="none" rotWithShape="1">
            <a:gsLst>
              <a:gs pos="58000">
                <a:srgbClr val="2EBDC8">
                  <a:alpha val="8000"/>
                </a:srgbClr>
              </a:gs>
              <a:gs pos="14000">
                <a:srgbClr val="2EBDC8">
                  <a:alpha val="0"/>
                </a:srgbClr>
              </a:gs>
              <a:gs pos="85000">
                <a:srgbClr val="2EBDC8">
                  <a:alpha val="32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2" name="组合 31"/>
          <p:cNvGrpSpPr/>
          <p:nvPr/>
        </p:nvGrpSpPr>
        <p:grpSpPr>
          <a:xfrm>
            <a:off x="1922830" y="1876921"/>
            <a:ext cx="1620957" cy="1210636"/>
            <a:chOff x="1922830" y="1876921"/>
            <a:chExt cx="1620957" cy="1210636"/>
          </a:xfrm>
        </p:grpSpPr>
        <p:grpSp>
          <p:nvGrpSpPr>
            <p:cNvPr id="23" name="Group 5"/>
            <p:cNvGrpSpPr/>
            <p:nvPr/>
          </p:nvGrpSpPr>
          <p:grpSpPr>
            <a:xfrm>
              <a:off x="2364789" y="1876921"/>
              <a:ext cx="737041" cy="636870"/>
              <a:chOff x="2587625" y="1417589"/>
              <a:chExt cx="879475" cy="766858"/>
            </a:xfrm>
            <a:solidFill>
              <a:srgbClr val="01EFFB"/>
            </a:solidFill>
          </p:grpSpPr>
          <p:sp>
            <p:nvSpPr>
              <p:cNvPr id="24" name="Freeform 6"/>
              <p:cNvSpPr>
                <a:spLocks noEditPoints="1"/>
              </p:cNvSpPr>
              <p:nvPr/>
            </p:nvSpPr>
            <p:spPr bwMode="auto">
              <a:xfrm>
                <a:off x="2587625" y="1417589"/>
                <a:ext cx="879475" cy="766858"/>
              </a:xfrm>
              <a:custGeom>
                <a:avLst/>
                <a:gdLst>
                  <a:gd name="connsiteX0" fmla="*/ 162199 w 565545"/>
                  <a:gd name="connsiteY0" fmla="*/ 428621 h 493127"/>
                  <a:gd name="connsiteX1" fmla="*/ 132056 w 565545"/>
                  <a:gd name="connsiteY1" fmla="*/ 431488 h 493127"/>
                  <a:gd name="connsiteX2" fmla="*/ 196649 w 565545"/>
                  <a:gd name="connsiteY2" fmla="*/ 455857 h 493127"/>
                  <a:gd name="connsiteX3" fmla="*/ 235405 w 565545"/>
                  <a:gd name="connsiteY3" fmla="*/ 451556 h 493127"/>
                  <a:gd name="connsiteX4" fmla="*/ 310101 w 565545"/>
                  <a:gd name="connsiteY4" fmla="*/ 309494 h 493127"/>
                  <a:gd name="connsiteX5" fmla="*/ 317294 w 565545"/>
                  <a:gd name="connsiteY5" fmla="*/ 309494 h 493127"/>
                  <a:gd name="connsiteX6" fmla="*/ 323049 w 565545"/>
                  <a:gd name="connsiteY6" fmla="*/ 312360 h 493127"/>
                  <a:gd name="connsiteX7" fmla="*/ 328804 w 565545"/>
                  <a:gd name="connsiteY7" fmla="*/ 318092 h 493127"/>
                  <a:gd name="connsiteX8" fmla="*/ 333120 w 565545"/>
                  <a:gd name="connsiteY8" fmla="*/ 326690 h 493127"/>
                  <a:gd name="connsiteX9" fmla="*/ 333120 w 565545"/>
                  <a:gd name="connsiteY9" fmla="*/ 333856 h 493127"/>
                  <a:gd name="connsiteX10" fmla="*/ 328804 w 565545"/>
                  <a:gd name="connsiteY10" fmla="*/ 341021 h 493127"/>
                  <a:gd name="connsiteX11" fmla="*/ 323049 w 565545"/>
                  <a:gd name="connsiteY11" fmla="*/ 346753 h 493127"/>
                  <a:gd name="connsiteX12" fmla="*/ 314417 w 565545"/>
                  <a:gd name="connsiteY12" fmla="*/ 351052 h 493127"/>
                  <a:gd name="connsiteX13" fmla="*/ 307223 w 565545"/>
                  <a:gd name="connsiteY13" fmla="*/ 351052 h 493127"/>
                  <a:gd name="connsiteX14" fmla="*/ 300030 w 565545"/>
                  <a:gd name="connsiteY14" fmla="*/ 348186 h 493127"/>
                  <a:gd name="connsiteX15" fmla="*/ 292836 w 565545"/>
                  <a:gd name="connsiteY15" fmla="*/ 342454 h 493127"/>
                  <a:gd name="connsiteX16" fmla="*/ 289959 w 565545"/>
                  <a:gd name="connsiteY16" fmla="*/ 328123 h 493127"/>
                  <a:gd name="connsiteX17" fmla="*/ 297152 w 565545"/>
                  <a:gd name="connsiteY17" fmla="*/ 316659 h 493127"/>
                  <a:gd name="connsiteX18" fmla="*/ 302907 w 565545"/>
                  <a:gd name="connsiteY18" fmla="*/ 328123 h 493127"/>
                  <a:gd name="connsiteX19" fmla="*/ 301468 w 565545"/>
                  <a:gd name="connsiteY19" fmla="*/ 330990 h 493127"/>
                  <a:gd name="connsiteX20" fmla="*/ 301468 w 565545"/>
                  <a:gd name="connsiteY20" fmla="*/ 333856 h 493127"/>
                  <a:gd name="connsiteX21" fmla="*/ 301468 w 565545"/>
                  <a:gd name="connsiteY21" fmla="*/ 336722 h 493127"/>
                  <a:gd name="connsiteX22" fmla="*/ 304346 w 565545"/>
                  <a:gd name="connsiteY22" fmla="*/ 339588 h 493127"/>
                  <a:gd name="connsiteX23" fmla="*/ 308662 w 565545"/>
                  <a:gd name="connsiteY23" fmla="*/ 339588 h 493127"/>
                  <a:gd name="connsiteX24" fmla="*/ 311539 w 565545"/>
                  <a:gd name="connsiteY24" fmla="*/ 338155 h 493127"/>
                  <a:gd name="connsiteX25" fmla="*/ 315855 w 565545"/>
                  <a:gd name="connsiteY25" fmla="*/ 336722 h 493127"/>
                  <a:gd name="connsiteX26" fmla="*/ 318733 w 565545"/>
                  <a:gd name="connsiteY26" fmla="*/ 333856 h 493127"/>
                  <a:gd name="connsiteX27" fmla="*/ 321610 w 565545"/>
                  <a:gd name="connsiteY27" fmla="*/ 330990 h 493127"/>
                  <a:gd name="connsiteX28" fmla="*/ 321610 w 565545"/>
                  <a:gd name="connsiteY28" fmla="*/ 326690 h 493127"/>
                  <a:gd name="connsiteX29" fmla="*/ 321610 w 565545"/>
                  <a:gd name="connsiteY29" fmla="*/ 323824 h 493127"/>
                  <a:gd name="connsiteX30" fmla="*/ 318733 w 565545"/>
                  <a:gd name="connsiteY30" fmla="*/ 322391 h 493127"/>
                  <a:gd name="connsiteX31" fmla="*/ 317294 w 565545"/>
                  <a:gd name="connsiteY31" fmla="*/ 320958 h 493127"/>
                  <a:gd name="connsiteX32" fmla="*/ 314417 w 565545"/>
                  <a:gd name="connsiteY32" fmla="*/ 320958 h 493127"/>
                  <a:gd name="connsiteX33" fmla="*/ 311539 w 565545"/>
                  <a:gd name="connsiteY33" fmla="*/ 322391 h 493127"/>
                  <a:gd name="connsiteX34" fmla="*/ 304346 w 565545"/>
                  <a:gd name="connsiteY34" fmla="*/ 310927 h 493127"/>
                  <a:gd name="connsiteX35" fmla="*/ 310101 w 565545"/>
                  <a:gd name="connsiteY35" fmla="*/ 309494 h 493127"/>
                  <a:gd name="connsiteX36" fmla="*/ 137853 w 565545"/>
                  <a:gd name="connsiteY36" fmla="*/ 295266 h 493127"/>
                  <a:gd name="connsiteX37" fmla="*/ 133537 w 565545"/>
                  <a:gd name="connsiteY37" fmla="*/ 296695 h 493127"/>
                  <a:gd name="connsiteX38" fmla="*/ 130660 w 565545"/>
                  <a:gd name="connsiteY38" fmla="*/ 299554 h 493127"/>
                  <a:gd name="connsiteX39" fmla="*/ 129222 w 565545"/>
                  <a:gd name="connsiteY39" fmla="*/ 302413 h 493127"/>
                  <a:gd name="connsiteX40" fmla="*/ 129222 w 565545"/>
                  <a:gd name="connsiteY40" fmla="*/ 306701 h 493127"/>
                  <a:gd name="connsiteX41" fmla="*/ 129222 w 565545"/>
                  <a:gd name="connsiteY41" fmla="*/ 310989 h 493127"/>
                  <a:gd name="connsiteX42" fmla="*/ 130660 w 565545"/>
                  <a:gd name="connsiteY42" fmla="*/ 315277 h 493127"/>
                  <a:gd name="connsiteX43" fmla="*/ 133537 w 565545"/>
                  <a:gd name="connsiteY43" fmla="*/ 318136 h 493127"/>
                  <a:gd name="connsiteX44" fmla="*/ 137853 w 565545"/>
                  <a:gd name="connsiteY44" fmla="*/ 318136 h 493127"/>
                  <a:gd name="connsiteX45" fmla="*/ 140730 w 565545"/>
                  <a:gd name="connsiteY45" fmla="*/ 318136 h 493127"/>
                  <a:gd name="connsiteX46" fmla="*/ 143607 w 565545"/>
                  <a:gd name="connsiteY46" fmla="*/ 315277 h 493127"/>
                  <a:gd name="connsiteX47" fmla="*/ 145045 w 565545"/>
                  <a:gd name="connsiteY47" fmla="*/ 310989 h 493127"/>
                  <a:gd name="connsiteX48" fmla="*/ 145045 w 565545"/>
                  <a:gd name="connsiteY48" fmla="*/ 306701 h 493127"/>
                  <a:gd name="connsiteX49" fmla="*/ 145045 w 565545"/>
                  <a:gd name="connsiteY49" fmla="*/ 302413 h 493127"/>
                  <a:gd name="connsiteX50" fmla="*/ 143607 w 565545"/>
                  <a:gd name="connsiteY50" fmla="*/ 299554 h 493127"/>
                  <a:gd name="connsiteX51" fmla="*/ 140730 w 565545"/>
                  <a:gd name="connsiteY51" fmla="*/ 296695 h 493127"/>
                  <a:gd name="connsiteX52" fmla="*/ 137853 w 565545"/>
                  <a:gd name="connsiteY52" fmla="*/ 295266 h 493127"/>
                  <a:gd name="connsiteX53" fmla="*/ 401842 w 565545"/>
                  <a:gd name="connsiteY53" fmla="*/ 283745 h 493127"/>
                  <a:gd name="connsiteX54" fmla="*/ 413332 w 565545"/>
                  <a:gd name="connsiteY54" fmla="*/ 318123 h 493127"/>
                  <a:gd name="connsiteX55" fmla="*/ 430566 w 565545"/>
                  <a:gd name="connsiteY55" fmla="*/ 305231 h 493127"/>
                  <a:gd name="connsiteX56" fmla="*/ 403278 w 565545"/>
                  <a:gd name="connsiteY56" fmla="*/ 283745 h 493127"/>
                  <a:gd name="connsiteX57" fmla="*/ 111960 w 565545"/>
                  <a:gd name="connsiteY57" fmla="*/ 266679 h 493127"/>
                  <a:gd name="connsiteX58" fmla="*/ 129222 w 565545"/>
                  <a:gd name="connsiteY58" fmla="*/ 266679 h 493127"/>
                  <a:gd name="connsiteX59" fmla="*/ 129222 w 565545"/>
                  <a:gd name="connsiteY59" fmla="*/ 289549 h 493127"/>
                  <a:gd name="connsiteX60" fmla="*/ 130660 w 565545"/>
                  <a:gd name="connsiteY60" fmla="*/ 289549 h 493127"/>
                  <a:gd name="connsiteX61" fmla="*/ 134976 w 565545"/>
                  <a:gd name="connsiteY61" fmla="*/ 283831 h 493127"/>
                  <a:gd name="connsiteX62" fmla="*/ 143607 w 565545"/>
                  <a:gd name="connsiteY62" fmla="*/ 282402 h 493127"/>
                  <a:gd name="connsiteX63" fmla="*/ 152238 w 565545"/>
                  <a:gd name="connsiteY63" fmla="*/ 285261 h 493127"/>
                  <a:gd name="connsiteX64" fmla="*/ 159430 w 565545"/>
                  <a:gd name="connsiteY64" fmla="*/ 290978 h 493127"/>
                  <a:gd name="connsiteX65" fmla="*/ 162307 w 565545"/>
                  <a:gd name="connsiteY65" fmla="*/ 298125 h 493127"/>
                  <a:gd name="connsiteX66" fmla="*/ 162307 w 565545"/>
                  <a:gd name="connsiteY66" fmla="*/ 306701 h 493127"/>
                  <a:gd name="connsiteX67" fmla="*/ 162307 w 565545"/>
                  <a:gd name="connsiteY67" fmla="*/ 315277 h 493127"/>
                  <a:gd name="connsiteX68" fmla="*/ 157992 w 565545"/>
                  <a:gd name="connsiteY68" fmla="*/ 323853 h 493127"/>
                  <a:gd name="connsiteX69" fmla="*/ 152238 w 565545"/>
                  <a:gd name="connsiteY69" fmla="*/ 329570 h 493127"/>
                  <a:gd name="connsiteX70" fmla="*/ 143607 w 565545"/>
                  <a:gd name="connsiteY70" fmla="*/ 332429 h 493127"/>
                  <a:gd name="connsiteX71" fmla="*/ 137853 w 565545"/>
                  <a:gd name="connsiteY71" fmla="*/ 331000 h 493127"/>
                  <a:gd name="connsiteX72" fmla="*/ 133537 w 565545"/>
                  <a:gd name="connsiteY72" fmla="*/ 329570 h 493127"/>
                  <a:gd name="connsiteX73" fmla="*/ 130660 w 565545"/>
                  <a:gd name="connsiteY73" fmla="*/ 328141 h 493127"/>
                  <a:gd name="connsiteX74" fmla="*/ 129222 w 565545"/>
                  <a:gd name="connsiteY74" fmla="*/ 325282 h 493127"/>
                  <a:gd name="connsiteX75" fmla="*/ 129222 w 565545"/>
                  <a:gd name="connsiteY75" fmla="*/ 331000 h 493127"/>
                  <a:gd name="connsiteX76" fmla="*/ 111960 w 565545"/>
                  <a:gd name="connsiteY76" fmla="*/ 331000 h 493127"/>
                  <a:gd name="connsiteX77" fmla="*/ 50258 w 565545"/>
                  <a:gd name="connsiteY77" fmla="*/ 250870 h 493127"/>
                  <a:gd name="connsiteX78" fmla="*/ 57451 w 565545"/>
                  <a:gd name="connsiteY78" fmla="*/ 250870 h 493127"/>
                  <a:gd name="connsiteX79" fmla="*/ 64645 w 565545"/>
                  <a:gd name="connsiteY79" fmla="*/ 253736 h 493127"/>
                  <a:gd name="connsiteX80" fmla="*/ 70400 w 565545"/>
                  <a:gd name="connsiteY80" fmla="*/ 259468 h 493127"/>
                  <a:gd name="connsiteX81" fmla="*/ 73277 w 565545"/>
                  <a:gd name="connsiteY81" fmla="*/ 266633 h 493127"/>
                  <a:gd name="connsiteX82" fmla="*/ 73277 w 565545"/>
                  <a:gd name="connsiteY82" fmla="*/ 275232 h 493127"/>
                  <a:gd name="connsiteX83" fmla="*/ 70400 w 565545"/>
                  <a:gd name="connsiteY83" fmla="*/ 282397 h 493127"/>
                  <a:gd name="connsiteX84" fmla="*/ 63206 w 565545"/>
                  <a:gd name="connsiteY84" fmla="*/ 288129 h 493127"/>
                  <a:gd name="connsiteX85" fmla="*/ 56013 w 565545"/>
                  <a:gd name="connsiteY85" fmla="*/ 292428 h 493127"/>
                  <a:gd name="connsiteX86" fmla="*/ 47381 w 565545"/>
                  <a:gd name="connsiteY86" fmla="*/ 292428 h 493127"/>
                  <a:gd name="connsiteX87" fmla="*/ 40187 w 565545"/>
                  <a:gd name="connsiteY87" fmla="*/ 289562 h 493127"/>
                  <a:gd name="connsiteX88" fmla="*/ 34432 w 565545"/>
                  <a:gd name="connsiteY88" fmla="*/ 283830 h 493127"/>
                  <a:gd name="connsiteX89" fmla="*/ 30116 w 565545"/>
                  <a:gd name="connsiteY89" fmla="*/ 269499 h 493127"/>
                  <a:gd name="connsiteX90" fmla="*/ 37310 w 565545"/>
                  <a:gd name="connsiteY90" fmla="*/ 258035 h 493127"/>
                  <a:gd name="connsiteX91" fmla="*/ 44503 w 565545"/>
                  <a:gd name="connsiteY91" fmla="*/ 268066 h 493127"/>
                  <a:gd name="connsiteX92" fmla="*/ 43064 w 565545"/>
                  <a:gd name="connsiteY92" fmla="*/ 269499 h 493127"/>
                  <a:gd name="connsiteX93" fmla="*/ 41626 w 565545"/>
                  <a:gd name="connsiteY93" fmla="*/ 272366 h 493127"/>
                  <a:gd name="connsiteX94" fmla="*/ 41626 w 565545"/>
                  <a:gd name="connsiteY94" fmla="*/ 275232 h 493127"/>
                  <a:gd name="connsiteX95" fmla="*/ 43064 w 565545"/>
                  <a:gd name="connsiteY95" fmla="*/ 278098 h 493127"/>
                  <a:gd name="connsiteX96" fmla="*/ 45942 w 565545"/>
                  <a:gd name="connsiteY96" fmla="*/ 279531 h 493127"/>
                  <a:gd name="connsiteX97" fmla="*/ 48819 w 565545"/>
                  <a:gd name="connsiteY97" fmla="*/ 280964 h 493127"/>
                  <a:gd name="connsiteX98" fmla="*/ 53135 w 565545"/>
                  <a:gd name="connsiteY98" fmla="*/ 279531 h 493127"/>
                  <a:gd name="connsiteX99" fmla="*/ 56013 w 565545"/>
                  <a:gd name="connsiteY99" fmla="*/ 278098 h 493127"/>
                  <a:gd name="connsiteX100" fmla="*/ 60329 w 565545"/>
                  <a:gd name="connsiteY100" fmla="*/ 275232 h 493127"/>
                  <a:gd name="connsiteX101" fmla="*/ 61768 w 565545"/>
                  <a:gd name="connsiteY101" fmla="*/ 272366 h 493127"/>
                  <a:gd name="connsiteX102" fmla="*/ 63206 w 565545"/>
                  <a:gd name="connsiteY102" fmla="*/ 268066 h 493127"/>
                  <a:gd name="connsiteX103" fmla="*/ 61768 w 565545"/>
                  <a:gd name="connsiteY103" fmla="*/ 265200 h 493127"/>
                  <a:gd name="connsiteX104" fmla="*/ 58890 w 565545"/>
                  <a:gd name="connsiteY104" fmla="*/ 262334 h 493127"/>
                  <a:gd name="connsiteX105" fmla="*/ 57451 w 565545"/>
                  <a:gd name="connsiteY105" fmla="*/ 262334 h 493127"/>
                  <a:gd name="connsiteX106" fmla="*/ 54574 w 565545"/>
                  <a:gd name="connsiteY106" fmla="*/ 262334 h 493127"/>
                  <a:gd name="connsiteX107" fmla="*/ 51697 w 565545"/>
                  <a:gd name="connsiteY107" fmla="*/ 263767 h 493127"/>
                  <a:gd name="connsiteX108" fmla="*/ 44503 w 565545"/>
                  <a:gd name="connsiteY108" fmla="*/ 252303 h 493127"/>
                  <a:gd name="connsiteX109" fmla="*/ 50258 w 565545"/>
                  <a:gd name="connsiteY109" fmla="*/ 250870 h 493127"/>
                  <a:gd name="connsiteX110" fmla="*/ 394661 w 565545"/>
                  <a:gd name="connsiteY110" fmla="*/ 245069 h 493127"/>
                  <a:gd name="connsiteX111" fmla="*/ 489449 w 565545"/>
                  <a:gd name="connsiteY111" fmla="*/ 309528 h 493127"/>
                  <a:gd name="connsiteX112" fmla="*/ 462162 w 565545"/>
                  <a:gd name="connsiteY112" fmla="*/ 331015 h 493127"/>
                  <a:gd name="connsiteX113" fmla="*/ 449236 w 565545"/>
                  <a:gd name="connsiteY113" fmla="*/ 320988 h 493127"/>
                  <a:gd name="connsiteX114" fmla="*/ 420513 w 565545"/>
                  <a:gd name="connsiteY114" fmla="*/ 341042 h 493127"/>
                  <a:gd name="connsiteX115" fmla="*/ 426257 w 565545"/>
                  <a:gd name="connsiteY115" fmla="*/ 355366 h 493127"/>
                  <a:gd name="connsiteX116" fmla="*/ 398970 w 565545"/>
                  <a:gd name="connsiteY116" fmla="*/ 375420 h 493127"/>
                  <a:gd name="connsiteX117" fmla="*/ 367374 w 565545"/>
                  <a:gd name="connsiteY117" fmla="*/ 263691 h 493127"/>
                  <a:gd name="connsiteX118" fmla="*/ 314418 w 565545"/>
                  <a:gd name="connsiteY118" fmla="*/ 212079 h 493127"/>
                  <a:gd name="connsiteX119" fmla="*/ 310103 w 565545"/>
                  <a:gd name="connsiteY119" fmla="*/ 213516 h 493127"/>
                  <a:gd name="connsiteX120" fmla="*/ 307227 w 565545"/>
                  <a:gd name="connsiteY120" fmla="*/ 214953 h 493127"/>
                  <a:gd name="connsiteX121" fmla="*/ 304351 w 565545"/>
                  <a:gd name="connsiteY121" fmla="*/ 219263 h 493127"/>
                  <a:gd name="connsiteX122" fmla="*/ 302912 w 565545"/>
                  <a:gd name="connsiteY122" fmla="*/ 222137 h 493127"/>
                  <a:gd name="connsiteX123" fmla="*/ 301474 w 565545"/>
                  <a:gd name="connsiteY123" fmla="*/ 226447 h 493127"/>
                  <a:gd name="connsiteX124" fmla="*/ 302912 w 565545"/>
                  <a:gd name="connsiteY124" fmla="*/ 229321 h 493127"/>
                  <a:gd name="connsiteX125" fmla="*/ 305789 w 565545"/>
                  <a:gd name="connsiteY125" fmla="*/ 233632 h 493127"/>
                  <a:gd name="connsiteX126" fmla="*/ 308665 w 565545"/>
                  <a:gd name="connsiteY126" fmla="*/ 233632 h 493127"/>
                  <a:gd name="connsiteX127" fmla="*/ 312980 w 565545"/>
                  <a:gd name="connsiteY127" fmla="*/ 233632 h 493127"/>
                  <a:gd name="connsiteX128" fmla="*/ 315856 w 565545"/>
                  <a:gd name="connsiteY128" fmla="*/ 230758 h 493127"/>
                  <a:gd name="connsiteX129" fmla="*/ 318732 w 565545"/>
                  <a:gd name="connsiteY129" fmla="*/ 227884 h 493127"/>
                  <a:gd name="connsiteX130" fmla="*/ 320171 w 565545"/>
                  <a:gd name="connsiteY130" fmla="*/ 223574 h 493127"/>
                  <a:gd name="connsiteX131" fmla="*/ 321609 w 565545"/>
                  <a:gd name="connsiteY131" fmla="*/ 219263 h 493127"/>
                  <a:gd name="connsiteX132" fmla="*/ 320171 w 565545"/>
                  <a:gd name="connsiteY132" fmla="*/ 216390 h 493127"/>
                  <a:gd name="connsiteX133" fmla="*/ 317294 w 565545"/>
                  <a:gd name="connsiteY133" fmla="*/ 213516 h 493127"/>
                  <a:gd name="connsiteX134" fmla="*/ 314418 w 565545"/>
                  <a:gd name="connsiteY134" fmla="*/ 212079 h 493127"/>
                  <a:gd name="connsiteX135" fmla="*/ 311541 w 565545"/>
                  <a:gd name="connsiteY135" fmla="*/ 174721 h 493127"/>
                  <a:gd name="connsiteX136" fmla="*/ 327362 w 565545"/>
                  <a:gd name="connsiteY136" fmla="*/ 184779 h 493127"/>
                  <a:gd name="connsiteX137" fmla="*/ 314418 w 565545"/>
                  <a:gd name="connsiteY137" fmla="*/ 203458 h 493127"/>
                  <a:gd name="connsiteX138" fmla="*/ 315856 w 565545"/>
                  <a:gd name="connsiteY138" fmla="*/ 203458 h 493127"/>
                  <a:gd name="connsiteX139" fmla="*/ 323047 w 565545"/>
                  <a:gd name="connsiteY139" fmla="*/ 202021 h 493127"/>
                  <a:gd name="connsiteX140" fmla="*/ 330238 w 565545"/>
                  <a:gd name="connsiteY140" fmla="*/ 204895 h 493127"/>
                  <a:gd name="connsiteX141" fmla="*/ 337429 w 565545"/>
                  <a:gd name="connsiteY141" fmla="*/ 212079 h 493127"/>
                  <a:gd name="connsiteX142" fmla="*/ 338867 w 565545"/>
                  <a:gd name="connsiteY142" fmla="*/ 220700 h 493127"/>
                  <a:gd name="connsiteX143" fmla="*/ 337429 w 565545"/>
                  <a:gd name="connsiteY143" fmla="*/ 229321 h 493127"/>
                  <a:gd name="connsiteX144" fmla="*/ 333114 w 565545"/>
                  <a:gd name="connsiteY144" fmla="*/ 236505 h 493127"/>
                  <a:gd name="connsiteX145" fmla="*/ 327362 w 565545"/>
                  <a:gd name="connsiteY145" fmla="*/ 243690 h 493127"/>
                  <a:gd name="connsiteX146" fmla="*/ 320171 w 565545"/>
                  <a:gd name="connsiteY146" fmla="*/ 248000 h 493127"/>
                  <a:gd name="connsiteX147" fmla="*/ 311541 w 565545"/>
                  <a:gd name="connsiteY147" fmla="*/ 249437 h 493127"/>
                  <a:gd name="connsiteX148" fmla="*/ 302912 w 565545"/>
                  <a:gd name="connsiteY148" fmla="*/ 246563 h 493127"/>
                  <a:gd name="connsiteX149" fmla="*/ 298598 w 565545"/>
                  <a:gd name="connsiteY149" fmla="*/ 243690 h 493127"/>
                  <a:gd name="connsiteX150" fmla="*/ 297160 w 565545"/>
                  <a:gd name="connsiteY150" fmla="*/ 240816 h 493127"/>
                  <a:gd name="connsiteX151" fmla="*/ 295721 w 565545"/>
                  <a:gd name="connsiteY151" fmla="*/ 237942 h 493127"/>
                  <a:gd name="connsiteX152" fmla="*/ 295721 w 565545"/>
                  <a:gd name="connsiteY152" fmla="*/ 235069 h 493127"/>
                  <a:gd name="connsiteX153" fmla="*/ 292845 w 565545"/>
                  <a:gd name="connsiteY153" fmla="*/ 239379 h 493127"/>
                  <a:gd name="connsiteX154" fmla="*/ 277025 w 565545"/>
                  <a:gd name="connsiteY154" fmla="*/ 229321 h 493127"/>
                  <a:gd name="connsiteX155" fmla="*/ 28601 w 565545"/>
                  <a:gd name="connsiteY155" fmla="*/ 157593 h 493127"/>
                  <a:gd name="connsiteX156" fmla="*/ 30037 w 565545"/>
                  <a:gd name="connsiteY156" fmla="*/ 170525 h 493127"/>
                  <a:gd name="connsiteX157" fmla="*/ 50136 w 565545"/>
                  <a:gd name="connsiteY157" fmla="*/ 161904 h 493127"/>
                  <a:gd name="connsiteX158" fmla="*/ 255500 w 565545"/>
                  <a:gd name="connsiteY158" fmla="*/ 149094 h 493127"/>
                  <a:gd name="connsiteX159" fmla="*/ 213874 w 565545"/>
                  <a:gd name="connsiteY159" fmla="*/ 362681 h 493127"/>
                  <a:gd name="connsiteX160" fmla="*/ 472244 w 565545"/>
                  <a:gd name="connsiteY160" fmla="*/ 435788 h 493127"/>
                  <a:gd name="connsiteX161" fmla="*/ 532531 w 565545"/>
                  <a:gd name="connsiteY161" fmla="*/ 182064 h 493127"/>
                  <a:gd name="connsiteX162" fmla="*/ 152130 w 565545"/>
                  <a:gd name="connsiteY162" fmla="*/ 144835 h 493127"/>
                  <a:gd name="connsiteX163" fmla="*/ 170746 w 565545"/>
                  <a:gd name="connsiteY163" fmla="*/ 156283 h 493127"/>
                  <a:gd name="connsiteX164" fmla="*/ 154994 w 565545"/>
                  <a:gd name="connsiteY164" fmla="*/ 167731 h 493127"/>
                  <a:gd name="connsiteX165" fmla="*/ 152130 w 565545"/>
                  <a:gd name="connsiteY165" fmla="*/ 166300 h 493127"/>
                  <a:gd name="connsiteX166" fmla="*/ 149265 w 565545"/>
                  <a:gd name="connsiteY166" fmla="*/ 163438 h 493127"/>
                  <a:gd name="connsiteX167" fmla="*/ 144969 w 565545"/>
                  <a:gd name="connsiteY167" fmla="*/ 163438 h 493127"/>
                  <a:gd name="connsiteX168" fmla="*/ 140673 w 565545"/>
                  <a:gd name="connsiteY168" fmla="*/ 164869 h 493127"/>
                  <a:gd name="connsiteX169" fmla="*/ 136377 w 565545"/>
                  <a:gd name="connsiteY169" fmla="*/ 170593 h 493127"/>
                  <a:gd name="connsiteX170" fmla="*/ 134945 w 565545"/>
                  <a:gd name="connsiteY170" fmla="*/ 174886 h 493127"/>
                  <a:gd name="connsiteX171" fmla="*/ 136377 w 565545"/>
                  <a:gd name="connsiteY171" fmla="*/ 182040 h 493127"/>
                  <a:gd name="connsiteX172" fmla="*/ 140673 w 565545"/>
                  <a:gd name="connsiteY172" fmla="*/ 187764 h 493127"/>
                  <a:gd name="connsiteX173" fmla="*/ 144969 w 565545"/>
                  <a:gd name="connsiteY173" fmla="*/ 192057 h 493127"/>
                  <a:gd name="connsiteX174" fmla="*/ 149265 w 565545"/>
                  <a:gd name="connsiteY174" fmla="*/ 196350 h 493127"/>
                  <a:gd name="connsiteX175" fmla="*/ 154994 w 565545"/>
                  <a:gd name="connsiteY175" fmla="*/ 197781 h 493127"/>
                  <a:gd name="connsiteX176" fmla="*/ 160722 w 565545"/>
                  <a:gd name="connsiteY176" fmla="*/ 194919 h 493127"/>
                  <a:gd name="connsiteX177" fmla="*/ 163586 w 565545"/>
                  <a:gd name="connsiteY177" fmla="*/ 192057 h 493127"/>
                  <a:gd name="connsiteX178" fmla="*/ 165018 w 565545"/>
                  <a:gd name="connsiteY178" fmla="*/ 187764 h 493127"/>
                  <a:gd name="connsiteX179" fmla="*/ 165018 w 565545"/>
                  <a:gd name="connsiteY179" fmla="*/ 184902 h 493127"/>
                  <a:gd name="connsiteX180" fmla="*/ 163586 w 565545"/>
                  <a:gd name="connsiteY180" fmla="*/ 180609 h 493127"/>
                  <a:gd name="connsiteX181" fmla="*/ 179339 w 565545"/>
                  <a:gd name="connsiteY181" fmla="*/ 169162 h 493127"/>
                  <a:gd name="connsiteX182" fmla="*/ 183635 w 565545"/>
                  <a:gd name="connsiteY182" fmla="*/ 177748 h 493127"/>
                  <a:gd name="connsiteX183" fmla="*/ 183635 w 565545"/>
                  <a:gd name="connsiteY183" fmla="*/ 189195 h 493127"/>
                  <a:gd name="connsiteX184" fmla="*/ 179339 w 565545"/>
                  <a:gd name="connsiteY184" fmla="*/ 199212 h 493127"/>
                  <a:gd name="connsiteX185" fmla="*/ 170746 w 565545"/>
                  <a:gd name="connsiteY185" fmla="*/ 207798 h 493127"/>
                  <a:gd name="connsiteX186" fmla="*/ 157858 w 565545"/>
                  <a:gd name="connsiteY186" fmla="*/ 213522 h 493127"/>
                  <a:gd name="connsiteX187" fmla="*/ 144969 w 565545"/>
                  <a:gd name="connsiteY187" fmla="*/ 213522 h 493127"/>
                  <a:gd name="connsiteX188" fmla="*/ 133513 w 565545"/>
                  <a:gd name="connsiteY188" fmla="*/ 209229 h 493127"/>
                  <a:gd name="connsiteX189" fmla="*/ 123488 w 565545"/>
                  <a:gd name="connsiteY189" fmla="*/ 199212 h 493127"/>
                  <a:gd name="connsiteX190" fmla="*/ 117760 w 565545"/>
                  <a:gd name="connsiteY190" fmla="*/ 186333 h 493127"/>
                  <a:gd name="connsiteX191" fmla="*/ 116328 w 565545"/>
                  <a:gd name="connsiteY191" fmla="*/ 173455 h 493127"/>
                  <a:gd name="connsiteX192" fmla="*/ 122056 w 565545"/>
                  <a:gd name="connsiteY192" fmla="*/ 162007 h 493127"/>
                  <a:gd name="connsiteX193" fmla="*/ 132081 w 565545"/>
                  <a:gd name="connsiteY193" fmla="*/ 151990 h 493127"/>
                  <a:gd name="connsiteX194" fmla="*/ 152130 w 565545"/>
                  <a:gd name="connsiteY194" fmla="*/ 144835 h 493127"/>
                  <a:gd name="connsiteX195" fmla="*/ 2759 w 565545"/>
                  <a:gd name="connsiteY195" fmla="*/ 131730 h 493127"/>
                  <a:gd name="connsiteX196" fmla="*/ 71671 w 565545"/>
                  <a:gd name="connsiteY196" fmla="*/ 150409 h 493127"/>
                  <a:gd name="connsiteX197" fmla="*/ 73107 w 565545"/>
                  <a:gd name="connsiteY197" fmla="*/ 170525 h 493127"/>
                  <a:gd name="connsiteX198" fmla="*/ 8502 w 565545"/>
                  <a:gd name="connsiteY198" fmla="*/ 200699 h 493127"/>
                  <a:gd name="connsiteX199" fmla="*/ 7066 w 565545"/>
                  <a:gd name="connsiteY199" fmla="*/ 179146 h 493127"/>
                  <a:gd name="connsiteX200" fmla="*/ 15680 w 565545"/>
                  <a:gd name="connsiteY200" fmla="*/ 176272 h 493127"/>
                  <a:gd name="connsiteX201" fmla="*/ 14244 w 565545"/>
                  <a:gd name="connsiteY201" fmla="*/ 154720 h 493127"/>
                  <a:gd name="connsiteX202" fmla="*/ 4195 w 565545"/>
                  <a:gd name="connsiteY202" fmla="*/ 153283 h 493127"/>
                  <a:gd name="connsiteX203" fmla="*/ 242581 w 565545"/>
                  <a:gd name="connsiteY203" fmla="*/ 127592 h 493127"/>
                  <a:gd name="connsiteX204" fmla="*/ 565545 w 565545"/>
                  <a:gd name="connsiteY204" fmla="*/ 159128 h 493127"/>
                  <a:gd name="connsiteX205" fmla="*/ 493775 w 565545"/>
                  <a:gd name="connsiteY205" fmla="*/ 461591 h 493127"/>
                  <a:gd name="connsiteX206" fmla="*/ 261242 w 565545"/>
                  <a:gd name="connsiteY206" fmla="*/ 493127 h 493127"/>
                  <a:gd name="connsiteX207" fmla="*/ 0 w 565545"/>
                  <a:gd name="connsiteY207" fmla="*/ 399951 h 493127"/>
                  <a:gd name="connsiteX208" fmla="*/ 195214 w 565545"/>
                  <a:gd name="connsiteY208" fmla="*/ 369849 h 493127"/>
                  <a:gd name="connsiteX209" fmla="*/ 345994 w 565545"/>
                  <a:gd name="connsiteY209" fmla="*/ 77420 h 493127"/>
                  <a:gd name="connsiteX210" fmla="*/ 344557 w 565545"/>
                  <a:gd name="connsiteY210" fmla="*/ 80289 h 493127"/>
                  <a:gd name="connsiteX211" fmla="*/ 341684 w 565545"/>
                  <a:gd name="connsiteY211" fmla="*/ 83157 h 493127"/>
                  <a:gd name="connsiteX212" fmla="*/ 337373 w 565545"/>
                  <a:gd name="connsiteY212" fmla="*/ 87459 h 493127"/>
                  <a:gd name="connsiteX213" fmla="*/ 338810 w 565545"/>
                  <a:gd name="connsiteY213" fmla="*/ 90327 h 493127"/>
                  <a:gd name="connsiteX214" fmla="*/ 341684 w 565545"/>
                  <a:gd name="connsiteY214" fmla="*/ 93196 h 493127"/>
                  <a:gd name="connsiteX215" fmla="*/ 345994 w 565545"/>
                  <a:gd name="connsiteY215" fmla="*/ 91762 h 493127"/>
                  <a:gd name="connsiteX216" fmla="*/ 350305 w 565545"/>
                  <a:gd name="connsiteY216" fmla="*/ 87459 h 493127"/>
                  <a:gd name="connsiteX217" fmla="*/ 348868 w 565545"/>
                  <a:gd name="connsiteY217" fmla="*/ 81723 h 493127"/>
                  <a:gd name="connsiteX218" fmla="*/ 192358 w 565545"/>
                  <a:gd name="connsiteY218" fmla="*/ 57297 h 493127"/>
                  <a:gd name="connsiteX219" fmla="*/ 180893 w 565545"/>
                  <a:gd name="connsiteY219" fmla="*/ 70189 h 493127"/>
                  <a:gd name="connsiteX220" fmla="*/ 192358 w 565545"/>
                  <a:gd name="connsiteY220" fmla="*/ 81648 h 493127"/>
                  <a:gd name="connsiteX221" fmla="*/ 196657 w 565545"/>
                  <a:gd name="connsiteY221" fmla="*/ 83081 h 493127"/>
                  <a:gd name="connsiteX222" fmla="*/ 199523 w 565545"/>
                  <a:gd name="connsiteY222" fmla="*/ 84513 h 493127"/>
                  <a:gd name="connsiteX223" fmla="*/ 203823 w 565545"/>
                  <a:gd name="connsiteY223" fmla="*/ 84513 h 493127"/>
                  <a:gd name="connsiteX224" fmla="*/ 206689 w 565545"/>
                  <a:gd name="connsiteY224" fmla="*/ 81648 h 493127"/>
                  <a:gd name="connsiteX225" fmla="*/ 205256 w 565545"/>
                  <a:gd name="connsiteY225" fmla="*/ 68756 h 493127"/>
                  <a:gd name="connsiteX226" fmla="*/ 340247 w 565545"/>
                  <a:gd name="connsiteY226" fmla="*/ 50172 h 493127"/>
                  <a:gd name="connsiteX227" fmla="*/ 347431 w 565545"/>
                  <a:gd name="connsiteY227" fmla="*/ 50172 h 493127"/>
                  <a:gd name="connsiteX228" fmla="*/ 353178 w 565545"/>
                  <a:gd name="connsiteY228" fmla="*/ 54474 h 493127"/>
                  <a:gd name="connsiteX229" fmla="*/ 357489 w 565545"/>
                  <a:gd name="connsiteY229" fmla="*/ 60211 h 493127"/>
                  <a:gd name="connsiteX230" fmla="*/ 367547 w 565545"/>
                  <a:gd name="connsiteY230" fmla="*/ 77420 h 493127"/>
                  <a:gd name="connsiteX231" fmla="*/ 370420 w 565545"/>
                  <a:gd name="connsiteY231" fmla="*/ 81723 h 493127"/>
                  <a:gd name="connsiteX232" fmla="*/ 374731 w 565545"/>
                  <a:gd name="connsiteY232" fmla="*/ 86025 h 493127"/>
                  <a:gd name="connsiteX233" fmla="*/ 358926 w 565545"/>
                  <a:gd name="connsiteY233" fmla="*/ 96064 h 493127"/>
                  <a:gd name="connsiteX234" fmla="*/ 357489 w 565545"/>
                  <a:gd name="connsiteY234" fmla="*/ 94630 h 493127"/>
                  <a:gd name="connsiteX235" fmla="*/ 356052 w 565545"/>
                  <a:gd name="connsiteY235" fmla="*/ 91762 h 493127"/>
                  <a:gd name="connsiteX236" fmla="*/ 351742 w 565545"/>
                  <a:gd name="connsiteY236" fmla="*/ 100366 h 493127"/>
                  <a:gd name="connsiteX237" fmla="*/ 344557 w 565545"/>
                  <a:gd name="connsiteY237" fmla="*/ 106103 h 493127"/>
                  <a:gd name="connsiteX238" fmla="*/ 338810 w 565545"/>
                  <a:gd name="connsiteY238" fmla="*/ 107537 h 493127"/>
                  <a:gd name="connsiteX239" fmla="*/ 333063 w 565545"/>
                  <a:gd name="connsiteY239" fmla="*/ 108971 h 493127"/>
                  <a:gd name="connsiteX240" fmla="*/ 327315 w 565545"/>
                  <a:gd name="connsiteY240" fmla="*/ 106103 h 493127"/>
                  <a:gd name="connsiteX241" fmla="*/ 321568 w 565545"/>
                  <a:gd name="connsiteY241" fmla="*/ 101800 h 493127"/>
                  <a:gd name="connsiteX242" fmla="*/ 320131 w 565545"/>
                  <a:gd name="connsiteY242" fmla="*/ 94630 h 493127"/>
                  <a:gd name="connsiteX243" fmla="*/ 321568 w 565545"/>
                  <a:gd name="connsiteY243" fmla="*/ 88893 h 493127"/>
                  <a:gd name="connsiteX244" fmla="*/ 324442 w 565545"/>
                  <a:gd name="connsiteY244" fmla="*/ 84591 h 493127"/>
                  <a:gd name="connsiteX245" fmla="*/ 328752 w 565545"/>
                  <a:gd name="connsiteY245" fmla="*/ 80289 h 493127"/>
                  <a:gd name="connsiteX246" fmla="*/ 333063 w 565545"/>
                  <a:gd name="connsiteY246" fmla="*/ 75986 h 493127"/>
                  <a:gd name="connsiteX247" fmla="*/ 337373 w 565545"/>
                  <a:gd name="connsiteY247" fmla="*/ 73118 h 493127"/>
                  <a:gd name="connsiteX248" fmla="*/ 340247 w 565545"/>
                  <a:gd name="connsiteY248" fmla="*/ 70250 h 493127"/>
                  <a:gd name="connsiteX249" fmla="*/ 340247 w 565545"/>
                  <a:gd name="connsiteY249" fmla="*/ 65947 h 493127"/>
                  <a:gd name="connsiteX250" fmla="*/ 335936 w 565545"/>
                  <a:gd name="connsiteY250" fmla="*/ 64513 h 493127"/>
                  <a:gd name="connsiteX251" fmla="*/ 331626 w 565545"/>
                  <a:gd name="connsiteY251" fmla="*/ 65947 h 493127"/>
                  <a:gd name="connsiteX252" fmla="*/ 328752 w 565545"/>
                  <a:gd name="connsiteY252" fmla="*/ 67382 h 493127"/>
                  <a:gd name="connsiteX253" fmla="*/ 328752 w 565545"/>
                  <a:gd name="connsiteY253" fmla="*/ 70250 h 493127"/>
                  <a:gd name="connsiteX254" fmla="*/ 327315 w 565545"/>
                  <a:gd name="connsiteY254" fmla="*/ 71684 h 493127"/>
                  <a:gd name="connsiteX255" fmla="*/ 328752 w 565545"/>
                  <a:gd name="connsiteY255" fmla="*/ 73118 h 493127"/>
                  <a:gd name="connsiteX256" fmla="*/ 312947 w 565545"/>
                  <a:gd name="connsiteY256" fmla="*/ 83157 h 493127"/>
                  <a:gd name="connsiteX257" fmla="*/ 311510 w 565545"/>
                  <a:gd name="connsiteY257" fmla="*/ 74552 h 493127"/>
                  <a:gd name="connsiteX258" fmla="*/ 314384 w 565545"/>
                  <a:gd name="connsiteY258" fmla="*/ 65947 h 493127"/>
                  <a:gd name="connsiteX259" fmla="*/ 320131 w 565545"/>
                  <a:gd name="connsiteY259" fmla="*/ 60211 h 493127"/>
                  <a:gd name="connsiteX260" fmla="*/ 327315 w 565545"/>
                  <a:gd name="connsiteY260" fmla="*/ 55909 h 493127"/>
                  <a:gd name="connsiteX261" fmla="*/ 340247 w 565545"/>
                  <a:gd name="connsiteY261" fmla="*/ 50172 h 493127"/>
                  <a:gd name="connsiteX262" fmla="*/ 57416 w 565545"/>
                  <a:gd name="connsiteY262" fmla="*/ 48693 h 493127"/>
                  <a:gd name="connsiteX263" fmla="*/ 53106 w 565545"/>
                  <a:gd name="connsiteY263" fmla="*/ 50126 h 493127"/>
                  <a:gd name="connsiteX264" fmla="*/ 51669 w 565545"/>
                  <a:gd name="connsiteY264" fmla="*/ 54424 h 493127"/>
                  <a:gd name="connsiteX265" fmla="*/ 53106 w 565545"/>
                  <a:gd name="connsiteY265" fmla="*/ 58722 h 493127"/>
                  <a:gd name="connsiteX266" fmla="*/ 60290 w 565545"/>
                  <a:gd name="connsiteY266" fmla="*/ 63020 h 493127"/>
                  <a:gd name="connsiteX267" fmla="*/ 67474 w 565545"/>
                  <a:gd name="connsiteY267" fmla="*/ 60155 h 493127"/>
                  <a:gd name="connsiteX268" fmla="*/ 71785 w 565545"/>
                  <a:gd name="connsiteY268" fmla="*/ 55856 h 493127"/>
                  <a:gd name="connsiteX269" fmla="*/ 67474 w 565545"/>
                  <a:gd name="connsiteY269" fmla="*/ 54424 h 493127"/>
                  <a:gd name="connsiteX270" fmla="*/ 63163 w 565545"/>
                  <a:gd name="connsiteY270" fmla="*/ 51558 h 493127"/>
                  <a:gd name="connsiteX271" fmla="*/ 57416 w 565545"/>
                  <a:gd name="connsiteY271" fmla="*/ 48693 h 493127"/>
                  <a:gd name="connsiteX272" fmla="*/ 212421 w 565545"/>
                  <a:gd name="connsiteY272" fmla="*/ 34378 h 493127"/>
                  <a:gd name="connsiteX273" fmla="*/ 203823 w 565545"/>
                  <a:gd name="connsiteY273" fmla="*/ 45838 h 493127"/>
                  <a:gd name="connsiteX274" fmla="*/ 213855 w 565545"/>
                  <a:gd name="connsiteY274" fmla="*/ 54432 h 493127"/>
                  <a:gd name="connsiteX275" fmla="*/ 221020 w 565545"/>
                  <a:gd name="connsiteY275" fmla="*/ 58729 h 493127"/>
                  <a:gd name="connsiteX276" fmla="*/ 226753 w 565545"/>
                  <a:gd name="connsiteY276" fmla="*/ 55864 h 493127"/>
                  <a:gd name="connsiteX277" fmla="*/ 228186 w 565545"/>
                  <a:gd name="connsiteY277" fmla="*/ 50135 h 493127"/>
                  <a:gd name="connsiteX278" fmla="*/ 223886 w 565545"/>
                  <a:gd name="connsiteY278" fmla="*/ 44405 h 493127"/>
                  <a:gd name="connsiteX279" fmla="*/ 511087 w 565545"/>
                  <a:gd name="connsiteY279" fmla="*/ 34255 h 493127"/>
                  <a:gd name="connsiteX280" fmla="*/ 525446 w 565545"/>
                  <a:gd name="connsiteY280" fmla="*/ 35692 h 493127"/>
                  <a:gd name="connsiteX281" fmla="*/ 536933 w 565545"/>
                  <a:gd name="connsiteY281" fmla="*/ 41439 h 493127"/>
                  <a:gd name="connsiteX282" fmla="*/ 545548 w 565545"/>
                  <a:gd name="connsiteY282" fmla="*/ 51497 h 493127"/>
                  <a:gd name="connsiteX283" fmla="*/ 549855 w 565545"/>
                  <a:gd name="connsiteY283" fmla="*/ 65866 h 493127"/>
                  <a:gd name="connsiteX284" fmla="*/ 522574 w 565545"/>
                  <a:gd name="connsiteY284" fmla="*/ 65866 h 493127"/>
                  <a:gd name="connsiteX285" fmla="*/ 518267 w 565545"/>
                  <a:gd name="connsiteY285" fmla="*/ 58682 h 493127"/>
                  <a:gd name="connsiteX286" fmla="*/ 511087 w 565545"/>
                  <a:gd name="connsiteY286" fmla="*/ 55808 h 493127"/>
                  <a:gd name="connsiteX287" fmla="*/ 503908 w 565545"/>
                  <a:gd name="connsiteY287" fmla="*/ 57245 h 493127"/>
                  <a:gd name="connsiteX288" fmla="*/ 501037 w 565545"/>
                  <a:gd name="connsiteY288" fmla="*/ 61555 h 493127"/>
                  <a:gd name="connsiteX289" fmla="*/ 498165 w 565545"/>
                  <a:gd name="connsiteY289" fmla="*/ 67303 h 493127"/>
                  <a:gd name="connsiteX290" fmla="*/ 498165 w 565545"/>
                  <a:gd name="connsiteY290" fmla="*/ 74487 h 493127"/>
                  <a:gd name="connsiteX291" fmla="*/ 498165 w 565545"/>
                  <a:gd name="connsiteY291" fmla="*/ 81671 h 493127"/>
                  <a:gd name="connsiteX292" fmla="*/ 501037 w 565545"/>
                  <a:gd name="connsiteY292" fmla="*/ 87419 h 493127"/>
                  <a:gd name="connsiteX293" fmla="*/ 503908 w 565545"/>
                  <a:gd name="connsiteY293" fmla="*/ 91729 h 493127"/>
                  <a:gd name="connsiteX294" fmla="*/ 511087 w 565545"/>
                  <a:gd name="connsiteY294" fmla="*/ 93166 h 493127"/>
                  <a:gd name="connsiteX295" fmla="*/ 519702 w 565545"/>
                  <a:gd name="connsiteY295" fmla="*/ 90292 h 493127"/>
                  <a:gd name="connsiteX296" fmla="*/ 522574 w 565545"/>
                  <a:gd name="connsiteY296" fmla="*/ 83108 h 493127"/>
                  <a:gd name="connsiteX297" fmla="*/ 551291 w 565545"/>
                  <a:gd name="connsiteY297" fmla="*/ 83108 h 493127"/>
                  <a:gd name="connsiteX298" fmla="*/ 545548 w 565545"/>
                  <a:gd name="connsiteY298" fmla="*/ 96040 h 493127"/>
                  <a:gd name="connsiteX299" fmla="*/ 536933 w 565545"/>
                  <a:gd name="connsiteY299" fmla="*/ 106098 h 493127"/>
                  <a:gd name="connsiteX300" fmla="*/ 525446 w 565545"/>
                  <a:gd name="connsiteY300" fmla="*/ 113282 h 493127"/>
                  <a:gd name="connsiteX301" fmla="*/ 511087 w 565545"/>
                  <a:gd name="connsiteY301" fmla="*/ 114719 h 493127"/>
                  <a:gd name="connsiteX302" fmla="*/ 493857 w 565545"/>
                  <a:gd name="connsiteY302" fmla="*/ 111845 h 493127"/>
                  <a:gd name="connsiteX303" fmla="*/ 480935 w 565545"/>
                  <a:gd name="connsiteY303" fmla="*/ 104661 h 493127"/>
                  <a:gd name="connsiteX304" fmla="*/ 472320 w 565545"/>
                  <a:gd name="connsiteY304" fmla="*/ 91729 h 493127"/>
                  <a:gd name="connsiteX305" fmla="*/ 469448 w 565545"/>
                  <a:gd name="connsiteY305" fmla="*/ 74487 h 493127"/>
                  <a:gd name="connsiteX306" fmla="*/ 472320 w 565545"/>
                  <a:gd name="connsiteY306" fmla="*/ 58682 h 493127"/>
                  <a:gd name="connsiteX307" fmla="*/ 480935 w 565545"/>
                  <a:gd name="connsiteY307" fmla="*/ 45750 h 493127"/>
                  <a:gd name="connsiteX308" fmla="*/ 493857 w 565545"/>
                  <a:gd name="connsiteY308" fmla="*/ 37129 h 493127"/>
                  <a:gd name="connsiteX309" fmla="*/ 511087 w 565545"/>
                  <a:gd name="connsiteY309" fmla="*/ 34255 h 493127"/>
                  <a:gd name="connsiteX310" fmla="*/ 417704 w 565545"/>
                  <a:gd name="connsiteY310" fmla="*/ 17158 h 493127"/>
                  <a:gd name="connsiteX311" fmla="*/ 413406 w 565545"/>
                  <a:gd name="connsiteY311" fmla="*/ 18588 h 493127"/>
                  <a:gd name="connsiteX312" fmla="*/ 411974 w 565545"/>
                  <a:gd name="connsiteY312" fmla="*/ 21447 h 493127"/>
                  <a:gd name="connsiteX313" fmla="*/ 410542 w 565545"/>
                  <a:gd name="connsiteY313" fmla="*/ 25737 h 493127"/>
                  <a:gd name="connsiteX314" fmla="*/ 411974 w 565545"/>
                  <a:gd name="connsiteY314" fmla="*/ 28597 h 493127"/>
                  <a:gd name="connsiteX315" fmla="*/ 414839 w 565545"/>
                  <a:gd name="connsiteY315" fmla="*/ 31456 h 493127"/>
                  <a:gd name="connsiteX316" fmla="*/ 419136 w 565545"/>
                  <a:gd name="connsiteY316" fmla="*/ 34316 h 493127"/>
                  <a:gd name="connsiteX317" fmla="*/ 422001 w 565545"/>
                  <a:gd name="connsiteY317" fmla="*/ 35746 h 493127"/>
                  <a:gd name="connsiteX318" fmla="*/ 426298 w 565545"/>
                  <a:gd name="connsiteY318" fmla="*/ 35746 h 493127"/>
                  <a:gd name="connsiteX319" fmla="*/ 430596 w 565545"/>
                  <a:gd name="connsiteY319" fmla="*/ 34316 h 493127"/>
                  <a:gd name="connsiteX320" fmla="*/ 432028 w 565545"/>
                  <a:gd name="connsiteY320" fmla="*/ 31456 h 493127"/>
                  <a:gd name="connsiteX321" fmla="*/ 433460 w 565545"/>
                  <a:gd name="connsiteY321" fmla="*/ 27167 h 493127"/>
                  <a:gd name="connsiteX322" fmla="*/ 432028 w 565545"/>
                  <a:gd name="connsiteY322" fmla="*/ 24307 h 493127"/>
                  <a:gd name="connsiteX323" fmla="*/ 429163 w 565545"/>
                  <a:gd name="connsiteY323" fmla="*/ 21447 h 493127"/>
                  <a:gd name="connsiteX324" fmla="*/ 424866 w 565545"/>
                  <a:gd name="connsiteY324" fmla="*/ 20018 h 493127"/>
                  <a:gd name="connsiteX325" fmla="*/ 422001 w 565545"/>
                  <a:gd name="connsiteY325" fmla="*/ 18588 h 493127"/>
                  <a:gd name="connsiteX326" fmla="*/ 417704 w 565545"/>
                  <a:gd name="connsiteY326" fmla="*/ 17158 h 493127"/>
                  <a:gd name="connsiteX327" fmla="*/ 66037 w 565545"/>
                  <a:gd name="connsiteY327" fmla="*/ 12874 h 493127"/>
                  <a:gd name="connsiteX328" fmla="*/ 76095 w 565545"/>
                  <a:gd name="connsiteY328" fmla="*/ 14307 h 493127"/>
                  <a:gd name="connsiteX329" fmla="*/ 84716 w 565545"/>
                  <a:gd name="connsiteY329" fmla="*/ 20038 h 493127"/>
                  <a:gd name="connsiteX330" fmla="*/ 93337 w 565545"/>
                  <a:gd name="connsiteY330" fmla="*/ 27202 h 493127"/>
                  <a:gd name="connsiteX331" fmla="*/ 101958 w 565545"/>
                  <a:gd name="connsiteY331" fmla="*/ 41529 h 493127"/>
                  <a:gd name="connsiteX332" fmla="*/ 104832 w 565545"/>
                  <a:gd name="connsiteY332" fmla="*/ 51558 h 493127"/>
                  <a:gd name="connsiteX333" fmla="*/ 100521 w 565545"/>
                  <a:gd name="connsiteY333" fmla="*/ 58722 h 493127"/>
                  <a:gd name="connsiteX334" fmla="*/ 94774 w 565545"/>
                  <a:gd name="connsiteY334" fmla="*/ 64453 h 493127"/>
                  <a:gd name="connsiteX335" fmla="*/ 76095 w 565545"/>
                  <a:gd name="connsiteY335" fmla="*/ 81646 h 493127"/>
                  <a:gd name="connsiteX336" fmla="*/ 70348 w 565545"/>
                  <a:gd name="connsiteY336" fmla="*/ 87377 h 493127"/>
                  <a:gd name="connsiteX337" fmla="*/ 67474 w 565545"/>
                  <a:gd name="connsiteY337" fmla="*/ 93108 h 493127"/>
                  <a:gd name="connsiteX338" fmla="*/ 51669 w 565545"/>
                  <a:gd name="connsiteY338" fmla="*/ 75915 h 493127"/>
                  <a:gd name="connsiteX339" fmla="*/ 53106 w 565545"/>
                  <a:gd name="connsiteY339" fmla="*/ 73050 h 493127"/>
                  <a:gd name="connsiteX340" fmla="*/ 55979 w 565545"/>
                  <a:gd name="connsiteY340" fmla="*/ 71617 h 493127"/>
                  <a:gd name="connsiteX341" fmla="*/ 55979 w 565545"/>
                  <a:gd name="connsiteY341" fmla="*/ 70184 h 493127"/>
                  <a:gd name="connsiteX342" fmla="*/ 44484 w 565545"/>
                  <a:gd name="connsiteY342" fmla="*/ 68751 h 493127"/>
                  <a:gd name="connsiteX343" fmla="*/ 37300 w 565545"/>
                  <a:gd name="connsiteY343" fmla="*/ 61588 h 493127"/>
                  <a:gd name="connsiteX344" fmla="*/ 31553 w 565545"/>
                  <a:gd name="connsiteY344" fmla="*/ 54424 h 493127"/>
                  <a:gd name="connsiteX345" fmla="*/ 30116 w 565545"/>
                  <a:gd name="connsiteY345" fmla="*/ 47260 h 493127"/>
                  <a:gd name="connsiteX346" fmla="*/ 31553 w 565545"/>
                  <a:gd name="connsiteY346" fmla="*/ 40096 h 493127"/>
                  <a:gd name="connsiteX347" fmla="*/ 35863 w 565545"/>
                  <a:gd name="connsiteY347" fmla="*/ 32932 h 493127"/>
                  <a:gd name="connsiteX348" fmla="*/ 43048 w 565545"/>
                  <a:gd name="connsiteY348" fmla="*/ 28634 h 493127"/>
                  <a:gd name="connsiteX349" fmla="*/ 50232 w 565545"/>
                  <a:gd name="connsiteY349" fmla="*/ 28634 h 493127"/>
                  <a:gd name="connsiteX350" fmla="*/ 57416 w 565545"/>
                  <a:gd name="connsiteY350" fmla="*/ 31500 h 493127"/>
                  <a:gd name="connsiteX351" fmla="*/ 63163 w 565545"/>
                  <a:gd name="connsiteY351" fmla="*/ 35798 h 493127"/>
                  <a:gd name="connsiteX352" fmla="*/ 68911 w 565545"/>
                  <a:gd name="connsiteY352" fmla="*/ 40096 h 493127"/>
                  <a:gd name="connsiteX353" fmla="*/ 74658 w 565545"/>
                  <a:gd name="connsiteY353" fmla="*/ 44394 h 493127"/>
                  <a:gd name="connsiteX354" fmla="*/ 78969 w 565545"/>
                  <a:gd name="connsiteY354" fmla="*/ 47260 h 493127"/>
                  <a:gd name="connsiteX355" fmla="*/ 83279 w 565545"/>
                  <a:gd name="connsiteY355" fmla="*/ 45827 h 493127"/>
                  <a:gd name="connsiteX356" fmla="*/ 84716 w 565545"/>
                  <a:gd name="connsiteY356" fmla="*/ 41529 h 493127"/>
                  <a:gd name="connsiteX357" fmla="*/ 81842 w 565545"/>
                  <a:gd name="connsiteY357" fmla="*/ 35798 h 493127"/>
                  <a:gd name="connsiteX358" fmla="*/ 78969 w 565545"/>
                  <a:gd name="connsiteY358" fmla="*/ 32932 h 493127"/>
                  <a:gd name="connsiteX359" fmla="*/ 76095 w 565545"/>
                  <a:gd name="connsiteY359" fmla="*/ 32932 h 493127"/>
                  <a:gd name="connsiteX360" fmla="*/ 73221 w 565545"/>
                  <a:gd name="connsiteY360" fmla="*/ 32932 h 493127"/>
                  <a:gd name="connsiteX361" fmla="*/ 71785 w 565545"/>
                  <a:gd name="connsiteY361" fmla="*/ 34365 h 493127"/>
                  <a:gd name="connsiteX362" fmla="*/ 57416 w 565545"/>
                  <a:gd name="connsiteY362" fmla="*/ 18605 h 493127"/>
                  <a:gd name="connsiteX363" fmla="*/ 66037 w 565545"/>
                  <a:gd name="connsiteY363" fmla="*/ 12874 h 493127"/>
                  <a:gd name="connsiteX364" fmla="*/ 416271 w 565545"/>
                  <a:gd name="connsiteY364" fmla="*/ 0 h 493127"/>
                  <a:gd name="connsiteX365" fmla="*/ 424866 w 565545"/>
                  <a:gd name="connsiteY365" fmla="*/ 0 h 493127"/>
                  <a:gd name="connsiteX366" fmla="*/ 432028 w 565545"/>
                  <a:gd name="connsiteY366" fmla="*/ 2860 h 493127"/>
                  <a:gd name="connsiteX367" fmla="*/ 440622 w 565545"/>
                  <a:gd name="connsiteY367" fmla="*/ 7149 h 493127"/>
                  <a:gd name="connsiteX368" fmla="*/ 446352 w 565545"/>
                  <a:gd name="connsiteY368" fmla="*/ 14298 h 493127"/>
                  <a:gd name="connsiteX369" fmla="*/ 449217 w 565545"/>
                  <a:gd name="connsiteY369" fmla="*/ 22877 h 493127"/>
                  <a:gd name="connsiteX370" fmla="*/ 446352 w 565545"/>
                  <a:gd name="connsiteY370" fmla="*/ 31456 h 493127"/>
                  <a:gd name="connsiteX371" fmla="*/ 444920 w 565545"/>
                  <a:gd name="connsiteY371" fmla="*/ 35746 h 493127"/>
                  <a:gd name="connsiteX372" fmla="*/ 440622 w 565545"/>
                  <a:gd name="connsiteY372" fmla="*/ 38605 h 493127"/>
                  <a:gd name="connsiteX373" fmla="*/ 437758 w 565545"/>
                  <a:gd name="connsiteY373" fmla="*/ 40035 h 493127"/>
                  <a:gd name="connsiteX374" fmla="*/ 434893 w 565545"/>
                  <a:gd name="connsiteY374" fmla="*/ 41465 h 493127"/>
                  <a:gd name="connsiteX375" fmla="*/ 440622 w 565545"/>
                  <a:gd name="connsiteY375" fmla="*/ 42895 h 493127"/>
                  <a:gd name="connsiteX376" fmla="*/ 433460 w 565545"/>
                  <a:gd name="connsiteY376" fmla="*/ 58623 h 493127"/>
                  <a:gd name="connsiteX377" fmla="*/ 374731 w 565545"/>
                  <a:gd name="connsiteY377" fmla="*/ 32886 h 493127"/>
                  <a:gd name="connsiteX378" fmla="*/ 381893 w 565545"/>
                  <a:gd name="connsiteY378" fmla="*/ 15728 h 493127"/>
                  <a:gd name="connsiteX379" fmla="*/ 401947 w 565545"/>
                  <a:gd name="connsiteY379" fmla="*/ 25737 h 493127"/>
                  <a:gd name="connsiteX380" fmla="*/ 400515 w 565545"/>
                  <a:gd name="connsiteY380" fmla="*/ 18588 h 493127"/>
                  <a:gd name="connsiteX381" fmla="*/ 401947 w 565545"/>
                  <a:gd name="connsiteY381" fmla="*/ 11439 h 493127"/>
                  <a:gd name="connsiteX382" fmla="*/ 407677 w 565545"/>
                  <a:gd name="connsiteY382" fmla="*/ 2860 h 493127"/>
                  <a:gd name="connsiteX383" fmla="*/ 416271 w 565545"/>
                  <a:gd name="connsiteY383" fmla="*/ 0 h 493127"/>
                  <a:gd name="connsiteX384" fmla="*/ 206689 w 565545"/>
                  <a:gd name="connsiteY384" fmla="*/ 0 h 493127"/>
                  <a:gd name="connsiteX385" fmla="*/ 243950 w 565545"/>
                  <a:gd name="connsiteY385" fmla="*/ 34378 h 493127"/>
                  <a:gd name="connsiteX386" fmla="*/ 252549 w 565545"/>
                  <a:gd name="connsiteY386" fmla="*/ 44405 h 493127"/>
                  <a:gd name="connsiteX387" fmla="*/ 255415 w 565545"/>
                  <a:gd name="connsiteY387" fmla="*/ 55864 h 493127"/>
                  <a:gd name="connsiteX388" fmla="*/ 253982 w 565545"/>
                  <a:gd name="connsiteY388" fmla="*/ 63027 h 493127"/>
                  <a:gd name="connsiteX389" fmla="*/ 249683 w 565545"/>
                  <a:gd name="connsiteY389" fmla="*/ 70189 h 493127"/>
                  <a:gd name="connsiteX390" fmla="*/ 239651 w 565545"/>
                  <a:gd name="connsiteY390" fmla="*/ 75918 h 493127"/>
                  <a:gd name="connsiteX391" fmla="*/ 229619 w 565545"/>
                  <a:gd name="connsiteY391" fmla="*/ 75918 h 493127"/>
                  <a:gd name="connsiteX392" fmla="*/ 231052 w 565545"/>
                  <a:gd name="connsiteY392" fmla="*/ 81648 h 493127"/>
                  <a:gd name="connsiteX393" fmla="*/ 232485 w 565545"/>
                  <a:gd name="connsiteY393" fmla="*/ 88810 h 493127"/>
                  <a:gd name="connsiteX394" fmla="*/ 231052 w 565545"/>
                  <a:gd name="connsiteY394" fmla="*/ 95972 h 493127"/>
                  <a:gd name="connsiteX395" fmla="*/ 225320 w 565545"/>
                  <a:gd name="connsiteY395" fmla="*/ 103134 h 493127"/>
                  <a:gd name="connsiteX396" fmla="*/ 215288 w 565545"/>
                  <a:gd name="connsiteY396" fmla="*/ 110297 h 493127"/>
                  <a:gd name="connsiteX397" fmla="*/ 205256 w 565545"/>
                  <a:gd name="connsiteY397" fmla="*/ 111729 h 493127"/>
                  <a:gd name="connsiteX398" fmla="*/ 193791 w 565545"/>
                  <a:gd name="connsiteY398" fmla="*/ 108864 h 493127"/>
                  <a:gd name="connsiteX399" fmla="*/ 183759 w 565545"/>
                  <a:gd name="connsiteY399" fmla="*/ 101702 h 493127"/>
                  <a:gd name="connsiteX400" fmla="*/ 145065 w 565545"/>
                  <a:gd name="connsiteY400" fmla="*/ 67324 h 49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l="l" t="t" r="r" b="b"/>
                <a:pathLst>
                  <a:path w="565545" h="493127">
                    <a:moveTo>
                      <a:pt x="162199" y="428621"/>
                    </a:moveTo>
                    <a:lnTo>
                      <a:pt x="132056" y="431488"/>
                    </a:lnTo>
                    <a:lnTo>
                      <a:pt x="196649" y="455857"/>
                    </a:lnTo>
                    <a:lnTo>
                      <a:pt x="235405" y="451556"/>
                    </a:lnTo>
                    <a:close/>
                    <a:moveTo>
                      <a:pt x="310101" y="309494"/>
                    </a:moveTo>
                    <a:cubicBezTo>
                      <a:pt x="312978" y="308061"/>
                      <a:pt x="314417" y="308061"/>
                      <a:pt x="317294" y="309494"/>
                    </a:cubicBezTo>
                    <a:cubicBezTo>
                      <a:pt x="318733" y="309494"/>
                      <a:pt x="321610" y="310927"/>
                      <a:pt x="323049" y="312360"/>
                    </a:cubicBezTo>
                    <a:cubicBezTo>
                      <a:pt x="325926" y="313793"/>
                      <a:pt x="327365" y="315226"/>
                      <a:pt x="328804" y="318092"/>
                    </a:cubicBezTo>
                    <a:cubicBezTo>
                      <a:pt x="331681" y="320958"/>
                      <a:pt x="333120" y="323824"/>
                      <a:pt x="333120" y="326690"/>
                    </a:cubicBezTo>
                    <a:cubicBezTo>
                      <a:pt x="333120" y="329556"/>
                      <a:pt x="333120" y="330990"/>
                      <a:pt x="333120" y="333856"/>
                    </a:cubicBezTo>
                    <a:cubicBezTo>
                      <a:pt x="331681" y="336722"/>
                      <a:pt x="331681" y="339588"/>
                      <a:pt x="328804" y="341021"/>
                    </a:cubicBezTo>
                    <a:cubicBezTo>
                      <a:pt x="327365" y="343887"/>
                      <a:pt x="325926" y="345320"/>
                      <a:pt x="323049" y="346753"/>
                    </a:cubicBezTo>
                    <a:cubicBezTo>
                      <a:pt x="320172" y="349619"/>
                      <a:pt x="317294" y="349619"/>
                      <a:pt x="314417" y="351052"/>
                    </a:cubicBezTo>
                    <a:cubicBezTo>
                      <a:pt x="311539" y="351052"/>
                      <a:pt x="308662" y="351052"/>
                      <a:pt x="307223" y="351052"/>
                    </a:cubicBezTo>
                    <a:cubicBezTo>
                      <a:pt x="304346" y="351052"/>
                      <a:pt x="301468" y="349619"/>
                      <a:pt x="300030" y="348186"/>
                    </a:cubicBezTo>
                    <a:cubicBezTo>
                      <a:pt x="297152" y="346753"/>
                      <a:pt x="295714" y="343887"/>
                      <a:pt x="292836" y="342454"/>
                    </a:cubicBezTo>
                    <a:cubicBezTo>
                      <a:pt x="289959" y="336722"/>
                      <a:pt x="288520" y="332423"/>
                      <a:pt x="289959" y="328123"/>
                    </a:cubicBezTo>
                    <a:cubicBezTo>
                      <a:pt x="289959" y="323824"/>
                      <a:pt x="292836" y="320958"/>
                      <a:pt x="297152" y="316659"/>
                    </a:cubicBezTo>
                    <a:lnTo>
                      <a:pt x="302907" y="328123"/>
                    </a:lnTo>
                    <a:cubicBezTo>
                      <a:pt x="301468" y="329556"/>
                      <a:pt x="301468" y="329556"/>
                      <a:pt x="301468" y="330990"/>
                    </a:cubicBezTo>
                    <a:cubicBezTo>
                      <a:pt x="301468" y="330990"/>
                      <a:pt x="301468" y="332423"/>
                      <a:pt x="301468" y="333856"/>
                    </a:cubicBezTo>
                    <a:cubicBezTo>
                      <a:pt x="301468" y="333856"/>
                      <a:pt x="301468" y="335289"/>
                      <a:pt x="301468" y="336722"/>
                    </a:cubicBezTo>
                    <a:cubicBezTo>
                      <a:pt x="302907" y="338155"/>
                      <a:pt x="304346" y="338155"/>
                      <a:pt x="304346" y="339588"/>
                    </a:cubicBezTo>
                    <a:cubicBezTo>
                      <a:pt x="305785" y="339588"/>
                      <a:pt x="307223" y="339588"/>
                      <a:pt x="308662" y="339588"/>
                    </a:cubicBezTo>
                    <a:cubicBezTo>
                      <a:pt x="310101" y="339588"/>
                      <a:pt x="311539" y="339588"/>
                      <a:pt x="311539" y="338155"/>
                    </a:cubicBezTo>
                    <a:cubicBezTo>
                      <a:pt x="312978" y="338155"/>
                      <a:pt x="314417" y="336722"/>
                      <a:pt x="315855" y="336722"/>
                    </a:cubicBezTo>
                    <a:cubicBezTo>
                      <a:pt x="317294" y="335289"/>
                      <a:pt x="318733" y="335289"/>
                      <a:pt x="318733" y="333856"/>
                    </a:cubicBezTo>
                    <a:cubicBezTo>
                      <a:pt x="320172" y="332423"/>
                      <a:pt x="320172" y="332423"/>
                      <a:pt x="321610" y="330990"/>
                    </a:cubicBezTo>
                    <a:cubicBezTo>
                      <a:pt x="321610" y="329556"/>
                      <a:pt x="321610" y="328123"/>
                      <a:pt x="321610" y="326690"/>
                    </a:cubicBezTo>
                    <a:cubicBezTo>
                      <a:pt x="321610" y="326690"/>
                      <a:pt x="321610" y="325257"/>
                      <a:pt x="321610" y="323824"/>
                    </a:cubicBezTo>
                    <a:cubicBezTo>
                      <a:pt x="320172" y="322391"/>
                      <a:pt x="320172" y="322391"/>
                      <a:pt x="318733" y="322391"/>
                    </a:cubicBezTo>
                    <a:cubicBezTo>
                      <a:pt x="318733" y="320958"/>
                      <a:pt x="317294" y="320958"/>
                      <a:pt x="317294" y="320958"/>
                    </a:cubicBezTo>
                    <a:cubicBezTo>
                      <a:pt x="315855" y="320958"/>
                      <a:pt x="314417" y="320958"/>
                      <a:pt x="314417" y="320958"/>
                    </a:cubicBezTo>
                    <a:cubicBezTo>
                      <a:pt x="312978" y="320958"/>
                      <a:pt x="312978" y="320958"/>
                      <a:pt x="311539" y="322391"/>
                    </a:cubicBezTo>
                    <a:lnTo>
                      <a:pt x="304346" y="310927"/>
                    </a:lnTo>
                    <a:cubicBezTo>
                      <a:pt x="305785" y="310927"/>
                      <a:pt x="308662" y="309494"/>
                      <a:pt x="310101" y="309494"/>
                    </a:cubicBezTo>
                    <a:close/>
                    <a:moveTo>
                      <a:pt x="137853" y="295266"/>
                    </a:moveTo>
                    <a:cubicBezTo>
                      <a:pt x="134976" y="295266"/>
                      <a:pt x="133537" y="295266"/>
                      <a:pt x="133537" y="296695"/>
                    </a:cubicBezTo>
                    <a:cubicBezTo>
                      <a:pt x="132099" y="296695"/>
                      <a:pt x="130660" y="298125"/>
                      <a:pt x="130660" y="299554"/>
                    </a:cubicBezTo>
                    <a:cubicBezTo>
                      <a:pt x="130660" y="300983"/>
                      <a:pt x="129222" y="300983"/>
                      <a:pt x="129222" y="302413"/>
                    </a:cubicBezTo>
                    <a:cubicBezTo>
                      <a:pt x="129222" y="303842"/>
                      <a:pt x="129222" y="305271"/>
                      <a:pt x="129222" y="306701"/>
                    </a:cubicBezTo>
                    <a:cubicBezTo>
                      <a:pt x="129222" y="308130"/>
                      <a:pt x="129222" y="309559"/>
                      <a:pt x="129222" y="310989"/>
                    </a:cubicBezTo>
                    <a:cubicBezTo>
                      <a:pt x="129222" y="312418"/>
                      <a:pt x="130660" y="313847"/>
                      <a:pt x="130660" y="315277"/>
                    </a:cubicBezTo>
                    <a:cubicBezTo>
                      <a:pt x="130660" y="316706"/>
                      <a:pt x="132099" y="316706"/>
                      <a:pt x="133537" y="318136"/>
                    </a:cubicBezTo>
                    <a:cubicBezTo>
                      <a:pt x="133537" y="318136"/>
                      <a:pt x="134976" y="318136"/>
                      <a:pt x="137853" y="318136"/>
                    </a:cubicBezTo>
                    <a:cubicBezTo>
                      <a:pt x="139291" y="318136"/>
                      <a:pt x="140730" y="318136"/>
                      <a:pt x="140730" y="318136"/>
                    </a:cubicBezTo>
                    <a:cubicBezTo>
                      <a:pt x="142168" y="316706"/>
                      <a:pt x="143607" y="316706"/>
                      <a:pt x="143607" y="315277"/>
                    </a:cubicBezTo>
                    <a:cubicBezTo>
                      <a:pt x="143607" y="313847"/>
                      <a:pt x="145045" y="312418"/>
                      <a:pt x="145045" y="310989"/>
                    </a:cubicBezTo>
                    <a:cubicBezTo>
                      <a:pt x="145045" y="309559"/>
                      <a:pt x="145045" y="308130"/>
                      <a:pt x="145045" y="306701"/>
                    </a:cubicBezTo>
                    <a:cubicBezTo>
                      <a:pt x="145045" y="305271"/>
                      <a:pt x="145045" y="303842"/>
                      <a:pt x="145045" y="302413"/>
                    </a:cubicBezTo>
                    <a:cubicBezTo>
                      <a:pt x="145045" y="300983"/>
                      <a:pt x="143607" y="300983"/>
                      <a:pt x="143607" y="299554"/>
                    </a:cubicBezTo>
                    <a:cubicBezTo>
                      <a:pt x="143607" y="298125"/>
                      <a:pt x="142168" y="296695"/>
                      <a:pt x="140730" y="296695"/>
                    </a:cubicBezTo>
                    <a:cubicBezTo>
                      <a:pt x="140730" y="295266"/>
                      <a:pt x="139291" y="295266"/>
                      <a:pt x="137853" y="295266"/>
                    </a:cubicBezTo>
                    <a:close/>
                    <a:moveTo>
                      <a:pt x="401842" y="283745"/>
                    </a:moveTo>
                    <a:lnTo>
                      <a:pt x="413332" y="318123"/>
                    </a:lnTo>
                    <a:lnTo>
                      <a:pt x="430566" y="305231"/>
                    </a:lnTo>
                    <a:lnTo>
                      <a:pt x="403278" y="283745"/>
                    </a:lnTo>
                    <a:close/>
                    <a:moveTo>
                      <a:pt x="111960" y="266679"/>
                    </a:moveTo>
                    <a:lnTo>
                      <a:pt x="129222" y="266679"/>
                    </a:lnTo>
                    <a:lnTo>
                      <a:pt x="129222" y="289549"/>
                    </a:lnTo>
                    <a:lnTo>
                      <a:pt x="130660" y="289549"/>
                    </a:lnTo>
                    <a:cubicBezTo>
                      <a:pt x="132099" y="286690"/>
                      <a:pt x="133537" y="285261"/>
                      <a:pt x="134976" y="283831"/>
                    </a:cubicBezTo>
                    <a:cubicBezTo>
                      <a:pt x="137853" y="282402"/>
                      <a:pt x="140730" y="282402"/>
                      <a:pt x="143607" y="282402"/>
                    </a:cubicBezTo>
                    <a:cubicBezTo>
                      <a:pt x="146484" y="282402"/>
                      <a:pt x="150799" y="283831"/>
                      <a:pt x="152238" y="285261"/>
                    </a:cubicBezTo>
                    <a:cubicBezTo>
                      <a:pt x="155115" y="286690"/>
                      <a:pt x="157992" y="288119"/>
                      <a:pt x="159430" y="290978"/>
                    </a:cubicBezTo>
                    <a:cubicBezTo>
                      <a:pt x="160869" y="292407"/>
                      <a:pt x="160869" y="295266"/>
                      <a:pt x="162307" y="298125"/>
                    </a:cubicBezTo>
                    <a:cubicBezTo>
                      <a:pt x="162307" y="300983"/>
                      <a:pt x="162307" y="303842"/>
                      <a:pt x="162307" y="306701"/>
                    </a:cubicBezTo>
                    <a:cubicBezTo>
                      <a:pt x="162307" y="309559"/>
                      <a:pt x="162307" y="312418"/>
                      <a:pt x="162307" y="315277"/>
                    </a:cubicBezTo>
                    <a:cubicBezTo>
                      <a:pt x="160869" y="318136"/>
                      <a:pt x="159430" y="320994"/>
                      <a:pt x="157992" y="323853"/>
                    </a:cubicBezTo>
                    <a:cubicBezTo>
                      <a:pt x="156553" y="326712"/>
                      <a:pt x="155115" y="328141"/>
                      <a:pt x="152238" y="329570"/>
                    </a:cubicBezTo>
                    <a:cubicBezTo>
                      <a:pt x="149361" y="331000"/>
                      <a:pt x="146484" y="332429"/>
                      <a:pt x="143607" y="332429"/>
                    </a:cubicBezTo>
                    <a:cubicBezTo>
                      <a:pt x="140730" y="332429"/>
                      <a:pt x="139291" y="331000"/>
                      <a:pt x="137853" y="331000"/>
                    </a:cubicBezTo>
                    <a:cubicBezTo>
                      <a:pt x="136414" y="331000"/>
                      <a:pt x="134976" y="331000"/>
                      <a:pt x="133537" y="329570"/>
                    </a:cubicBezTo>
                    <a:cubicBezTo>
                      <a:pt x="133537" y="329570"/>
                      <a:pt x="132099" y="328141"/>
                      <a:pt x="130660" y="328141"/>
                    </a:cubicBezTo>
                    <a:cubicBezTo>
                      <a:pt x="130660" y="326712"/>
                      <a:pt x="130660" y="326712"/>
                      <a:pt x="129222" y="325282"/>
                    </a:cubicBezTo>
                    <a:lnTo>
                      <a:pt x="129222" y="331000"/>
                    </a:lnTo>
                    <a:lnTo>
                      <a:pt x="111960" y="331000"/>
                    </a:lnTo>
                    <a:close/>
                    <a:moveTo>
                      <a:pt x="50258" y="250870"/>
                    </a:moveTo>
                    <a:cubicBezTo>
                      <a:pt x="53135" y="249437"/>
                      <a:pt x="56013" y="249437"/>
                      <a:pt x="57451" y="250870"/>
                    </a:cubicBezTo>
                    <a:cubicBezTo>
                      <a:pt x="60329" y="250870"/>
                      <a:pt x="61768" y="252303"/>
                      <a:pt x="64645" y="253736"/>
                    </a:cubicBezTo>
                    <a:cubicBezTo>
                      <a:pt x="66084" y="255169"/>
                      <a:pt x="68961" y="256602"/>
                      <a:pt x="70400" y="259468"/>
                    </a:cubicBezTo>
                    <a:cubicBezTo>
                      <a:pt x="71839" y="262334"/>
                      <a:pt x="73277" y="265200"/>
                      <a:pt x="73277" y="266633"/>
                    </a:cubicBezTo>
                    <a:cubicBezTo>
                      <a:pt x="74716" y="269499"/>
                      <a:pt x="74716" y="272366"/>
                      <a:pt x="73277" y="275232"/>
                    </a:cubicBezTo>
                    <a:cubicBezTo>
                      <a:pt x="73277" y="278098"/>
                      <a:pt x="71839" y="280964"/>
                      <a:pt x="70400" y="282397"/>
                    </a:cubicBezTo>
                    <a:cubicBezTo>
                      <a:pt x="68961" y="285263"/>
                      <a:pt x="66084" y="286696"/>
                      <a:pt x="63206" y="288129"/>
                    </a:cubicBezTo>
                    <a:cubicBezTo>
                      <a:pt x="60329" y="289562"/>
                      <a:pt x="58890" y="290995"/>
                      <a:pt x="56013" y="292428"/>
                    </a:cubicBezTo>
                    <a:cubicBezTo>
                      <a:pt x="53135" y="292428"/>
                      <a:pt x="50258" y="292428"/>
                      <a:pt x="47381" y="292428"/>
                    </a:cubicBezTo>
                    <a:cubicBezTo>
                      <a:pt x="44503" y="292428"/>
                      <a:pt x="41626" y="290995"/>
                      <a:pt x="40187" y="289562"/>
                    </a:cubicBezTo>
                    <a:cubicBezTo>
                      <a:pt x="37310" y="288129"/>
                      <a:pt x="35871" y="285263"/>
                      <a:pt x="34432" y="283830"/>
                    </a:cubicBezTo>
                    <a:cubicBezTo>
                      <a:pt x="30116" y="278098"/>
                      <a:pt x="30116" y="273799"/>
                      <a:pt x="30116" y="269499"/>
                    </a:cubicBezTo>
                    <a:cubicBezTo>
                      <a:pt x="30116" y="265200"/>
                      <a:pt x="32993" y="262334"/>
                      <a:pt x="37310" y="258035"/>
                    </a:cubicBezTo>
                    <a:lnTo>
                      <a:pt x="44503" y="268066"/>
                    </a:lnTo>
                    <a:cubicBezTo>
                      <a:pt x="43064" y="269499"/>
                      <a:pt x="43064" y="269499"/>
                      <a:pt x="43064" y="269499"/>
                    </a:cubicBezTo>
                    <a:cubicBezTo>
                      <a:pt x="43064" y="270932"/>
                      <a:pt x="41626" y="270932"/>
                      <a:pt x="41626" y="272366"/>
                    </a:cubicBezTo>
                    <a:cubicBezTo>
                      <a:pt x="41626" y="272366"/>
                      <a:pt x="41626" y="273799"/>
                      <a:pt x="41626" y="275232"/>
                    </a:cubicBezTo>
                    <a:cubicBezTo>
                      <a:pt x="41626" y="275232"/>
                      <a:pt x="41626" y="276665"/>
                      <a:pt x="43064" y="278098"/>
                    </a:cubicBezTo>
                    <a:cubicBezTo>
                      <a:pt x="43064" y="279531"/>
                      <a:pt x="44503" y="279531"/>
                      <a:pt x="45942" y="279531"/>
                    </a:cubicBezTo>
                    <a:cubicBezTo>
                      <a:pt x="45942" y="280964"/>
                      <a:pt x="47381" y="280964"/>
                      <a:pt x="48819" y="280964"/>
                    </a:cubicBezTo>
                    <a:cubicBezTo>
                      <a:pt x="50258" y="280964"/>
                      <a:pt x="51697" y="280964"/>
                      <a:pt x="53135" y="279531"/>
                    </a:cubicBezTo>
                    <a:cubicBezTo>
                      <a:pt x="54574" y="279531"/>
                      <a:pt x="56013" y="278098"/>
                      <a:pt x="56013" y="278098"/>
                    </a:cubicBezTo>
                    <a:cubicBezTo>
                      <a:pt x="57451" y="276665"/>
                      <a:pt x="58890" y="276665"/>
                      <a:pt x="60329" y="275232"/>
                    </a:cubicBezTo>
                    <a:cubicBezTo>
                      <a:pt x="60329" y="273799"/>
                      <a:pt x="61768" y="273799"/>
                      <a:pt x="61768" y="272366"/>
                    </a:cubicBezTo>
                    <a:cubicBezTo>
                      <a:pt x="63206" y="270932"/>
                      <a:pt x="63206" y="269499"/>
                      <a:pt x="63206" y="268066"/>
                    </a:cubicBezTo>
                    <a:cubicBezTo>
                      <a:pt x="63206" y="268066"/>
                      <a:pt x="61768" y="266633"/>
                      <a:pt x="61768" y="265200"/>
                    </a:cubicBezTo>
                    <a:cubicBezTo>
                      <a:pt x="60329" y="263767"/>
                      <a:pt x="60329" y="263767"/>
                      <a:pt x="58890" y="262334"/>
                    </a:cubicBezTo>
                    <a:cubicBezTo>
                      <a:pt x="58890" y="262334"/>
                      <a:pt x="57451" y="262334"/>
                      <a:pt x="57451" y="262334"/>
                    </a:cubicBezTo>
                    <a:cubicBezTo>
                      <a:pt x="56013" y="262334"/>
                      <a:pt x="56013" y="262334"/>
                      <a:pt x="54574" y="262334"/>
                    </a:cubicBezTo>
                    <a:cubicBezTo>
                      <a:pt x="54574" y="262334"/>
                      <a:pt x="53135" y="262334"/>
                      <a:pt x="51697" y="263767"/>
                    </a:cubicBezTo>
                    <a:lnTo>
                      <a:pt x="44503" y="252303"/>
                    </a:lnTo>
                    <a:cubicBezTo>
                      <a:pt x="47381" y="252303"/>
                      <a:pt x="48819" y="250870"/>
                      <a:pt x="50258" y="250870"/>
                    </a:cubicBezTo>
                    <a:close/>
                    <a:moveTo>
                      <a:pt x="394661" y="245069"/>
                    </a:moveTo>
                    <a:lnTo>
                      <a:pt x="489449" y="309528"/>
                    </a:lnTo>
                    <a:lnTo>
                      <a:pt x="462162" y="331015"/>
                    </a:lnTo>
                    <a:lnTo>
                      <a:pt x="449236" y="320988"/>
                    </a:lnTo>
                    <a:lnTo>
                      <a:pt x="420513" y="341042"/>
                    </a:lnTo>
                    <a:lnTo>
                      <a:pt x="426257" y="355366"/>
                    </a:lnTo>
                    <a:lnTo>
                      <a:pt x="398970" y="375420"/>
                    </a:lnTo>
                    <a:lnTo>
                      <a:pt x="367374" y="263691"/>
                    </a:lnTo>
                    <a:close/>
                    <a:moveTo>
                      <a:pt x="314418" y="212079"/>
                    </a:moveTo>
                    <a:cubicBezTo>
                      <a:pt x="312980" y="212079"/>
                      <a:pt x="311541" y="212079"/>
                      <a:pt x="310103" y="213516"/>
                    </a:cubicBezTo>
                    <a:cubicBezTo>
                      <a:pt x="308665" y="213516"/>
                      <a:pt x="308665" y="214953"/>
                      <a:pt x="307227" y="214953"/>
                    </a:cubicBezTo>
                    <a:cubicBezTo>
                      <a:pt x="305789" y="216390"/>
                      <a:pt x="305789" y="217826"/>
                      <a:pt x="304351" y="219263"/>
                    </a:cubicBezTo>
                    <a:cubicBezTo>
                      <a:pt x="304351" y="220700"/>
                      <a:pt x="302912" y="220700"/>
                      <a:pt x="302912" y="222137"/>
                    </a:cubicBezTo>
                    <a:cubicBezTo>
                      <a:pt x="302912" y="223574"/>
                      <a:pt x="301474" y="225011"/>
                      <a:pt x="301474" y="226447"/>
                    </a:cubicBezTo>
                    <a:cubicBezTo>
                      <a:pt x="301474" y="227884"/>
                      <a:pt x="301474" y="229321"/>
                      <a:pt x="302912" y="229321"/>
                    </a:cubicBezTo>
                    <a:cubicBezTo>
                      <a:pt x="302912" y="230758"/>
                      <a:pt x="304351" y="232195"/>
                      <a:pt x="305789" y="233632"/>
                    </a:cubicBezTo>
                    <a:cubicBezTo>
                      <a:pt x="307227" y="233632"/>
                      <a:pt x="308665" y="233632"/>
                      <a:pt x="308665" y="233632"/>
                    </a:cubicBezTo>
                    <a:cubicBezTo>
                      <a:pt x="310103" y="233632"/>
                      <a:pt x="311541" y="233632"/>
                      <a:pt x="312980" y="233632"/>
                    </a:cubicBezTo>
                    <a:cubicBezTo>
                      <a:pt x="314418" y="232195"/>
                      <a:pt x="314418" y="232195"/>
                      <a:pt x="315856" y="230758"/>
                    </a:cubicBezTo>
                    <a:cubicBezTo>
                      <a:pt x="317294" y="229321"/>
                      <a:pt x="317294" y="227884"/>
                      <a:pt x="318732" y="227884"/>
                    </a:cubicBezTo>
                    <a:cubicBezTo>
                      <a:pt x="318732" y="226447"/>
                      <a:pt x="320171" y="225011"/>
                      <a:pt x="320171" y="223574"/>
                    </a:cubicBezTo>
                    <a:cubicBezTo>
                      <a:pt x="320171" y="222137"/>
                      <a:pt x="321609" y="220700"/>
                      <a:pt x="321609" y="219263"/>
                    </a:cubicBezTo>
                    <a:cubicBezTo>
                      <a:pt x="321609" y="217826"/>
                      <a:pt x="321609" y="217826"/>
                      <a:pt x="320171" y="216390"/>
                    </a:cubicBezTo>
                    <a:cubicBezTo>
                      <a:pt x="320171" y="214953"/>
                      <a:pt x="318732" y="213516"/>
                      <a:pt x="317294" y="213516"/>
                    </a:cubicBezTo>
                    <a:cubicBezTo>
                      <a:pt x="315856" y="212079"/>
                      <a:pt x="314418" y="212079"/>
                      <a:pt x="314418" y="212079"/>
                    </a:cubicBezTo>
                    <a:close/>
                    <a:moveTo>
                      <a:pt x="311541" y="174721"/>
                    </a:moveTo>
                    <a:lnTo>
                      <a:pt x="327362" y="184779"/>
                    </a:lnTo>
                    <a:lnTo>
                      <a:pt x="314418" y="203458"/>
                    </a:lnTo>
                    <a:lnTo>
                      <a:pt x="315856" y="203458"/>
                    </a:lnTo>
                    <a:cubicBezTo>
                      <a:pt x="317294" y="203458"/>
                      <a:pt x="320171" y="202021"/>
                      <a:pt x="323047" y="202021"/>
                    </a:cubicBezTo>
                    <a:cubicBezTo>
                      <a:pt x="324485" y="203458"/>
                      <a:pt x="327362" y="203458"/>
                      <a:pt x="330238" y="204895"/>
                    </a:cubicBezTo>
                    <a:cubicBezTo>
                      <a:pt x="333114" y="207768"/>
                      <a:pt x="335991" y="209205"/>
                      <a:pt x="337429" y="212079"/>
                    </a:cubicBezTo>
                    <a:cubicBezTo>
                      <a:pt x="338867" y="214953"/>
                      <a:pt x="338867" y="217826"/>
                      <a:pt x="338867" y="220700"/>
                    </a:cubicBezTo>
                    <a:cubicBezTo>
                      <a:pt x="338867" y="223574"/>
                      <a:pt x="338867" y="226447"/>
                      <a:pt x="337429" y="229321"/>
                    </a:cubicBezTo>
                    <a:cubicBezTo>
                      <a:pt x="335991" y="232195"/>
                      <a:pt x="334552" y="233632"/>
                      <a:pt x="333114" y="236505"/>
                    </a:cubicBezTo>
                    <a:cubicBezTo>
                      <a:pt x="331676" y="239379"/>
                      <a:pt x="330238" y="240816"/>
                      <a:pt x="327362" y="243690"/>
                    </a:cubicBezTo>
                    <a:cubicBezTo>
                      <a:pt x="325923" y="245126"/>
                      <a:pt x="323047" y="246563"/>
                      <a:pt x="320171" y="248000"/>
                    </a:cubicBezTo>
                    <a:cubicBezTo>
                      <a:pt x="317294" y="249437"/>
                      <a:pt x="314418" y="249437"/>
                      <a:pt x="311541" y="249437"/>
                    </a:cubicBezTo>
                    <a:cubicBezTo>
                      <a:pt x="308665" y="249437"/>
                      <a:pt x="305789" y="249437"/>
                      <a:pt x="302912" y="246563"/>
                    </a:cubicBezTo>
                    <a:cubicBezTo>
                      <a:pt x="301474" y="246563"/>
                      <a:pt x="300036" y="245126"/>
                      <a:pt x="298598" y="243690"/>
                    </a:cubicBezTo>
                    <a:cubicBezTo>
                      <a:pt x="298598" y="242253"/>
                      <a:pt x="297160" y="242253"/>
                      <a:pt x="297160" y="240816"/>
                    </a:cubicBezTo>
                    <a:cubicBezTo>
                      <a:pt x="295721" y="239379"/>
                      <a:pt x="295721" y="237942"/>
                      <a:pt x="295721" y="237942"/>
                    </a:cubicBezTo>
                    <a:cubicBezTo>
                      <a:pt x="295721" y="236505"/>
                      <a:pt x="295721" y="235069"/>
                      <a:pt x="295721" y="235069"/>
                    </a:cubicBezTo>
                    <a:lnTo>
                      <a:pt x="292845" y="239379"/>
                    </a:lnTo>
                    <a:lnTo>
                      <a:pt x="277025" y="229321"/>
                    </a:lnTo>
                    <a:close/>
                    <a:moveTo>
                      <a:pt x="28601" y="157593"/>
                    </a:moveTo>
                    <a:lnTo>
                      <a:pt x="30037" y="170525"/>
                    </a:lnTo>
                    <a:lnTo>
                      <a:pt x="50136" y="161904"/>
                    </a:lnTo>
                    <a:close/>
                    <a:moveTo>
                      <a:pt x="255500" y="149094"/>
                    </a:moveTo>
                    <a:lnTo>
                      <a:pt x="213874" y="362681"/>
                    </a:lnTo>
                    <a:lnTo>
                      <a:pt x="472244" y="435788"/>
                    </a:lnTo>
                    <a:lnTo>
                      <a:pt x="532531" y="182064"/>
                    </a:lnTo>
                    <a:close/>
                    <a:moveTo>
                      <a:pt x="152130" y="144835"/>
                    </a:moveTo>
                    <a:cubicBezTo>
                      <a:pt x="159290" y="146266"/>
                      <a:pt x="165018" y="150559"/>
                      <a:pt x="170746" y="156283"/>
                    </a:cubicBezTo>
                    <a:lnTo>
                      <a:pt x="154994" y="167731"/>
                    </a:lnTo>
                    <a:cubicBezTo>
                      <a:pt x="153562" y="166300"/>
                      <a:pt x="153562" y="166300"/>
                      <a:pt x="152130" y="166300"/>
                    </a:cubicBezTo>
                    <a:cubicBezTo>
                      <a:pt x="152130" y="164869"/>
                      <a:pt x="150698" y="164869"/>
                      <a:pt x="149265" y="163438"/>
                    </a:cubicBezTo>
                    <a:cubicBezTo>
                      <a:pt x="147833" y="163438"/>
                      <a:pt x="146401" y="163438"/>
                      <a:pt x="144969" y="163438"/>
                    </a:cubicBezTo>
                    <a:cubicBezTo>
                      <a:pt x="143537" y="163438"/>
                      <a:pt x="142105" y="164869"/>
                      <a:pt x="140673" y="164869"/>
                    </a:cubicBezTo>
                    <a:cubicBezTo>
                      <a:pt x="137809" y="166300"/>
                      <a:pt x="136377" y="167731"/>
                      <a:pt x="136377" y="170593"/>
                    </a:cubicBezTo>
                    <a:cubicBezTo>
                      <a:pt x="134945" y="172024"/>
                      <a:pt x="134945" y="173455"/>
                      <a:pt x="134945" y="174886"/>
                    </a:cubicBezTo>
                    <a:cubicBezTo>
                      <a:pt x="136377" y="177748"/>
                      <a:pt x="136377" y="179179"/>
                      <a:pt x="136377" y="182040"/>
                    </a:cubicBezTo>
                    <a:cubicBezTo>
                      <a:pt x="137809" y="183471"/>
                      <a:pt x="139241" y="184902"/>
                      <a:pt x="140673" y="187764"/>
                    </a:cubicBezTo>
                    <a:cubicBezTo>
                      <a:pt x="142105" y="189195"/>
                      <a:pt x="143537" y="190626"/>
                      <a:pt x="144969" y="192057"/>
                    </a:cubicBezTo>
                    <a:cubicBezTo>
                      <a:pt x="146401" y="193488"/>
                      <a:pt x="147833" y="194919"/>
                      <a:pt x="149265" y="196350"/>
                    </a:cubicBezTo>
                    <a:cubicBezTo>
                      <a:pt x="150698" y="196350"/>
                      <a:pt x="153562" y="197781"/>
                      <a:pt x="154994" y="197781"/>
                    </a:cubicBezTo>
                    <a:cubicBezTo>
                      <a:pt x="156426" y="196350"/>
                      <a:pt x="159290" y="196350"/>
                      <a:pt x="160722" y="194919"/>
                    </a:cubicBezTo>
                    <a:cubicBezTo>
                      <a:pt x="162154" y="193488"/>
                      <a:pt x="163586" y="193488"/>
                      <a:pt x="163586" y="192057"/>
                    </a:cubicBezTo>
                    <a:cubicBezTo>
                      <a:pt x="165018" y="190626"/>
                      <a:pt x="165018" y="189195"/>
                      <a:pt x="165018" y="187764"/>
                    </a:cubicBezTo>
                    <a:cubicBezTo>
                      <a:pt x="165018" y="186333"/>
                      <a:pt x="165018" y="186333"/>
                      <a:pt x="165018" y="184902"/>
                    </a:cubicBezTo>
                    <a:cubicBezTo>
                      <a:pt x="165018" y="183471"/>
                      <a:pt x="163586" y="182040"/>
                      <a:pt x="163586" y="180609"/>
                    </a:cubicBezTo>
                    <a:lnTo>
                      <a:pt x="179339" y="169162"/>
                    </a:lnTo>
                    <a:cubicBezTo>
                      <a:pt x="182203" y="172024"/>
                      <a:pt x="182203" y="174886"/>
                      <a:pt x="183635" y="177748"/>
                    </a:cubicBezTo>
                    <a:cubicBezTo>
                      <a:pt x="183635" y="182040"/>
                      <a:pt x="185067" y="184902"/>
                      <a:pt x="183635" y="189195"/>
                    </a:cubicBezTo>
                    <a:cubicBezTo>
                      <a:pt x="183635" y="192057"/>
                      <a:pt x="182203" y="194919"/>
                      <a:pt x="179339" y="199212"/>
                    </a:cubicBezTo>
                    <a:cubicBezTo>
                      <a:pt x="177907" y="202074"/>
                      <a:pt x="173610" y="204936"/>
                      <a:pt x="170746" y="207798"/>
                    </a:cubicBezTo>
                    <a:cubicBezTo>
                      <a:pt x="166450" y="210660"/>
                      <a:pt x="162154" y="213522"/>
                      <a:pt x="157858" y="213522"/>
                    </a:cubicBezTo>
                    <a:cubicBezTo>
                      <a:pt x="152130" y="214953"/>
                      <a:pt x="147833" y="214953"/>
                      <a:pt x="144969" y="213522"/>
                    </a:cubicBezTo>
                    <a:cubicBezTo>
                      <a:pt x="140673" y="213522"/>
                      <a:pt x="136377" y="210660"/>
                      <a:pt x="133513" y="209229"/>
                    </a:cubicBezTo>
                    <a:cubicBezTo>
                      <a:pt x="129217" y="206367"/>
                      <a:pt x="126352" y="202074"/>
                      <a:pt x="123488" y="199212"/>
                    </a:cubicBezTo>
                    <a:cubicBezTo>
                      <a:pt x="120624" y="194919"/>
                      <a:pt x="119192" y="190626"/>
                      <a:pt x="117760" y="186333"/>
                    </a:cubicBezTo>
                    <a:cubicBezTo>
                      <a:pt x="116328" y="180609"/>
                      <a:pt x="116328" y="177748"/>
                      <a:pt x="116328" y="173455"/>
                    </a:cubicBezTo>
                    <a:cubicBezTo>
                      <a:pt x="117760" y="169162"/>
                      <a:pt x="119192" y="164869"/>
                      <a:pt x="122056" y="162007"/>
                    </a:cubicBezTo>
                    <a:cubicBezTo>
                      <a:pt x="123488" y="157714"/>
                      <a:pt x="127784" y="154852"/>
                      <a:pt x="132081" y="151990"/>
                    </a:cubicBezTo>
                    <a:cubicBezTo>
                      <a:pt x="139241" y="146266"/>
                      <a:pt x="146401" y="144835"/>
                      <a:pt x="152130" y="144835"/>
                    </a:cubicBezTo>
                    <a:close/>
                    <a:moveTo>
                      <a:pt x="2759" y="131730"/>
                    </a:moveTo>
                    <a:lnTo>
                      <a:pt x="71671" y="150409"/>
                    </a:lnTo>
                    <a:lnTo>
                      <a:pt x="73107" y="170525"/>
                    </a:lnTo>
                    <a:lnTo>
                      <a:pt x="8502" y="200699"/>
                    </a:lnTo>
                    <a:lnTo>
                      <a:pt x="7066" y="179146"/>
                    </a:lnTo>
                    <a:lnTo>
                      <a:pt x="15680" y="176272"/>
                    </a:lnTo>
                    <a:lnTo>
                      <a:pt x="14244" y="154720"/>
                    </a:lnTo>
                    <a:lnTo>
                      <a:pt x="4195" y="153283"/>
                    </a:lnTo>
                    <a:close/>
                    <a:moveTo>
                      <a:pt x="242581" y="127592"/>
                    </a:moveTo>
                    <a:lnTo>
                      <a:pt x="565545" y="159128"/>
                    </a:lnTo>
                    <a:lnTo>
                      <a:pt x="493775" y="461591"/>
                    </a:lnTo>
                    <a:lnTo>
                      <a:pt x="261242" y="493127"/>
                    </a:lnTo>
                    <a:lnTo>
                      <a:pt x="0" y="399951"/>
                    </a:lnTo>
                    <a:lnTo>
                      <a:pt x="195214" y="369849"/>
                    </a:lnTo>
                    <a:close/>
                    <a:moveTo>
                      <a:pt x="345994" y="77420"/>
                    </a:moveTo>
                    <a:cubicBezTo>
                      <a:pt x="345994" y="78854"/>
                      <a:pt x="344557" y="78854"/>
                      <a:pt x="344557" y="80289"/>
                    </a:cubicBezTo>
                    <a:cubicBezTo>
                      <a:pt x="343120" y="81723"/>
                      <a:pt x="341684" y="81723"/>
                      <a:pt x="341684" y="83157"/>
                    </a:cubicBezTo>
                    <a:cubicBezTo>
                      <a:pt x="340247" y="84591"/>
                      <a:pt x="338810" y="86025"/>
                      <a:pt x="337373" y="87459"/>
                    </a:cubicBezTo>
                    <a:cubicBezTo>
                      <a:pt x="337373" y="88893"/>
                      <a:pt x="337373" y="88893"/>
                      <a:pt x="338810" y="90327"/>
                    </a:cubicBezTo>
                    <a:cubicBezTo>
                      <a:pt x="338810" y="91762"/>
                      <a:pt x="340247" y="93196"/>
                      <a:pt x="341684" y="93196"/>
                    </a:cubicBezTo>
                    <a:cubicBezTo>
                      <a:pt x="343120" y="93196"/>
                      <a:pt x="344557" y="93196"/>
                      <a:pt x="345994" y="91762"/>
                    </a:cubicBezTo>
                    <a:cubicBezTo>
                      <a:pt x="347431" y="90327"/>
                      <a:pt x="348868" y="88893"/>
                      <a:pt x="350305" y="87459"/>
                    </a:cubicBezTo>
                    <a:cubicBezTo>
                      <a:pt x="350305" y="86025"/>
                      <a:pt x="350305" y="83157"/>
                      <a:pt x="348868" y="81723"/>
                    </a:cubicBezTo>
                    <a:close/>
                    <a:moveTo>
                      <a:pt x="192358" y="57297"/>
                    </a:moveTo>
                    <a:lnTo>
                      <a:pt x="180893" y="70189"/>
                    </a:lnTo>
                    <a:lnTo>
                      <a:pt x="192358" y="81648"/>
                    </a:lnTo>
                    <a:cubicBezTo>
                      <a:pt x="193791" y="81648"/>
                      <a:pt x="195224" y="83081"/>
                      <a:pt x="196657" y="83081"/>
                    </a:cubicBezTo>
                    <a:cubicBezTo>
                      <a:pt x="198090" y="84513"/>
                      <a:pt x="198090" y="84513"/>
                      <a:pt x="199523" y="84513"/>
                    </a:cubicBezTo>
                    <a:cubicBezTo>
                      <a:pt x="200957" y="85945"/>
                      <a:pt x="202390" y="84513"/>
                      <a:pt x="203823" y="84513"/>
                    </a:cubicBezTo>
                    <a:cubicBezTo>
                      <a:pt x="203823" y="84513"/>
                      <a:pt x="205256" y="83081"/>
                      <a:pt x="206689" y="81648"/>
                    </a:cubicBezTo>
                    <a:cubicBezTo>
                      <a:pt x="210988" y="77351"/>
                      <a:pt x="209555" y="74486"/>
                      <a:pt x="205256" y="68756"/>
                    </a:cubicBezTo>
                    <a:close/>
                    <a:moveTo>
                      <a:pt x="340247" y="50172"/>
                    </a:moveTo>
                    <a:cubicBezTo>
                      <a:pt x="343120" y="48738"/>
                      <a:pt x="345994" y="48738"/>
                      <a:pt x="347431" y="50172"/>
                    </a:cubicBezTo>
                    <a:cubicBezTo>
                      <a:pt x="350305" y="50172"/>
                      <a:pt x="351742" y="51606"/>
                      <a:pt x="353178" y="54474"/>
                    </a:cubicBezTo>
                    <a:cubicBezTo>
                      <a:pt x="354615" y="55909"/>
                      <a:pt x="356052" y="57343"/>
                      <a:pt x="357489" y="60211"/>
                    </a:cubicBezTo>
                    <a:lnTo>
                      <a:pt x="367547" y="77420"/>
                    </a:lnTo>
                    <a:cubicBezTo>
                      <a:pt x="368984" y="78854"/>
                      <a:pt x="370420" y="80289"/>
                      <a:pt x="370420" y="81723"/>
                    </a:cubicBezTo>
                    <a:cubicBezTo>
                      <a:pt x="371857" y="83157"/>
                      <a:pt x="373294" y="84591"/>
                      <a:pt x="374731" y="86025"/>
                    </a:cubicBezTo>
                    <a:lnTo>
                      <a:pt x="358926" y="96064"/>
                    </a:lnTo>
                    <a:cubicBezTo>
                      <a:pt x="358926" y="94630"/>
                      <a:pt x="357489" y="94630"/>
                      <a:pt x="357489" y="94630"/>
                    </a:cubicBezTo>
                    <a:cubicBezTo>
                      <a:pt x="356052" y="93196"/>
                      <a:pt x="356052" y="93196"/>
                      <a:pt x="356052" y="91762"/>
                    </a:cubicBezTo>
                    <a:cubicBezTo>
                      <a:pt x="354615" y="94630"/>
                      <a:pt x="353178" y="97498"/>
                      <a:pt x="351742" y="100366"/>
                    </a:cubicBezTo>
                    <a:cubicBezTo>
                      <a:pt x="350305" y="101800"/>
                      <a:pt x="347431" y="103235"/>
                      <a:pt x="344557" y="106103"/>
                    </a:cubicBezTo>
                    <a:cubicBezTo>
                      <a:pt x="343120" y="106103"/>
                      <a:pt x="340247" y="107537"/>
                      <a:pt x="338810" y="107537"/>
                    </a:cubicBezTo>
                    <a:cubicBezTo>
                      <a:pt x="337373" y="108971"/>
                      <a:pt x="334499" y="108971"/>
                      <a:pt x="333063" y="108971"/>
                    </a:cubicBezTo>
                    <a:cubicBezTo>
                      <a:pt x="330189" y="108971"/>
                      <a:pt x="328752" y="107537"/>
                      <a:pt x="327315" y="106103"/>
                    </a:cubicBezTo>
                    <a:cubicBezTo>
                      <a:pt x="325878" y="106103"/>
                      <a:pt x="323005" y="103235"/>
                      <a:pt x="321568" y="101800"/>
                    </a:cubicBezTo>
                    <a:cubicBezTo>
                      <a:pt x="321568" y="98932"/>
                      <a:pt x="320131" y="97498"/>
                      <a:pt x="320131" y="94630"/>
                    </a:cubicBezTo>
                    <a:cubicBezTo>
                      <a:pt x="320131" y="93196"/>
                      <a:pt x="320131" y="91762"/>
                      <a:pt x="321568" y="88893"/>
                    </a:cubicBezTo>
                    <a:cubicBezTo>
                      <a:pt x="321568" y="87459"/>
                      <a:pt x="323005" y="86025"/>
                      <a:pt x="324442" y="84591"/>
                    </a:cubicBezTo>
                    <a:cubicBezTo>
                      <a:pt x="325878" y="83157"/>
                      <a:pt x="327315" y="81723"/>
                      <a:pt x="328752" y="80289"/>
                    </a:cubicBezTo>
                    <a:cubicBezTo>
                      <a:pt x="330189" y="78854"/>
                      <a:pt x="331626" y="77420"/>
                      <a:pt x="333063" y="75986"/>
                    </a:cubicBezTo>
                    <a:cubicBezTo>
                      <a:pt x="334499" y="74552"/>
                      <a:pt x="335936" y="73118"/>
                      <a:pt x="337373" y="73118"/>
                    </a:cubicBezTo>
                    <a:cubicBezTo>
                      <a:pt x="338810" y="71684"/>
                      <a:pt x="338810" y="70250"/>
                      <a:pt x="340247" y="70250"/>
                    </a:cubicBezTo>
                    <a:cubicBezTo>
                      <a:pt x="340247" y="68816"/>
                      <a:pt x="340247" y="67382"/>
                      <a:pt x="340247" y="65947"/>
                    </a:cubicBezTo>
                    <a:cubicBezTo>
                      <a:pt x="338810" y="64513"/>
                      <a:pt x="337373" y="64513"/>
                      <a:pt x="335936" y="64513"/>
                    </a:cubicBezTo>
                    <a:cubicBezTo>
                      <a:pt x="334499" y="64513"/>
                      <a:pt x="333063" y="64513"/>
                      <a:pt x="331626" y="65947"/>
                    </a:cubicBezTo>
                    <a:cubicBezTo>
                      <a:pt x="330189" y="65947"/>
                      <a:pt x="330189" y="67382"/>
                      <a:pt x="328752" y="67382"/>
                    </a:cubicBezTo>
                    <a:cubicBezTo>
                      <a:pt x="328752" y="68816"/>
                      <a:pt x="328752" y="68816"/>
                      <a:pt x="328752" y="70250"/>
                    </a:cubicBezTo>
                    <a:cubicBezTo>
                      <a:pt x="327315" y="70250"/>
                      <a:pt x="327315" y="71684"/>
                      <a:pt x="327315" y="71684"/>
                    </a:cubicBezTo>
                    <a:cubicBezTo>
                      <a:pt x="328752" y="73118"/>
                      <a:pt x="328752" y="73118"/>
                      <a:pt x="328752" y="73118"/>
                    </a:cubicBezTo>
                    <a:lnTo>
                      <a:pt x="312947" y="83157"/>
                    </a:lnTo>
                    <a:cubicBezTo>
                      <a:pt x="311510" y="78854"/>
                      <a:pt x="311510" y="75986"/>
                      <a:pt x="311510" y="74552"/>
                    </a:cubicBezTo>
                    <a:cubicBezTo>
                      <a:pt x="311510" y="71684"/>
                      <a:pt x="312947" y="68816"/>
                      <a:pt x="314384" y="65947"/>
                    </a:cubicBezTo>
                    <a:cubicBezTo>
                      <a:pt x="315821" y="64513"/>
                      <a:pt x="317257" y="61645"/>
                      <a:pt x="320131" y="60211"/>
                    </a:cubicBezTo>
                    <a:cubicBezTo>
                      <a:pt x="321568" y="58777"/>
                      <a:pt x="324442" y="57343"/>
                      <a:pt x="327315" y="55909"/>
                    </a:cubicBezTo>
                    <a:cubicBezTo>
                      <a:pt x="331626" y="53040"/>
                      <a:pt x="335936" y="50172"/>
                      <a:pt x="340247" y="50172"/>
                    </a:cubicBezTo>
                    <a:close/>
                    <a:moveTo>
                      <a:pt x="57416" y="48693"/>
                    </a:moveTo>
                    <a:cubicBezTo>
                      <a:pt x="55979" y="48693"/>
                      <a:pt x="54542" y="48693"/>
                      <a:pt x="53106" y="50126"/>
                    </a:cubicBezTo>
                    <a:cubicBezTo>
                      <a:pt x="51669" y="51558"/>
                      <a:pt x="51669" y="51558"/>
                      <a:pt x="51669" y="54424"/>
                    </a:cubicBezTo>
                    <a:cubicBezTo>
                      <a:pt x="51669" y="55856"/>
                      <a:pt x="51669" y="57289"/>
                      <a:pt x="53106" y="58722"/>
                    </a:cubicBezTo>
                    <a:cubicBezTo>
                      <a:pt x="54542" y="61588"/>
                      <a:pt x="57416" y="61588"/>
                      <a:pt x="60290" y="63020"/>
                    </a:cubicBezTo>
                    <a:cubicBezTo>
                      <a:pt x="61727" y="63020"/>
                      <a:pt x="64600" y="61588"/>
                      <a:pt x="67474" y="60155"/>
                    </a:cubicBezTo>
                    <a:lnTo>
                      <a:pt x="71785" y="55856"/>
                    </a:lnTo>
                    <a:cubicBezTo>
                      <a:pt x="70348" y="55856"/>
                      <a:pt x="68911" y="54424"/>
                      <a:pt x="67474" y="54424"/>
                    </a:cubicBezTo>
                    <a:cubicBezTo>
                      <a:pt x="66037" y="52991"/>
                      <a:pt x="64600" y="51558"/>
                      <a:pt x="63163" y="51558"/>
                    </a:cubicBezTo>
                    <a:cubicBezTo>
                      <a:pt x="60290" y="50126"/>
                      <a:pt x="58853" y="48693"/>
                      <a:pt x="57416" y="48693"/>
                    </a:cubicBezTo>
                    <a:close/>
                    <a:moveTo>
                      <a:pt x="212421" y="34378"/>
                    </a:moveTo>
                    <a:lnTo>
                      <a:pt x="203823" y="45838"/>
                    </a:lnTo>
                    <a:lnTo>
                      <a:pt x="213855" y="54432"/>
                    </a:lnTo>
                    <a:cubicBezTo>
                      <a:pt x="216721" y="57297"/>
                      <a:pt x="218154" y="58729"/>
                      <a:pt x="221020" y="58729"/>
                    </a:cubicBezTo>
                    <a:cubicBezTo>
                      <a:pt x="222453" y="58729"/>
                      <a:pt x="223886" y="58729"/>
                      <a:pt x="226753" y="55864"/>
                    </a:cubicBezTo>
                    <a:cubicBezTo>
                      <a:pt x="228186" y="54432"/>
                      <a:pt x="228186" y="53000"/>
                      <a:pt x="228186" y="50135"/>
                    </a:cubicBezTo>
                    <a:cubicBezTo>
                      <a:pt x="226753" y="48702"/>
                      <a:pt x="225320" y="47270"/>
                      <a:pt x="223886" y="44405"/>
                    </a:cubicBezTo>
                    <a:close/>
                    <a:moveTo>
                      <a:pt x="511087" y="34255"/>
                    </a:moveTo>
                    <a:cubicBezTo>
                      <a:pt x="515395" y="34255"/>
                      <a:pt x="521138" y="34255"/>
                      <a:pt x="525446" y="35692"/>
                    </a:cubicBezTo>
                    <a:cubicBezTo>
                      <a:pt x="529753" y="37129"/>
                      <a:pt x="534061" y="38566"/>
                      <a:pt x="536933" y="41439"/>
                    </a:cubicBezTo>
                    <a:cubicBezTo>
                      <a:pt x="541240" y="44313"/>
                      <a:pt x="544112" y="47187"/>
                      <a:pt x="545548" y="51497"/>
                    </a:cubicBezTo>
                    <a:cubicBezTo>
                      <a:pt x="548419" y="55808"/>
                      <a:pt x="549855" y="60118"/>
                      <a:pt x="549855" y="65866"/>
                    </a:cubicBezTo>
                    <a:lnTo>
                      <a:pt x="522574" y="65866"/>
                    </a:lnTo>
                    <a:cubicBezTo>
                      <a:pt x="521138" y="61555"/>
                      <a:pt x="521138" y="60118"/>
                      <a:pt x="518267" y="58682"/>
                    </a:cubicBezTo>
                    <a:cubicBezTo>
                      <a:pt x="516831" y="55808"/>
                      <a:pt x="513959" y="55808"/>
                      <a:pt x="511087" y="55808"/>
                    </a:cubicBezTo>
                    <a:cubicBezTo>
                      <a:pt x="508216" y="55808"/>
                      <a:pt x="506780" y="55808"/>
                      <a:pt x="503908" y="57245"/>
                    </a:cubicBezTo>
                    <a:cubicBezTo>
                      <a:pt x="502472" y="58682"/>
                      <a:pt x="501037" y="60118"/>
                      <a:pt x="501037" y="61555"/>
                    </a:cubicBezTo>
                    <a:cubicBezTo>
                      <a:pt x="499601" y="62992"/>
                      <a:pt x="499601" y="65866"/>
                      <a:pt x="498165" y="67303"/>
                    </a:cubicBezTo>
                    <a:cubicBezTo>
                      <a:pt x="498165" y="70176"/>
                      <a:pt x="498165" y="73050"/>
                      <a:pt x="498165" y="74487"/>
                    </a:cubicBezTo>
                    <a:cubicBezTo>
                      <a:pt x="498165" y="77361"/>
                      <a:pt x="498165" y="78798"/>
                      <a:pt x="498165" y="81671"/>
                    </a:cubicBezTo>
                    <a:cubicBezTo>
                      <a:pt x="499601" y="84545"/>
                      <a:pt x="499601" y="85982"/>
                      <a:pt x="501037" y="87419"/>
                    </a:cubicBezTo>
                    <a:cubicBezTo>
                      <a:pt x="501037" y="88856"/>
                      <a:pt x="502472" y="90292"/>
                      <a:pt x="503908" y="91729"/>
                    </a:cubicBezTo>
                    <a:cubicBezTo>
                      <a:pt x="506780" y="93166"/>
                      <a:pt x="508216" y="93166"/>
                      <a:pt x="511087" y="93166"/>
                    </a:cubicBezTo>
                    <a:cubicBezTo>
                      <a:pt x="513959" y="93166"/>
                      <a:pt x="516831" y="93166"/>
                      <a:pt x="519702" y="90292"/>
                    </a:cubicBezTo>
                    <a:cubicBezTo>
                      <a:pt x="521138" y="87419"/>
                      <a:pt x="522574" y="85982"/>
                      <a:pt x="522574" y="83108"/>
                    </a:cubicBezTo>
                    <a:lnTo>
                      <a:pt x="551291" y="83108"/>
                    </a:lnTo>
                    <a:cubicBezTo>
                      <a:pt x="549855" y="87419"/>
                      <a:pt x="548419" y="91729"/>
                      <a:pt x="545548" y="96040"/>
                    </a:cubicBezTo>
                    <a:cubicBezTo>
                      <a:pt x="544112" y="100350"/>
                      <a:pt x="541240" y="103224"/>
                      <a:pt x="536933" y="106098"/>
                    </a:cubicBezTo>
                    <a:cubicBezTo>
                      <a:pt x="534061" y="108972"/>
                      <a:pt x="529753" y="111845"/>
                      <a:pt x="525446" y="113282"/>
                    </a:cubicBezTo>
                    <a:cubicBezTo>
                      <a:pt x="521138" y="114719"/>
                      <a:pt x="515395" y="114719"/>
                      <a:pt x="511087" y="114719"/>
                    </a:cubicBezTo>
                    <a:cubicBezTo>
                      <a:pt x="505344" y="114719"/>
                      <a:pt x="499601" y="114719"/>
                      <a:pt x="493857" y="111845"/>
                    </a:cubicBezTo>
                    <a:cubicBezTo>
                      <a:pt x="489550" y="110408"/>
                      <a:pt x="485242" y="107535"/>
                      <a:pt x="480935" y="104661"/>
                    </a:cubicBezTo>
                    <a:cubicBezTo>
                      <a:pt x="478063" y="100350"/>
                      <a:pt x="473756" y="96040"/>
                      <a:pt x="472320" y="91729"/>
                    </a:cubicBezTo>
                    <a:cubicBezTo>
                      <a:pt x="469448" y="85982"/>
                      <a:pt x="469448" y="80234"/>
                      <a:pt x="469448" y="74487"/>
                    </a:cubicBezTo>
                    <a:cubicBezTo>
                      <a:pt x="469448" y="68740"/>
                      <a:pt x="469448" y="62992"/>
                      <a:pt x="472320" y="58682"/>
                    </a:cubicBezTo>
                    <a:cubicBezTo>
                      <a:pt x="473756" y="52934"/>
                      <a:pt x="478063" y="48624"/>
                      <a:pt x="480935" y="45750"/>
                    </a:cubicBezTo>
                    <a:cubicBezTo>
                      <a:pt x="485242" y="41439"/>
                      <a:pt x="489550" y="38566"/>
                      <a:pt x="493857" y="37129"/>
                    </a:cubicBezTo>
                    <a:cubicBezTo>
                      <a:pt x="499601" y="35692"/>
                      <a:pt x="505344" y="34255"/>
                      <a:pt x="511087" y="34255"/>
                    </a:cubicBezTo>
                    <a:close/>
                    <a:moveTo>
                      <a:pt x="417704" y="17158"/>
                    </a:moveTo>
                    <a:cubicBezTo>
                      <a:pt x="416271" y="17158"/>
                      <a:pt x="414839" y="18588"/>
                      <a:pt x="413406" y="18588"/>
                    </a:cubicBezTo>
                    <a:cubicBezTo>
                      <a:pt x="413406" y="20018"/>
                      <a:pt x="411974" y="20018"/>
                      <a:pt x="411974" y="21447"/>
                    </a:cubicBezTo>
                    <a:cubicBezTo>
                      <a:pt x="410542" y="22877"/>
                      <a:pt x="410542" y="24307"/>
                      <a:pt x="410542" y="25737"/>
                    </a:cubicBezTo>
                    <a:cubicBezTo>
                      <a:pt x="410542" y="27167"/>
                      <a:pt x="411974" y="28597"/>
                      <a:pt x="411974" y="28597"/>
                    </a:cubicBezTo>
                    <a:cubicBezTo>
                      <a:pt x="413406" y="30026"/>
                      <a:pt x="413406" y="31456"/>
                      <a:pt x="414839" y="31456"/>
                    </a:cubicBezTo>
                    <a:cubicBezTo>
                      <a:pt x="416271" y="32886"/>
                      <a:pt x="417704" y="32886"/>
                      <a:pt x="419136" y="34316"/>
                    </a:cubicBezTo>
                    <a:cubicBezTo>
                      <a:pt x="420569" y="34316"/>
                      <a:pt x="422001" y="34316"/>
                      <a:pt x="422001" y="35746"/>
                    </a:cubicBezTo>
                    <a:cubicBezTo>
                      <a:pt x="423433" y="35746"/>
                      <a:pt x="424866" y="35746"/>
                      <a:pt x="426298" y="35746"/>
                    </a:cubicBezTo>
                    <a:cubicBezTo>
                      <a:pt x="427731" y="35746"/>
                      <a:pt x="429163" y="35746"/>
                      <a:pt x="430596" y="34316"/>
                    </a:cubicBezTo>
                    <a:cubicBezTo>
                      <a:pt x="430596" y="34316"/>
                      <a:pt x="432028" y="32886"/>
                      <a:pt x="432028" y="31456"/>
                    </a:cubicBezTo>
                    <a:cubicBezTo>
                      <a:pt x="433460" y="30026"/>
                      <a:pt x="433460" y="28597"/>
                      <a:pt x="433460" y="27167"/>
                    </a:cubicBezTo>
                    <a:cubicBezTo>
                      <a:pt x="433460" y="25737"/>
                      <a:pt x="432028" y="25737"/>
                      <a:pt x="432028" y="24307"/>
                    </a:cubicBezTo>
                    <a:cubicBezTo>
                      <a:pt x="430596" y="22877"/>
                      <a:pt x="430596" y="22877"/>
                      <a:pt x="429163" y="21447"/>
                    </a:cubicBezTo>
                    <a:cubicBezTo>
                      <a:pt x="427731" y="20018"/>
                      <a:pt x="426298" y="20018"/>
                      <a:pt x="424866" y="20018"/>
                    </a:cubicBezTo>
                    <a:cubicBezTo>
                      <a:pt x="423433" y="18588"/>
                      <a:pt x="423433" y="18588"/>
                      <a:pt x="422001" y="18588"/>
                    </a:cubicBezTo>
                    <a:cubicBezTo>
                      <a:pt x="420569" y="17158"/>
                      <a:pt x="419136" y="17158"/>
                      <a:pt x="417704" y="17158"/>
                    </a:cubicBezTo>
                    <a:close/>
                    <a:moveTo>
                      <a:pt x="66037" y="12874"/>
                    </a:moveTo>
                    <a:cubicBezTo>
                      <a:pt x="70348" y="12874"/>
                      <a:pt x="73221" y="12874"/>
                      <a:pt x="76095" y="14307"/>
                    </a:cubicBezTo>
                    <a:cubicBezTo>
                      <a:pt x="78969" y="15740"/>
                      <a:pt x="81842" y="17172"/>
                      <a:pt x="84716" y="20038"/>
                    </a:cubicBezTo>
                    <a:cubicBezTo>
                      <a:pt x="87590" y="22903"/>
                      <a:pt x="90464" y="25769"/>
                      <a:pt x="93337" y="27202"/>
                    </a:cubicBezTo>
                    <a:cubicBezTo>
                      <a:pt x="97648" y="32932"/>
                      <a:pt x="100521" y="37231"/>
                      <a:pt x="101958" y="41529"/>
                    </a:cubicBezTo>
                    <a:cubicBezTo>
                      <a:pt x="103395" y="45827"/>
                      <a:pt x="104832" y="48693"/>
                      <a:pt x="104832" y="51558"/>
                    </a:cubicBezTo>
                    <a:cubicBezTo>
                      <a:pt x="103395" y="54424"/>
                      <a:pt x="101958" y="57289"/>
                      <a:pt x="100521" y="58722"/>
                    </a:cubicBezTo>
                    <a:cubicBezTo>
                      <a:pt x="99085" y="61588"/>
                      <a:pt x="96211" y="63020"/>
                      <a:pt x="94774" y="64453"/>
                    </a:cubicBezTo>
                    <a:lnTo>
                      <a:pt x="76095" y="81646"/>
                    </a:lnTo>
                    <a:cubicBezTo>
                      <a:pt x="74658" y="83079"/>
                      <a:pt x="73221" y="84512"/>
                      <a:pt x="70348" y="87377"/>
                    </a:cubicBezTo>
                    <a:cubicBezTo>
                      <a:pt x="68911" y="88810"/>
                      <a:pt x="68911" y="90242"/>
                      <a:pt x="67474" y="93108"/>
                    </a:cubicBezTo>
                    <a:lnTo>
                      <a:pt x="51669" y="75915"/>
                    </a:lnTo>
                    <a:cubicBezTo>
                      <a:pt x="51669" y="74482"/>
                      <a:pt x="53106" y="74482"/>
                      <a:pt x="53106" y="73050"/>
                    </a:cubicBezTo>
                    <a:cubicBezTo>
                      <a:pt x="54542" y="71617"/>
                      <a:pt x="54542" y="71617"/>
                      <a:pt x="55979" y="71617"/>
                    </a:cubicBezTo>
                    <a:lnTo>
                      <a:pt x="55979" y="70184"/>
                    </a:lnTo>
                    <a:cubicBezTo>
                      <a:pt x="51669" y="70184"/>
                      <a:pt x="48795" y="70184"/>
                      <a:pt x="44484" y="68751"/>
                    </a:cubicBezTo>
                    <a:cubicBezTo>
                      <a:pt x="41611" y="65886"/>
                      <a:pt x="38737" y="64453"/>
                      <a:pt x="37300" y="61588"/>
                    </a:cubicBezTo>
                    <a:cubicBezTo>
                      <a:pt x="34427" y="58722"/>
                      <a:pt x="32990" y="57289"/>
                      <a:pt x="31553" y="54424"/>
                    </a:cubicBezTo>
                    <a:cubicBezTo>
                      <a:pt x="30116" y="51558"/>
                      <a:pt x="30116" y="50126"/>
                      <a:pt x="30116" y="47260"/>
                    </a:cubicBezTo>
                    <a:cubicBezTo>
                      <a:pt x="30116" y="44394"/>
                      <a:pt x="30116" y="41529"/>
                      <a:pt x="31553" y="40096"/>
                    </a:cubicBezTo>
                    <a:cubicBezTo>
                      <a:pt x="31553" y="37231"/>
                      <a:pt x="34427" y="35798"/>
                      <a:pt x="35863" y="32932"/>
                    </a:cubicBezTo>
                    <a:cubicBezTo>
                      <a:pt x="38737" y="31500"/>
                      <a:pt x="40174" y="30067"/>
                      <a:pt x="43048" y="28634"/>
                    </a:cubicBezTo>
                    <a:cubicBezTo>
                      <a:pt x="45921" y="28634"/>
                      <a:pt x="47358" y="28634"/>
                      <a:pt x="50232" y="28634"/>
                    </a:cubicBezTo>
                    <a:cubicBezTo>
                      <a:pt x="53106" y="28634"/>
                      <a:pt x="54542" y="30067"/>
                      <a:pt x="57416" y="31500"/>
                    </a:cubicBezTo>
                    <a:cubicBezTo>
                      <a:pt x="58853" y="32932"/>
                      <a:pt x="61727" y="34365"/>
                      <a:pt x="63163" y="35798"/>
                    </a:cubicBezTo>
                    <a:cubicBezTo>
                      <a:pt x="66037" y="37231"/>
                      <a:pt x="67474" y="38664"/>
                      <a:pt x="68911" y="40096"/>
                    </a:cubicBezTo>
                    <a:cubicBezTo>
                      <a:pt x="71785" y="41529"/>
                      <a:pt x="73221" y="42962"/>
                      <a:pt x="74658" y="44394"/>
                    </a:cubicBezTo>
                    <a:cubicBezTo>
                      <a:pt x="76095" y="45827"/>
                      <a:pt x="77532" y="45827"/>
                      <a:pt x="78969" y="47260"/>
                    </a:cubicBezTo>
                    <a:cubicBezTo>
                      <a:pt x="80406" y="47260"/>
                      <a:pt x="81842" y="47260"/>
                      <a:pt x="83279" y="45827"/>
                    </a:cubicBezTo>
                    <a:cubicBezTo>
                      <a:pt x="84716" y="44394"/>
                      <a:pt x="84716" y="42962"/>
                      <a:pt x="84716" y="41529"/>
                    </a:cubicBezTo>
                    <a:cubicBezTo>
                      <a:pt x="83279" y="38664"/>
                      <a:pt x="83279" y="37231"/>
                      <a:pt x="81842" y="35798"/>
                    </a:cubicBezTo>
                    <a:cubicBezTo>
                      <a:pt x="80406" y="34365"/>
                      <a:pt x="78969" y="34365"/>
                      <a:pt x="78969" y="32932"/>
                    </a:cubicBezTo>
                    <a:cubicBezTo>
                      <a:pt x="77532" y="32932"/>
                      <a:pt x="76095" y="32932"/>
                      <a:pt x="76095" y="32932"/>
                    </a:cubicBezTo>
                    <a:cubicBezTo>
                      <a:pt x="74658" y="32932"/>
                      <a:pt x="73221" y="32932"/>
                      <a:pt x="73221" y="32932"/>
                    </a:cubicBezTo>
                    <a:cubicBezTo>
                      <a:pt x="71785" y="32932"/>
                      <a:pt x="71785" y="32932"/>
                      <a:pt x="71785" y="34365"/>
                    </a:cubicBezTo>
                    <a:lnTo>
                      <a:pt x="57416" y="18605"/>
                    </a:lnTo>
                    <a:cubicBezTo>
                      <a:pt x="60290" y="15740"/>
                      <a:pt x="63163" y="14307"/>
                      <a:pt x="66037" y="12874"/>
                    </a:cubicBezTo>
                    <a:close/>
                    <a:moveTo>
                      <a:pt x="416271" y="0"/>
                    </a:moveTo>
                    <a:cubicBezTo>
                      <a:pt x="419136" y="0"/>
                      <a:pt x="422001" y="0"/>
                      <a:pt x="424866" y="0"/>
                    </a:cubicBezTo>
                    <a:cubicBezTo>
                      <a:pt x="427731" y="1430"/>
                      <a:pt x="430596" y="1430"/>
                      <a:pt x="432028" y="2860"/>
                    </a:cubicBezTo>
                    <a:cubicBezTo>
                      <a:pt x="434893" y="4289"/>
                      <a:pt x="437758" y="5719"/>
                      <a:pt x="440622" y="7149"/>
                    </a:cubicBezTo>
                    <a:cubicBezTo>
                      <a:pt x="442055" y="10009"/>
                      <a:pt x="444920" y="11439"/>
                      <a:pt x="446352" y="14298"/>
                    </a:cubicBezTo>
                    <a:cubicBezTo>
                      <a:pt x="447785" y="17158"/>
                      <a:pt x="447785" y="20018"/>
                      <a:pt x="449217" y="22877"/>
                    </a:cubicBezTo>
                    <a:cubicBezTo>
                      <a:pt x="449217" y="25737"/>
                      <a:pt x="447785" y="28597"/>
                      <a:pt x="446352" y="31456"/>
                    </a:cubicBezTo>
                    <a:cubicBezTo>
                      <a:pt x="446352" y="32886"/>
                      <a:pt x="444920" y="34316"/>
                      <a:pt x="444920" y="35746"/>
                    </a:cubicBezTo>
                    <a:cubicBezTo>
                      <a:pt x="443487" y="37176"/>
                      <a:pt x="442055" y="38605"/>
                      <a:pt x="440622" y="38605"/>
                    </a:cubicBezTo>
                    <a:cubicBezTo>
                      <a:pt x="440622" y="40035"/>
                      <a:pt x="439190" y="40035"/>
                      <a:pt x="437758" y="40035"/>
                    </a:cubicBezTo>
                    <a:cubicBezTo>
                      <a:pt x="437758" y="41465"/>
                      <a:pt x="436325" y="41465"/>
                      <a:pt x="434893" y="41465"/>
                    </a:cubicBezTo>
                    <a:lnTo>
                      <a:pt x="440622" y="42895"/>
                    </a:lnTo>
                    <a:lnTo>
                      <a:pt x="433460" y="58623"/>
                    </a:lnTo>
                    <a:lnTo>
                      <a:pt x="374731" y="32886"/>
                    </a:lnTo>
                    <a:lnTo>
                      <a:pt x="381893" y="15728"/>
                    </a:lnTo>
                    <a:lnTo>
                      <a:pt x="401947" y="25737"/>
                    </a:lnTo>
                    <a:cubicBezTo>
                      <a:pt x="400515" y="22877"/>
                      <a:pt x="400515" y="21447"/>
                      <a:pt x="400515" y="18588"/>
                    </a:cubicBezTo>
                    <a:cubicBezTo>
                      <a:pt x="400515" y="15728"/>
                      <a:pt x="400515" y="14298"/>
                      <a:pt x="401947" y="11439"/>
                    </a:cubicBezTo>
                    <a:cubicBezTo>
                      <a:pt x="403379" y="7149"/>
                      <a:pt x="406244" y="4289"/>
                      <a:pt x="407677" y="2860"/>
                    </a:cubicBezTo>
                    <a:cubicBezTo>
                      <a:pt x="410542" y="1430"/>
                      <a:pt x="413406" y="0"/>
                      <a:pt x="416271" y="0"/>
                    </a:cubicBezTo>
                    <a:close/>
                    <a:moveTo>
                      <a:pt x="206689" y="0"/>
                    </a:moveTo>
                    <a:lnTo>
                      <a:pt x="243950" y="34378"/>
                    </a:lnTo>
                    <a:cubicBezTo>
                      <a:pt x="248249" y="37243"/>
                      <a:pt x="251116" y="41540"/>
                      <a:pt x="252549" y="44405"/>
                    </a:cubicBezTo>
                    <a:cubicBezTo>
                      <a:pt x="253982" y="48702"/>
                      <a:pt x="255415" y="51567"/>
                      <a:pt x="255415" y="55864"/>
                    </a:cubicBezTo>
                    <a:cubicBezTo>
                      <a:pt x="255415" y="58729"/>
                      <a:pt x="255415" y="61594"/>
                      <a:pt x="253982" y="63027"/>
                    </a:cubicBezTo>
                    <a:cubicBezTo>
                      <a:pt x="252549" y="65891"/>
                      <a:pt x="251116" y="68756"/>
                      <a:pt x="249683" y="70189"/>
                    </a:cubicBezTo>
                    <a:cubicBezTo>
                      <a:pt x="246816" y="73054"/>
                      <a:pt x="242517" y="75918"/>
                      <a:pt x="239651" y="75918"/>
                    </a:cubicBezTo>
                    <a:cubicBezTo>
                      <a:pt x="236784" y="75918"/>
                      <a:pt x="232485" y="75918"/>
                      <a:pt x="229619" y="75918"/>
                    </a:cubicBezTo>
                    <a:cubicBezTo>
                      <a:pt x="229619" y="77351"/>
                      <a:pt x="231052" y="78783"/>
                      <a:pt x="231052" y="81648"/>
                    </a:cubicBezTo>
                    <a:cubicBezTo>
                      <a:pt x="232485" y="83081"/>
                      <a:pt x="232485" y="85945"/>
                      <a:pt x="232485" y="88810"/>
                    </a:cubicBezTo>
                    <a:cubicBezTo>
                      <a:pt x="232485" y="90243"/>
                      <a:pt x="231052" y="93108"/>
                      <a:pt x="231052" y="95972"/>
                    </a:cubicBezTo>
                    <a:cubicBezTo>
                      <a:pt x="229619" y="97405"/>
                      <a:pt x="228186" y="100270"/>
                      <a:pt x="225320" y="103134"/>
                    </a:cubicBezTo>
                    <a:cubicBezTo>
                      <a:pt x="222453" y="105999"/>
                      <a:pt x="219587" y="108864"/>
                      <a:pt x="215288" y="110297"/>
                    </a:cubicBezTo>
                    <a:cubicBezTo>
                      <a:pt x="212421" y="111729"/>
                      <a:pt x="208122" y="111729"/>
                      <a:pt x="205256" y="111729"/>
                    </a:cubicBezTo>
                    <a:cubicBezTo>
                      <a:pt x="200957" y="111729"/>
                      <a:pt x="196657" y="110297"/>
                      <a:pt x="193791" y="108864"/>
                    </a:cubicBezTo>
                    <a:cubicBezTo>
                      <a:pt x="189492" y="107432"/>
                      <a:pt x="186625" y="104567"/>
                      <a:pt x="183759" y="101702"/>
                    </a:cubicBezTo>
                    <a:lnTo>
                      <a:pt x="145065" y="67324"/>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2EBDC8"/>
                  </a:solidFill>
                  <a:cs typeface="+mn-ea"/>
                  <a:sym typeface="+mn-lt"/>
                </a:endParaRPr>
              </a:p>
            </p:txBody>
          </p:sp>
          <p:sp>
            <p:nvSpPr>
              <p:cNvPr id="25" name="Freeform 7"/>
              <p:cNvSpPr>
                <a:spLocks noEditPoints="1"/>
              </p:cNvSpPr>
              <p:nvPr/>
            </p:nvSpPr>
            <p:spPr bwMode="auto">
              <a:xfrm>
                <a:off x="2828925" y="1657989"/>
                <a:ext cx="419100" cy="365434"/>
              </a:xfrm>
              <a:custGeom>
                <a:avLst/>
                <a:gdLst>
                  <a:gd name="connsiteX0" fmla="*/ 162199 w 565545"/>
                  <a:gd name="connsiteY0" fmla="*/ 428621 h 493127"/>
                  <a:gd name="connsiteX1" fmla="*/ 132056 w 565545"/>
                  <a:gd name="connsiteY1" fmla="*/ 431488 h 493127"/>
                  <a:gd name="connsiteX2" fmla="*/ 196649 w 565545"/>
                  <a:gd name="connsiteY2" fmla="*/ 455857 h 493127"/>
                  <a:gd name="connsiteX3" fmla="*/ 235405 w 565545"/>
                  <a:gd name="connsiteY3" fmla="*/ 451556 h 493127"/>
                  <a:gd name="connsiteX4" fmla="*/ 310101 w 565545"/>
                  <a:gd name="connsiteY4" fmla="*/ 309494 h 493127"/>
                  <a:gd name="connsiteX5" fmla="*/ 317294 w 565545"/>
                  <a:gd name="connsiteY5" fmla="*/ 309494 h 493127"/>
                  <a:gd name="connsiteX6" fmla="*/ 323049 w 565545"/>
                  <a:gd name="connsiteY6" fmla="*/ 312360 h 493127"/>
                  <a:gd name="connsiteX7" fmla="*/ 328804 w 565545"/>
                  <a:gd name="connsiteY7" fmla="*/ 318092 h 493127"/>
                  <a:gd name="connsiteX8" fmla="*/ 333120 w 565545"/>
                  <a:gd name="connsiteY8" fmla="*/ 326690 h 493127"/>
                  <a:gd name="connsiteX9" fmla="*/ 333120 w 565545"/>
                  <a:gd name="connsiteY9" fmla="*/ 333856 h 493127"/>
                  <a:gd name="connsiteX10" fmla="*/ 328804 w 565545"/>
                  <a:gd name="connsiteY10" fmla="*/ 341021 h 493127"/>
                  <a:gd name="connsiteX11" fmla="*/ 323049 w 565545"/>
                  <a:gd name="connsiteY11" fmla="*/ 346753 h 493127"/>
                  <a:gd name="connsiteX12" fmla="*/ 314417 w 565545"/>
                  <a:gd name="connsiteY12" fmla="*/ 351052 h 493127"/>
                  <a:gd name="connsiteX13" fmla="*/ 307223 w 565545"/>
                  <a:gd name="connsiteY13" fmla="*/ 351052 h 493127"/>
                  <a:gd name="connsiteX14" fmla="*/ 300030 w 565545"/>
                  <a:gd name="connsiteY14" fmla="*/ 348186 h 493127"/>
                  <a:gd name="connsiteX15" fmla="*/ 292836 w 565545"/>
                  <a:gd name="connsiteY15" fmla="*/ 342454 h 493127"/>
                  <a:gd name="connsiteX16" fmla="*/ 289959 w 565545"/>
                  <a:gd name="connsiteY16" fmla="*/ 328123 h 493127"/>
                  <a:gd name="connsiteX17" fmla="*/ 297152 w 565545"/>
                  <a:gd name="connsiteY17" fmla="*/ 316659 h 493127"/>
                  <a:gd name="connsiteX18" fmla="*/ 302907 w 565545"/>
                  <a:gd name="connsiteY18" fmla="*/ 328123 h 493127"/>
                  <a:gd name="connsiteX19" fmla="*/ 301468 w 565545"/>
                  <a:gd name="connsiteY19" fmla="*/ 330990 h 493127"/>
                  <a:gd name="connsiteX20" fmla="*/ 301468 w 565545"/>
                  <a:gd name="connsiteY20" fmla="*/ 333856 h 493127"/>
                  <a:gd name="connsiteX21" fmla="*/ 301468 w 565545"/>
                  <a:gd name="connsiteY21" fmla="*/ 336722 h 493127"/>
                  <a:gd name="connsiteX22" fmla="*/ 304346 w 565545"/>
                  <a:gd name="connsiteY22" fmla="*/ 339588 h 493127"/>
                  <a:gd name="connsiteX23" fmla="*/ 308662 w 565545"/>
                  <a:gd name="connsiteY23" fmla="*/ 339588 h 493127"/>
                  <a:gd name="connsiteX24" fmla="*/ 311539 w 565545"/>
                  <a:gd name="connsiteY24" fmla="*/ 338155 h 493127"/>
                  <a:gd name="connsiteX25" fmla="*/ 315855 w 565545"/>
                  <a:gd name="connsiteY25" fmla="*/ 336722 h 493127"/>
                  <a:gd name="connsiteX26" fmla="*/ 318733 w 565545"/>
                  <a:gd name="connsiteY26" fmla="*/ 333856 h 493127"/>
                  <a:gd name="connsiteX27" fmla="*/ 321610 w 565545"/>
                  <a:gd name="connsiteY27" fmla="*/ 330990 h 493127"/>
                  <a:gd name="connsiteX28" fmla="*/ 321610 w 565545"/>
                  <a:gd name="connsiteY28" fmla="*/ 326690 h 493127"/>
                  <a:gd name="connsiteX29" fmla="*/ 321610 w 565545"/>
                  <a:gd name="connsiteY29" fmla="*/ 323824 h 493127"/>
                  <a:gd name="connsiteX30" fmla="*/ 318733 w 565545"/>
                  <a:gd name="connsiteY30" fmla="*/ 322391 h 493127"/>
                  <a:gd name="connsiteX31" fmla="*/ 317294 w 565545"/>
                  <a:gd name="connsiteY31" fmla="*/ 320958 h 493127"/>
                  <a:gd name="connsiteX32" fmla="*/ 314417 w 565545"/>
                  <a:gd name="connsiteY32" fmla="*/ 320958 h 493127"/>
                  <a:gd name="connsiteX33" fmla="*/ 311539 w 565545"/>
                  <a:gd name="connsiteY33" fmla="*/ 322391 h 493127"/>
                  <a:gd name="connsiteX34" fmla="*/ 304346 w 565545"/>
                  <a:gd name="connsiteY34" fmla="*/ 310927 h 493127"/>
                  <a:gd name="connsiteX35" fmla="*/ 310101 w 565545"/>
                  <a:gd name="connsiteY35" fmla="*/ 309494 h 493127"/>
                  <a:gd name="connsiteX36" fmla="*/ 137853 w 565545"/>
                  <a:gd name="connsiteY36" fmla="*/ 295266 h 493127"/>
                  <a:gd name="connsiteX37" fmla="*/ 133537 w 565545"/>
                  <a:gd name="connsiteY37" fmla="*/ 296695 h 493127"/>
                  <a:gd name="connsiteX38" fmla="*/ 130660 w 565545"/>
                  <a:gd name="connsiteY38" fmla="*/ 299554 h 493127"/>
                  <a:gd name="connsiteX39" fmla="*/ 129222 w 565545"/>
                  <a:gd name="connsiteY39" fmla="*/ 302413 h 493127"/>
                  <a:gd name="connsiteX40" fmla="*/ 129222 w 565545"/>
                  <a:gd name="connsiteY40" fmla="*/ 306701 h 493127"/>
                  <a:gd name="connsiteX41" fmla="*/ 129222 w 565545"/>
                  <a:gd name="connsiteY41" fmla="*/ 310989 h 493127"/>
                  <a:gd name="connsiteX42" fmla="*/ 130660 w 565545"/>
                  <a:gd name="connsiteY42" fmla="*/ 315277 h 493127"/>
                  <a:gd name="connsiteX43" fmla="*/ 133537 w 565545"/>
                  <a:gd name="connsiteY43" fmla="*/ 318136 h 493127"/>
                  <a:gd name="connsiteX44" fmla="*/ 137853 w 565545"/>
                  <a:gd name="connsiteY44" fmla="*/ 318136 h 493127"/>
                  <a:gd name="connsiteX45" fmla="*/ 140730 w 565545"/>
                  <a:gd name="connsiteY45" fmla="*/ 318136 h 493127"/>
                  <a:gd name="connsiteX46" fmla="*/ 143607 w 565545"/>
                  <a:gd name="connsiteY46" fmla="*/ 315277 h 493127"/>
                  <a:gd name="connsiteX47" fmla="*/ 145045 w 565545"/>
                  <a:gd name="connsiteY47" fmla="*/ 310989 h 493127"/>
                  <a:gd name="connsiteX48" fmla="*/ 145045 w 565545"/>
                  <a:gd name="connsiteY48" fmla="*/ 306701 h 493127"/>
                  <a:gd name="connsiteX49" fmla="*/ 145045 w 565545"/>
                  <a:gd name="connsiteY49" fmla="*/ 302413 h 493127"/>
                  <a:gd name="connsiteX50" fmla="*/ 143607 w 565545"/>
                  <a:gd name="connsiteY50" fmla="*/ 299554 h 493127"/>
                  <a:gd name="connsiteX51" fmla="*/ 140730 w 565545"/>
                  <a:gd name="connsiteY51" fmla="*/ 296695 h 493127"/>
                  <a:gd name="connsiteX52" fmla="*/ 137853 w 565545"/>
                  <a:gd name="connsiteY52" fmla="*/ 295266 h 493127"/>
                  <a:gd name="connsiteX53" fmla="*/ 401842 w 565545"/>
                  <a:gd name="connsiteY53" fmla="*/ 283745 h 493127"/>
                  <a:gd name="connsiteX54" fmla="*/ 413332 w 565545"/>
                  <a:gd name="connsiteY54" fmla="*/ 318123 h 493127"/>
                  <a:gd name="connsiteX55" fmla="*/ 430566 w 565545"/>
                  <a:gd name="connsiteY55" fmla="*/ 305231 h 493127"/>
                  <a:gd name="connsiteX56" fmla="*/ 403278 w 565545"/>
                  <a:gd name="connsiteY56" fmla="*/ 283745 h 493127"/>
                  <a:gd name="connsiteX57" fmla="*/ 111960 w 565545"/>
                  <a:gd name="connsiteY57" fmla="*/ 266679 h 493127"/>
                  <a:gd name="connsiteX58" fmla="*/ 129222 w 565545"/>
                  <a:gd name="connsiteY58" fmla="*/ 266679 h 493127"/>
                  <a:gd name="connsiteX59" fmla="*/ 129222 w 565545"/>
                  <a:gd name="connsiteY59" fmla="*/ 289549 h 493127"/>
                  <a:gd name="connsiteX60" fmla="*/ 130660 w 565545"/>
                  <a:gd name="connsiteY60" fmla="*/ 289549 h 493127"/>
                  <a:gd name="connsiteX61" fmla="*/ 134976 w 565545"/>
                  <a:gd name="connsiteY61" fmla="*/ 283831 h 493127"/>
                  <a:gd name="connsiteX62" fmla="*/ 143607 w 565545"/>
                  <a:gd name="connsiteY62" fmla="*/ 282402 h 493127"/>
                  <a:gd name="connsiteX63" fmla="*/ 152238 w 565545"/>
                  <a:gd name="connsiteY63" fmla="*/ 285261 h 493127"/>
                  <a:gd name="connsiteX64" fmla="*/ 159430 w 565545"/>
                  <a:gd name="connsiteY64" fmla="*/ 290978 h 493127"/>
                  <a:gd name="connsiteX65" fmla="*/ 162307 w 565545"/>
                  <a:gd name="connsiteY65" fmla="*/ 298125 h 493127"/>
                  <a:gd name="connsiteX66" fmla="*/ 162307 w 565545"/>
                  <a:gd name="connsiteY66" fmla="*/ 306701 h 493127"/>
                  <a:gd name="connsiteX67" fmla="*/ 162307 w 565545"/>
                  <a:gd name="connsiteY67" fmla="*/ 315277 h 493127"/>
                  <a:gd name="connsiteX68" fmla="*/ 157992 w 565545"/>
                  <a:gd name="connsiteY68" fmla="*/ 323853 h 493127"/>
                  <a:gd name="connsiteX69" fmla="*/ 152238 w 565545"/>
                  <a:gd name="connsiteY69" fmla="*/ 329570 h 493127"/>
                  <a:gd name="connsiteX70" fmla="*/ 143607 w 565545"/>
                  <a:gd name="connsiteY70" fmla="*/ 332429 h 493127"/>
                  <a:gd name="connsiteX71" fmla="*/ 137853 w 565545"/>
                  <a:gd name="connsiteY71" fmla="*/ 331000 h 493127"/>
                  <a:gd name="connsiteX72" fmla="*/ 133537 w 565545"/>
                  <a:gd name="connsiteY72" fmla="*/ 329570 h 493127"/>
                  <a:gd name="connsiteX73" fmla="*/ 130660 w 565545"/>
                  <a:gd name="connsiteY73" fmla="*/ 328141 h 493127"/>
                  <a:gd name="connsiteX74" fmla="*/ 129222 w 565545"/>
                  <a:gd name="connsiteY74" fmla="*/ 325282 h 493127"/>
                  <a:gd name="connsiteX75" fmla="*/ 129222 w 565545"/>
                  <a:gd name="connsiteY75" fmla="*/ 331000 h 493127"/>
                  <a:gd name="connsiteX76" fmla="*/ 111960 w 565545"/>
                  <a:gd name="connsiteY76" fmla="*/ 331000 h 493127"/>
                  <a:gd name="connsiteX77" fmla="*/ 50258 w 565545"/>
                  <a:gd name="connsiteY77" fmla="*/ 250870 h 493127"/>
                  <a:gd name="connsiteX78" fmla="*/ 57451 w 565545"/>
                  <a:gd name="connsiteY78" fmla="*/ 250870 h 493127"/>
                  <a:gd name="connsiteX79" fmla="*/ 64645 w 565545"/>
                  <a:gd name="connsiteY79" fmla="*/ 253736 h 493127"/>
                  <a:gd name="connsiteX80" fmla="*/ 70400 w 565545"/>
                  <a:gd name="connsiteY80" fmla="*/ 259468 h 493127"/>
                  <a:gd name="connsiteX81" fmla="*/ 73277 w 565545"/>
                  <a:gd name="connsiteY81" fmla="*/ 266633 h 493127"/>
                  <a:gd name="connsiteX82" fmla="*/ 73277 w 565545"/>
                  <a:gd name="connsiteY82" fmla="*/ 275232 h 493127"/>
                  <a:gd name="connsiteX83" fmla="*/ 70400 w 565545"/>
                  <a:gd name="connsiteY83" fmla="*/ 282397 h 493127"/>
                  <a:gd name="connsiteX84" fmla="*/ 63206 w 565545"/>
                  <a:gd name="connsiteY84" fmla="*/ 288129 h 493127"/>
                  <a:gd name="connsiteX85" fmla="*/ 56013 w 565545"/>
                  <a:gd name="connsiteY85" fmla="*/ 292428 h 493127"/>
                  <a:gd name="connsiteX86" fmla="*/ 47381 w 565545"/>
                  <a:gd name="connsiteY86" fmla="*/ 292428 h 493127"/>
                  <a:gd name="connsiteX87" fmla="*/ 40187 w 565545"/>
                  <a:gd name="connsiteY87" fmla="*/ 289562 h 493127"/>
                  <a:gd name="connsiteX88" fmla="*/ 34432 w 565545"/>
                  <a:gd name="connsiteY88" fmla="*/ 283830 h 493127"/>
                  <a:gd name="connsiteX89" fmla="*/ 30116 w 565545"/>
                  <a:gd name="connsiteY89" fmla="*/ 269499 h 493127"/>
                  <a:gd name="connsiteX90" fmla="*/ 37310 w 565545"/>
                  <a:gd name="connsiteY90" fmla="*/ 258035 h 493127"/>
                  <a:gd name="connsiteX91" fmla="*/ 44503 w 565545"/>
                  <a:gd name="connsiteY91" fmla="*/ 268066 h 493127"/>
                  <a:gd name="connsiteX92" fmla="*/ 43064 w 565545"/>
                  <a:gd name="connsiteY92" fmla="*/ 269499 h 493127"/>
                  <a:gd name="connsiteX93" fmla="*/ 41626 w 565545"/>
                  <a:gd name="connsiteY93" fmla="*/ 272366 h 493127"/>
                  <a:gd name="connsiteX94" fmla="*/ 41626 w 565545"/>
                  <a:gd name="connsiteY94" fmla="*/ 275232 h 493127"/>
                  <a:gd name="connsiteX95" fmla="*/ 43064 w 565545"/>
                  <a:gd name="connsiteY95" fmla="*/ 278098 h 493127"/>
                  <a:gd name="connsiteX96" fmla="*/ 45942 w 565545"/>
                  <a:gd name="connsiteY96" fmla="*/ 279531 h 493127"/>
                  <a:gd name="connsiteX97" fmla="*/ 48819 w 565545"/>
                  <a:gd name="connsiteY97" fmla="*/ 280964 h 493127"/>
                  <a:gd name="connsiteX98" fmla="*/ 53135 w 565545"/>
                  <a:gd name="connsiteY98" fmla="*/ 279531 h 493127"/>
                  <a:gd name="connsiteX99" fmla="*/ 56013 w 565545"/>
                  <a:gd name="connsiteY99" fmla="*/ 278098 h 493127"/>
                  <a:gd name="connsiteX100" fmla="*/ 60329 w 565545"/>
                  <a:gd name="connsiteY100" fmla="*/ 275232 h 493127"/>
                  <a:gd name="connsiteX101" fmla="*/ 61768 w 565545"/>
                  <a:gd name="connsiteY101" fmla="*/ 272366 h 493127"/>
                  <a:gd name="connsiteX102" fmla="*/ 63206 w 565545"/>
                  <a:gd name="connsiteY102" fmla="*/ 268066 h 493127"/>
                  <a:gd name="connsiteX103" fmla="*/ 61768 w 565545"/>
                  <a:gd name="connsiteY103" fmla="*/ 265200 h 493127"/>
                  <a:gd name="connsiteX104" fmla="*/ 58890 w 565545"/>
                  <a:gd name="connsiteY104" fmla="*/ 262334 h 493127"/>
                  <a:gd name="connsiteX105" fmla="*/ 57451 w 565545"/>
                  <a:gd name="connsiteY105" fmla="*/ 262334 h 493127"/>
                  <a:gd name="connsiteX106" fmla="*/ 54574 w 565545"/>
                  <a:gd name="connsiteY106" fmla="*/ 262334 h 493127"/>
                  <a:gd name="connsiteX107" fmla="*/ 51697 w 565545"/>
                  <a:gd name="connsiteY107" fmla="*/ 263767 h 493127"/>
                  <a:gd name="connsiteX108" fmla="*/ 44503 w 565545"/>
                  <a:gd name="connsiteY108" fmla="*/ 252303 h 493127"/>
                  <a:gd name="connsiteX109" fmla="*/ 50258 w 565545"/>
                  <a:gd name="connsiteY109" fmla="*/ 250870 h 493127"/>
                  <a:gd name="connsiteX110" fmla="*/ 394661 w 565545"/>
                  <a:gd name="connsiteY110" fmla="*/ 245069 h 493127"/>
                  <a:gd name="connsiteX111" fmla="*/ 489449 w 565545"/>
                  <a:gd name="connsiteY111" fmla="*/ 309528 h 493127"/>
                  <a:gd name="connsiteX112" fmla="*/ 462162 w 565545"/>
                  <a:gd name="connsiteY112" fmla="*/ 331015 h 493127"/>
                  <a:gd name="connsiteX113" fmla="*/ 449236 w 565545"/>
                  <a:gd name="connsiteY113" fmla="*/ 320988 h 493127"/>
                  <a:gd name="connsiteX114" fmla="*/ 420513 w 565545"/>
                  <a:gd name="connsiteY114" fmla="*/ 341042 h 493127"/>
                  <a:gd name="connsiteX115" fmla="*/ 426257 w 565545"/>
                  <a:gd name="connsiteY115" fmla="*/ 355366 h 493127"/>
                  <a:gd name="connsiteX116" fmla="*/ 398970 w 565545"/>
                  <a:gd name="connsiteY116" fmla="*/ 375420 h 493127"/>
                  <a:gd name="connsiteX117" fmla="*/ 367374 w 565545"/>
                  <a:gd name="connsiteY117" fmla="*/ 263691 h 493127"/>
                  <a:gd name="connsiteX118" fmla="*/ 314418 w 565545"/>
                  <a:gd name="connsiteY118" fmla="*/ 212079 h 493127"/>
                  <a:gd name="connsiteX119" fmla="*/ 310103 w 565545"/>
                  <a:gd name="connsiteY119" fmla="*/ 213516 h 493127"/>
                  <a:gd name="connsiteX120" fmla="*/ 307227 w 565545"/>
                  <a:gd name="connsiteY120" fmla="*/ 214953 h 493127"/>
                  <a:gd name="connsiteX121" fmla="*/ 304351 w 565545"/>
                  <a:gd name="connsiteY121" fmla="*/ 219263 h 493127"/>
                  <a:gd name="connsiteX122" fmla="*/ 302912 w 565545"/>
                  <a:gd name="connsiteY122" fmla="*/ 222137 h 493127"/>
                  <a:gd name="connsiteX123" fmla="*/ 301474 w 565545"/>
                  <a:gd name="connsiteY123" fmla="*/ 226447 h 493127"/>
                  <a:gd name="connsiteX124" fmla="*/ 302912 w 565545"/>
                  <a:gd name="connsiteY124" fmla="*/ 229321 h 493127"/>
                  <a:gd name="connsiteX125" fmla="*/ 305789 w 565545"/>
                  <a:gd name="connsiteY125" fmla="*/ 233632 h 493127"/>
                  <a:gd name="connsiteX126" fmla="*/ 308665 w 565545"/>
                  <a:gd name="connsiteY126" fmla="*/ 233632 h 493127"/>
                  <a:gd name="connsiteX127" fmla="*/ 312980 w 565545"/>
                  <a:gd name="connsiteY127" fmla="*/ 233632 h 493127"/>
                  <a:gd name="connsiteX128" fmla="*/ 315856 w 565545"/>
                  <a:gd name="connsiteY128" fmla="*/ 230758 h 493127"/>
                  <a:gd name="connsiteX129" fmla="*/ 318732 w 565545"/>
                  <a:gd name="connsiteY129" fmla="*/ 227884 h 493127"/>
                  <a:gd name="connsiteX130" fmla="*/ 320171 w 565545"/>
                  <a:gd name="connsiteY130" fmla="*/ 223574 h 493127"/>
                  <a:gd name="connsiteX131" fmla="*/ 321609 w 565545"/>
                  <a:gd name="connsiteY131" fmla="*/ 219263 h 493127"/>
                  <a:gd name="connsiteX132" fmla="*/ 320171 w 565545"/>
                  <a:gd name="connsiteY132" fmla="*/ 216390 h 493127"/>
                  <a:gd name="connsiteX133" fmla="*/ 317294 w 565545"/>
                  <a:gd name="connsiteY133" fmla="*/ 213516 h 493127"/>
                  <a:gd name="connsiteX134" fmla="*/ 314418 w 565545"/>
                  <a:gd name="connsiteY134" fmla="*/ 212079 h 493127"/>
                  <a:gd name="connsiteX135" fmla="*/ 311541 w 565545"/>
                  <a:gd name="connsiteY135" fmla="*/ 174721 h 493127"/>
                  <a:gd name="connsiteX136" fmla="*/ 327362 w 565545"/>
                  <a:gd name="connsiteY136" fmla="*/ 184779 h 493127"/>
                  <a:gd name="connsiteX137" fmla="*/ 314418 w 565545"/>
                  <a:gd name="connsiteY137" fmla="*/ 203458 h 493127"/>
                  <a:gd name="connsiteX138" fmla="*/ 315856 w 565545"/>
                  <a:gd name="connsiteY138" fmla="*/ 203458 h 493127"/>
                  <a:gd name="connsiteX139" fmla="*/ 323047 w 565545"/>
                  <a:gd name="connsiteY139" fmla="*/ 202021 h 493127"/>
                  <a:gd name="connsiteX140" fmla="*/ 330238 w 565545"/>
                  <a:gd name="connsiteY140" fmla="*/ 204895 h 493127"/>
                  <a:gd name="connsiteX141" fmla="*/ 337429 w 565545"/>
                  <a:gd name="connsiteY141" fmla="*/ 212079 h 493127"/>
                  <a:gd name="connsiteX142" fmla="*/ 338867 w 565545"/>
                  <a:gd name="connsiteY142" fmla="*/ 220700 h 493127"/>
                  <a:gd name="connsiteX143" fmla="*/ 337429 w 565545"/>
                  <a:gd name="connsiteY143" fmla="*/ 229321 h 493127"/>
                  <a:gd name="connsiteX144" fmla="*/ 333114 w 565545"/>
                  <a:gd name="connsiteY144" fmla="*/ 236505 h 493127"/>
                  <a:gd name="connsiteX145" fmla="*/ 327362 w 565545"/>
                  <a:gd name="connsiteY145" fmla="*/ 243690 h 493127"/>
                  <a:gd name="connsiteX146" fmla="*/ 320171 w 565545"/>
                  <a:gd name="connsiteY146" fmla="*/ 248000 h 493127"/>
                  <a:gd name="connsiteX147" fmla="*/ 311541 w 565545"/>
                  <a:gd name="connsiteY147" fmla="*/ 249437 h 493127"/>
                  <a:gd name="connsiteX148" fmla="*/ 302912 w 565545"/>
                  <a:gd name="connsiteY148" fmla="*/ 246563 h 493127"/>
                  <a:gd name="connsiteX149" fmla="*/ 298598 w 565545"/>
                  <a:gd name="connsiteY149" fmla="*/ 243690 h 493127"/>
                  <a:gd name="connsiteX150" fmla="*/ 297160 w 565545"/>
                  <a:gd name="connsiteY150" fmla="*/ 240816 h 493127"/>
                  <a:gd name="connsiteX151" fmla="*/ 295721 w 565545"/>
                  <a:gd name="connsiteY151" fmla="*/ 237942 h 493127"/>
                  <a:gd name="connsiteX152" fmla="*/ 295721 w 565545"/>
                  <a:gd name="connsiteY152" fmla="*/ 235069 h 493127"/>
                  <a:gd name="connsiteX153" fmla="*/ 292845 w 565545"/>
                  <a:gd name="connsiteY153" fmla="*/ 239379 h 493127"/>
                  <a:gd name="connsiteX154" fmla="*/ 277025 w 565545"/>
                  <a:gd name="connsiteY154" fmla="*/ 229321 h 493127"/>
                  <a:gd name="connsiteX155" fmla="*/ 28601 w 565545"/>
                  <a:gd name="connsiteY155" fmla="*/ 157593 h 493127"/>
                  <a:gd name="connsiteX156" fmla="*/ 30037 w 565545"/>
                  <a:gd name="connsiteY156" fmla="*/ 170525 h 493127"/>
                  <a:gd name="connsiteX157" fmla="*/ 50136 w 565545"/>
                  <a:gd name="connsiteY157" fmla="*/ 161904 h 493127"/>
                  <a:gd name="connsiteX158" fmla="*/ 255500 w 565545"/>
                  <a:gd name="connsiteY158" fmla="*/ 149094 h 493127"/>
                  <a:gd name="connsiteX159" fmla="*/ 213874 w 565545"/>
                  <a:gd name="connsiteY159" fmla="*/ 362681 h 493127"/>
                  <a:gd name="connsiteX160" fmla="*/ 472244 w 565545"/>
                  <a:gd name="connsiteY160" fmla="*/ 435788 h 493127"/>
                  <a:gd name="connsiteX161" fmla="*/ 532531 w 565545"/>
                  <a:gd name="connsiteY161" fmla="*/ 182064 h 493127"/>
                  <a:gd name="connsiteX162" fmla="*/ 152130 w 565545"/>
                  <a:gd name="connsiteY162" fmla="*/ 144835 h 493127"/>
                  <a:gd name="connsiteX163" fmla="*/ 170746 w 565545"/>
                  <a:gd name="connsiteY163" fmla="*/ 156283 h 493127"/>
                  <a:gd name="connsiteX164" fmla="*/ 154994 w 565545"/>
                  <a:gd name="connsiteY164" fmla="*/ 167731 h 493127"/>
                  <a:gd name="connsiteX165" fmla="*/ 152130 w 565545"/>
                  <a:gd name="connsiteY165" fmla="*/ 166300 h 493127"/>
                  <a:gd name="connsiteX166" fmla="*/ 149265 w 565545"/>
                  <a:gd name="connsiteY166" fmla="*/ 163438 h 493127"/>
                  <a:gd name="connsiteX167" fmla="*/ 144969 w 565545"/>
                  <a:gd name="connsiteY167" fmla="*/ 163438 h 493127"/>
                  <a:gd name="connsiteX168" fmla="*/ 140673 w 565545"/>
                  <a:gd name="connsiteY168" fmla="*/ 164869 h 493127"/>
                  <a:gd name="connsiteX169" fmla="*/ 136377 w 565545"/>
                  <a:gd name="connsiteY169" fmla="*/ 170593 h 493127"/>
                  <a:gd name="connsiteX170" fmla="*/ 134945 w 565545"/>
                  <a:gd name="connsiteY170" fmla="*/ 174886 h 493127"/>
                  <a:gd name="connsiteX171" fmla="*/ 136377 w 565545"/>
                  <a:gd name="connsiteY171" fmla="*/ 182040 h 493127"/>
                  <a:gd name="connsiteX172" fmla="*/ 140673 w 565545"/>
                  <a:gd name="connsiteY172" fmla="*/ 187764 h 493127"/>
                  <a:gd name="connsiteX173" fmla="*/ 144969 w 565545"/>
                  <a:gd name="connsiteY173" fmla="*/ 192057 h 493127"/>
                  <a:gd name="connsiteX174" fmla="*/ 149265 w 565545"/>
                  <a:gd name="connsiteY174" fmla="*/ 196350 h 493127"/>
                  <a:gd name="connsiteX175" fmla="*/ 154994 w 565545"/>
                  <a:gd name="connsiteY175" fmla="*/ 197781 h 493127"/>
                  <a:gd name="connsiteX176" fmla="*/ 160722 w 565545"/>
                  <a:gd name="connsiteY176" fmla="*/ 194919 h 493127"/>
                  <a:gd name="connsiteX177" fmla="*/ 163586 w 565545"/>
                  <a:gd name="connsiteY177" fmla="*/ 192057 h 493127"/>
                  <a:gd name="connsiteX178" fmla="*/ 165018 w 565545"/>
                  <a:gd name="connsiteY178" fmla="*/ 187764 h 493127"/>
                  <a:gd name="connsiteX179" fmla="*/ 165018 w 565545"/>
                  <a:gd name="connsiteY179" fmla="*/ 184902 h 493127"/>
                  <a:gd name="connsiteX180" fmla="*/ 163586 w 565545"/>
                  <a:gd name="connsiteY180" fmla="*/ 180609 h 493127"/>
                  <a:gd name="connsiteX181" fmla="*/ 179339 w 565545"/>
                  <a:gd name="connsiteY181" fmla="*/ 169162 h 493127"/>
                  <a:gd name="connsiteX182" fmla="*/ 183635 w 565545"/>
                  <a:gd name="connsiteY182" fmla="*/ 177748 h 493127"/>
                  <a:gd name="connsiteX183" fmla="*/ 183635 w 565545"/>
                  <a:gd name="connsiteY183" fmla="*/ 189195 h 493127"/>
                  <a:gd name="connsiteX184" fmla="*/ 179339 w 565545"/>
                  <a:gd name="connsiteY184" fmla="*/ 199212 h 493127"/>
                  <a:gd name="connsiteX185" fmla="*/ 170746 w 565545"/>
                  <a:gd name="connsiteY185" fmla="*/ 207798 h 493127"/>
                  <a:gd name="connsiteX186" fmla="*/ 157858 w 565545"/>
                  <a:gd name="connsiteY186" fmla="*/ 213522 h 493127"/>
                  <a:gd name="connsiteX187" fmla="*/ 144969 w 565545"/>
                  <a:gd name="connsiteY187" fmla="*/ 213522 h 493127"/>
                  <a:gd name="connsiteX188" fmla="*/ 133513 w 565545"/>
                  <a:gd name="connsiteY188" fmla="*/ 209229 h 493127"/>
                  <a:gd name="connsiteX189" fmla="*/ 123488 w 565545"/>
                  <a:gd name="connsiteY189" fmla="*/ 199212 h 493127"/>
                  <a:gd name="connsiteX190" fmla="*/ 117760 w 565545"/>
                  <a:gd name="connsiteY190" fmla="*/ 186333 h 493127"/>
                  <a:gd name="connsiteX191" fmla="*/ 116328 w 565545"/>
                  <a:gd name="connsiteY191" fmla="*/ 173455 h 493127"/>
                  <a:gd name="connsiteX192" fmla="*/ 122056 w 565545"/>
                  <a:gd name="connsiteY192" fmla="*/ 162007 h 493127"/>
                  <a:gd name="connsiteX193" fmla="*/ 132081 w 565545"/>
                  <a:gd name="connsiteY193" fmla="*/ 151990 h 493127"/>
                  <a:gd name="connsiteX194" fmla="*/ 152130 w 565545"/>
                  <a:gd name="connsiteY194" fmla="*/ 144835 h 493127"/>
                  <a:gd name="connsiteX195" fmla="*/ 2759 w 565545"/>
                  <a:gd name="connsiteY195" fmla="*/ 131730 h 493127"/>
                  <a:gd name="connsiteX196" fmla="*/ 71671 w 565545"/>
                  <a:gd name="connsiteY196" fmla="*/ 150409 h 493127"/>
                  <a:gd name="connsiteX197" fmla="*/ 73107 w 565545"/>
                  <a:gd name="connsiteY197" fmla="*/ 170525 h 493127"/>
                  <a:gd name="connsiteX198" fmla="*/ 8502 w 565545"/>
                  <a:gd name="connsiteY198" fmla="*/ 200699 h 493127"/>
                  <a:gd name="connsiteX199" fmla="*/ 7066 w 565545"/>
                  <a:gd name="connsiteY199" fmla="*/ 179146 h 493127"/>
                  <a:gd name="connsiteX200" fmla="*/ 15680 w 565545"/>
                  <a:gd name="connsiteY200" fmla="*/ 176272 h 493127"/>
                  <a:gd name="connsiteX201" fmla="*/ 14244 w 565545"/>
                  <a:gd name="connsiteY201" fmla="*/ 154720 h 493127"/>
                  <a:gd name="connsiteX202" fmla="*/ 4195 w 565545"/>
                  <a:gd name="connsiteY202" fmla="*/ 153283 h 493127"/>
                  <a:gd name="connsiteX203" fmla="*/ 242581 w 565545"/>
                  <a:gd name="connsiteY203" fmla="*/ 127592 h 493127"/>
                  <a:gd name="connsiteX204" fmla="*/ 565545 w 565545"/>
                  <a:gd name="connsiteY204" fmla="*/ 159128 h 493127"/>
                  <a:gd name="connsiteX205" fmla="*/ 493775 w 565545"/>
                  <a:gd name="connsiteY205" fmla="*/ 461591 h 493127"/>
                  <a:gd name="connsiteX206" fmla="*/ 261242 w 565545"/>
                  <a:gd name="connsiteY206" fmla="*/ 493127 h 493127"/>
                  <a:gd name="connsiteX207" fmla="*/ 0 w 565545"/>
                  <a:gd name="connsiteY207" fmla="*/ 399951 h 493127"/>
                  <a:gd name="connsiteX208" fmla="*/ 195214 w 565545"/>
                  <a:gd name="connsiteY208" fmla="*/ 369849 h 493127"/>
                  <a:gd name="connsiteX209" fmla="*/ 345994 w 565545"/>
                  <a:gd name="connsiteY209" fmla="*/ 77420 h 493127"/>
                  <a:gd name="connsiteX210" fmla="*/ 344557 w 565545"/>
                  <a:gd name="connsiteY210" fmla="*/ 80289 h 493127"/>
                  <a:gd name="connsiteX211" fmla="*/ 341684 w 565545"/>
                  <a:gd name="connsiteY211" fmla="*/ 83157 h 493127"/>
                  <a:gd name="connsiteX212" fmla="*/ 337373 w 565545"/>
                  <a:gd name="connsiteY212" fmla="*/ 87459 h 493127"/>
                  <a:gd name="connsiteX213" fmla="*/ 338810 w 565545"/>
                  <a:gd name="connsiteY213" fmla="*/ 90327 h 493127"/>
                  <a:gd name="connsiteX214" fmla="*/ 341684 w 565545"/>
                  <a:gd name="connsiteY214" fmla="*/ 93196 h 493127"/>
                  <a:gd name="connsiteX215" fmla="*/ 345994 w 565545"/>
                  <a:gd name="connsiteY215" fmla="*/ 91762 h 493127"/>
                  <a:gd name="connsiteX216" fmla="*/ 350305 w 565545"/>
                  <a:gd name="connsiteY216" fmla="*/ 87459 h 493127"/>
                  <a:gd name="connsiteX217" fmla="*/ 348868 w 565545"/>
                  <a:gd name="connsiteY217" fmla="*/ 81723 h 493127"/>
                  <a:gd name="connsiteX218" fmla="*/ 192358 w 565545"/>
                  <a:gd name="connsiteY218" fmla="*/ 57297 h 493127"/>
                  <a:gd name="connsiteX219" fmla="*/ 180893 w 565545"/>
                  <a:gd name="connsiteY219" fmla="*/ 70189 h 493127"/>
                  <a:gd name="connsiteX220" fmla="*/ 192358 w 565545"/>
                  <a:gd name="connsiteY220" fmla="*/ 81648 h 493127"/>
                  <a:gd name="connsiteX221" fmla="*/ 196657 w 565545"/>
                  <a:gd name="connsiteY221" fmla="*/ 83081 h 493127"/>
                  <a:gd name="connsiteX222" fmla="*/ 199523 w 565545"/>
                  <a:gd name="connsiteY222" fmla="*/ 84513 h 493127"/>
                  <a:gd name="connsiteX223" fmla="*/ 203823 w 565545"/>
                  <a:gd name="connsiteY223" fmla="*/ 84513 h 493127"/>
                  <a:gd name="connsiteX224" fmla="*/ 206689 w 565545"/>
                  <a:gd name="connsiteY224" fmla="*/ 81648 h 493127"/>
                  <a:gd name="connsiteX225" fmla="*/ 205256 w 565545"/>
                  <a:gd name="connsiteY225" fmla="*/ 68756 h 493127"/>
                  <a:gd name="connsiteX226" fmla="*/ 340247 w 565545"/>
                  <a:gd name="connsiteY226" fmla="*/ 50172 h 493127"/>
                  <a:gd name="connsiteX227" fmla="*/ 347431 w 565545"/>
                  <a:gd name="connsiteY227" fmla="*/ 50172 h 493127"/>
                  <a:gd name="connsiteX228" fmla="*/ 353178 w 565545"/>
                  <a:gd name="connsiteY228" fmla="*/ 54474 h 493127"/>
                  <a:gd name="connsiteX229" fmla="*/ 357489 w 565545"/>
                  <a:gd name="connsiteY229" fmla="*/ 60211 h 493127"/>
                  <a:gd name="connsiteX230" fmla="*/ 367547 w 565545"/>
                  <a:gd name="connsiteY230" fmla="*/ 77420 h 493127"/>
                  <a:gd name="connsiteX231" fmla="*/ 370420 w 565545"/>
                  <a:gd name="connsiteY231" fmla="*/ 81723 h 493127"/>
                  <a:gd name="connsiteX232" fmla="*/ 374731 w 565545"/>
                  <a:gd name="connsiteY232" fmla="*/ 86025 h 493127"/>
                  <a:gd name="connsiteX233" fmla="*/ 358926 w 565545"/>
                  <a:gd name="connsiteY233" fmla="*/ 96064 h 493127"/>
                  <a:gd name="connsiteX234" fmla="*/ 357489 w 565545"/>
                  <a:gd name="connsiteY234" fmla="*/ 94630 h 493127"/>
                  <a:gd name="connsiteX235" fmla="*/ 356052 w 565545"/>
                  <a:gd name="connsiteY235" fmla="*/ 91762 h 493127"/>
                  <a:gd name="connsiteX236" fmla="*/ 351742 w 565545"/>
                  <a:gd name="connsiteY236" fmla="*/ 100366 h 493127"/>
                  <a:gd name="connsiteX237" fmla="*/ 344557 w 565545"/>
                  <a:gd name="connsiteY237" fmla="*/ 106103 h 493127"/>
                  <a:gd name="connsiteX238" fmla="*/ 338810 w 565545"/>
                  <a:gd name="connsiteY238" fmla="*/ 107537 h 493127"/>
                  <a:gd name="connsiteX239" fmla="*/ 333063 w 565545"/>
                  <a:gd name="connsiteY239" fmla="*/ 108971 h 493127"/>
                  <a:gd name="connsiteX240" fmla="*/ 327315 w 565545"/>
                  <a:gd name="connsiteY240" fmla="*/ 106103 h 493127"/>
                  <a:gd name="connsiteX241" fmla="*/ 321568 w 565545"/>
                  <a:gd name="connsiteY241" fmla="*/ 101800 h 493127"/>
                  <a:gd name="connsiteX242" fmla="*/ 320131 w 565545"/>
                  <a:gd name="connsiteY242" fmla="*/ 94630 h 493127"/>
                  <a:gd name="connsiteX243" fmla="*/ 321568 w 565545"/>
                  <a:gd name="connsiteY243" fmla="*/ 88893 h 493127"/>
                  <a:gd name="connsiteX244" fmla="*/ 324442 w 565545"/>
                  <a:gd name="connsiteY244" fmla="*/ 84591 h 493127"/>
                  <a:gd name="connsiteX245" fmla="*/ 328752 w 565545"/>
                  <a:gd name="connsiteY245" fmla="*/ 80289 h 493127"/>
                  <a:gd name="connsiteX246" fmla="*/ 333063 w 565545"/>
                  <a:gd name="connsiteY246" fmla="*/ 75986 h 493127"/>
                  <a:gd name="connsiteX247" fmla="*/ 337373 w 565545"/>
                  <a:gd name="connsiteY247" fmla="*/ 73118 h 493127"/>
                  <a:gd name="connsiteX248" fmla="*/ 340247 w 565545"/>
                  <a:gd name="connsiteY248" fmla="*/ 70250 h 493127"/>
                  <a:gd name="connsiteX249" fmla="*/ 340247 w 565545"/>
                  <a:gd name="connsiteY249" fmla="*/ 65947 h 493127"/>
                  <a:gd name="connsiteX250" fmla="*/ 335936 w 565545"/>
                  <a:gd name="connsiteY250" fmla="*/ 64513 h 493127"/>
                  <a:gd name="connsiteX251" fmla="*/ 331626 w 565545"/>
                  <a:gd name="connsiteY251" fmla="*/ 65947 h 493127"/>
                  <a:gd name="connsiteX252" fmla="*/ 328752 w 565545"/>
                  <a:gd name="connsiteY252" fmla="*/ 67382 h 493127"/>
                  <a:gd name="connsiteX253" fmla="*/ 328752 w 565545"/>
                  <a:gd name="connsiteY253" fmla="*/ 70250 h 493127"/>
                  <a:gd name="connsiteX254" fmla="*/ 327315 w 565545"/>
                  <a:gd name="connsiteY254" fmla="*/ 71684 h 493127"/>
                  <a:gd name="connsiteX255" fmla="*/ 328752 w 565545"/>
                  <a:gd name="connsiteY255" fmla="*/ 73118 h 493127"/>
                  <a:gd name="connsiteX256" fmla="*/ 312947 w 565545"/>
                  <a:gd name="connsiteY256" fmla="*/ 83157 h 493127"/>
                  <a:gd name="connsiteX257" fmla="*/ 311510 w 565545"/>
                  <a:gd name="connsiteY257" fmla="*/ 74552 h 493127"/>
                  <a:gd name="connsiteX258" fmla="*/ 314384 w 565545"/>
                  <a:gd name="connsiteY258" fmla="*/ 65947 h 493127"/>
                  <a:gd name="connsiteX259" fmla="*/ 320131 w 565545"/>
                  <a:gd name="connsiteY259" fmla="*/ 60211 h 493127"/>
                  <a:gd name="connsiteX260" fmla="*/ 327315 w 565545"/>
                  <a:gd name="connsiteY260" fmla="*/ 55909 h 493127"/>
                  <a:gd name="connsiteX261" fmla="*/ 340247 w 565545"/>
                  <a:gd name="connsiteY261" fmla="*/ 50172 h 493127"/>
                  <a:gd name="connsiteX262" fmla="*/ 57416 w 565545"/>
                  <a:gd name="connsiteY262" fmla="*/ 48693 h 493127"/>
                  <a:gd name="connsiteX263" fmla="*/ 53106 w 565545"/>
                  <a:gd name="connsiteY263" fmla="*/ 50126 h 493127"/>
                  <a:gd name="connsiteX264" fmla="*/ 51669 w 565545"/>
                  <a:gd name="connsiteY264" fmla="*/ 54424 h 493127"/>
                  <a:gd name="connsiteX265" fmla="*/ 53106 w 565545"/>
                  <a:gd name="connsiteY265" fmla="*/ 58722 h 493127"/>
                  <a:gd name="connsiteX266" fmla="*/ 60290 w 565545"/>
                  <a:gd name="connsiteY266" fmla="*/ 63020 h 493127"/>
                  <a:gd name="connsiteX267" fmla="*/ 67474 w 565545"/>
                  <a:gd name="connsiteY267" fmla="*/ 60155 h 493127"/>
                  <a:gd name="connsiteX268" fmla="*/ 71785 w 565545"/>
                  <a:gd name="connsiteY268" fmla="*/ 55856 h 493127"/>
                  <a:gd name="connsiteX269" fmla="*/ 67474 w 565545"/>
                  <a:gd name="connsiteY269" fmla="*/ 54424 h 493127"/>
                  <a:gd name="connsiteX270" fmla="*/ 63163 w 565545"/>
                  <a:gd name="connsiteY270" fmla="*/ 51558 h 493127"/>
                  <a:gd name="connsiteX271" fmla="*/ 57416 w 565545"/>
                  <a:gd name="connsiteY271" fmla="*/ 48693 h 493127"/>
                  <a:gd name="connsiteX272" fmla="*/ 212421 w 565545"/>
                  <a:gd name="connsiteY272" fmla="*/ 34378 h 493127"/>
                  <a:gd name="connsiteX273" fmla="*/ 203823 w 565545"/>
                  <a:gd name="connsiteY273" fmla="*/ 45838 h 493127"/>
                  <a:gd name="connsiteX274" fmla="*/ 213855 w 565545"/>
                  <a:gd name="connsiteY274" fmla="*/ 54432 h 493127"/>
                  <a:gd name="connsiteX275" fmla="*/ 221020 w 565545"/>
                  <a:gd name="connsiteY275" fmla="*/ 58729 h 493127"/>
                  <a:gd name="connsiteX276" fmla="*/ 226753 w 565545"/>
                  <a:gd name="connsiteY276" fmla="*/ 55864 h 493127"/>
                  <a:gd name="connsiteX277" fmla="*/ 228186 w 565545"/>
                  <a:gd name="connsiteY277" fmla="*/ 50135 h 493127"/>
                  <a:gd name="connsiteX278" fmla="*/ 223886 w 565545"/>
                  <a:gd name="connsiteY278" fmla="*/ 44405 h 493127"/>
                  <a:gd name="connsiteX279" fmla="*/ 511087 w 565545"/>
                  <a:gd name="connsiteY279" fmla="*/ 34255 h 493127"/>
                  <a:gd name="connsiteX280" fmla="*/ 525446 w 565545"/>
                  <a:gd name="connsiteY280" fmla="*/ 35692 h 493127"/>
                  <a:gd name="connsiteX281" fmla="*/ 536933 w 565545"/>
                  <a:gd name="connsiteY281" fmla="*/ 41439 h 493127"/>
                  <a:gd name="connsiteX282" fmla="*/ 545548 w 565545"/>
                  <a:gd name="connsiteY282" fmla="*/ 51497 h 493127"/>
                  <a:gd name="connsiteX283" fmla="*/ 549855 w 565545"/>
                  <a:gd name="connsiteY283" fmla="*/ 65866 h 493127"/>
                  <a:gd name="connsiteX284" fmla="*/ 522574 w 565545"/>
                  <a:gd name="connsiteY284" fmla="*/ 65866 h 493127"/>
                  <a:gd name="connsiteX285" fmla="*/ 518267 w 565545"/>
                  <a:gd name="connsiteY285" fmla="*/ 58682 h 493127"/>
                  <a:gd name="connsiteX286" fmla="*/ 511087 w 565545"/>
                  <a:gd name="connsiteY286" fmla="*/ 55808 h 493127"/>
                  <a:gd name="connsiteX287" fmla="*/ 503908 w 565545"/>
                  <a:gd name="connsiteY287" fmla="*/ 57245 h 493127"/>
                  <a:gd name="connsiteX288" fmla="*/ 501037 w 565545"/>
                  <a:gd name="connsiteY288" fmla="*/ 61555 h 493127"/>
                  <a:gd name="connsiteX289" fmla="*/ 498165 w 565545"/>
                  <a:gd name="connsiteY289" fmla="*/ 67303 h 493127"/>
                  <a:gd name="connsiteX290" fmla="*/ 498165 w 565545"/>
                  <a:gd name="connsiteY290" fmla="*/ 74487 h 493127"/>
                  <a:gd name="connsiteX291" fmla="*/ 498165 w 565545"/>
                  <a:gd name="connsiteY291" fmla="*/ 81671 h 493127"/>
                  <a:gd name="connsiteX292" fmla="*/ 501037 w 565545"/>
                  <a:gd name="connsiteY292" fmla="*/ 87419 h 493127"/>
                  <a:gd name="connsiteX293" fmla="*/ 503908 w 565545"/>
                  <a:gd name="connsiteY293" fmla="*/ 91729 h 493127"/>
                  <a:gd name="connsiteX294" fmla="*/ 511087 w 565545"/>
                  <a:gd name="connsiteY294" fmla="*/ 93166 h 493127"/>
                  <a:gd name="connsiteX295" fmla="*/ 519702 w 565545"/>
                  <a:gd name="connsiteY295" fmla="*/ 90292 h 493127"/>
                  <a:gd name="connsiteX296" fmla="*/ 522574 w 565545"/>
                  <a:gd name="connsiteY296" fmla="*/ 83108 h 493127"/>
                  <a:gd name="connsiteX297" fmla="*/ 551291 w 565545"/>
                  <a:gd name="connsiteY297" fmla="*/ 83108 h 493127"/>
                  <a:gd name="connsiteX298" fmla="*/ 545548 w 565545"/>
                  <a:gd name="connsiteY298" fmla="*/ 96040 h 493127"/>
                  <a:gd name="connsiteX299" fmla="*/ 536933 w 565545"/>
                  <a:gd name="connsiteY299" fmla="*/ 106098 h 493127"/>
                  <a:gd name="connsiteX300" fmla="*/ 525446 w 565545"/>
                  <a:gd name="connsiteY300" fmla="*/ 113282 h 493127"/>
                  <a:gd name="connsiteX301" fmla="*/ 511087 w 565545"/>
                  <a:gd name="connsiteY301" fmla="*/ 114719 h 493127"/>
                  <a:gd name="connsiteX302" fmla="*/ 493857 w 565545"/>
                  <a:gd name="connsiteY302" fmla="*/ 111845 h 493127"/>
                  <a:gd name="connsiteX303" fmla="*/ 480935 w 565545"/>
                  <a:gd name="connsiteY303" fmla="*/ 104661 h 493127"/>
                  <a:gd name="connsiteX304" fmla="*/ 472320 w 565545"/>
                  <a:gd name="connsiteY304" fmla="*/ 91729 h 493127"/>
                  <a:gd name="connsiteX305" fmla="*/ 469448 w 565545"/>
                  <a:gd name="connsiteY305" fmla="*/ 74487 h 493127"/>
                  <a:gd name="connsiteX306" fmla="*/ 472320 w 565545"/>
                  <a:gd name="connsiteY306" fmla="*/ 58682 h 493127"/>
                  <a:gd name="connsiteX307" fmla="*/ 480935 w 565545"/>
                  <a:gd name="connsiteY307" fmla="*/ 45750 h 493127"/>
                  <a:gd name="connsiteX308" fmla="*/ 493857 w 565545"/>
                  <a:gd name="connsiteY308" fmla="*/ 37129 h 493127"/>
                  <a:gd name="connsiteX309" fmla="*/ 511087 w 565545"/>
                  <a:gd name="connsiteY309" fmla="*/ 34255 h 493127"/>
                  <a:gd name="connsiteX310" fmla="*/ 417704 w 565545"/>
                  <a:gd name="connsiteY310" fmla="*/ 17158 h 493127"/>
                  <a:gd name="connsiteX311" fmla="*/ 413406 w 565545"/>
                  <a:gd name="connsiteY311" fmla="*/ 18588 h 493127"/>
                  <a:gd name="connsiteX312" fmla="*/ 411974 w 565545"/>
                  <a:gd name="connsiteY312" fmla="*/ 21447 h 493127"/>
                  <a:gd name="connsiteX313" fmla="*/ 410542 w 565545"/>
                  <a:gd name="connsiteY313" fmla="*/ 25737 h 493127"/>
                  <a:gd name="connsiteX314" fmla="*/ 411974 w 565545"/>
                  <a:gd name="connsiteY314" fmla="*/ 28597 h 493127"/>
                  <a:gd name="connsiteX315" fmla="*/ 414839 w 565545"/>
                  <a:gd name="connsiteY315" fmla="*/ 31456 h 493127"/>
                  <a:gd name="connsiteX316" fmla="*/ 419136 w 565545"/>
                  <a:gd name="connsiteY316" fmla="*/ 34316 h 493127"/>
                  <a:gd name="connsiteX317" fmla="*/ 422001 w 565545"/>
                  <a:gd name="connsiteY317" fmla="*/ 35746 h 493127"/>
                  <a:gd name="connsiteX318" fmla="*/ 426298 w 565545"/>
                  <a:gd name="connsiteY318" fmla="*/ 35746 h 493127"/>
                  <a:gd name="connsiteX319" fmla="*/ 430596 w 565545"/>
                  <a:gd name="connsiteY319" fmla="*/ 34316 h 493127"/>
                  <a:gd name="connsiteX320" fmla="*/ 432028 w 565545"/>
                  <a:gd name="connsiteY320" fmla="*/ 31456 h 493127"/>
                  <a:gd name="connsiteX321" fmla="*/ 433460 w 565545"/>
                  <a:gd name="connsiteY321" fmla="*/ 27167 h 493127"/>
                  <a:gd name="connsiteX322" fmla="*/ 432028 w 565545"/>
                  <a:gd name="connsiteY322" fmla="*/ 24307 h 493127"/>
                  <a:gd name="connsiteX323" fmla="*/ 429163 w 565545"/>
                  <a:gd name="connsiteY323" fmla="*/ 21447 h 493127"/>
                  <a:gd name="connsiteX324" fmla="*/ 424866 w 565545"/>
                  <a:gd name="connsiteY324" fmla="*/ 20018 h 493127"/>
                  <a:gd name="connsiteX325" fmla="*/ 422001 w 565545"/>
                  <a:gd name="connsiteY325" fmla="*/ 18588 h 493127"/>
                  <a:gd name="connsiteX326" fmla="*/ 417704 w 565545"/>
                  <a:gd name="connsiteY326" fmla="*/ 17158 h 493127"/>
                  <a:gd name="connsiteX327" fmla="*/ 66037 w 565545"/>
                  <a:gd name="connsiteY327" fmla="*/ 12874 h 493127"/>
                  <a:gd name="connsiteX328" fmla="*/ 76095 w 565545"/>
                  <a:gd name="connsiteY328" fmla="*/ 14307 h 493127"/>
                  <a:gd name="connsiteX329" fmla="*/ 84716 w 565545"/>
                  <a:gd name="connsiteY329" fmla="*/ 20038 h 493127"/>
                  <a:gd name="connsiteX330" fmla="*/ 93337 w 565545"/>
                  <a:gd name="connsiteY330" fmla="*/ 27202 h 493127"/>
                  <a:gd name="connsiteX331" fmla="*/ 101958 w 565545"/>
                  <a:gd name="connsiteY331" fmla="*/ 41529 h 493127"/>
                  <a:gd name="connsiteX332" fmla="*/ 104832 w 565545"/>
                  <a:gd name="connsiteY332" fmla="*/ 51558 h 493127"/>
                  <a:gd name="connsiteX333" fmla="*/ 100521 w 565545"/>
                  <a:gd name="connsiteY333" fmla="*/ 58722 h 493127"/>
                  <a:gd name="connsiteX334" fmla="*/ 94774 w 565545"/>
                  <a:gd name="connsiteY334" fmla="*/ 64453 h 493127"/>
                  <a:gd name="connsiteX335" fmla="*/ 76095 w 565545"/>
                  <a:gd name="connsiteY335" fmla="*/ 81646 h 493127"/>
                  <a:gd name="connsiteX336" fmla="*/ 70348 w 565545"/>
                  <a:gd name="connsiteY336" fmla="*/ 87377 h 493127"/>
                  <a:gd name="connsiteX337" fmla="*/ 67474 w 565545"/>
                  <a:gd name="connsiteY337" fmla="*/ 93108 h 493127"/>
                  <a:gd name="connsiteX338" fmla="*/ 51669 w 565545"/>
                  <a:gd name="connsiteY338" fmla="*/ 75915 h 493127"/>
                  <a:gd name="connsiteX339" fmla="*/ 53106 w 565545"/>
                  <a:gd name="connsiteY339" fmla="*/ 73050 h 493127"/>
                  <a:gd name="connsiteX340" fmla="*/ 55979 w 565545"/>
                  <a:gd name="connsiteY340" fmla="*/ 71617 h 493127"/>
                  <a:gd name="connsiteX341" fmla="*/ 55979 w 565545"/>
                  <a:gd name="connsiteY341" fmla="*/ 70184 h 493127"/>
                  <a:gd name="connsiteX342" fmla="*/ 44484 w 565545"/>
                  <a:gd name="connsiteY342" fmla="*/ 68751 h 493127"/>
                  <a:gd name="connsiteX343" fmla="*/ 37300 w 565545"/>
                  <a:gd name="connsiteY343" fmla="*/ 61588 h 493127"/>
                  <a:gd name="connsiteX344" fmla="*/ 31553 w 565545"/>
                  <a:gd name="connsiteY344" fmla="*/ 54424 h 493127"/>
                  <a:gd name="connsiteX345" fmla="*/ 30116 w 565545"/>
                  <a:gd name="connsiteY345" fmla="*/ 47260 h 493127"/>
                  <a:gd name="connsiteX346" fmla="*/ 31553 w 565545"/>
                  <a:gd name="connsiteY346" fmla="*/ 40096 h 493127"/>
                  <a:gd name="connsiteX347" fmla="*/ 35863 w 565545"/>
                  <a:gd name="connsiteY347" fmla="*/ 32932 h 493127"/>
                  <a:gd name="connsiteX348" fmla="*/ 43048 w 565545"/>
                  <a:gd name="connsiteY348" fmla="*/ 28634 h 493127"/>
                  <a:gd name="connsiteX349" fmla="*/ 50232 w 565545"/>
                  <a:gd name="connsiteY349" fmla="*/ 28634 h 493127"/>
                  <a:gd name="connsiteX350" fmla="*/ 57416 w 565545"/>
                  <a:gd name="connsiteY350" fmla="*/ 31500 h 493127"/>
                  <a:gd name="connsiteX351" fmla="*/ 63163 w 565545"/>
                  <a:gd name="connsiteY351" fmla="*/ 35798 h 493127"/>
                  <a:gd name="connsiteX352" fmla="*/ 68911 w 565545"/>
                  <a:gd name="connsiteY352" fmla="*/ 40096 h 493127"/>
                  <a:gd name="connsiteX353" fmla="*/ 74658 w 565545"/>
                  <a:gd name="connsiteY353" fmla="*/ 44394 h 493127"/>
                  <a:gd name="connsiteX354" fmla="*/ 78969 w 565545"/>
                  <a:gd name="connsiteY354" fmla="*/ 47260 h 493127"/>
                  <a:gd name="connsiteX355" fmla="*/ 83279 w 565545"/>
                  <a:gd name="connsiteY355" fmla="*/ 45827 h 493127"/>
                  <a:gd name="connsiteX356" fmla="*/ 84716 w 565545"/>
                  <a:gd name="connsiteY356" fmla="*/ 41529 h 493127"/>
                  <a:gd name="connsiteX357" fmla="*/ 81842 w 565545"/>
                  <a:gd name="connsiteY357" fmla="*/ 35798 h 493127"/>
                  <a:gd name="connsiteX358" fmla="*/ 78969 w 565545"/>
                  <a:gd name="connsiteY358" fmla="*/ 32932 h 493127"/>
                  <a:gd name="connsiteX359" fmla="*/ 76095 w 565545"/>
                  <a:gd name="connsiteY359" fmla="*/ 32932 h 493127"/>
                  <a:gd name="connsiteX360" fmla="*/ 73221 w 565545"/>
                  <a:gd name="connsiteY360" fmla="*/ 32932 h 493127"/>
                  <a:gd name="connsiteX361" fmla="*/ 71785 w 565545"/>
                  <a:gd name="connsiteY361" fmla="*/ 34365 h 493127"/>
                  <a:gd name="connsiteX362" fmla="*/ 57416 w 565545"/>
                  <a:gd name="connsiteY362" fmla="*/ 18605 h 493127"/>
                  <a:gd name="connsiteX363" fmla="*/ 66037 w 565545"/>
                  <a:gd name="connsiteY363" fmla="*/ 12874 h 493127"/>
                  <a:gd name="connsiteX364" fmla="*/ 416271 w 565545"/>
                  <a:gd name="connsiteY364" fmla="*/ 0 h 493127"/>
                  <a:gd name="connsiteX365" fmla="*/ 424866 w 565545"/>
                  <a:gd name="connsiteY365" fmla="*/ 0 h 493127"/>
                  <a:gd name="connsiteX366" fmla="*/ 432028 w 565545"/>
                  <a:gd name="connsiteY366" fmla="*/ 2860 h 493127"/>
                  <a:gd name="connsiteX367" fmla="*/ 440622 w 565545"/>
                  <a:gd name="connsiteY367" fmla="*/ 7149 h 493127"/>
                  <a:gd name="connsiteX368" fmla="*/ 446352 w 565545"/>
                  <a:gd name="connsiteY368" fmla="*/ 14298 h 493127"/>
                  <a:gd name="connsiteX369" fmla="*/ 449217 w 565545"/>
                  <a:gd name="connsiteY369" fmla="*/ 22877 h 493127"/>
                  <a:gd name="connsiteX370" fmla="*/ 446352 w 565545"/>
                  <a:gd name="connsiteY370" fmla="*/ 31456 h 493127"/>
                  <a:gd name="connsiteX371" fmla="*/ 444920 w 565545"/>
                  <a:gd name="connsiteY371" fmla="*/ 35746 h 493127"/>
                  <a:gd name="connsiteX372" fmla="*/ 440622 w 565545"/>
                  <a:gd name="connsiteY372" fmla="*/ 38605 h 493127"/>
                  <a:gd name="connsiteX373" fmla="*/ 437758 w 565545"/>
                  <a:gd name="connsiteY373" fmla="*/ 40035 h 493127"/>
                  <a:gd name="connsiteX374" fmla="*/ 434893 w 565545"/>
                  <a:gd name="connsiteY374" fmla="*/ 41465 h 493127"/>
                  <a:gd name="connsiteX375" fmla="*/ 440622 w 565545"/>
                  <a:gd name="connsiteY375" fmla="*/ 42895 h 493127"/>
                  <a:gd name="connsiteX376" fmla="*/ 433460 w 565545"/>
                  <a:gd name="connsiteY376" fmla="*/ 58623 h 493127"/>
                  <a:gd name="connsiteX377" fmla="*/ 374731 w 565545"/>
                  <a:gd name="connsiteY377" fmla="*/ 32886 h 493127"/>
                  <a:gd name="connsiteX378" fmla="*/ 381893 w 565545"/>
                  <a:gd name="connsiteY378" fmla="*/ 15728 h 493127"/>
                  <a:gd name="connsiteX379" fmla="*/ 401947 w 565545"/>
                  <a:gd name="connsiteY379" fmla="*/ 25737 h 493127"/>
                  <a:gd name="connsiteX380" fmla="*/ 400515 w 565545"/>
                  <a:gd name="connsiteY380" fmla="*/ 18588 h 493127"/>
                  <a:gd name="connsiteX381" fmla="*/ 401947 w 565545"/>
                  <a:gd name="connsiteY381" fmla="*/ 11439 h 493127"/>
                  <a:gd name="connsiteX382" fmla="*/ 407677 w 565545"/>
                  <a:gd name="connsiteY382" fmla="*/ 2860 h 493127"/>
                  <a:gd name="connsiteX383" fmla="*/ 416271 w 565545"/>
                  <a:gd name="connsiteY383" fmla="*/ 0 h 493127"/>
                  <a:gd name="connsiteX384" fmla="*/ 206689 w 565545"/>
                  <a:gd name="connsiteY384" fmla="*/ 0 h 493127"/>
                  <a:gd name="connsiteX385" fmla="*/ 243950 w 565545"/>
                  <a:gd name="connsiteY385" fmla="*/ 34378 h 493127"/>
                  <a:gd name="connsiteX386" fmla="*/ 252549 w 565545"/>
                  <a:gd name="connsiteY386" fmla="*/ 44405 h 493127"/>
                  <a:gd name="connsiteX387" fmla="*/ 255415 w 565545"/>
                  <a:gd name="connsiteY387" fmla="*/ 55864 h 493127"/>
                  <a:gd name="connsiteX388" fmla="*/ 253982 w 565545"/>
                  <a:gd name="connsiteY388" fmla="*/ 63027 h 493127"/>
                  <a:gd name="connsiteX389" fmla="*/ 249683 w 565545"/>
                  <a:gd name="connsiteY389" fmla="*/ 70189 h 493127"/>
                  <a:gd name="connsiteX390" fmla="*/ 239651 w 565545"/>
                  <a:gd name="connsiteY390" fmla="*/ 75918 h 493127"/>
                  <a:gd name="connsiteX391" fmla="*/ 229619 w 565545"/>
                  <a:gd name="connsiteY391" fmla="*/ 75918 h 493127"/>
                  <a:gd name="connsiteX392" fmla="*/ 231052 w 565545"/>
                  <a:gd name="connsiteY392" fmla="*/ 81648 h 493127"/>
                  <a:gd name="connsiteX393" fmla="*/ 232485 w 565545"/>
                  <a:gd name="connsiteY393" fmla="*/ 88810 h 493127"/>
                  <a:gd name="connsiteX394" fmla="*/ 231052 w 565545"/>
                  <a:gd name="connsiteY394" fmla="*/ 95972 h 493127"/>
                  <a:gd name="connsiteX395" fmla="*/ 225320 w 565545"/>
                  <a:gd name="connsiteY395" fmla="*/ 103134 h 493127"/>
                  <a:gd name="connsiteX396" fmla="*/ 215288 w 565545"/>
                  <a:gd name="connsiteY396" fmla="*/ 110297 h 493127"/>
                  <a:gd name="connsiteX397" fmla="*/ 205256 w 565545"/>
                  <a:gd name="connsiteY397" fmla="*/ 111729 h 493127"/>
                  <a:gd name="connsiteX398" fmla="*/ 193791 w 565545"/>
                  <a:gd name="connsiteY398" fmla="*/ 108864 h 493127"/>
                  <a:gd name="connsiteX399" fmla="*/ 183759 w 565545"/>
                  <a:gd name="connsiteY399" fmla="*/ 101702 h 493127"/>
                  <a:gd name="connsiteX400" fmla="*/ 145065 w 565545"/>
                  <a:gd name="connsiteY400" fmla="*/ 67324 h 49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l="l" t="t" r="r" b="b"/>
                <a:pathLst>
                  <a:path w="565545" h="493127">
                    <a:moveTo>
                      <a:pt x="162199" y="428621"/>
                    </a:moveTo>
                    <a:lnTo>
                      <a:pt x="132056" y="431488"/>
                    </a:lnTo>
                    <a:lnTo>
                      <a:pt x="196649" y="455857"/>
                    </a:lnTo>
                    <a:lnTo>
                      <a:pt x="235405" y="451556"/>
                    </a:lnTo>
                    <a:close/>
                    <a:moveTo>
                      <a:pt x="310101" y="309494"/>
                    </a:moveTo>
                    <a:cubicBezTo>
                      <a:pt x="312978" y="308061"/>
                      <a:pt x="314417" y="308061"/>
                      <a:pt x="317294" y="309494"/>
                    </a:cubicBezTo>
                    <a:cubicBezTo>
                      <a:pt x="318733" y="309494"/>
                      <a:pt x="321610" y="310927"/>
                      <a:pt x="323049" y="312360"/>
                    </a:cubicBezTo>
                    <a:cubicBezTo>
                      <a:pt x="325926" y="313793"/>
                      <a:pt x="327365" y="315226"/>
                      <a:pt x="328804" y="318092"/>
                    </a:cubicBezTo>
                    <a:cubicBezTo>
                      <a:pt x="331681" y="320958"/>
                      <a:pt x="333120" y="323824"/>
                      <a:pt x="333120" y="326690"/>
                    </a:cubicBezTo>
                    <a:cubicBezTo>
                      <a:pt x="333120" y="329556"/>
                      <a:pt x="333120" y="330990"/>
                      <a:pt x="333120" y="333856"/>
                    </a:cubicBezTo>
                    <a:cubicBezTo>
                      <a:pt x="331681" y="336722"/>
                      <a:pt x="331681" y="339588"/>
                      <a:pt x="328804" y="341021"/>
                    </a:cubicBezTo>
                    <a:cubicBezTo>
                      <a:pt x="327365" y="343887"/>
                      <a:pt x="325926" y="345320"/>
                      <a:pt x="323049" y="346753"/>
                    </a:cubicBezTo>
                    <a:cubicBezTo>
                      <a:pt x="320172" y="349619"/>
                      <a:pt x="317294" y="349619"/>
                      <a:pt x="314417" y="351052"/>
                    </a:cubicBezTo>
                    <a:cubicBezTo>
                      <a:pt x="311539" y="351052"/>
                      <a:pt x="308662" y="351052"/>
                      <a:pt x="307223" y="351052"/>
                    </a:cubicBezTo>
                    <a:cubicBezTo>
                      <a:pt x="304346" y="351052"/>
                      <a:pt x="301468" y="349619"/>
                      <a:pt x="300030" y="348186"/>
                    </a:cubicBezTo>
                    <a:cubicBezTo>
                      <a:pt x="297152" y="346753"/>
                      <a:pt x="295714" y="343887"/>
                      <a:pt x="292836" y="342454"/>
                    </a:cubicBezTo>
                    <a:cubicBezTo>
                      <a:pt x="289959" y="336722"/>
                      <a:pt x="288520" y="332423"/>
                      <a:pt x="289959" y="328123"/>
                    </a:cubicBezTo>
                    <a:cubicBezTo>
                      <a:pt x="289959" y="323824"/>
                      <a:pt x="292836" y="320958"/>
                      <a:pt x="297152" y="316659"/>
                    </a:cubicBezTo>
                    <a:lnTo>
                      <a:pt x="302907" y="328123"/>
                    </a:lnTo>
                    <a:cubicBezTo>
                      <a:pt x="301468" y="329556"/>
                      <a:pt x="301468" y="329556"/>
                      <a:pt x="301468" y="330990"/>
                    </a:cubicBezTo>
                    <a:cubicBezTo>
                      <a:pt x="301468" y="330990"/>
                      <a:pt x="301468" y="332423"/>
                      <a:pt x="301468" y="333856"/>
                    </a:cubicBezTo>
                    <a:cubicBezTo>
                      <a:pt x="301468" y="333856"/>
                      <a:pt x="301468" y="335289"/>
                      <a:pt x="301468" y="336722"/>
                    </a:cubicBezTo>
                    <a:cubicBezTo>
                      <a:pt x="302907" y="338155"/>
                      <a:pt x="304346" y="338155"/>
                      <a:pt x="304346" y="339588"/>
                    </a:cubicBezTo>
                    <a:cubicBezTo>
                      <a:pt x="305785" y="339588"/>
                      <a:pt x="307223" y="339588"/>
                      <a:pt x="308662" y="339588"/>
                    </a:cubicBezTo>
                    <a:cubicBezTo>
                      <a:pt x="310101" y="339588"/>
                      <a:pt x="311539" y="339588"/>
                      <a:pt x="311539" y="338155"/>
                    </a:cubicBezTo>
                    <a:cubicBezTo>
                      <a:pt x="312978" y="338155"/>
                      <a:pt x="314417" y="336722"/>
                      <a:pt x="315855" y="336722"/>
                    </a:cubicBezTo>
                    <a:cubicBezTo>
                      <a:pt x="317294" y="335289"/>
                      <a:pt x="318733" y="335289"/>
                      <a:pt x="318733" y="333856"/>
                    </a:cubicBezTo>
                    <a:cubicBezTo>
                      <a:pt x="320172" y="332423"/>
                      <a:pt x="320172" y="332423"/>
                      <a:pt x="321610" y="330990"/>
                    </a:cubicBezTo>
                    <a:cubicBezTo>
                      <a:pt x="321610" y="329556"/>
                      <a:pt x="321610" y="328123"/>
                      <a:pt x="321610" y="326690"/>
                    </a:cubicBezTo>
                    <a:cubicBezTo>
                      <a:pt x="321610" y="326690"/>
                      <a:pt x="321610" y="325257"/>
                      <a:pt x="321610" y="323824"/>
                    </a:cubicBezTo>
                    <a:cubicBezTo>
                      <a:pt x="320172" y="322391"/>
                      <a:pt x="320172" y="322391"/>
                      <a:pt x="318733" y="322391"/>
                    </a:cubicBezTo>
                    <a:cubicBezTo>
                      <a:pt x="318733" y="320958"/>
                      <a:pt x="317294" y="320958"/>
                      <a:pt x="317294" y="320958"/>
                    </a:cubicBezTo>
                    <a:cubicBezTo>
                      <a:pt x="315855" y="320958"/>
                      <a:pt x="314417" y="320958"/>
                      <a:pt x="314417" y="320958"/>
                    </a:cubicBezTo>
                    <a:cubicBezTo>
                      <a:pt x="312978" y="320958"/>
                      <a:pt x="312978" y="320958"/>
                      <a:pt x="311539" y="322391"/>
                    </a:cubicBezTo>
                    <a:lnTo>
                      <a:pt x="304346" y="310927"/>
                    </a:lnTo>
                    <a:cubicBezTo>
                      <a:pt x="305785" y="310927"/>
                      <a:pt x="308662" y="309494"/>
                      <a:pt x="310101" y="309494"/>
                    </a:cubicBezTo>
                    <a:close/>
                    <a:moveTo>
                      <a:pt x="137853" y="295266"/>
                    </a:moveTo>
                    <a:cubicBezTo>
                      <a:pt x="134976" y="295266"/>
                      <a:pt x="133537" y="295266"/>
                      <a:pt x="133537" y="296695"/>
                    </a:cubicBezTo>
                    <a:cubicBezTo>
                      <a:pt x="132099" y="296695"/>
                      <a:pt x="130660" y="298125"/>
                      <a:pt x="130660" y="299554"/>
                    </a:cubicBezTo>
                    <a:cubicBezTo>
                      <a:pt x="130660" y="300983"/>
                      <a:pt x="129222" y="300983"/>
                      <a:pt x="129222" y="302413"/>
                    </a:cubicBezTo>
                    <a:cubicBezTo>
                      <a:pt x="129222" y="303842"/>
                      <a:pt x="129222" y="305271"/>
                      <a:pt x="129222" y="306701"/>
                    </a:cubicBezTo>
                    <a:cubicBezTo>
                      <a:pt x="129222" y="308130"/>
                      <a:pt x="129222" y="309559"/>
                      <a:pt x="129222" y="310989"/>
                    </a:cubicBezTo>
                    <a:cubicBezTo>
                      <a:pt x="129222" y="312418"/>
                      <a:pt x="130660" y="313847"/>
                      <a:pt x="130660" y="315277"/>
                    </a:cubicBezTo>
                    <a:cubicBezTo>
                      <a:pt x="130660" y="316706"/>
                      <a:pt x="132099" y="316706"/>
                      <a:pt x="133537" y="318136"/>
                    </a:cubicBezTo>
                    <a:cubicBezTo>
                      <a:pt x="133537" y="318136"/>
                      <a:pt x="134976" y="318136"/>
                      <a:pt x="137853" y="318136"/>
                    </a:cubicBezTo>
                    <a:cubicBezTo>
                      <a:pt x="139291" y="318136"/>
                      <a:pt x="140730" y="318136"/>
                      <a:pt x="140730" y="318136"/>
                    </a:cubicBezTo>
                    <a:cubicBezTo>
                      <a:pt x="142168" y="316706"/>
                      <a:pt x="143607" y="316706"/>
                      <a:pt x="143607" y="315277"/>
                    </a:cubicBezTo>
                    <a:cubicBezTo>
                      <a:pt x="143607" y="313847"/>
                      <a:pt x="145045" y="312418"/>
                      <a:pt x="145045" y="310989"/>
                    </a:cubicBezTo>
                    <a:cubicBezTo>
                      <a:pt x="145045" y="309559"/>
                      <a:pt x="145045" y="308130"/>
                      <a:pt x="145045" y="306701"/>
                    </a:cubicBezTo>
                    <a:cubicBezTo>
                      <a:pt x="145045" y="305271"/>
                      <a:pt x="145045" y="303842"/>
                      <a:pt x="145045" y="302413"/>
                    </a:cubicBezTo>
                    <a:cubicBezTo>
                      <a:pt x="145045" y="300983"/>
                      <a:pt x="143607" y="300983"/>
                      <a:pt x="143607" y="299554"/>
                    </a:cubicBezTo>
                    <a:cubicBezTo>
                      <a:pt x="143607" y="298125"/>
                      <a:pt x="142168" y="296695"/>
                      <a:pt x="140730" y="296695"/>
                    </a:cubicBezTo>
                    <a:cubicBezTo>
                      <a:pt x="140730" y="295266"/>
                      <a:pt x="139291" y="295266"/>
                      <a:pt x="137853" y="295266"/>
                    </a:cubicBezTo>
                    <a:close/>
                    <a:moveTo>
                      <a:pt x="401842" y="283745"/>
                    </a:moveTo>
                    <a:lnTo>
                      <a:pt x="413332" y="318123"/>
                    </a:lnTo>
                    <a:lnTo>
                      <a:pt x="430566" y="305231"/>
                    </a:lnTo>
                    <a:lnTo>
                      <a:pt x="403278" y="283745"/>
                    </a:lnTo>
                    <a:close/>
                    <a:moveTo>
                      <a:pt x="111960" y="266679"/>
                    </a:moveTo>
                    <a:lnTo>
                      <a:pt x="129222" y="266679"/>
                    </a:lnTo>
                    <a:lnTo>
                      <a:pt x="129222" y="289549"/>
                    </a:lnTo>
                    <a:lnTo>
                      <a:pt x="130660" y="289549"/>
                    </a:lnTo>
                    <a:cubicBezTo>
                      <a:pt x="132099" y="286690"/>
                      <a:pt x="133537" y="285261"/>
                      <a:pt x="134976" y="283831"/>
                    </a:cubicBezTo>
                    <a:cubicBezTo>
                      <a:pt x="137853" y="282402"/>
                      <a:pt x="140730" y="282402"/>
                      <a:pt x="143607" y="282402"/>
                    </a:cubicBezTo>
                    <a:cubicBezTo>
                      <a:pt x="146484" y="282402"/>
                      <a:pt x="150799" y="283831"/>
                      <a:pt x="152238" y="285261"/>
                    </a:cubicBezTo>
                    <a:cubicBezTo>
                      <a:pt x="155115" y="286690"/>
                      <a:pt x="157992" y="288119"/>
                      <a:pt x="159430" y="290978"/>
                    </a:cubicBezTo>
                    <a:cubicBezTo>
                      <a:pt x="160869" y="292407"/>
                      <a:pt x="160869" y="295266"/>
                      <a:pt x="162307" y="298125"/>
                    </a:cubicBezTo>
                    <a:cubicBezTo>
                      <a:pt x="162307" y="300983"/>
                      <a:pt x="162307" y="303842"/>
                      <a:pt x="162307" y="306701"/>
                    </a:cubicBezTo>
                    <a:cubicBezTo>
                      <a:pt x="162307" y="309559"/>
                      <a:pt x="162307" y="312418"/>
                      <a:pt x="162307" y="315277"/>
                    </a:cubicBezTo>
                    <a:cubicBezTo>
                      <a:pt x="160869" y="318136"/>
                      <a:pt x="159430" y="320994"/>
                      <a:pt x="157992" y="323853"/>
                    </a:cubicBezTo>
                    <a:cubicBezTo>
                      <a:pt x="156553" y="326712"/>
                      <a:pt x="155115" y="328141"/>
                      <a:pt x="152238" y="329570"/>
                    </a:cubicBezTo>
                    <a:cubicBezTo>
                      <a:pt x="149361" y="331000"/>
                      <a:pt x="146484" y="332429"/>
                      <a:pt x="143607" y="332429"/>
                    </a:cubicBezTo>
                    <a:cubicBezTo>
                      <a:pt x="140730" y="332429"/>
                      <a:pt x="139291" y="331000"/>
                      <a:pt x="137853" y="331000"/>
                    </a:cubicBezTo>
                    <a:cubicBezTo>
                      <a:pt x="136414" y="331000"/>
                      <a:pt x="134976" y="331000"/>
                      <a:pt x="133537" y="329570"/>
                    </a:cubicBezTo>
                    <a:cubicBezTo>
                      <a:pt x="133537" y="329570"/>
                      <a:pt x="132099" y="328141"/>
                      <a:pt x="130660" y="328141"/>
                    </a:cubicBezTo>
                    <a:cubicBezTo>
                      <a:pt x="130660" y="326712"/>
                      <a:pt x="130660" y="326712"/>
                      <a:pt x="129222" y="325282"/>
                    </a:cubicBezTo>
                    <a:lnTo>
                      <a:pt x="129222" y="331000"/>
                    </a:lnTo>
                    <a:lnTo>
                      <a:pt x="111960" y="331000"/>
                    </a:lnTo>
                    <a:close/>
                    <a:moveTo>
                      <a:pt x="50258" y="250870"/>
                    </a:moveTo>
                    <a:cubicBezTo>
                      <a:pt x="53135" y="249437"/>
                      <a:pt x="56013" y="249437"/>
                      <a:pt x="57451" y="250870"/>
                    </a:cubicBezTo>
                    <a:cubicBezTo>
                      <a:pt x="60329" y="250870"/>
                      <a:pt x="61768" y="252303"/>
                      <a:pt x="64645" y="253736"/>
                    </a:cubicBezTo>
                    <a:cubicBezTo>
                      <a:pt x="66084" y="255169"/>
                      <a:pt x="68961" y="256602"/>
                      <a:pt x="70400" y="259468"/>
                    </a:cubicBezTo>
                    <a:cubicBezTo>
                      <a:pt x="71839" y="262334"/>
                      <a:pt x="73277" y="265200"/>
                      <a:pt x="73277" y="266633"/>
                    </a:cubicBezTo>
                    <a:cubicBezTo>
                      <a:pt x="74716" y="269499"/>
                      <a:pt x="74716" y="272366"/>
                      <a:pt x="73277" y="275232"/>
                    </a:cubicBezTo>
                    <a:cubicBezTo>
                      <a:pt x="73277" y="278098"/>
                      <a:pt x="71839" y="280964"/>
                      <a:pt x="70400" y="282397"/>
                    </a:cubicBezTo>
                    <a:cubicBezTo>
                      <a:pt x="68961" y="285263"/>
                      <a:pt x="66084" y="286696"/>
                      <a:pt x="63206" y="288129"/>
                    </a:cubicBezTo>
                    <a:cubicBezTo>
                      <a:pt x="60329" y="289562"/>
                      <a:pt x="58890" y="290995"/>
                      <a:pt x="56013" y="292428"/>
                    </a:cubicBezTo>
                    <a:cubicBezTo>
                      <a:pt x="53135" y="292428"/>
                      <a:pt x="50258" y="292428"/>
                      <a:pt x="47381" y="292428"/>
                    </a:cubicBezTo>
                    <a:cubicBezTo>
                      <a:pt x="44503" y="292428"/>
                      <a:pt x="41626" y="290995"/>
                      <a:pt x="40187" y="289562"/>
                    </a:cubicBezTo>
                    <a:cubicBezTo>
                      <a:pt x="37310" y="288129"/>
                      <a:pt x="35871" y="285263"/>
                      <a:pt x="34432" y="283830"/>
                    </a:cubicBezTo>
                    <a:cubicBezTo>
                      <a:pt x="30116" y="278098"/>
                      <a:pt x="30116" y="273799"/>
                      <a:pt x="30116" y="269499"/>
                    </a:cubicBezTo>
                    <a:cubicBezTo>
                      <a:pt x="30116" y="265200"/>
                      <a:pt x="32993" y="262334"/>
                      <a:pt x="37310" y="258035"/>
                    </a:cubicBezTo>
                    <a:lnTo>
                      <a:pt x="44503" y="268066"/>
                    </a:lnTo>
                    <a:cubicBezTo>
                      <a:pt x="43064" y="269499"/>
                      <a:pt x="43064" y="269499"/>
                      <a:pt x="43064" y="269499"/>
                    </a:cubicBezTo>
                    <a:cubicBezTo>
                      <a:pt x="43064" y="270932"/>
                      <a:pt x="41626" y="270932"/>
                      <a:pt x="41626" y="272366"/>
                    </a:cubicBezTo>
                    <a:cubicBezTo>
                      <a:pt x="41626" y="272366"/>
                      <a:pt x="41626" y="273799"/>
                      <a:pt x="41626" y="275232"/>
                    </a:cubicBezTo>
                    <a:cubicBezTo>
                      <a:pt x="41626" y="275232"/>
                      <a:pt x="41626" y="276665"/>
                      <a:pt x="43064" y="278098"/>
                    </a:cubicBezTo>
                    <a:cubicBezTo>
                      <a:pt x="43064" y="279531"/>
                      <a:pt x="44503" y="279531"/>
                      <a:pt x="45942" y="279531"/>
                    </a:cubicBezTo>
                    <a:cubicBezTo>
                      <a:pt x="45942" y="280964"/>
                      <a:pt x="47381" y="280964"/>
                      <a:pt x="48819" y="280964"/>
                    </a:cubicBezTo>
                    <a:cubicBezTo>
                      <a:pt x="50258" y="280964"/>
                      <a:pt x="51697" y="280964"/>
                      <a:pt x="53135" y="279531"/>
                    </a:cubicBezTo>
                    <a:cubicBezTo>
                      <a:pt x="54574" y="279531"/>
                      <a:pt x="56013" y="278098"/>
                      <a:pt x="56013" y="278098"/>
                    </a:cubicBezTo>
                    <a:cubicBezTo>
                      <a:pt x="57451" y="276665"/>
                      <a:pt x="58890" y="276665"/>
                      <a:pt x="60329" y="275232"/>
                    </a:cubicBezTo>
                    <a:cubicBezTo>
                      <a:pt x="60329" y="273799"/>
                      <a:pt x="61768" y="273799"/>
                      <a:pt x="61768" y="272366"/>
                    </a:cubicBezTo>
                    <a:cubicBezTo>
                      <a:pt x="63206" y="270932"/>
                      <a:pt x="63206" y="269499"/>
                      <a:pt x="63206" y="268066"/>
                    </a:cubicBezTo>
                    <a:cubicBezTo>
                      <a:pt x="63206" y="268066"/>
                      <a:pt x="61768" y="266633"/>
                      <a:pt x="61768" y="265200"/>
                    </a:cubicBezTo>
                    <a:cubicBezTo>
                      <a:pt x="60329" y="263767"/>
                      <a:pt x="60329" y="263767"/>
                      <a:pt x="58890" y="262334"/>
                    </a:cubicBezTo>
                    <a:cubicBezTo>
                      <a:pt x="58890" y="262334"/>
                      <a:pt x="57451" y="262334"/>
                      <a:pt x="57451" y="262334"/>
                    </a:cubicBezTo>
                    <a:cubicBezTo>
                      <a:pt x="56013" y="262334"/>
                      <a:pt x="56013" y="262334"/>
                      <a:pt x="54574" y="262334"/>
                    </a:cubicBezTo>
                    <a:cubicBezTo>
                      <a:pt x="54574" y="262334"/>
                      <a:pt x="53135" y="262334"/>
                      <a:pt x="51697" y="263767"/>
                    </a:cubicBezTo>
                    <a:lnTo>
                      <a:pt x="44503" y="252303"/>
                    </a:lnTo>
                    <a:cubicBezTo>
                      <a:pt x="47381" y="252303"/>
                      <a:pt x="48819" y="250870"/>
                      <a:pt x="50258" y="250870"/>
                    </a:cubicBezTo>
                    <a:close/>
                    <a:moveTo>
                      <a:pt x="394661" y="245069"/>
                    </a:moveTo>
                    <a:lnTo>
                      <a:pt x="489449" y="309528"/>
                    </a:lnTo>
                    <a:lnTo>
                      <a:pt x="462162" y="331015"/>
                    </a:lnTo>
                    <a:lnTo>
                      <a:pt x="449236" y="320988"/>
                    </a:lnTo>
                    <a:lnTo>
                      <a:pt x="420513" y="341042"/>
                    </a:lnTo>
                    <a:lnTo>
                      <a:pt x="426257" y="355366"/>
                    </a:lnTo>
                    <a:lnTo>
                      <a:pt x="398970" y="375420"/>
                    </a:lnTo>
                    <a:lnTo>
                      <a:pt x="367374" y="263691"/>
                    </a:lnTo>
                    <a:close/>
                    <a:moveTo>
                      <a:pt x="314418" y="212079"/>
                    </a:moveTo>
                    <a:cubicBezTo>
                      <a:pt x="312980" y="212079"/>
                      <a:pt x="311541" y="212079"/>
                      <a:pt x="310103" y="213516"/>
                    </a:cubicBezTo>
                    <a:cubicBezTo>
                      <a:pt x="308665" y="213516"/>
                      <a:pt x="308665" y="214953"/>
                      <a:pt x="307227" y="214953"/>
                    </a:cubicBezTo>
                    <a:cubicBezTo>
                      <a:pt x="305789" y="216390"/>
                      <a:pt x="305789" y="217826"/>
                      <a:pt x="304351" y="219263"/>
                    </a:cubicBezTo>
                    <a:cubicBezTo>
                      <a:pt x="304351" y="220700"/>
                      <a:pt x="302912" y="220700"/>
                      <a:pt x="302912" y="222137"/>
                    </a:cubicBezTo>
                    <a:cubicBezTo>
                      <a:pt x="302912" y="223574"/>
                      <a:pt x="301474" y="225011"/>
                      <a:pt x="301474" y="226447"/>
                    </a:cubicBezTo>
                    <a:cubicBezTo>
                      <a:pt x="301474" y="227884"/>
                      <a:pt x="301474" y="229321"/>
                      <a:pt x="302912" y="229321"/>
                    </a:cubicBezTo>
                    <a:cubicBezTo>
                      <a:pt x="302912" y="230758"/>
                      <a:pt x="304351" y="232195"/>
                      <a:pt x="305789" y="233632"/>
                    </a:cubicBezTo>
                    <a:cubicBezTo>
                      <a:pt x="307227" y="233632"/>
                      <a:pt x="308665" y="233632"/>
                      <a:pt x="308665" y="233632"/>
                    </a:cubicBezTo>
                    <a:cubicBezTo>
                      <a:pt x="310103" y="233632"/>
                      <a:pt x="311541" y="233632"/>
                      <a:pt x="312980" y="233632"/>
                    </a:cubicBezTo>
                    <a:cubicBezTo>
                      <a:pt x="314418" y="232195"/>
                      <a:pt x="314418" y="232195"/>
                      <a:pt x="315856" y="230758"/>
                    </a:cubicBezTo>
                    <a:cubicBezTo>
                      <a:pt x="317294" y="229321"/>
                      <a:pt x="317294" y="227884"/>
                      <a:pt x="318732" y="227884"/>
                    </a:cubicBezTo>
                    <a:cubicBezTo>
                      <a:pt x="318732" y="226447"/>
                      <a:pt x="320171" y="225011"/>
                      <a:pt x="320171" y="223574"/>
                    </a:cubicBezTo>
                    <a:cubicBezTo>
                      <a:pt x="320171" y="222137"/>
                      <a:pt x="321609" y="220700"/>
                      <a:pt x="321609" y="219263"/>
                    </a:cubicBezTo>
                    <a:cubicBezTo>
                      <a:pt x="321609" y="217826"/>
                      <a:pt x="321609" y="217826"/>
                      <a:pt x="320171" y="216390"/>
                    </a:cubicBezTo>
                    <a:cubicBezTo>
                      <a:pt x="320171" y="214953"/>
                      <a:pt x="318732" y="213516"/>
                      <a:pt x="317294" y="213516"/>
                    </a:cubicBezTo>
                    <a:cubicBezTo>
                      <a:pt x="315856" y="212079"/>
                      <a:pt x="314418" y="212079"/>
                      <a:pt x="314418" y="212079"/>
                    </a:cubicBezTo>
                    <a:close/>
                    <a:moveTo>
                      <a:pt x="311541" y="174721"/>
                    </a:moveTo>
                    <a:lnTo>
                      <a:pt x="327362" y="184779"/>
                    </a:lnTo>
                    <a:lnTo>
                      <a:pt x="314418" y="203458"/>
                    </a:lnTo>
                    <a:lnTo>
                      <a:pt x="315856" y="203458"/>
                    </a:lnTo>
                    <a:cubicBezTo>
                      <a:pt x="317294" y="203458"/>
                      <a:pt x="320171" y="202021"/>
                      <a:pt x="323047" y="202021"/>
                    </a:cubicBezTo>
                    <a:cubicBezTo>
                      <a:pt x="324485" y="203458"/>
                      <a:pt x="327362" y="203458"/>
                      <a:pt x="330238" y="204895"/>
                    </a:cubicBezTo>
                    <a:cubicBezTo>
                      <a:pt x="333114" y="207768"/>
                      <a:pt x="335991" y="209205"/>
                      <a:pt x="337429" y="212079"/>
                    </a:cubicBezTo>
                    <a:cubicBezTo>
                      <a:pt x="338867" y="214953"/>
                      <a:pt x="338867" y="217826"/>
                      <a:pt x="338867" y="220700"/>
                    </a:cubicBezTo>
                    <a:cubicBezTo>
                      <a:pt x="338867" y="223574"/>
                      <a:pt x="338867" y="226447"/>
                      <a:pt x="337429" y="229321"/>
                    </a:cubicBezTo>
                    <a:cubicBezTo>
                      <a:pt x="335991" y="232195"/>
                      <a:pt x="334552" y="233632"/>
                      <a:pt x="333114" y="236505"/>
                    </a:cubicBezTo>
                    <a:cubicBezTo>
                      <a:pt x="331676" y="239379"/>
                      <a:pt x="330238" y="240816"/>
                      <a:pt x="327362" y="243690"/>
                    </a:cubicBezTo>
                    <a:cubicBezTo>
                      <a:pt x="325923" y="245126"/>
                      <a:pt x="323047" y="246563"/>
                      <a:pt x="320171" y="248000"/>
                    </a:cubicBezTo>
                    <a:cubicBezTo>
                      <a:pt x="317294" y="249437"/>
                      <a:pt x="314418" y="249437"/>
                      <a:pt x="311541" y="249437"/>
                    </a:cubicBezTo>
                    <a:cubicBezTo>
                      <a:pt x="308665" y="249437"/>
                      <a:pt x="305789" y="249437"/>
                      <a:pt x="302912" y="246563"/>
                    </a:cubicBezTo>
                    <a:cubicBezTo>
                      <a:pt x="301474" y="246563"/>
                      <a:pt x="300036" y="245126"/>
                      <a:pt x="298598" y="243690"/>
                    </a:cubicBezTo>
                    <a:cubicBezTo>
                      <a:pt x="298598" y="242253"/>
                      <a:pt x="297160" y="242253"/>
                      <a:pt x="297160" y="240816"/>
                    </a:cubicBezTo>
                    <a:cubicBezTo>
                      <a:pt x="295721" y="239379"/>
                      <a:pt x="295721" y="237942"/>
                      <a:pt x="295721" y="237942"/>
                    </a:cubicBezTo>
                    <a:cubicBezTo>
                      <a:pt x="295721" y="236505"/>
                      <a:pt x="295721" y="235069"/>
                      <a:pt x="295721" y="235069"/>
                    </a:cubicBezTo>
                    <a:lnTo>
                      <a:pt x="292845" y="239379"/>
                    </a:lnTo>
                    <a:lnTo>
                      <a:pt x="277025" y="229321"/>
                    </a:lnTo>
                    <a:close/>
                    <a:moveTo>
                      <a:pt x="28601" y="157593"/>
                    </a:moveTo>
                    <a:lnTo>
                      <a:pt x="30037" y="170525"/>
                    </a:lnTo>
                    <a:lnTo>
                      <a:pt x="50136" y="161904"/>
                    </a:lnTo>
                    <a:close/>
                    <a:moveTo>
                      <a:pt x="255500" y="149094"/>
                    </a:moveTo>
                    <a:lnTo>
                      <a:pt x="213874" y="362681"/>
                    </a:lnTo>
                    <a:lnTo>
                      <a:pt x="472244" y="435788"/>
                    </a:lnTo>
                    <a:lnTo>
                      <a:pt x="532531" y="182064"/>
                    </a:lnTo>
                    <a:close/>
                    <a:moveTo>
                      <a:pt x="152130" y="144835"/>
                    </a:moveTo>
                    <a:cubicBezTo>
                      <a:pt x="159290" y="146266"/>
                      <a:pt x="165018" y="150559"/>
                      <a:pt x="170746" y="156283"/>
                    </a:cubicBezTo>
                    <a:lnTo>
                      <a:pt x="154994" y="167731"/>
                    </a:lnTo>
                    <a:cubicBezTo>
                      <a:pt x="153562" y="166300"/>
                      <a:pt x="153562" y="166300"/>
                      <a:pt x="152130" y="166300"/>
                    </a:cubicBezTo>
                    <a:cubicBezTo>
                      <a:pt x="152130" y="164869"/>
                      <a:pt x="150698" y="164869"/>
                      <a:pt x="149265" y="163438"/>
                    </a:cubicBezTo>
                    <a:cubicBezTo>
                      <a:pt x="147833" y="163438"/>
                      <a:pt x="146401" y="163438"/>
                      <a:pt x="144969" y="163438"/>
                    </a:cubicBezTo>
                    <a:cubicBezTo>
                      <a:pt x="143537" y="163438"/>
                      <a:pt x="142105" y="164869"/>
                      <a:pt x="140673" y="164869"/>
                    </a:cubicBezTo>
                    <a:cubicBezTo>
                      <a:pt x="137809" y="166300"/>
                      <a:pt x="136377" y="167731"/>
                      <a:pt x="136377" y="170593"/>
                    </a:cubicBezTo>
                    <a:cubicBezTo>
                      <a:pt x="134945" y="172024"/>
                      <a:pt x="134945" y="173455"/>
                      <a:pt x="134945" y="174886"/>
                    </a:cubicBezTo>
                    <a:cubicBezTo>
                      <a:pt x="136377" y="177748"/>
                      <a:pt x="136377" y="179179"/>
                      <a:pt x="136377" y="182040"/>
                    </a:cubicBezTo>
                    <a:cubicBezTo>
                      <a:pt x="137809" y="183471"/>
                      <a:pt x="139241" y="184902"/>
                      <a:pt x="140673" y="187764"/>
                    </a:cubicBezTo>
                    <a:cubicBezTo>
                      <a:pt x="142105" y="189195"/>
                      <a:pt x="143537" y="190626"/>
                      <a:pt x="144969" y="192057"/>
                    </a:cubicBezTo>
                    <a:cubicBezTo>
                      <a:pt x="146401" y="193488"/>
                      <a:pt x="147833" y="194919"/>
                      <a:pt x="149265" y="196350"/>
                    </a:cubicBezTo>
                    <a:cubicBezTo>
                      <a:pt x="150698" y="196350"/>
                      <a:pt x="153562" y="197781"/>
                      <a:pt x="154994" y="197781"/>
                    </a:cubicBezTo>
                    <a:cubicBezTo>
                      <a:pt x="156426" y="196350"/>
                      <a:pt x="159290" y="196350"/>
                      <a:pt x="160722" y="194919"/>
                    </a:cubicBezTo>
                    <a:cubicBezTo>
                      <a:pt x="162154" y="193488"/>
                      <a:pt x="163586" y="193488"/>
                      <a:pt x="163586" y="192057"/>
                    </a:cubicBezTo>
                    <a:cubicBezTo>
                      <a:pt x="165018" y="190626"/>
                      <a:pt x="165018" y="189195"/>
                      <a:pt x="165018" y="187764"/>
                    </a:cubicBezTo>
                    <a:cubicBezTo>
                      <a:pt x="165018" y="186333"/>
                      <a:pt x="165018" y="186333"/>
                      <a:pt x="165018" y="184902"/>
                    </a:cubicBezTo>
                    <a:cubicBezTo>
                      <a:pt x="165018" y="183471"/>
                      <a:pt x="163586" y="182040"/>
                      <a:pt x="163586" y="180609"/>
                    </a:cubicBezTo>
                    <a:lnTo>
                      <a:pt x="179339" y="169162"/>
                    </a:lnTo>
                    <a:cubicBezTo>
                      <a:pt x="182203" y="172024"/>
                      <a:pt x="182203" y="174886"/>
                      <a:pt x="183635" y="177748"/>
                    </a:cubicBezTo>
                    <a:cubicBezTo>
                      <a:pt x="183635" y="182040"/>
                      <a:pt x="185067" y="184902"/>
                      <a:pt x="183635" y="189195"/>
                    </a:cubicBezTo>
                    <a:cubicBezTo>
                      <a:pt x="183635" y="192057"/>
                      <a:pt x="182203" y="194919"/>
                      <a:pt x="179339" y="199212"/>
                    </a:cubicBezTo>
                    <a:cubicBezTo>
                      <a:pt x="177907" y="202074"/>
                      <a:pt x="173610" y="204936"/>
                      <a:pt x="170746" y="207798"/>
                    </a:cubicBezTo>
                    <a:cubicBezTo>
                      <a:pt x="166450" y="210660"/>
                      <a:pt x="162154" y="213522"/>
                      <a:pt x="157858" y="213522"/>
                    </a:cubicBezTo>
                    <a:cubicBezTo>
                      <a:pt x="152130" y="214953"/>
                      <a:pt x="147833" y="214953"/>
                      <a:pt x="144969" y="213522"/>
                    </a:cubicBezTo>
                    <a:cubicBezTo>
                      <a:pt x="140673" y="213522"/>
                      <a:pt x="136377" y="210660"/>
                      <a:pt x="133513" y="209229"/>
                    </a:cubicBezTo>
                    <a:cubicBezTo>
                      <a:pt x="129217" y="206367"/>
                      <a:pt x="126352" y="202074"/>
                      <a:pt x="123488" y="199212"/>
                    </a:cubicBezTo>
                    <a:cubicBezTo>
                      <a:pt x="120624" y="194919"/>
                      <a:pt x="119192" y="190626"/>
                      <a:pt x="117760" y="186333"/>
                    </a:cubicBezTo>
                    <a:cubicBezTo>
                      <a:pt x="116328" y="180609"/>
                      <a:pt x="116328" y="177748"/>
                      <a:pt x="116328" y="173455"/>
                    </a:cubicBezTo>
                    <a:cubicBezTo>
                      <a:pt x="117760" y="169162"/>
                      <a:pt x="119192" y="164869"/>
                      <a:pt x="122056" y="162007"/>
                    </a:cubicBezTo>
                    <a:cubicBezTo>
                      <a:pt x="123488" y="157714"/>
                      <a:pt x="127784" y="154852"/>
                      <a:pt x="132081" y="151990"/>
                    </a:cubicBezTo>
                    <a:cubicBezTo>
                      <a:pt x="139241" y="146266"/>
                      <a:pt x="146401" y="144835"/>
                      <a:pt x="152130" y="144835"/>
                    </a:cubicBezTo>
                    <a:close/>
                    <a:moveTo>
                      <a:pt x="2759" y="131730"/>
                    </a:moveTo>
                    <a:lnTo>
                      <a:pt x="71671" y="150409"/>
                    </a:lnTo>
                    <a:lnTo>
                      <a:pt x="73107" y="170525"/>
                    </a:lnTo>
                    <a:lnTo>
                      <a:pt x="8502" y="200699"/>
                    </a:lnTo>
                    <a:lnTo>
                      <a:pt x="7066" y="179146"/>
                    </a:lnTo>
                    <a:lnTo>
                      <a:pt x="15680" y="176272"/>
                    </a:lnTo>
                    <a:lnTo>
                      <a:pt x="14244" y="154720"/>
                    </a:lnTo>
                    <a:lnTo>
                      <a:pt x="4195" y="153283"/>
                    </a:lnTo>
                    <a:close/>
                    <a:moveTo>
                      <a:pt x="242581" y="127592"/>
                    </a:moveTo>
                    <a:lnTo>
                      <a:pt x="565545" y="159128"/>
                    </a:lnTo>
                    <a:lnTo>
                      <a:pt x="493775" y="461591"/>
                    </a:lnTo>
                    <a:lnTo>
                      <a:pt x="261242" y="493127"/>
                    </a:lnTo>
                    <a:lnTo>
                      <a:pt x="0" y="399951"/>
                    </a:lnTo>
                    <a:lnTo>
                      <a:pt x="195214" y="369849"/>
                    </a:lnTo>
                    <a:close/>
                    <a:moveTo>
                      <a:pt x="345994" y="77420"/>
                    </a:moveTo>
                    <a:cubicBezTo>
                      <a:pt x="345994" y="78854"/>
                      <a:pt x="344557" y="78854"/>
                      <a:pt x="344557" y="80289"/>
                    </a:cubicBezTo>
                    <a:cubicBezTo>
                      <a:pt x="343120" y="81723"/>
                      <a:pt x="341684" y="81723"/>
                      <a:pt x="341684" y="83157"/>
                    </a:cubicBezTo>
                    <a:cubicBezTo>
                      <a:pt x="340247" y="84591"/>
                      <a:pt x="338810" y="86025"/>
                      <a:pt x="337373" y="87459"/>
                    </a:cubicBezTo>
                    <a:cubicBezTo>
                      <a:pt x="337373" y="88893"/>
                      <a:pt x="337373" y="88893"/>
                      <a:pt x="338810" y="90327"/>
                    </a:cubicBezTo>
                    <a:cubicBezTo>
                      <a:pt x="338810" y="91762"/>
                      <a:pt x="340247" y="93196"/>
                      <a:pt x="341684" y="93196"/>
                    </a:cubicBezTo>
                    <a:cubicBezTo>
                      <a:pt x="343120" y="93196"/>
                      <a:pt x="344557" y="93196"/>
                      <a:pt x="345994" y="91762"/>
                    </a:cubicBezTo>
                    <a:cubicBezTo>
                      <a:pt x="347431" y="90327"/>
                      <a:pt x="348868" y="88893"/>
                      <a:pt x="350305" y="87459"/>
                    </a:cubicBezTo>
                    <a:cubicBezTo>
                      <a:pt x="350305" y="86025"/>
                      <a:pt x="350305" y="83157"/>
                      <a:pt x="348868" y="81723"/>
                    </a:cubicBezTo>
                    <a:close/>
                    <a:moveTo>
                      <a:pt x="192358" y="57297"/>
                    </a:moveTo>
                    <a:lnTo>
                      <a:pt x="180893" y="70189"/>
                    </a:lnTo>
                    <a:lnTo>
                      <a:pt x="192358" y="81648"/>
                    </a:lnTo>
                    <a:cubicBezTo>
                      <a:pt x="193791" y="81648"/>
                      <a:pt x="195224" y="83081"/>
                      <a:pt x="196657" y="83081"/>
                    </a:cubicBezTo>
                    <a:cubicBezTo>
                      <a:pt x="198090" y="84513"/>
                      <a:pt x="198090" y="84513"/>
                      <a:pt x="199523" y="84513"/>
                    </a:cubicBezTo>
                    <a:cubicBezTo>
                      <a:pt x="200957" y="85945"/>
                      <a:pt x="202390" y="84513"/>
                      <a:pt x="203823" y="84513"/>
                    </a:cubicBezTo>
                    <a:cubicBezTo>
                      <a:pt x="203823" y="84513"/>
                      <a:pt x="205256" y="83081"/>
                      <a:pt x="206689" y="81648"/>
                    </a:cubicBezTo>
                    <a:cubicBezTo>
                      <a:pt x="210988" y="77351"/>
                      <a:pt x="209555" y="74486"/>
                      <a:pt x="205256" y="68756"/>
                    </a:cubicBezTo>
                    <a:close/>
                    <a:moveTo>
                      <a:pt x="340247" y="50172"/>
                    </a:moveTo>
                    <a:cubicBezTo>
                      <a:pt x="343120" y="48738"/>
                      <a:pt x="345994" y="48738"/>
                      <a:pt x="347431" y="50172"/>
                    </a:cubicBezTo>
                    <a:cubicBezTo>
                      <a:pt x="350305" y="50172"/>
                      <a:pt x="351742" y="51606"/>
                      <a:pt x="353178" y="54474"/>
                    </a:cubicBezTo>
                    <a:cubicBezTo>
                      <a:pt x="354615" y="55909"/>
                      <a:pt x="356052" y="57343"/>
                      <a:pt x="357489" y="60211"/>
                    </a:cubicBezTo>
                    <a:lnTo>
                      <a:pt x="367547" y="77420"/>
                    </a:lnTo>
                    <a:cubicBezTo>
                      <a:pt x="368984" y="78854"/>
                      <a:pt x="370420" y="80289"/>
                      <a:pt x="370420" y="81723"/>
                    </a:cubicBezTo>
                    <a:cubicBezTo>
                      <a:pt x="371857" y="83157"/>
                      <a:pt x="373294" y="84591"/>
                      <a:pt x="374731" y="86025"/>
                    </a:cubicBezTo>
                    <a:lnTo>
                      <a:pt x="358926" y="96064"/>
                    </a:lnTo>
                    <a:cubicBezTo>
                      <a:pt x="358926" y="94630"/>
                      <a:pt x="357489" y="94630"/>
                      <a:pt x="357489" y="94630"/>
                    </a:cubicBezTo>
                    <a:cubicBezTo>
                      <a:pt x="356052" y="93196"/>
                      <a:pt x="356052" y="93196"/>
                      <a:pt x="356052" y="91762"/>
                    </a:cubicBezTo>
                    <a:cubicBezTo>
                      <a:pt x="354615" y="94630"/>
                      <a:pt x="353178" y="97498"/>
                      <a:pt x="351742" y="100366"/>
                    </a:cubicBezTo>
                    <a:cubicBezTo>
                      <a:pt x="350305" y="101800"/>
                      <a:pt x="347431" y="103235"/>
                      <a:pt x="344557" y="106103"/>
                    </a:cubicBezTo>
                    <a:cubicBezTo>
                      <a:pt x="343120" y="106103"/>
                      <a:pt x="340247" y="107537"/>
                      <a:pt x="338810" y="107537"/>
                    </a:cubicBezTo>
                    <a:cubicBezTo>
                      <a:pt x="337373" y="108971"/>
                      <a:pt x="334499" y="108971"/>
                      <a:pt x="333063" y="108971"/>
                    </a:cubicBezTo>
                    <a:cubicBezTo>
                      <a:pt x="330189" y="108971"/>
                      <a:pt x="328752" y="107537"/>
                      <a:pt x="327315" y="106103"/>
                    </a:cubicBezTo>
                    <a:cubicBezTo>
                      <a:pt x="325878" y="106103"/>
                      <a:pt x="323005" y="103235"/>
                      <a:pt x="321568" y="101800"/>
                    </a:cubicBezTo>
                    <a:cubicBezTo>
                      <a:pt x="321568" y="98932"/>
                      <a:pt x="320131" y="97498"/>
                      <a:pt x="320131" y="94630"/>
                    </a:cubicBezTo>
                    <a:cubicBezTo>
                      <a:pt x="320131" y="93196"/>
                      <a:pt x="320131" y="91762"/>
                      <a:pt x="321568" y="88893"/>
                    </a:cubicBezTo>
                    <a:cubicBezTo>
                      <a:pt x="321568" y="87459"/>
                      <a:pt x="323005" y="86025"/>
                      <a:pt x="324442" y="84591"/>
                    </a:cubicBezTo>
                    <a:cubicBezTo>
                      <a:pt x="325878" y="83157"/>
                      <a:pt x="327315" y="81723"/>
                      <a:pt x="328752" y="80289"/>
                    </a:cubicBezTo>
                    <a:cubicBezTo>
                      <a:pt x="330189" y="78854"/>
                      <a:pt x="331626" y="77420"/>
                      <a:pt x="333063" y="75986"/>
                    </a:cubicBezTo>
                    <a:cubicBezTo>
                      <a:pt x="334499" y="74552"/>
                      <a:pt x="335936" y="73118"/>
                      <a:pt x="337373" y="73118"/>
                    </a:cubicBezTo>
                    <a:cubicBezTo>
                      <a:pt x="338810" y="71684"/>
                      <a:pt x="338810" y="70250"/>
                      <a:pt x="340247" y="70250"/>
                    </a:cubicBezTo>
                    <a:cubicBezTo>
                      <a:pt x="340247" y="68816"/>
                      <a:pt x="340247" y="67382"/>
                      <a:pt x="340247" y="65947"/>
                    </a:cubicBezTo>
                    <a:cubicBezTo>
                      <a:pt x="338810" y="64513"/>
                      <a:pt x="337373" y="64513"/>
                      <a:pt x="335936" y="64513"/>
                    </a:cubicBezTo>
                    <a:cubicBezTo>
                      <a:pt x="334499" y="64513"/>
                      <a:pt x="333063" y="64513"/>
                      <a:pt x="331626" y="65947"/>
                    </a:cubicBezTo>
                    <a:cubicBezTo>
                      <a:pt x="330189" y="65947"/>
                      <a:pt x="330189" y="67382"/>
                      <a:pt x="328752" y="67382"/>
                    </a:cubicBezTo>
                    <a:cubicBezTo>
                      <a:pt x="328752" y="68816"/>
                      <a:pt x="328752" y="68816"/>
                      <a:pt x="328752" y="70250"/>
                    </a:cubicBezTo>
                    <a:cubicBezTo>
                      <a:pt x="327315" y="70250"/>
                      <a:pt x="327315" y="71684"/>
                      <a:pt x="327315" y="71684"/>
                    </a:cubicBezTo>
                    <a:cubicBezTo>
                      <a:pt x="328752" y="73118"/>
                      <a:pt x="328752" y="73118"/>
                      <a:pt x="328752" y="73118"/>
                    </a:cubicBezTo>
                    <a:lnTo>
                      <a:pt x="312947" y="83157"/>
                    </a:lnTo>
                    <a:cubicBezTo>
                      <a:pt x="311510" y="78854"/>
                      <a:pt x="311510" y="75986"/>
                      <a:pt x="311510" y="74552"/>
                    </a:cubicBezTo>
                    <a:cubicBezTo>
                      <a:pt x="311510" y="71684"/>
                      <a:pt x="312947" y="68816"/>
                      <a:pt x="314384" y="65947"/>
                    </a:cubicBezTo>
                    <a:cubicBezTo>
                      <a:pt x="315821" y="64513"/>
                      <a:pt x="317257" y="61645"/>
                      <a:pt x="320131" y="60211"/>
                    </a:cubicBezTo>
                    <a:cubicBezTo>
                      <a:pt x="321568" y="58777"/>
                      <a:pt x="324442" y="57343"/>
                      <a:pt x="327315" y="55909"/>
                    </a:cubicBezTo>
                    <a:cubicBezTo>
                      <a:pt x="331626" y="53040"/>
                      <a:pt x="335936" y="50172"/>
                      <a:pt x="340247" y="50172"/>
                    </a:cubicBezTo>
                    <a:close/>
                    <a:moveTo>
                      <a:pt x="57416" y="48693"/>
                    </a:moveTo>
                    <a:cubicBezTo>
                      <a:pt x="55979" y="48693"/>
                      <a:pt x="54542" y="48693"/>
                      <a:pt x="53106" y="50126"/>
                    </a:cubicBezTo>
                    <a:cubicBezTo>
                      <a:pt x="51669" y="51558"/>
                      <a:pt x="51669" y="51558"/>
                      <a:pt x="51669" y="54424"/>
                    </a:cubicBezTo>
                    <a:cubicBezTo>
                      <a:pt x="51669" y="55856"/>
                      <a:pt x="51669" y="57289"/>
                      <a:pt x="53106" y="58722"/>
                    </a:cubicBezTo>
                    <a:cubicBezTo>
                      <a:pt x="54542" y="61588"/>
                      <a:pt x="57416" y="61588"/>
                      <a:pt x="60290" y="63020"/>
                    </a:cubicBezTo>
                    <a:cubicBezTo>
                      <a:pt x="61727" y="63020"/>
                      <a:pt x="64600" y="61588"/>
                      <a:pt x="67474" y="60155"/>
                    </a:cubicBezTo>
                    <a:lnTo>
                      <a:pt x="71785" y="55856"/>
                    </a:lnTo>
                    <a:cubicBezTo>
                      <a:pt x="70348" y="55856"/>
                      <a:pt x="68911" y="54424"/>
                      <a:pt x="67474" y="54424"/>
                    </a:cubicBezTo>
                    <a:cubicBezTo>
                      <a:pt x="66037" y="52991"/>
                      <a:pt x="64600" y="51558"/>
                      <a:pt x="63163" y="51558"/>
                    </a:cubicBezTo>
                    <a:cubicBezTo>
                      <a:pt x="60290" y="50126"/>
                      <a:pt x="58853" y="48693"/>
                      <a:pt x="57416" y="48693"/>
                    </a:cubicBezTo>
                    <a:close/>
                    <a:moveTo>
                      <a:pt x="212421" y="34378"/>
                    </a:moveTo>
                    <a:lnTo>
                      <a:pt x="203823" y="45838"/>
                    </a:lnTo>
                    <a:lnTo>
                      <a:pt x="213855" y="54432"/>
                    </a:lnTo>
                    <a:cubicBezTo>
                      <a:pt x="216721" y="57297"/>
                      <a:pt x="218154" y="58729"/>
                      <a:pt x="221020" y="58729"/>
                    </a:cubicBezTo>
                    <a:cubicBezTo>
                      <a:pt x="222453" y="58729"/>
                      <a:pt x="223886" y="58729"/>
                      <a:pt x="226753" y="55864"/>
                    </a:cubicBezTo>
                    <a:cubicBezTo>
                      <a:pt x="228186" y="54432"/>
                      <a:pt x="228186" y="53000"/>
                      <a:pt x="228186" y="50135"/>
                    </a:cubicBezTo>
                    <a:cubicBezTo>
                      <a:pt x="226753" y="48702"/>
                      <a:pt x="225320" y="47270"/>
                      <a:pt x="223886" y="44405"/>
                    </a:cubicBezTo>
                    <a:close/>
                    <a:moveTo>
                      <a:pt x="511087" y="34255"/>
                    </a:moveTo>
                    <a:cubicBezTo>
                      <a:pt x="515395" y="34255"/>
                      <a:pt x="521138" y="34255"/>
                      <a:pt x="525446" y="35692"/>
                    </a:cubicBezTo>
                    <a:cubicBezTo>
                      <a:pt x="529753" y="37129"/>
                      <a:pt x="534061" y="38566"/>
                      <a:pt x="536933" y="41439"/>
                    </a:cubicBezTo>
                    <a:cubicBezTo>
                      <a:pt x="541240" y="44313"/>
                      <a:pt x="544112" y="47187"/>
                      <a:pt x="545548" y="51497"/>
                    </a:cubicBezTo>
                    <a:cubicBezTo>
                      <a:pt x="548419" y="55808"/>
                      <a:pt x="549855" y="60118"/>
                      <a:pt x="549855" y="65866"/>
                    </a:cubicBezTo>
                    <a:lnTo>
                      <a:pt x="522574" y="65866"/>
                    </a:lnTo>
                    <a:cubicBezTo>
                      <a:pt x="521138" y="61555"/>
                      <a:pt x="521138" y="60118"/>
                      <a:pt x="518267" y="58682"/>
                    </a:cubicBezTo>
                    <a:cubicBezTo>
                      <a:pt x="516831" y="55808"/>
                      <a:pt x="513959" y="55808"/>
                      <a:pt x="511087" y="55808"/>
                    </a:cubicBezTo>
                    <a:cubicBezTo>
                      <a:pt x="508216" y="55808"/>
                      <a:pt x="506780" y="55808"/>
                      <a:pt x="503908" y="57245"/>
                    </a:cubicBezTo>
                    <a:cubicBezTo>
                      <a:pt x="502472" y="58682"/>
                      <a:pt x="501037" y="60118"/>
                      <a:pt x="501037" y="61555"/>
                    </a:cubicBezTo>
                    <a:cubicBezTo>
                      <a:pt x="499601" y="62992"/>
                      <a:pt x="499601" y="65866"/>
                      <a:pt x="498165" y="67303"/>
                    </a:cubicBezTo>
                    <a:cubicBezTo>
                      <a:pt x="498165" y="70176"/>
                      <a:pt x="498165" y="73050"/>
                      <a:pt x="498165" y="74487"/>
                    </a:cubicBezTo>
                    <a:cubicBezTo>
                      <a:pt x="498165" y="77361"/>
                      <a:pt x="498165" y="78798"/>
                      <a:pt x="498165" y="81671"/>
                    </a:cubicBezTo>
                    <a:cubicBezTo>
                      <a:pt x="499601" y="84545"/>
                      <a:pt x="499601" y="85982"/>
                      <a:pt x="501037" y="87419"/>
                    </a:cubicBezTo>
                    <a:cubicBezTo>
                      <a:pt x="501037" y="88856"/>
                      <a:pt x="502472" y="90292"/>
                      <a:pt x="503908" y="91729"/>
                    </a:cubicBezTo>
                    <a:cubicBezTo>
                      <a:pt x="506780" y="93166"/>
                      <a:pt x="508216" y="93166"/>
                      <a:pt x="511087" y="93166"/>
                    </a:cubicBezTo>
                    <a:cubicBezTo>
                      <a:pt x="513959" y="93166"/>
                      <a:pt x="516831" y="93166"/>
                      <a:pt x="519702" y="90292"/>
                    </a:cubicBezTo>
                    <a:cubicBezTo>
                      <a:pt x="521138" y="87419"/>
                      <a:pt x="522574" y="85982"/>
                      <a:pt x="522574" y="83108"/>
                    </a:cubicBezTo>
                    <a:lnTo>
                      <a:pt x="551291" y="83108"/>
                    </a:lnTo>
                    <a:cubicBezTo>
                      <a:pt x="549855" y="87419"/>
                      <a:pt x="548419" y="91729"/>
                      <a:pt x="545548" y="96040"/>
                    </a:cubicBezTo>
                    <a:cubicBezTo>
                      <a:pt x="544112" y="100350"/>
                      <a:pt x="541240" y="103224"/>
                      <a:pt x="536933" y="106098"/>
                    </a:cubicBezTo>
                    <a:cubicBezTo>
                      <a:pt x="534061" y="108972"/>
                      <a:pt x="529753" y="111845"/>
                      <a:pt x="525446" y="113282"/>
                    </a:cubicBezTo>
                    <a:cubicBezTo>
                      <a:pt x="521138" y="114719"/>
                      <a:pt x="515395" y="114719"/>
                      <a:pt x="511087" y="114719"/>
                    </a:cubicBezTo>
                    <a:cubicBezTo>
                      <a:pt x="505344" y="114719"/>
                      <a:pt x="499601" y="114719"/>
                      <a:pt x="493857" y="111845"/>
                    </a:cubicBezTo>
                    <a:cubicBezTo>
                      <a:pt x="489550" y="110408"/>
                      <a:pt x="485242" y="107535"/>
                      <a:pt x="480935" y="104661"/>
                    </a:cubicBezTo>
                    <a:cubicBezTo>
                      <a:pt x="478063" y="100350"/>
                      <a:pt x="473756" y="96040"/>
                      <a:pt x="472320" y="91729"/>
                    </a:cubicBezTo>
                    <a:cubicBezTo>
                      <a:pt x="469448" y="85982"/>
                      <a:pt x="469448" y="80234"/>
                      <a:pt x="469448" y="74487"/>
                    </a:cubicBezTo>
                    <a:cubicBezTo>
                      <a:pt x="469448" y="68740"/>
                      <a:pt x="469448" y="62992"/>
                      <a:pt x="472320" y="58682"/>
                    </a:cubicBezTo>
                    <a:cubicBezTo>
                      <a:pt x="473756" y="52934"/>
                      <a:pt x="478063" y="48624"/>
                      <a:pt x="480935" y="45750"/>
                    </a:cubicBezTo>
                    <a:cubicBezTo>
                      <a:pt x="485242" y="41439"/>
                      <a:pt x="489550" y="38566"/>
                      <a:pt x="493857" y="37129"/>
                    </a:cubicBezTo>
                    <a:cubicBezTo>
                      <a:pt x="499601" y="35692"/>
                      <a:pt x="505344" y="34255"/>
                      <a:pt x="511087" y="34255"/>
                    </a:cubicBezTo>
                    <a:close/>
                    <a:moveTo>
                      <a:pt x="417704" y="17158"/>
                    </a:moveTo>
                    <a:cubicBezTo>
                      <a:pt x="416271" y="17158"/>
                      <a:pt x="414839" y="18588"/>
                      <a:pt x="413406" y="18588"/>
                    </a:cubicBezTo>
                    <a:cubicBezTo>
                      <a:pt x="413406" y="20018"/>
                      <a:pt x="411974" y="20018"/>
                      <a:pt x="411974" y="21447"/>
                    </a:cubicBezTo>
                    <a:cubicBezTo>
                      <a:pt x="410542" y="22877"/>
                      <a:pt x="410542" y="24307"/>
                      <a:pt x="410542" y="25737"/>
                    </a:cubicBezTo>
                    <a:cubicBezTo>
                      <a:pt x="410542" y="27167"/>
                      <a:pt x="411974" y="28597"/>
                      <a:pt x="411974" y="28597"/>
                    </a:cubicBezTo>
                    <a:cubicBezTo>
                      <a:pt x="413406" y="30026"/>
                      <a:pt x="413406" y="31456"/>
                      <a:pt x="414839" y="31456"/>
                    </a:cubicBezTo>
                    <a:cubicBezTo>
                      <a:pt x="416271" y="32886"/>
                      <a:pt x="417704" y="32886"/>
                      <a:pt x="419136" y="34316"/>
                    </a:cubicBezTo>
                    <a:cubicBezTo>
                      <a:pt x="420569" y="34316"/>
                      <a:pt x="422001" y="34316"/>
                      <a:pt x="422001" y="35746"/>
                    </a:cubicBezTo>
                    <a:cubicBezTo>
                      <a:pt x="423433" y="35746"/>
                      <a:pt x="424866" y="35746"/>
                      <a:pt x="426298" y="35746"/>
                    </a:cubicBezTo>
                    <a:cubicBezTo>
                      <a:pt x="427731" y="35746"/>
                      <a:pt x="429163" y="35746"/>
                      <a:pt x="430596" y="34316"/>
                    </a:cubicBezTo>
                    <a:cubicBezTo>
                      <a:pt x="430596" y="34316"/>
                      <a:pt x="432028" y="32886"/>
                      <a:pt x="432028" y="31456"/>
                    </a:cubicBezTo>
                    <a:cubicBezTo>
                      <a:pt x="433460" y="30026"/>
                      <a:pt x="433460" y="28597"/>
                      <a:pt x="433460" y="27167"/>
                    </a:cubicBezTo>
                    <a:cubicBezTo>
                      <a:pt x="433460" y="25737"/>
                      <a:pt x="432028" y="25737"/>
                      <a:pt x="432028" y="24307"/>
                    </a:cubicBezTo>
                    <a:cubicBezTo>
                      <a:pt x="430596" y="22877"/>
                      <a:pt x="430596" y="22877"/>
                      <a:pt x="429163" y="21447"/>
                    </a:cubicBezTo>
                    <a:cubicBezTo>
                      <a:pt x="427731" y="20018"/>
                      <a:pt x="426298" y="20018"/>
                      <a:pt x="424866" y="20018"/>
                    </a:cubicBezTo>
                    <a:cubicBezTo>
                      <a:pt x="423433" y="18588"/>
                      <a:pt x="423433" y="18588"/>
                      <a:pt x="422001" y="18588"/>
                    </a:cubicBezTo>
                    <a:cubicBezTo>
                      <a:pt x="420569" y="17158"/>
                      <a:pt x="419136" y="17158"/>
                      <a:pt x="417704" y="17158"/>
                    </a:cubicBezTo>
                    <a:close/>
                    <a:moveTo>
                      <a:pt x="66037" y="12874"/>
                    </a:moveTo>
                    <a:cubicBezTo>
                      <a:pt x="70348" y="12874"/>
                      <a:pt x="73221" y="12874"/>
                      <a:pt x="76095" y="14307"/>
                    </a:cubicBezTo>
                    <a:cubicBezTo>
                      <a:pt x="78969" y="15740"/>
                      <a:pt x="81842" y="17172"/>
                      <a:pt x="84716" y="20038"/>
                    </a:cubicBezTo>
                    <a:cubicBezTo>
                      <a:pt x="87590" y="22903"/>
                      <a:pt x="90464" y="25769"/>
                      <a:pt x="93337" y="27202"/>
                    </a:cubicBezTo>
                    <a:cubicBezTo>
                      <a:pt x="97648" y="32932"/>
                      <a:pt x="100521" y="37231"/>
                      <a:pt x="101958" y="41529"/>
                    </a:cubicBezTo>
                    <a:cubicBezTo>
                      <a:pt x="103395" y="45827"/>
                      <a:pt x="104832" y="48693"/>
                      <a:pt x="104832" y="51558"/>
                    </a:cubicBezTo>
                    <a:cubicBezTo>
                      <a:pt x="103395" y="54424"/>
                      <a:pt x="101958" y="57289"/>
                      <a:pt x="100521" y="58722"/>
                    </a:cubicBezTo>
                    <a:cubicBezTo>
                      <a:pt x="99085" y="61588"/>
                      <a:pt x="96211" y="63020"/>
                      <a:pt x="94774" y="64453"/>
                    </a:cubicBezTo>
                    <a:lnTo>
                      <a:pt x="76095" y="81646"/>
                    </a:lnTo>
                    <a:cubicBezTo>
                      <a:pt x="74658" y="83079"/>
                      <a:pt x="73221" y="84512"/>
                      <a:pt x="70348" y="87377"/>
                    </a:cubicBezTo>
                    <a:cubicBezTo>
                      <a:pt x="68911" y="88810"/>
                      <a:pt x="68911" y="90242"/>
                      <a:pt x="67474" y="93108"/>
                    </a:cubicBezTo>
                    <a:lnTo>
                      <a:pt x="51669" y="75915"/>
                    </a:lnTo>
                    <a:cubicBezTo>
                      <a:pt x="51669" y="74482"/>
                      <a:pt x="53106" y="74482"/>
                      <a:pt x="53106" y="73050"/>
                    </a:cubicBezTo>
                    <a:cubicBezTo>
                      <a:pt x="54542" y="71617"/>
                      <a:pt x="54542" y="71617"/>
                      <a:pt x="55979" y="71617"/>
                    </a:cubicBezTo>
                    <a:lnTo>
                      <a:pt x="55979" y="70184"/>
                    </a:lnTo>
                    <a:cubicBezTo>
                      <a:pt x="51669" y="70184"/>
                      <a:pt x="48795" y="70184"/>
                      <a:pt x="44484" y="68751"/>
                    </a:cubicBezTo>
                    <a:cubicBezTo>
                      <a:pt x="41611" y="65886"/>
                      <a:pt x="38737" y="64453"/>
                      <a:pt x="37300" y="61588"/>
                    </a:cubicBezTo>
                    <a:cubicBezTo>
                      <a:pt x="34427" y="58722"/>
                      <a:pt x="32990" y="57289"/>
                      <a:pt x="31553" y="54424"/>
                    </a:cubicBezTo>
                    <a:cubicBezTo>
                      <a:pt x="30116" y="51558"/>
                      <a:pt x="30116" y="50126"/>
                      <a:pt x="30116" y="47260"/>
                    </a:cubicBezTo>
                    <a:cubicBezTo>
                      <a:pt x="30116" y="44394"/>
                      <a:pt x="30116" y="41529"/>
                      <a:pt x="31553" y="40096"/>
                    </a:cubicBezTo>
                    <a:cubicBezTo>
                      <a:pt x="31553" y="37231"/>
                      <a:pt x="34427" y="35798"/>
                      <a:pt x="35863" y="32932"/>
                    </a:cubicBezTo>
                    <a:cubicBezTo>
                      <a:pt x="38737" y="31500"/>
                      <a:pt x="40174" y="30067"/>
                      <a:pt x="43048" y="28634"/>
                    </a:cubicBezTo>
                    <a:cubicBezTo>
                      <a:pt x="45921" y="28634"/>
                      <a:pt x="47358" y="28634"/>
                      <a:pt x="50232" y="28634"/>
                    </a:cubicBezTo>
                    <a:cubicBezTo>
                      <a:pt x="53106" y="28634"/>
                      <a:pt x="54542" y="30067"/>
                      <a:pt x="57416" y="31500"/>
                    </a:cubicBezTo>
                    <a:cubicBezTo>
                      <a:pt x="58853" y="32932"/>
                      <a:pt x="61727" y="34365"/>
                      <a:pt x="63163" y="35798"/>
                    </a:cubicBezTo>
                    <a:cubicBezTo>
                      <a:pt x="66037" y="37231"/>
                      <a:pt x="67474" y="38664"/>
                      <a:pt x="68911" y="40096"/>
                    </a:cubicBezTo>
                    <a:cubicBezTo>
                      <a:pt x="71785" y="41529"/>
                      <a:pt x="73221" y="42962"/>
                      <a:pt x="74658" y="44394"/>
                    </a:cubicBezTo>
                    <a:cubicBezTo>
                      <a:pt x="76095" y="45827"/>
                      <a:pt x="77532" y="45827"/>
                      <a:pt x="78969" y="47260"/>
                    </a:cubicBezTo>
                    <a:cubicBezTo>
                      <a:pt x="80406" y="47260"/>
                      <a:pt x="81842" y="47260"/>
                      <a:pt x="83279" y="45827"/>
                    </a:cubicBezTo>
                    <a:cubicBezTo>
                      <a:pt x="84716" y="44394"/>
                      <a:pt x="84716" y="42962"/>
                      <a:pt x="84716" y="41529"/>
                    </a:cubicBezTo>
                    <a:cubicBezTo>
                      <a:pt x="83279" y="38664"/>
                      <a:pt x="83279" y="37231"/>
                      <a:pt x="81842" y="35798"/>
                    </a:cubicBezTo>
                    <a:cubicBezTo>
                      <a:pt x="80406" y="34365"/>
                      <a:pt x="78969" y="34365"/>
                      <a:pt x="78969" y="32932"/>
                    </a:cubicBezTo>
                    <a:cubicBezTo>
                      <a:pt x="77532" y="32932"/>
                      <a:pt x="76095" y="32932"/>
                      <a:pt x="76095" y="32932"/>
                    </a:cubicBezTo>
                    <a:cubicBezTo>
                      <a:pt x="74658" y="32932"/>
                      <a:pt x="73221" y="32932"/>
                      <a:pt x="73221" y="32932"/>
                    </a:cubicBezTo>
                    <a:cubicBezTo>
                      <a:pt x="71785" y="32932"/>
                      <a:pt x="71785" y="32932"/>
                      <a:pt x="71785" y="34365"/>
                    </a:cubicBezTo>
                    <a:lnTo>
                      <a:pt x="57416" y="18605"/>
                    </a:lnTo>
                    <a:cubicBezTo>
                      <a:pt x="60290" y="15740"/>
                      <a:pt x="63163" y="14307"/>
                      <a:pt x="66037" y="12874"/>
                    </a:cubicBezTo>
                    <a:close/>
                    <a:moveTo>
                      <a:pt x="416271" y="0"/>
                    </a:moveTo>
                    <a:cubicBezTo>
                      <a:pt x="419136" y="0"/>
                      <a:pt x="422001" y="0"/>
                      <a:pt x="424866" y="0"/>
                    </a:cubicBezTo>
                    <a:cubicBezTo>
                      <a:pt x="427731" y="1430"/>
                      <a:pt x="430596" y="1430"/>
                      <a:pt x="432028" y="2860"/>
                    </a:cubicBezTo>
                    <a:cubicBezTo>
                      <a:pt x="434893" y="4289"/>
                      <a:pt x="437758" y="5719"/>
                      <a:pt x="440622" y="7149"/>
                    </a:cubicBezTo>
                    <a:cubicBezTo>
                      <a:pt x="442055" y="10009"/>
                      <a:pt x="444920" y="11439"/>
                      <a:pt x="446352" y="14298"/>
                    </a:cubicBezTo>
                    <a:cubicBezTo>
                      <a:pt x="447785" y="17158"/>
                      <a:pt x="447785" y="20018"/>
                      <a:pt x="449217" y="22877"/>
                    </a:cubicBezTo>
                    <a:cubicBezTo>
                      <a:pt x="449217" y="25737"/>
                      <a:pt x="447785" y="28597"/>
                      <a:pt x="446352" y="31456"/>
                    </a:cubicBezTo>
                    <a:cubicBezTo>
                      <a:pt x="446352" y="32886"/>
                      <a:pt x="444920" y="34316"/>
                      <a:pt x="444920" y="35746"/>
                    </a:cubicBezTo>
                    <a:cubicBezTo>
                      <a:pt x="443487" y="37176"/>
                      <a:pt x="442055" y="38605"/>
                      <a:pt x="440622" y="38605"/>
                    </a:cubicBezTo>
                    <a:cubicBezTo>
                      <a:pt x="440622" y="40035"/>
                      <a:pt x="439190" y="40035"/>
                      <a:pt x="437758" y="40035"/>
                    </a:cubicBezTo>
                    <a:cubicBezTo>
                      <a:pt x="437758" y="41465"/>
                      <a:pt x="436325" y="41465"/>
                      <a:pt x="434893" y="41465"/>
                    </a:cubicBezTo>
                    <a:lnTo>
                      <a:pt x="440622" y="42895"/>
                    </a:lnTo>
                    <a:lnTo>
                      <a:pt x="433460" y="58623"/>
                    </a:lnTo>
                    <a:lnTo>
                      <a:pt x="374731" y="32886"/>
                    </a:lnTo>
                    <a:lnTo>
                      <a:pt x="381893" y="15728"/>
                    </a:lnTo>
                    <a:lnTo>
                      <a:pt x="401947" y="25737"/>
                    </a:lnTo>
                    <a:cubicBezTo>
                      <a:pt x="400515" y="22877"/>
                      <a:pt x="400515" y="21447"/>
                      <a:pt x="400515" y="18588"/>
                    </a:cubicBezTo>
                    <a:cubicBezTo>
                      <a:pt x="400515" y="15728"/>
                      <a:pt x="400515" y="14298"/>
                      <a:pt x="401947" y="11439"/>
                    </a:cubicBezTo>
                    <a:cubicBezTo>
                      <a:pt x="403379" y="7149"/>
                      <a:pt x="406244" y="4289"/>
                      <a:pt x="407677" y="2860"/>
                    </a:cubicBezTo>
                    <a:cubicBezTo>
                      <a:pt x="410542" y="1430"/>
                      <a:pt x="413406" y="0"/>
                      <a:pt x="416271" y="0"/>
                    </a:cubicBezTo>
                    <a:close/>
                    <a:moveTo>
                      <a:pt x="206689" y="0"/>
                    </a:moveTo>
                    <a:lnTo>
                      <a:pt x="243950" y="34378"/>
                    </a:lnTo>
                    <a:cubicBezTo>
                      <a:pt x="248249" y="37243"/>
                      <a:pt x="251116" y="41540"/>
                      <a:pt x="252549" y="44405"/>
                    </a:cubicBezTo>
                    <a:cubicBezTo>
                      <a:pt x="253982" y="48702"/>
                      <a:pt x="255415" y="51567"/>
                      <a:pt x="255415" y="55864"/>
                    </a:cubicBezTo>
                    <a:cubicBezTo>
                      <a:pt x="255415" y="58729"/>
                      <a:pt x="255415" y="61594"/>
                      <a:pt x="253982" y="63027"/>
                    </a:cubicBezTo>
                    <a:cubicBezTo>
                      <a:pt x="252549" y="65891"/>
                      <a:pt x="251116" y="68756"/>
                      <a:pt x="249683" y="70189"/>
                    </a:cubicBezTo>
                    <a:cubicBezTo>
                      <a:pt x="246816" y="73054"/>
                      <a:pt x="242517" y="75918"/>
                      <a:pt x="239651" y="75918"/>
                    </a:cubicBezTo>
                    <a:cubicBezTo>
                      <a:pt x="236784" y="75918"/>
                      <a:pt x="232485" y="75918"/>
                      <a:pt x="229619" y="75918"/>
                    </a:cubicBezTo>
                    <a:cubicBezTo>
                      <a:pt x="229619" y="77351"/>
                      <a:pt x="231052" y="78783"/>
                      <a:pt x="231052" y="81648"/>
                    </a:cubicBezTo>
                    <a:cubicBezTo>
                      <a:pt x="232485" y="83081"/>
                      <a:pt x="232485" y="85945"/>
                      <a:pt x="232485" y="88810"/>
                    </a:cubicBezTo>
                    <a:cubicBezTo>
                      <a:pt x="232485" y="90243"/>
                      <a:pt x="231052" y="93108"/>
                      <a:pt x="231052" y="95972"/>
                    </a:cubicBezTo>
                    <a:cubicBezTo>
                      <a:pt x="229619" y="97405"/>
                      <a:pt x="228186" y="100270"/>
                      <a:pt x="225320" y="103134"/>
                    </a:cubicBezTo>
                    <a:cubicBezTo>
                      <a:pt x="222453" y="105999"/>
                      <a:pt x="219587" y="108864"/>
                      <a:pt x="215288" y="110297"/>
                    </a:cubicBezTo>
                    <a:cubicBezTo>
                      <a:pt x="212421" y="111729"/>
                      <a:pt x="208122" y="111729"/>
                      <a:pt x="205256" y="111729"/>
                    </a:cubicBezTo>
                    <a:cubicBezTo>
                      <a:pt x="200957" y="111729"/>
                      <a:pt x="196657" y="110297"/>
                      <a:pt x="193791" y="108864"/>
                    </a:cubicBezTo>
                    <a:cubicBezTo>
                      <a:pt x="189492" y="107432"/>
                      <a:pt x="186625" y="104567"/>
                      <a:pt x="183759" y="101702"/>
                    </a:cubicBezTo>
                    <a:lnTo>
                      <a:pt x="145065" y="67324"/>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2EBDC8"/>
                  </a:solidFill>
                  <a:cs typeface="+mn-ea"/>
                  <a:sym typeface="+mn-lt"/>
                </a:endParaRPr>
              </a:p>
            </p:txBody>
          </p:sp>
        </p:grpSp>
        <p:sp>
          <p:nvSpPr>
            <p:cNvPr id="8" name="文本框 7"/>
            <p:cNvSpPr txBox="1"/>
            <p:nvPr/>
          </p:nvSpPr>
          <p:spPr>
            <a:xfrm>
              <a:off x="1922830" y="2564337"/>
              <a:ext cx="1620957" cy="523220"/>
            </a:xfrm>
            <a:prstGeom prst="rect">
              <a:avLst/>
            </a:prstGeom>
            <a:noFill/>
          </p:spPr>
          <p:txBody>
            <a:bodyPr wrap="none" rtlCol="0">
              <a:spAutoFit/>
            </a:bodyPr>
            <a:lstStyle/>
            <a:p>
              <a:r>
                <a:rPr lang="zh-CN" altLang="en-US" sz="2800" dirty="0">
                  <a:solidFill>
                    <a:srgbClr val="2EBDC8"/>
                  </a:solidFill>
                  <a:cs typeface="+mn-ea"/>
                  <a:sym typeface="+mn-lt"/>
                </a:rPr>
                <a:t>线上销售</a:t>
              </a:r>
            </a:p>
          </p:txBody>
        </p:sp>
      </p:grpSp>
      <p:grpSp>
        <p:nvGrpSpPr>
          <p:cNvPr id="33" name="组合 32"/>
          <p:cNvGrpSpPr/>
          <p:nvPr/>
        </p:nvGrpSpPr>
        <p:grpSpPr>
          <a:xfrm>
            <a:off x="4751874" y="1887513"/>
            <a:ext cx="1620957" cy="1200044"/>
            <a:chOff x="4751874" y="1887513"/>
            <a:chExt cx="1620957" cy="1200044"/>
          </a:xfrm>
        </p:grpSpPr>
        <p:grpSp>
          <p:nvGrpSpPr>
            <p:cNvPr id="26" name="Group 12"/>
            <p:cNvGrpSpPr/>
            <p:nvPr/>
          </p:nvGrpSpPr>
          <p:grpSpPr>
            <a:xfrm>
              <a:off x="5193833" y="1887513"/>
              <a:ext cx="737041" cy="615685"/>
              <a:chOff x="2587625" y="1430344"/>
              <a:chExt cx="879475" cy="741349"/>
            </a:xfrm>
            <a:solidFill>
              <a:srgbClr val="01EFFB"/>
            </a:solidFill>
          </p:grpSpPr>
          <p:sp>
            <p:nvSpPr>
              <p:cNvPr id="27" name="Freeform 6"/>
              <p:cNvSpPr>
                <a:spLocks noEditPoints="1"/>
              </p:cNvSpPr>
              <p:nvPr/>
            </p:nvSpPr>
            <p:spPr bwMode="auto">
              <a:xfrm>
                <a:off x="2587625" y="1430344"/>
                <a:ext cx="879475" cy="741349"/>
              </a:xfrm>
              <a:custGeom>
                <a:avLst/>
                <a:gdLst>
                  <a:gd name="T0" fmla="*/ 2638 w 3285"/>
                  <a:gd name="T1" fmla="*/ 1082 h 2773"/>
                  <a:gd name="T2" fmla="*/ 1978 w 3285"/>
                  <a:gd name="T3" fmla="*/ 719 h 2773"/>
                  <a:gd name="T4" fmla="*/ 1263 w 3285"/>
                  <a:gd name="T5" fmla="*/ 199 h 2773"/>
                  <a:gd name="T6" fmla="*/ 378 w 3285"/>
                  <a:gd name="T7" fmla="*/ 199 h 2773"/>
                  <a:gd name="T8" fmla="*/ 104 w 3285"/>
                  <a:gd name="T9" fmla="*/ 1040 h 2773"/>
                  <a:gd name="T10" fmla="*/ 378 w 3285"/>
                  <a:gd name="T11" fmla="*/ 1881 h 2773"/>
                  <a:gd name="T12" fmla="*/ 1169 w 3285"/>
                  <a:gd name="T13" fmla="*/ 1949 h 2773"/>
                  <a:gd name="T14" fmla="*/ 1609 w 3285"/>
                  <a:gd name="T15" fmla="*/ 2737 h 2773"/>
                  <a:gd name="T16" fmla="*/ 1965 w 3285"/>
                  <a:gd name="T17" fmla="*/ 2482 h 2773"/>
                  <a:gd name="T18" fmla="*/ 2724 w 3285"/>
                  <a:gd name="T19" fmla="*/ 2482 h 2773"/>
                  <a:gd name="T20" fmla="*/ 768 w 3285"/>
                  <a:gd name="T21" fmla="*/ 1720 h 2773"/>
                  <a:gd name="T22" fmla="*/ 190 w 3285"/>
                  <a:gd name="T23" fmla="*/ 1300 h 2773"/>
                  <a:gd name="T24" fmla="*/ 411 w 3285"/>
                  <a:gd name="T25" fmla="*/ 620 h 2773"/>
                  <a:gd name="T26" fmla="*/ 989 w 3285"/>
                  <a:gd name="T27" fmla="*/ 199 h 2773"/>
                  <a:gd name="T28" fmla="*/ 1568 w 3285"/>
                  <a:gd name="T29" fmla="*/ 620 h 2773"/>
                  <a:gd name="T30" fmla="*/ 1784 w 3285"/>
                  <a:gd name="T31" fmla="*/ 1285 h 2773"/>
                  <a:gd name="T32" fmla="*/ 989 w 3285"/>
                  <a:gd name="T33" fmla="*/ 1880 h 2773"/>
                  <a:gd name="T34" fmla="*/ 1499 w 3285"/>
                  <a:gd name="T35" fmla="*/ 1519 h 2773"/>
                  <a:gd name="T36" fmla="*/ 2289 w 3285"/>
                  <a:gd name="T37" fmla="*/ 2223 h 2773"/>
                  <a:gd name="T38" fmla="*/ 1808 w 3285"/>
                  <a:gd name="T39" fmla="*/ 2520 h 2773"/>
                  <a:gd name="T40" fmla="*/ 1662 w 3285"/>
                  <a:gd name="T41" fmla="*/ 2554 h 2773"/>
                  <a:gd name="T42" fmla="*/ 1808 w 3285"/>
                  <a:gd name="T43" fmla="*/ 2520 h 2773"/>
                  <a:gd name="T44" fmla="*/ 2689 w 3285"/>
                  <a:gd name="T45" fmla="*/ 2316 h 2773"/>
                  <a:gd name="T46" fmla="*/ 2724 w 3285"/>
                  <a:gd name="T47" fmla="*/ 1238 h 2773"/>
                  <a:gd name="T48" fmla="*/ 2855 w 3285"/>
                  <a:gd name="T49" fmla="*/ 1777 h 2773"/>
                  <a:gd name="T50" fmla="*/ 2720 w 3285"/>
                  <a:gd name="T51" fmla="*/ 1518 h 2773"/>
                  <a:gd name="T52" fmla="*/ 664 w 3285"/>
                  <a:gd name="T53" fmla="*/ 1119 h 2773"/>
                  <a:gd name="T54" fmla="*/ 397 w 3285"/>
                  <a:gd name="T55" fmla="*/ 1202 h 2773"/>
                  <a:gd name="T56" fmla="*/ 452 w 3285"/>
                  <a:gd name="T57" fmla="*/ 1154 h 2773"/>
                  <a:gd name="T58" fmla="*/ 589 w 3285"/>
                  <a:gd name="T59" fmla="*/ 1124 h 2773"/>
                  <a:gd name="T60" fmla="*/ 390 w 3285"/>
                  <a:gd name="T61" fmla="*/ 1028 h 2773"/>
                  <a:gd name="T62" fmla="*/ 508 w 3285"/>
                  <a:gd name="T63" fmla="*/ 837 h 2773"/>
                  <a:gd name="T64" fmla="*/ 578 w 3285"/>
                  <a:gd name="T65" fmla="*/ 960 h 2773"/>
                  <a:gd name="T66" fmla="*/ 452 w 3285"/>
                  <a:gd name="T67" fmla="*/ 915 h 2773"/>
                  <a:gd name="T68" fmla="*/ 527 w 3285"/>
                  <a:gd name="T69" fmla="*/ 1000 h 2773"/>
                  <a:gd name="T70" fmla="*/ 802 w 3285"/>
                  <a:gd name="T71" fmla="*/ 847 h 2773"/>
                  <a:gd name="T72" fmla="*/ 750 w 3285"/>
                  <a:gd name="T73" fmla="*/ 1224 h 2773"/>
                  <a:gd name="T74" fmla="*/ 944 w 3285"/>
                  <a:gd name="T75" fmla="*/ 1224 h 2773"/>
                  <a:gd name="T76" fmla="*/ 894 w 3285"/>
                  <a:gd name="T77" fmla="*/ 847 h 2773"/>
                  <a:gd name="T78" fmla="*/ 847 w 3285"/>
                  <a:gd name="T79" fmla="*/ 931 h 2773"/>
                  <a:gd name="T80" fmla="*/ 1318 w 3285"/>
                  <a:gd name="T81" fmla="*/ 1224 h 2773"/>
                  <a:gd name="T82" fmla="*/ 1091 w 3285"/>
                  <a:gd name="T83" fmla="*/ 847 h 2773"/>
                  <a:gd name="T84" fmla="*/ 1318 w 3285"/>
                  <a:gd name="T85" fmla="*/ 1157 h 2773"/>
                  <a:gd name="T86" fmla="*/ 1318 w 3285"/>
                  <a:gd name="T87" fmla="*/ 1224 h 2773"/>
                  <a:gd name="T88" fmla="*/ 1347 w 3285"/>
                  <a:gd name="T89" fmla="*/ 847 h 2773"/>
                  <a:gd name="T90" fmla="*/ 1625 w 3285"/>
                  <a:gd name="T91" fmla="*/ 914 h 2773"/>
                  <a:gd name="T92" fmla="*/ 1610 w 3285"/>
                  <a:gd name="T93" fmla="*/ 994 h 2773"/>
                  <a:gd name="T94" fmla="*/ 1426 w 3285"/>
                  <a:gd name="T95" fmla="*/ 1059 h 2773"/>
                  <a:gd name="T96" fmla="*/ 1633 w 3285"/>
                  <a:gd name="T97" fmla="*/ 1191 h 2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85" h="2773">
                    <a:moveTo>
                      <a:pt x="2724" y="1077"/>
                    </a:moveTo>
                    <a:cubicBezTo>
                      <a:pt x="2695" y="1077"/>
                      <a:pt x="2667" y="1080"/>
                      <a:pt x="2639" y="1086"/>
                    </a:cubicBezTo>
                    <a:lnTo>
                      <a:pt x="2638" y="1082"/>
                    </a:lnTo>
                    <a:lnTo>
                      <a:pt x="1941" y="1248"/>
                    </a:lnTo>
                    <a:lnTo>
                      <a:pt x="1874" y="1040"/>
                    </a:lnTo>
                    <a:lnTo>
                      <a:pt x="1978" y="719"/>
                    </a:lnTo>
                    <a:lnTo>
                      <a:pt x="1705" y="520"/>
                    </a:lnTo>
                    <a:lnTo>
                      <a:pt x="1600" y="199"/>
                    </a:lnTo>
                    <a:lnTo>
                      <a:pt x="1263" y="199"/>
                    </a:lnTo>
                    <a:lnTo>
                      <a:pt x="989" y="0"/>
                    </a:lnTo>
                    <a:lnTo>
                      <a:pt x="716" y="199"/>
                    </a:lnTo>
                    <a:lnTo>
                      <a:pt x="378" y="199"/>
                    </a:lnTo>
                    <a:lnTo>
                      <a:pt x="273" y="520"/>
                    </a:lnTo>
                    <a:lnTo>
                      <a:pt x="0" y="719"/>
                    </a:lnTo>
                    <a:lnTo>
                      <a:pt x="104" y="1040"/>
                    </a:lnTo>
                    <a:lnTo>
                      <a:pt x="0" y="1361"/>
                    </a:lnTo>
                    <a:lnTo>
                      <a:pt x="273" y="1560"/>
                    </a:lnTo>
                    <a:lnTo>
                      <a:pt x="378" y="1881"/>
                    </a:lnTo>
                    <a:lnTo>
                      <a:pt x="716" y="1881"/>
                    </a:lnTo>
                    <a:lnTo>
                      <a:pt x="989" y="2080"/>
                    </a:lnTo>
                    <a:lnTo>
                      <a:pt x="1169" y="1949"/>
                    </a:lnTo>
                    <a:cubicBezTo>
                      <a:pt x="1213" y="2061"/>
                      <a:pt x="1299" y="2146"/>
                      <a:pt x="1412" y="2183"/>
                    </a:cubicBezTo>
                    <a:lnTo>
                      <a:pt x="1505" y="2589"/>
                    </a:lnTo>
                    <a:cubicBezTo>
                      <a:pt x="1519" y="2651"/>
                      <a:pt x="1556" y="2703"/>
                      <a:pt x="1609" y="2737"/>
                    </a:cubicBezTo>
                    <a:cubicBezTo>
                      <a:pt x="1648" y="2761"/>
                      <a:pt x="1691" y="2773"/>
                      <a:pt x="1735" y="2773"/>
                    </a:cubicBezTo>
                    <a:cubicBezTo>
                      <a:pt x="1752" y="2773"/>
                      <a:pt x="1770" y="2771"/>
                      <a:pt x="1788" y="2767"/>
                    </a:cubicBezTo>
                    <a:cubicBezTo>
                      <a:pt x="1915" y="2738"/>
                      <a:pt x="1994" y="2611"/>
                      <a:pt x="1965" y="2482"/>
                    </a:cubicBezTo>
                    <a:lnTo>
                      <a:pt x="1919" y="2303"/>
                    </a:lnTo>
                    <a:lnTo>
                      <a:pt x="2561" y="2452"/>
                    </a:lnTo>
                    <a:cubicBezTo>
                      <a:pt x="2613" y="2471"/>
                      <a:pt x="2667" y="2482"/>
                      <a:pt x="2724" y="2482"/>
                    </a:cubicBezTo>
                    <a:cubicBezTo>
                      <a:pt x="3033" y="2482"/>
                      <a:pt x="3285" y="2167"/>
                      <a:pt x="3285" y="1779"/>
                    </a:cubicBezTo>
                    <a:cubicBezTo>
                      <a:pt x="3285" y="1392"/>
                      <a:pt x="3033" y="1077"/>
                      <a:pt x="2724" y="1077"/>
                    </a:cubicBezTo>
                    <a:close/>
                    <a:moveTo>
                      <a:pt x="768" y="1720"/>
                    </a:moveTo>
                    <a:lnTo>
                      <a:pt x="495" y="1720"/>
                    </a:lnTo>
                    <a:lnTo>
                      <a:pt x="411" y="1460"/>
                    </a:lnTo>
                    <a:lnTo>
                      <a:pt x="190" y="1300"/>
                    </a:lnTo>
                    <a:lnTo>
                      <a:pt x="274" y="1040"/>
                    </a:lnTo>
                    <a:lnTo>
                      <a:pt x="190" y="780"/>
                    </a:lnTo>
                    <a:lnTo>
                      <a:pt x="411" y="620"/>
                    </a:lnTo>
                    <a:lnTo>
                      <a:pt x="495" y="360"/>
                    </a:lnTo>
                    <a:lnTo>
                      <a:pt x="768" y="360"/>
                    </a:lnTo>
                    <a:lnTo>
                      <a:pt x="989" y="199"/>
                    </a:lnTo>
                    <a:lnTo>
                      <a:pt x="1210" y="360"/>
                    </a:lnTo>
                    <a:lnTo>
                      <a:pt x="1483" y="360"/>
                    </a:lnTo>
                    <a:lnTo>
                      <a:pt x="1568" y="620"/>
                    </a:lnTo>
                    <a:lnTo>
                      <a:pt x="1788" y="780"/>
                    </a:lnTo>
                    <a:lnTo>
                      <a:pt x="1704" y="1040"/>
                    </a:lnTo>
                    <a:lnTo>
                      <a:pt x="1784" y="1285"/>
                    </a:lnTo>
                    <a:lnTo>
                      <a:pt x="1462" y="1361"/>
                    </a:lnTo>
                    <a:cubicBezTo>
                      <a:pt x="1302" y="1397"/>
                      <a:pt x="1141" y="1538"/>
                      <a:pt x="1138" y="1772"/>
                    </a:cubicBezTo>
                    <a:lnTo>
                      <a:pt x="989" y="1880"/>
                    </a:lnTo>
                    <a:lnTo>
                      <a:pt x="768" y="1720"/>
                    </a:lnTo>
                    <a:close/>
                    <a:moveTo>
                      <a:pt x="1298" y="1779"/>
                    </a:moveTo>
                    <a:cubicBezTo>
                      <a:pt x="1298" y="1620"/>
                      <a:pt x="1406" y="1539"/>
                      <a:pt x="1499" y="1519"/>
                    </a:cubicBezTo>
                    <a:lnTo>
                      <a:pt x="2293" y="1330"/>
                    </a:lnTo>
                    <a:cubicBezTo>
                      <a:pt x="2212" y="1452"/>
                      <a:pt x="2163" y="1609"/>
                      <a:pt x="2163" y="1779"/>
                    </a:cubicBezTo>
                    <a:cubicBezTo>
                      <a:pt x="2163" y="1948"/>
                      <a:pt x="2210" y="2102"/>
                      <a:pt x="2289" y="2223"/>
                    </a:cubicBezTo>
                    <a:lnTo>
                      <a:pt x="1495" y="2039"/>
                    </a:lnTo>
                    <a:cubicBezTo>
                      <a:pt x="1374" y="2016"/>
                      <a:pt x="1298" y="1917"/>
                      <a:pt x="1298" y="1779"/>
                    </a:cubicBezTo>
                    <a:close/>
                    <a:moveTo>
                      <a:pt x="1808" y="2520"/>
                    </a:moveTo>
                    <a:cubicBezTo>
                      <a:pt x="1817" y="2561"/>
                      <a:pt x="1792" y="2601"/>
                      <a:pt x="1752" y="2610"/>
                    </a:cubicBezTo>
                    <a:cubicBezTo>
                      <a:pt x="1732" y="2615"/>
                      <a:pt x="1712" y="2611"/>
                      <a:pt x="1696" y="2600"/>
                    </a:cubicBezTo>
                    <a:cubicBezTo>
                      <a:pt x="1679" y="2590"/>
                      <a:pt x="1667" y="2573"/>
                      <a:pt x="1662" y="2554"/>
                    </a:cubicBezTo>
                    <a:lnTo>
                      <a:pt x="1588" y="2226"/>
                    </a:lnTo>
                    <a:lnTo>
                      <a:pt x="1742" y="2262"/>
                    </a:lnTo>
                    <a:lnTo>
                      <a:pt x="1808" y="2520"/>
                    </a:lnTo>
                    <a:close/>
                    <a:moveTo>
                      <a:pt x="2724" y="2321"/>
                    </a:moveTo>
                    <a:cubicBezTo>
                      <a:pt x="2712" y="2321"/>
                      <a:pt x="2700" y="2320"/>
                      <a:pt x="2688" y="2318"/>
                    </a:cubicBezTo>
                    <a:lnTo>
                      <a:pt x="2689" y="2316"/>
                    </a:lnTo>
                    <a:lnTo>
                      <a:pt x="2605" y="2296"/>
                    </a:lnTo>
                    <a:cubicBezTo>
                      <a:pt x="2442" y="2227"/>
                      <a:pt x="2324" y="2022"/>
                      <a:pt x="2324" y="1779"/>
                    </a:cubicBezTo>
                    <a:cubicBezTo>
                      <a:pt x="2324" y="1481"/>
                      <a:pt x="2503" y="1238"/>
                      <a:pt x="2724" y="1238"/>
                    </a:cubicBezTo>
                    <a:cubicBezTo>
                      <a:pt x="2944" y="1238"/>
                      <a:pt x="3124" y="1481"/>
                      <a:pt x="3124" y="1779"/>
                    </a:cubicBezTo>
                    <a:cubicBezTo>
                      <a:pt x="3124" y="2078"/>
                      <a:pt x="2944" y="2321"/>
                      <a:pt x="2724" y="2321"/>
                    </a:cubicBezTo>
                    <a:close/>
                    <a:moveTo>
                      <a:pt x="2855" y="1777"/>
                    </a:moveTo>
                    <a:cubicBezTo>
                      <a:pt x="2858" y="1922"/>
                      <a:pt x="2801" y="2040"/>
                      <a:pt x="2729" y="2041"/>
                    </a:cubicBezTo>
                    <a:cubicBezTo>
                      <a:pt x="2656" y="2042"/>
                      <a:pt x="2595" y="1926"/>
                      <a:pt x="2593" y="1782"/>
                    </a:cubicBezTo>
                    <a:cubicBezTo>
                      <a:pt x="2590" y="1637"/>
                      <a:pt x="2647" y="1519"/>
                      <a:pt x="2720" y="1518"/>
                    </a:cubicBezTo>
                    <a:cubicBezTo>
                      <a:pt x="2792" y="1517"/>
                      <a:pt x="2853" y="1633"/>
                      <a:pt x="2855" y="1777"/>
                    </a:cubicBezTo>
                    <a:close/>
                    <a:moveTo>
                      <a:pt x="637" y="1042"/>
                    </a:moveTo>
                    <a:cubicBezTo>
                      <a:pt x="655" y="1058"/>
                      <a:pt x="664" y="1084"/>
                      <a:pt x="664" y="1119"/>
                    </a:cubicBezTo>
                    <a:cubicBezTo>
                      <a:pt x="664" y="1154"/>
                      <a:pt x="650" y="1183"/>
                      <a:pt x="623" y="1203"/>
                    </a:cubicBezTo>
                    <a:cubicBezTo>
                      <a:pt x="595" y="1224"/>
                      <a:pt x="557" y="1235"/>
                      <a:pt x="509" y="1235"/>
                    </a:cubicBezTo>
                    <a:cubicBezTo>
                      <a:pt x="462" y="1235"/>
                      <a:pt x="424" y="1224"/>
                      <a:pt x="397" y="1202"/>
                    </a:cubicBezTo>
                    <a:cubicBezTo>
                      <a:pt x="370" y="1180"/>
                      <a:pt x="356" y="1148"/>
                      <a:pt x="354" y="1107"/>
                    </a:cubicBezTo>
                    <a:lnTo>
                      <a:pt x="430" y="1107"/>
                    </a:lnTo>
                    <a:cubicBezTo>
                      <a:pt x="431" y="1127"/>
                      <a:pt x="438" y="1143"/>
                      <a:pt x="452" y="1154"/>
                    </a:cubicBezTo>
                    <a:cubicBezTo>
                      <a:pt x="466" y="1164"/>
                      <a:pt x="485" y="1170"/>
                      <a:pt x="509" y="1170"/>
                    </a:cubicBezTo>
                    <a:cubicBezTo>
                      <a:pt x="535" y="1170"/>
                      <a:pt x="554" y="1166"/>
                      <a:pt x="568" y="1158"/>
                    </a:cubicBezTo>
                    <a:cubicBezTo>
                      <a:pt x="582" y="1150"/>
                      <a:pt x="589" y="1138"/>
                      <a:pt x="589" y="1124"/>
                    </a:cubicBezTo>
                    <a:cubicBezTo>
                      <a:pt x="589" y="1110"/>
                      <a:pt x="584" y="1099"/>
                      <a:pt x="574" y="1092"/>
                    </a:cubicBezTo>
                    <a:cubicBezTo>
                      <a:pt x="564" y="1086"/>
                      <a:pt x="543" y="1079"/>
                      <a:pt x="511" y="1072"/>
                    </a:cubicBezTo>
                    <a:cubicBezTo>
                      <a:pt x="451" y="1058"/>
                      <a:pt x="411" y="1044"/>
                      <a:pt x="390" y="1028"/>
                    </a:cubicBezTo>
                    <a:cubicBezTo>
                      <a:pt x="370" y="1013"/>
                      <a:pt x="360" y="989"/>
                      <a:pt x="360" y="956"/>
                    </a:cubicBezTo>
                    <a:cubicBezTo>
                      <a:pt x="360" y="919"/>
                      <a:pt x="374" y="890"/>
                      <a:pt x="400" y="869"/>
                    </a:cubicBezTo>
                    <a:cubicBezTo>
                      <a:pt x="427" y="847"/>
                      <a:pt x="463" y="837"/>
                      <a:pt x="508" y="837"/>
                    </a:cubicBezTo>
                    <a:cubicBezTo>
                      <a:pt x="550" y="837"/>
                      <a:pt x="584" y="848"/>
                      <a:pt x="611" y="870"/>
                    </a:cubicBezTo>
                    <a:cubicBezTo>
                      <a:pt x="637" y="892"/>
                      <a:pt x="652" y="922"/>
                      <a:pt x="655" y="960"/>
                    </a:cubicBezTo>
                    <a:lnTo>
                      <a:pt x="578" y="960"/>
                    </a:lnTo>
                    <a:cubicBezTo>
                      <a:pt x="577" y="942"/>
                      <a:pt x="569" y="928"/>
                      <a:pt x="555" y="917"/>
                    </a:cubicBezTo>
                    <a:cubicBezTo>
                      <a:pt x="540" y="907"/>
                      <a:pt x="522" y="902"/>
                      <a:pt x="499" y="902"/>
                    </a:cubicBezTo>
                    <a:cubicBezTo>
                      <a:pt x="478" y="902"/>
                      <a:pt x="463" y="906"/>
                      <a:pt x="452" y="915"/>
                    </a:cubicBezTo>
                    <a:cubicBezTo>
                      <a:pt x="440" y="924"/>
                      <a:pt x="435" y="936"/>
                      <a:pt x="435" y="952"/>
                    </a:cubicBezTo>
                    <a:cubicBezTo>
                      <a:pt x="435" y="963"/>
                      <a:pt x="440" y="972"/>
                      <a:pt x="452" y="978"/>
                    </a:cubicBezTo>
                    <a:cubicBezTo>
                      <a:pt x="464" y="984"/>
                      <a:pt x="489" y="991"/>
                      <a:pt x="527" y="1000"/>
                    </a:cubicBezTo>
                    <a:cubicBezTo>
                      <a:pt x="581" y="1012"/>
                      <a:pt x="618" y="1026"/>
                      <a:pt x="637" y="1042"/>
                    </a:cubicBezTo>
                    <a:close/>
                    <a:moveTo>
                      <a:pt x="848" y="847"/>
                    </a:moveTo>
                    <a:lnTo>
                      <a:pt x="802" y="847"/>
                    </a:lnTo>
                    <a:lnTo>
                      <a:pt x="669" y="1224"/>
                    </a:lnTo>
                    <a:lnTo>
                      <a:pt x="710" y="1224"/>
                    </a:lnTo>
                    <a:lnTo>
                      <a:pt x="750" y="1224"/>
                    </a:lnTo>
                    <a:lnTo>
                      <a:pt x="775" y="1148"/>
                    </a:lnTo>
                    <a:lnTo>
                      <a:pt x="918" y="1148"/>
                    </a:lnTo>
                    <a:lnTo>
                      <a:pt x="944" y="1224"/>
                    </a:lnTo>
                    <a:lnTo>
                      <a:pt x="985" y="1224"/>
                    </a:lnTo>
                    <a:lnTo>
                      <a:pt x="1027" y="1224"/>
                    </a:lnTo>
                    <a:lnTo>
                      <a:pt x="894" y="847"/>
                    </a:lnTo>
                    <a:lnTo>
                      <a:pt x="848" y="847"/>
                    </a:lnTo>
                    <a:close/>
                    <a:moveTo>
                      <a:pt x="797" y="1083"/>
                    </a:moveTo>
                    <a:lnTo>
                      <a:pt x="847" y="931"/>
                    </a:lnTo>
                    <a:lnTo>
                      <a:pt x="897" y="1083"/>
                    </a:lnTo>
                    <a:lnTo>
                      <a:pt x="797" y="1083"/>
                    </a:lnTo>
                    <a:close/>
                    <a:moveTo>
                      <a:pt x="1318" y="1224"/>
                    </a:moveTo>
                    <a:lnTo>
                      <a:pt x="1052" y="1224"/>
                    </a:lnTo>
                    <a:lnTo>
                      <a:pt x="1052" y="847"/>
                    </a:lnTo>
                    <a:lnTo>
                      <a:pt x="1091" y="847"/>
                    </a:lnTo>
                    <a:lnTo>
                      <a:pt x="1131" y="847"/>
                    </a:lnTo>
                    <a:lnTo>
                      <a:pt x="1131" y="1157"/>
                    </a:lnTo>
                    <a:lnTo>
                      <a:pt x="1318" y="1157"/>
                    </a:lnTo>
                    <a:lnTo>
                      <a:pt x="1318" y="1191"/>
                    </a:lnTo>
                    <a:lnTo>
                      <a:pt x="1318" y="1224"/>
                    </a:lnTo>
                    <a:lnTo>
                      <a:pt x="1318" y="1224"/>
                    </a:lnTo>
                    <a:close/>
                    <a:moveTo>
                      <a:pt x="1634" y="1224"/>
                    </a:moveTo>
                    <a:lnTo>
                      <a:pt x="1347" y="1224"/>
                    </a:lnTo>
                    <a:lnTo>
                      <a:pt x="1347" y="847"/>
                    </a:lnTo>
                    <a:lnTo>
                      <a:pt x="1625" y="847"/>
                    </a:lnTo>
                    <a:lnTo>
                      <a:pt x="1625" y="880"/>
                    </a:lnTo>
                    <a:lnTo>
                      <a:pt x="1625" y="914"/>
                    </a:lnTo>
                    <a:lnTo>
                      <a:pt x="1426" y="914"/>
                    </a:lnTo>
                    <a:lnTo>
                      <a:pt x="1426" y="994"/>
                    </a:lnTo>
                    <a:lnTo>
                      <a:pt x="1610" y="994"/>
                    </a:lnTo>
                    <a:lnTo>
                      <a:pt x="1610" y="1026"/>
                    </a:lnTo>
                    <a:lnTo>
                      <a:pt x="1610" y="1059"/>
                    </a:lnTo>
                    <a:lnTo>
                      <a:pt x="1426" y="1059"/>
                    </a:lnTo>
                    <a:lnTo>
                      <a:pt x="1426" y="1157"/>
                    </a:lnTo>
                    <a:lnTo>
                      <a:pt x="1633" y="1157"/>
                    </a:lnTo>
                    <a:lnTo>
                      <a:pt x="1633" y="1191"/>
                    </a:lnTo>
                    <a:lnTo>
                      <a:pt x="1634" y="1224"/>
                    </a:lnTo>
                    <a:lnTo>
                      <a:pt x="1634" y="1224"/>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2EBDC8"/>
                  </a:solidFill>
                  <a:cs typeface="+mn-ea"/>
                  <a:sym typeface="+mn-lt"/>
                </a:endParaRPr>
              </a:p>
            </p:txBody>
          </p:sp>
          <p:sp>
            <p:nvSpPr>
              <p:cNvPr id="28" name="Freeform 7"/>
              <p:cNvSpPr>
                <a:spLocks noEditPoints="1"/>
              </p:cNvSpPr>
              <p:nvPr/>
            </p:nvSpPr>
            <p:spPr bwMode="auto">
              <a:xfrm>
                <a:off x="2828925" y="1664067"/>
                <a:ext cx="419100" cy="353278"/>
              </a:xfrm>
              <a:custGeom>
                <a:avLst/>
                <a:gdLst>
                  <a:gd name="T0" fmla="*/ 2638 w 3285"/>
                  <a:gd name="T1" fmla="*/ 1082 h 2773"/>
                  <a:gd name="T2" fmla="*/ 1978 w 3285"/>
                  <a:gd name="T3" fmla="*/ 719 h 2773"/>
                  <a:gd name="T4" fmla="*/ 1263 w 3285"/>
                  <a:gd name="T5" fmla="*/ 199 h 2773"/>
                  <a:gd name="T6" fmla="*/ 378 w 3285"/>
                  <a:gd name="T7" fmla="*/ 199 h 2773"/>
                  <a:gd name="T8" fmla="*/ 104 w 3285"/>
                  <a:gd name="T9" fmla="*/ 1040 h 2773"/>
                  <a:gd name="T10" fmla="*/ 378 w 3285"/>
                  <a:gd name="T11" fmla="*/ 1881 h 2773"/>
                  <a:gd name="T12" fmla="*/ 1169 w 3285"/>
                  <a:gd name="T13" fmla="*/ 1949 h 2773"/>
                  <a:gd name="T14" fmla="*/ 1609 w 3285"/>
                  <a:gd name="T15" fmla="*/ 2737 h 2773"/>
                  <a:gd name="T16" fmla="*/ 1965 w 3285"/>
                  <a:gd name="T17" fmla="*/ 2482 h 2773"/>
                  <a:gd name="T18" fmla="*/ 2724 w 3285"/>
                  <a:gd name="T19" fmla="*/ 2482 h 2773"/>
                  <a:gd name="T20" fmla="*/ 768 w 3285"/>
                  <a:gd name="T21" fmla="*/ 1720 h 2773"/>
                  <a:gd name="T22" fmla="*/ 190 w 3285"/>
                  <a:gd name="T23" fmla="*/ 1300 h 2773"/>
                  <a:gd name="T24" fmla="*/ 411 w 3285"/>
                  <a:gd name="T25" fmla="*/ 620 h 2773"/>
                  <a:gd name="T26" fmla="*/ 989 w 3285"/>
                  <a:gd name="T27" fmla="*/ 199 h 2773"/>
                  <a:gd name="T28" fmla="*/ 1568 w 3285"/>
                  <a:gd name="T29" fmla="*/ 620 h 2773"/>
                  <a:gd name="T30" fmla="*/ 1784 w 3285"/>
                  <a:gd name="T31" fmla="*/ 1285 h 2773"/>
                  <a:gd name="T32" fmla="*/ 989 w 3285"/>
                  <a:gd name="T33" fmla="*/ 1880 h 2773"/>
                  <a:gd name="T34" fmla="*/ 1499 w 3285"/>
                  <a:gd name="T35" fmla="*/ 1519 h 2773"/>
                  <a:gd name="T36" fmla="*/ 2289 w 3285"/>
                  <a:gd name="T37" fmla="*/ 2223 h 2773"/>
                  <a:gd name="T38" fmla="*/ 1808 w 3285"/>
                  <a:gd name="T39" fmla="*/ 2520 h 2773"/>
                  <a:gd name="T40" fmla="*/ 1662 w 3285"/>
                  <a:gd name="T41" fmla="*/ 2554 h 2773"/>
                  <a:gd name="T42" fmla="*/ 1808 w 3285"/>
                  <a:gd name="T43" fmla="*/ 2520 h 2773"/>
                  <a:gd name="T44" fmla="*/ 2689 w 3285"/>
                  <a:gd name="T45" fmla="*/ 2316 h 2773"/>
                  <a:gd name="T46" fmla="*/ 2724 w 3285"/>
                  <a:gd name="T47" fmla="*/ 1238 h 2773"/>
                  <a:gd name="T48" fmla="*/ 2855 w 3285"/>
                  <a:gd name="T49" fmla="*/ 1777 h 2773"/>
                  <a:gd name="T50" fmla="*/ 2720 w 3285"/>
                  <a:gd name="T51" fmla="*/ 1518 h 2773"/>
                  <a:gd name="T52" fmla="*/ 664 w 3285"/>
                  <a:gd name="T53" fmla="*/ 1119 h 2773"/>
                  <a:gd name="T54" fmla="*/ 397 w 3285"/>
                  <a:gd name="T55" fmla="*/ 1202 h 2773"/>
                  <a:gd name="T56" fmla="*/ 452 w 3285"/>
                  <a:gd name="T57" fmla="*/ 1154 h 2773"/>
                  <a:gd name="T58" fmla="*/ 589 w 3285"/>
                  <a:gd name="T59" fmla="*/ 1124 h 2773"/>
                  <a:gd name="T60" fmla="*/ 390 w 3285"/>
                  <a:gd name="T61" fmla="*/ 1028 h 2773"/>
                  <a:gd name="T62" fmla="*/ 508 w 3285"/>
                  <a:gd name="T63" fmla="*/ 837 h 2773"/>
                  <a:gd name="T64" fmla="*/ 578 w 3285"/>
                  <a:gd name="T65" fmla="*/ 960 h 2773"/>
                  <a:gd name="T66" fmla="*/ 452 w 3285"/>
                  <a:gd name="T67" fmla="*/ 915 h 2773"/>
                  <a:gd name="T68" fmla="*/ 527 w 3285"/>
                  <a:gd name="T69" fmla="*/ 1000 h 2773"/>
                  <a:gd name="T70" fmla="*/ 802 w 3285"/>
                  <a:gd name="T71" fmla="*/ 847 h 2773"/>
                  <a:gd name="T72" fmla="*/ 750 w 3285"/>
                  <a:gd name="T73" fmla="*/ 1224 h 2773"/>
                  <a:gd name="T74" fmla="*/ 944 w 3285"/>
                  <a:gd name="T75" fmla="*/ 1224 h 2773"/>
                  <a:gd name="T76" fmla="*/ 894 w 3285"/>
                  <a:gd name="T77" fmla="*/ 847 h 2773"/>
                  <a:gd name="T78" fmla="*/ 847 w 3285"/>
                  <a:gd name="T79" fmla="*/ 931 h 2773"/>
                  <a:gd name="T80" fmla="*/ 1318 w 3285"/>
                  <a:gd name="T81" fmla="*/ 1224 h 2773"/>
                  <a:gd name="T82" fmla="*/ 1091 w 3285"/>
                  <a:gd name="T83" fmla="*/ 847 h 2773"/>
                  <a:gd name="T84" fmla="*/ 1318 w 3285"/>
                  <a:gd name="T85" fmla="*/ 1157 h 2773"/>
                  <a:gd name="T86" fmla="*/ 1318 w 3285"/>
                  <a:gd name="T87" fmla="*/ 1224 h 2773"/>
                  <a:gd name="T88" fmla="*/ 1347 w 3285"/>
                  <a:gd name="T89" fmla="*/ 847 h 2773"/>
                  <a:gd name="T90" fmla="*/ 1625 w 3285"/>
                  <a:gd name="T91" fmla="*/ 914 h 2773"/>
                  <a:gd name="T92" fmla="*/ 1610 w 3285"/>
                  <a:gd name="T93" fmla="*/ 994 h 2773"/>
                  <a:gd name="T94" fmla="*/ 1426 w 3285"/>
                  <a:gd name="T95" fmla="*/ 1059 h 2773"/>
                  <a:gd name="T96" fmla="*/ 1633 w 3285"/>
                  <a:gd name="T97" fmla="*/ 1191 h 2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85" h="2773">
                    <a:moveTo>
                      <a:pt x="2724" y="1077"/>
                    </a:moveTo>
                    <a:cubicBezTo>
                      <a:pt x="2695" y="1077"/>
                      <a:pt x="2667" y="1080"/>
                      <a:pt x="2639" y="1086"/>
                    </a:cubicBezTo>
                    <a:lnTo>
                      <a:pt x="2638" y="1082"/>
                    </a:lnTo>
                    <a:lnTo>
                      <a:pt x="1941" y="1248"/>
                    </a:lnTo>
                    <a:lnTo>
                      <a:pt x="1874" y="1040"/>
                    </a:lnTo>
                    <a:lnTo>
                      <a:pt x="1978" y="719"/>
                    </a:lnTo>
                    <a:lnTo>
                      <a:pt x="1705" y="520"/>
                    </a:lnTo>
                    <a:lnTo>
                      <a:pt x="1600" y="199"/>
                    </a:lnTo>
                    <a:lnTo>
                      <a:pt x="1263" y="199"/>
                    </a:lnTo>
                    <a:lnTo>
                      <a:pt x="989" y="0"/>
                    </a:lnTo>
                    <a:lnTo>
                      <a:pt x="716" y="199"/>
                    </a:lnTo>
                    <a:lnTo>
                      <a:pt x="378" y="199"/>
                    </a:lnTo>
                    <a:lnTo>
                      <a:pt x="273" y="520"/>
                    </a:lnTo>
                    <a:lnTo>
                      <a:pt x="0" y="719"/>
                    </a:lnTo>
                    <a:lnTo>
                      <a:pt x="104" y="1040"/>
                    </a:lnTo>
                    <a:lnTo>
                      <a:pt x="0" y="1361"/>
                    </a:lnTo>
                    <a:lnTo>
                      <a:pt x="273" y="1560"/>
                    </a:lnTo>
                    <a:lnTo>
                      <a:pt x="378" y="1881"/>
                    </a:lnTo>
                    <a:lnTo>
                      <a:pt x="716" y="1881"/>
                    </a:lnTo>
                    <a:lnTo>
                      <a:pt x="989" y="2080"/>
                    </a:lnTo>
                    <a:lnTo>
                      <a:pt x="1169" y="1949"/>
                    </a:lnTo>
                    <a:cubicBezTo>
                      <a:pt x="1213" y="2061"/>
                      <a:pt x="1299" y="2146"/>
                      <a:pt x="1412" y="2183"/>
                    </a:cubicBezTo>
                    <a:lnTo>
                      <a:pt x="1505" y="2589"/>
                    </a:lnTo>
                    <a:cubicBezTo>
                      <a:pt x="1519" y="2651"/>
                      <a:pt x="1556" y="2703"/>
                      <a:pt x="1609" y="2737"/>
                    </a:cubicBezTo>
                    <a:cubicBezTo>
                      <a:pt x="1648" y="2761"/>
                      <a:pt x="1691" y="2773"/>
                      <a:pt x="1735" y="2773"/>
                    </a:cubicBezTo>
                    <a:cubicBezTo>
                      <a:pt x="1752" y="2773"/>
                      <a:pt x="1770" y="2771"/>
                      <a:pt x="1788" y="2767"/>
                    </a:cubicBezTo>
                    <a:cubicBezTo>
                      <a:pt x="1915" y="2738"/>
                      <a:pt x="1994" y="2611"/>
                      <a:pt x="1965" y="2482"/>
                    </a:cubicBezTo>
                    <a:lnTo>
                      <a:pt x="1919" y="2303"/>
                    </a:lnTo>
                    <a:lnTo>
                      <a:pt x="2561" y="2452"/>
                    </a:lnTo>
                    <a:cubicBezTo>
                      <a:pt x="2613" y="2471"/>
                      <a:pt x="2667" y="2482"/>
                      <a:pt x="2724" y="2482"/>
                    </a:cubicBezTo>
                    <a:cubicBezTo>
                      <a:pt x="3033" y="2482"/>
                      <a:pt x="3285" y="2167"/>
                      <a:pt x="3285" y="1779"/>
                    </a:cubicBezTo>
                    <a:cubicBezTo>
                      <a:pt x="3285" y="1392"/>
                      <a:pt x="3033" y="1077"/>
                      <a:pt x="2724" y="1077"/>
                    </a:cubicBezTo>
                    <a:close/>
                    <a:moveTo>
                      <a:pt x="768" y="1720"/>
                    </a:moveTo>
                    <a:lnTo>
                      <a:pt x="495" y="1720"/>
                    </a:lnTo>
                    <a:lnTo>
                      <a:pt x="411" y="1460"/>
                    </a:lnTo>
                    <a:lnTo>
                      <a:pt x="190" y="1300"/>
                    </a:lnTo>
                    <a:lnTo>
                      <a:pt x="274" y="1040"/>
                    </a:lnTo>
                    <a:lnTo>
                      <a:pt x="190" y="780"/>
                    </a:lnTo>
                    <a:lnTo>
                      <a:pt x="411" y="620"/>
                    </a:lnTo>
                    <a:lnTo>
                      <a:pt x="495" y="360"/>
                    </a:lnTo>
                    <a:lnTo>
                      <a:pt x="768" y="360"/>
                    </a:lnTo>
                    <a:lnTo>
                      <a:pt x="989" y="199"/>
                    </a:lnTo>
                    <a:lnTo>
                      <a:pt x="1210" y="360"/>
                    </a:lnTo>
                    <a:lnTo>
                      <a:pt x="1483" y="360"/>
                    </a:lnTo>
                    <a:lnTo>
                      <a:pt x="1568" y="620"/>
                    </a:lnTo>
                    <a:lnTo>
                      <a:pt x="1788" y="780"/>
                    </a:lnTo>
                    <a:lnTo>
                      <a:pt x="1704" y="1040"/>
                    </a:lnTo>
                    <a:lnTo>
                      <a:pt x="1784" y="1285"/>
                    </a:lnTo>
                    <a:lnTo>
                      <a:pt x="1462" y="1361"/>
                    </a:lnTo>
                    <a:cubicBezTo>
                      <a:pt x="1302" y="1397"/>
                      <a:pt x="1141" y="1538"/>
                      <a:pt x="1138" y="1772"/>
                    </a:cubicBezTo>
                    <a:lnTo>
                      <a:pt x="989" y="1880"/>
                    </a:lnTo>
                    <a:lnTo>
                      <a:pt x="768" y="1720"/>
                    </a:lnTo>
                    <a:close/>
                    <a:moveTo>
                      <a:pt x="1298" y="1779"/>
                    </a:moveTo>
                    <a:cubicBezTo>
                      <a:pt x="1298" y="1620"/>
                      <a:pt x="1406" y="1539"/>
                      <a:pt x="1499" y="1519"/>
                    </a:cubicBezTo>
                    <a:lnTo>
                      <a:pt x="2293" y="1330"/>
                    </a:lnTo>
                    <a:cubicBezTo>
                      <a:pt x="2212" y="1452"/>
                      <a:pt x="2163" y="1609"/>
                      <a:pt x="2163" y="1779"/>
                    </a:cubicBezTo>
                    <a:cubicBezTo>
                      <a:pt x="2163" y="1948"/>
                      <a:pt x="2210" y="2102"/>
                      <a:pt x="2289" y="2223"/>
                    </a:cubicBezTo>
                    <a:lnTo>
                      <a:pt x="1495" y="2039"/>
                    </a:lnTo>
                    <a:cubicBezTo>
                      <a:pt x="1374" y="2016"/>
                      <a:pt x="1298" y="1917"/>
                      <a:pt x="1298" y="1779"/>
                    </a:cubicBezTo>
                    <a:close/>
                    <a:moveTo>
                      <a:pt x="1808" y="2520"/>
                    </a:moveTo>
                    <a:cubicBezTo>
                      <a:pt x="1817" y="2561"/>
                      <a:pt x="1792" y="2601"/>
                      <a:pt x="1752" y="2610"/>
                    </a:cubicBezTo>
                    <a:cubicBezTo>
                      <a:pt x="1732" y="2615"/>
                      <a:pt x="1712" y="2611"/>
                      <a:pt x="1696" y="2600"/>
                    </a:cubicBezTo>
                    <a:cubicBezTo>
                      <a:pt x="1679" y="2590"/>
                      <a:pt x="1667" y="2573"/>
                      <a:pt x="1662" y="2554"/>
                    </a:cubicBezTo>
                    <a:lnTo>
                      <a:pt x="1588" y="2226"/>
                    </a:lnTo>
                    <a:lnTo>
                      <a:pt x="1742" y="2262"/>
                    </a:lnTo>
                    <a:lnTo>
                      <a:pt x="1808" y="2520"/>
                    </a:lnTo>
                    <a:close/>
                    <a:moveTo>
                      <a:pt x="2724" y="2321"/>
                    </a:moveTo>
                    <a:cubicBezTo>
                      <a:pt x="2712" y="2321"/>
                      <a:pt x="2700" y="2320"/>
                      <a:pt x="2688" y="2318"/>
                    </a:cubicBezTo>
                    <a:lnTo>
                      <a:pt x="2689" y="2316"/>
                    </a:lnTo>
                    <a:lnTo>
                      <a:pt x="2605" y="2296"/>
                    </a:lnTo>
                    <a:cubicBezTo>
                      <a:pt x="2442" y="2227"/>
                      <a:pt x="2324" y="2022"/>
                      <a:pt x="2324" y="1779"/>
                    </a:cubicBezTo>
                    <a:cubicBezTo>
                      <a:pt x="2324" y="1481"/>
                      <a:pt x="2503" y="1238"/>
                      <a:pt x="2724" y="1238"/>
                    </a:cubicBezTo>
                    <a:cubicBezTo>
                      <a:pt x="2944" y="1238"/>
                      <a:pt x="3124" y="1481"/>
                      <a:pt x="3124" y="1779"/>
                    </a:cubicBezTo>
                    <a:cubicBezTo>
                      <a:pt x="3124" y="2078"/>
                      <a:pt x="2944" y="2321"/>
                      <a:pt x="2724" y="2321"/>
                    </a:cubicBezTo>
                    <a:close/>
                    <a:moveTo>
                      <a:pt x="2855" y="1777"/>
                    </a:moveTo>
                    <a:cubicBezTo>
                      <a:pt x="2858" y="1922"/>
                      <a:pt x="2801" y="2040"/>
                      <a:pt x="2729" y="2041"/>
                    </a:cubicBezTo>
                    <a:cubicBezTo>
                      <a:pt x="2656" y="2042"/>
                      <a:pt x="2595" y="1926"/>
                      <a:pt x="2593" y="1782"/>
                    </a:cubicBezTo>
                    <a:cubicBezTo>
                      <a:pt x="2590" y="1637"/>
                      <a:pt x="2647" y="1519"/>
                      <a:pt x="2720" y="1518"/>
                    </a:cubicBezTo>
                    <a:cubicBezTo>
                      <a:pt x="2792" y="1517"/>
                      <a:pt x="2853" y="1633"/>
                      <a:pt x="2855" y="1777"/>
                    </a:cubicBezTo>
                    <a:close/>
                    <a:moveTo>
                      <a:pt x="637" y="1042"/>
                    </a:moveTo>
                    <a:cubicBezTo>
                      <a:pt x="655" y="1058"/>
                      <a:pt x="664" y="1084"/>
                      <a:pt x="664" y="1119"/>
                    </a:cubicBezTo>
                    <a:cubicBezTo>
                      <a:pt x="664" y="1154"/>
                      <a:pt x="650" y="1183"/>
                      <a:pt x="623" y="1203"/>
                    </a:cubicBezTo>
                    <a:cubicBezTo>
                      <a:pt x="595" y="1224"/>
                      <a:pt x="557" y="1235"/>
                      <a:pt x="509" y="1235"/>
                    </a:cubicBezTo>
                    <a:cubicBezTo>
                      <a:pt x="462" y="1235"/>
                      <a:pt x="424" y="1224"/>
                      <a:pt x="397" y="1202"/>
                    </a:cubicBezTo>
                    <a:cubicBezTo>
                      <a:pt x="370" y="1180"/>
                      <a:pt x="356" y="1148"/>
                      <a:pt x="354" y="1107"/>
                    </a:cubicBezTo>
                    <a:lnTo>
                      <a:pt x="430" y="1107"/>
                    </a:lnTo>
                    <a:cubicBezTo>
                      <a:pt x="431" y="1127"/>
                      <a:pt x="438" y="1143"/>
                      <a:pt x="452" y="1154"/>
                    </a:cubicBezTo>
                    <a:cubicBezTo>
                      <a:pt x="466" y="1164"/>
                      <a:pt x="485" y="1170"/>
                      <a:pt x="509" y="1170"/>
                    </a:cubicBezTo>
                    <a:cubicBezTo>
                      <a:pt x="535" y="1170"/>
                      <a:pt x="554" y="1166"/>
                      <a:pt x="568" y="1158"/>
                    </a:cubicBezTo>
                    <a:cubicBezTo>
                      <a:pt x="582" y="1150"/>
                      <a:pt x="589" y="1138"/>
                      <a:pt x="589" y="1124"/>
                    </a:cubicBezTo>
                    <a:cubicBezTo>
                      <a:pt x="589" y="1110"/>
                      <a:pt x="584" y="1099"/>
                      <a:pt x="574" y="1092"/>
                    </a:cubicBezTo>
                    <a:cubicBezTo>
                      <a:pt x="564" y="1086"/>
                      <a:pt x="543" y="1079"/>
                      <a:pt x="511" y="1072"/>
                    </a:cubicBezTo>
                    <a:cubicBezTo>
                      <a:pt x="451" y="1058"/>
                      <a:pt x="411" y="1044"/>
                      <a:pt x="390" y="1028"/>
                    </a:cubicBezTo>
                    <a:cubicBezTo>
                      <a:pt x="370" y="1013"/>
                      <a:pt x="360" y="989"/>
                      <a:pt x="360" y="956"/>
                    </a:cubicBezTo>
                    <a:cubicBezTo>
                      <a:pt x="360" y="919"/>
                      <a:pt x="374" y="890"/>
                      <a:pt x="400" y="869"/>
                    </a:cubicBezTo>
                    <a:cubicBezTo>
                      <a:pt x="427" y="847"/>
                      <a:pt x="463" y="837"/>
                      <a:pt x="508" y="837"/>
                    </a:cubicBezTo>
                    <a:cubicBezTo>
                      <a:pt x="550" y="837"/>
                      <a:pt x="584" y="848"/>
                      <a:pt x="611" y="870"/>
                    </a:cubicBezTo>
                    <a:cubicBezTo>
                      <a:pt x="637" y="892"/>
                      <a:pt x="652" y="922"/>
                      <a:pt x="655" y="960"/>
                    </a:cubicBezTo>
                    <a:lnTo>
                      <a:pt x="578" y="960"/>
                    </a:lnTo>
                    <a:cubicBezTo>
                      <a:pt x="577" y="942"/>
                      <a:pt x="569" y="928"/>
                      <a:pt x="555" y="917"/>
                    </a:cubicBezTo>
                    <a:cubicBezTo>
                      <a:pt x="540" y="907"/>
                      <a:pt x="522" y="902"/>
                      <a:pt x="499" y="902"/>
                    </a:cubicBezTo>
                    <a:cubicBezTo>
                      <a:pt x="478" y="902"/>
                      <a:pt x="463" y="906"/>
                      <a:pt x="452" y="915"/>
                    </a:cubicBezTo>
                    <a:cubicBezTo>
                      <a:pt x="440" y="924"/>
                      <a:pt x="435" y="936"/>
                      <a:pt x="435" y="952"/>
                    </a:cubicBezTo>
                    <a:cubicBezTo>
                      <a:pt x="435" y="963"/>
                      <a:pt x="440" y="972"/>
                      <a:pt x="452" y="978"/>
                    </a:cubicBezTo>
                    <a:cubicBezTo>
                      <a:pt x="464" y="984"/>
                      <a:pt x="489" y="991"/>
                      <a:pt x="527" y="1000"/>
                    </a:cubicBezTo>
                    <a:cubicBezTo>
                      <a:pt x="581" y="1012"/>
                      <a:pt x="618" y="1026"/>
                      <a:pt x="637" y="1042"/>
                    </a:cubicBezTo>
                    <a:close/>
                    <a:moveTo>
                      <a:pt x="848" y="847"/>
                    </a:moveTo>
                    <a:lnTo>
                      <a:pt x="802" y="847"/>
                    </a:lnTo>
                    <a:lnTo>
                      <a:pt x="669" y="1224"/>
                    </a:lnTo>
                    <a:lnTo>
                      <a:pt x="710" y="1224"/>
                    </a:lnTo>
                    <a:lnTo>
                      <a:pt x="750" y="1224"/>
                    </a:lnTo>
                    <a:lnTo>
                      <a:pt x="775" y="1148"/>
                    </a:lnTo>
                    <a:lnTo>
                      <a:pt x="918" y="1148"/>
                    </a:lnTo>
                    <a:lnTo>
                      <a:pt x="944" y="1224"/>
                    </a:lnTo>
                    <a:lnTo>
                      <a:pt x="985" y="1224"/>
                    </a:lnTo>
                    <a:lnTo>
                      <a:pt x="1027" y="1224"/>
                    </a:lnTo>
                    <a:lnTo>
                      <a:pt x="894" y="847"/>
                    </a:lnTo>
                    <a:lnTo>
                      <a:pt x="848" y="847"/>
                    </a:lnTo>
                    <a:close/>
                    <a:moveTo>
                      <a:pt x="797" y="1083"/>
                    </a:moveTo>
                    <a:lnTo>
                      <a:pt x="847" y="931"/>
                    </a:lnTo>
                    <a:lnTo>
                      <a:pt x="897" y="1083"/>
                    </a:lnTo>
                    <a:lnTo>
                      <a:pt x="797" y="1083"/>
                    </a:lnTo>
                    <a:close/>
                    <a:moveTo>
                      <a:pt x="1318" y="1224"/>
                    </a:moveTo>
                    <a:lnTo>
                      <a:pt x="1052" y="1224"/>
                    </a:lnTo>
                    <a:lnTo>
                      <a:pt x="1052" y="847"/>
                    </a:lnTo>
                    <a:lnTo>
                      <a:pt x="1091" y="847"/>
                    </a:lnTo>
                    <a:lnTo>
                      <a:pt x="1131" y="847"/>
                    </a:lnTo>
                    <a:lnTo>
                      <a:pt x="1131" y="1157"/>
                    </a:lnTo>
                    <a:lnTo>
                      <a:pt x="1318" y="1157"/>
                    </a:lnTo>
                    <a:lnTo>
                      <a:pt x="1318" y="1191"/>
                    </a:lnTo>
                    <a:lnTo>
                      <a:pt x="1318" y="1224"/>
                    </a:lnTo>
                    <a:lnTo>
                      <a:pt x="1318" y="1224"/>
                    </a:lnTo>
                    <a:close/>
                    <a:moveTo>
                      <a:pt x="1634" y="1224"/>
                    </a:moveTo>
                    <a:lnTo>
                      <a:pt x="1347" y="1224"/>
                    </a:lnTo>
                    <a:lnTo>
                      <a:pt x="1347" y="847"/>
                    </a:lnTo>
                    <a:lnTo>
                      <a:pt x="1625" y="847"/>
                    </a:lnTo>
                    <a:lnTo>
                      <a:pt x="1625" y="880"/>
                    </a:lnTo>
                    <a:lnTo>
                      <a:pt x="1625" y="914"/>
                    </a:lnTo>
                    <a:lnTo>
                      <a:pt x="1426" y="914"/>
                    </a:lnTo>
                    <a:lnTo>
                      <a:pt x="1426" y="994"/>
                    </a:lnTo>
                    <a:lnTo>
                      <a:pt x="1610" y="994"/>
                    </a:lnTo>
                    <a:lnTo>
                      <a:pt x="1610" y="1026"/>
                    </a:lnTo>
                    <a:lnTo>
                      <a:pt x="1610" y="1059"/>
                    </a:lnTo>
                    <a:lnTo>
                      <a:pt x="1426" y="1059"/>
                    </a:lnTo>
                    <a:lnTo>
                      <a:pt x="1426" y="1157"/>
                    </a:lnTo>
                    <a:lnTo>
                      <a:pt x="1633" y="1157"/>
                    </a:lnTo>
                    <a:lnTo>
                      <a:pt x="1633" y="1191"/>
                    </a:lnTo>
                    <a:lnTo>
                      <a:pt x="1634" y="1224"/>
                    </a:lnTo>
                    <a:lnTo>
                      <a:pt x="1634" y="1224"/>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2EBDC8"/>
                  </a:solidFill>
                  <a:cs typeface="+mn-ea"/>
                  <a:sym typeface="+mn-lt"/>
                </a:endParaRPr>
              </a:p>
            </p:txBody>
          </p:sp>
        </p:grpSp>
        <p:sp>
          <p:nvSpPr>
            <p:cNvPr id="14" name="文本框 13"/>
            <p:cNvSpPr txBox="1"/>
            <p:nvPr/>
          </p:nvSpPr>
          <p:spPr>
            <a:xfrm>
              <a:off x="4751874" y="2564337"/>
              <a:ext cx="1620957" cy="523220"/>
            </a:xfrm>
            <a:prstGeom prst="rect">
              <a:avLst/>
            </a:prstGeom>
            <a:noFill/>
          </p:spPr>
          <p:txBody>
            <a:bodyPr wrap="none" rtlCol="0">
              <a:spAutoFit/>
            </a:bodyPr>
            <a:lstStyle/>
            <a:p>
              <a:r>
                <a:rPr lang="zh-CN" altLang="en-US" sz="2800" dirty="0">
                  <a:solidFill>
                    <a:srgbClr val="2EBDC8"/>
                  </a:solidFill>
                  <a:cs typeface="+mn-ea"/>
                  <a:sym typeface="+mn-lt"/>
                </a:rPr>
                <a:t>线下销售</a:t>
              </a:r>
            </a:p>
          </p:txBody>
        </p:sp>
      </p:grpSp>
      <p:grpSp>
        <p:nvGrpSpPr>
          <p:cNvPr id="34" name="组合 33"/>
          <p:cNvGrpSpPr/>
          <p:nvPr/>
        </p:nvGrpSpPr>
        <p:grpSpPr>
          <a:xfrm>
            <a:off x="7231157" y="1879776"/>
            <a:ext cx="2339102" cy="1207781"/>
            <a:chOff x="7231157" y="1879776"/>
            <a:chExt cx="2339102" cy="1207781"/>
          </a:xfrm>
        </p:grpSpPr>
        <p:grpSp>
          <p:nvGrpSpPr>
            <p:cNvPr id="29" name="Group 17"/>
            <p:cNvGrpSpPr/>
            <p:nvPr/>
          </p:nvGrpSpPr>
          <p:grpSpPr>
            <a:xfrm>
              <a:off x="8022875" y="1879776"/>
              <a:ext cx="737041" cy="631159"/>
              <a:chOff x="2587625" y="1421028"/>
              <a:chExt cx="879475" cy="759981"/>
            </a:xfrm>
            <a:solidFill>
              <a:srgbClr val="01EFFB"/>
            </a:solidFill>
          </p:grpSpPr>
          <p:sp>
            <p:nvSpPr>
              <p:cNvPr id="30" name="Freeform 6"/>
              <p:cNvSpPr>
                <a:spLocks noEditPoints="1"/>
              </p:cNvSpPr>
              <p:nvPr/>
            </p:nvSpPr>
            <p:spPr bwMode="auto">
              <a:xfrm>
                <a:off x="2587625" y="1421028"/>
                <a:ext cx="879475" cy="759981"/>
              </a:xfrm>
              <a:custGeom>
                <a:avLst/>
                <a:gdLst>
                  <a:gd name="connsiteX0" fmla="*/ 132316 w 606696"/>
                  <a:gd name="connsiteY0" fmla="*/ 310452 h 524265"/>
                  <a:gd name="connsiteX1" fmla="*/ 132316 w 606696"/>
                  <a:gd name="connsiteY1" fmla="*/ 411361 h 524265"/>
                  <a:gd name="connsiteX2" fmla="*/ 113969 w 606696"/>
                  <a:gd name="connsiteY2" fmla="*/ 391545 h 524265"/>
                  <a:gd name="connsiteX3" fmla="*/ 113969 w 606696"/>
                  <a:gd name="connsiteY3" fmla="*/ 329114 h 524265"/>
                  <a:gd name="connsiteX4" fmla="*/ 131259 w 606696"/>
                  <a:gd name="connsiteY4" fmla="*/ 312568 h 524265"/>
                  <a:gd name="connsiteX5" fmla="*/ 166787 w 606696"/>
                  <a:gd name="connsiteY5" fmla="*/ 144694 h 524265"/>
                  <a:gd name="connsiteX6" fmla="*/ 233142 w 606696"/>
                  <a:gd name="connsiteY6" fmla="*/ 144694 h 524265"/>
                  <a:gd name="connsiteX7" fmla="*/ 254330 w 606696"/>
                  <a:gd name="connsiteY7" fmla="*/ 155753 h 524265"/>
                  <a:gd name="connsiteX8" fmla="*/ 262227 w 606696"/>
                  <a:gd name="connsiteY8" fmla="*/ 173158 h 524265"/>
                  <a:gd name="connsiteX9" fmla="*/ 252500 w 606696"/>
                  <a:gd name="connsiteY9" fmla="*/ 194410 h 524265"/>
                  <a:gd name="connsiteX10" fmla="*/ 211762 w 606696"/>
                  <a:gd name="connsiteY10" fmla="*/ 283552 h 524265"/>
                  <a:gd name="connsiteX11" fmla="*/ 229868 w 606696"/>
                  <a:gd name="connsiteY11" fmla="*/ 331921 h 524265"/>
                  <a:gd name="connsiteX12" fmla="*/ 252596 w 606696"/>
                  <a:gd name="connsiteY12" fmla="*/ 334037 h 524265"/>
                  <a:gd name="connsiteX13" fmla="*/ 252596 w 606696"/>
                  <a:gd name="connsiteY13" fmla="*/ 471356 h 524265"/>
                  <a:gd name="connsiteX14" fmla="*/ 230349 w 606696"/>
                  <a:gd name="connsiteY14" fmla="*/ 493569 h 524265"/>
                  <a:gd name="connsiteX15" fmla="*/ 208103 w 606696"/>
                  <a:gd name="connsiteY15" fmla="*/ 471356 h 524265"/>
                  <a:gd name="connsiteX16" fmla="*/ 208103 w 606696"/>
                  <a:gd name="connsiteY16" fmla="*/ 339037 h 524265"/>
                  <a:gd name="connsiteX17" fmla="*/ 191827 w 606696"/>
                  <a:gd name="connsiteY17" fmla="*/ 339037 h 524265"/>
                  <a:gd name="connsiteX18" fmla="*/ 191827 w 606696"/>
                  <a:gd name="connsiteY18" fmla="*/ 471356 h 524265"/>
                  <a:gd name="connsiteX19" fmla="*/ 169580 w 606696"/>
                  <a:gd name="connsiteY19" fmla="*/ 493569 h 524265"/>
                  <a:gd name="connsiteX20" fmla="*/ 147333 w 606696"/>
                  <a:gd name="connsiteY20" fmla="*/ 471356 h 524265"/>
                  <a:gd name="connsiteX21" fmla="*/ 147429 w 606696"/>
                  <a:gd name="connsiteY21" fmla="*/ 240952 h 524265"/>
                  <a:gd name="connsiteX22" fmla="*/ 117574 w 606696"/>
                  <a:gd name="connsiteY22" fmla="*/ 306342 h 524265"/>
                  <a:gd name="connsiteX23" fmla="*/ 93016 w 606696"/>
                  <a:gd name="connsiteY23" fmla="*/ 315477 h 524265"/>
                  <a:gd name="connsiteX24" fmla="*/ 83867 w 606696"/>
                  <a:gd name="connsiteY24" fmla="*/ 290956 h 524265"/>
                  <a:gd name="connsiteX25" fmla="*/ 145599 w 606696"/>
                  <a:gd name="connsiteY25" fmla="*/ 155753 h 524265"/>
                  <a:gd name="connsiteX26" fmla="*/ 166787 w 606696"/>
                  <a:gd name="connsiteY26" fmla="*/ 144694 h 524265"/>
                  <a:gd name="connsiteX27" fmla="*/ 76672 w 606696"/>
                  <a:gd name="connsiteY27" fmla="*/ 95933 h 524265"/>
                  <a:gd name="connsiteX28" fmla="*/ 136592 w 606696"/>
                  <a:gd name="connsiteY28" fmla="*/ 95933 h 524265"/>
                  <a:gd name="connsiteX29" fmla="*/ 141890 w 606696"/>
                  <a:gd name="connsiteY29" fmla="*/ 96510 h 524265"/>
                  <a:gd name="connsiteX30" fmla="*/ 154221 w 606696"/>
                  <a:gd name="connsiteY30" fmla="*/ 128918 h 524265"/>
                  <a:gd name="connsiteX31" fmla="*/ 155955 w 606696"/>
                  <a:gd name="connsiteY31" fmla="*/ 131033 h 524265"/>
                  <a:gd name="connsiteX32" fmla="*/ 154221 w 606696"/>
                  <a:gd name="connsiteY32" fmla="*/ 131226 h 524265"/>
                  <a:gd name="connsiteX33" fmla="*/ 131968 w 606696"/>
                  <a:gd name="connsiteY33" fmla="*/ 149497 h 524265"/>
                  <a:gd name="connsiteX34" fmla="*/ 93626 w 606696"/>
                  <a:gd name="connsiteY34" fmla="*/ 233257 h 524265"/>
                  <a:gd name="connsiteX35" fmla="*/ 70121 w 606696"/>
                  <a:gd name="connsiteY35" fmla="*/ 284705 h 524265"/>
                  <a:gd name="connsiteX36" fmla="*/ 86690 w 606696"/>
                  <a:gd name="connsiteY36" fmla="*/ 329230 h 524265"/>
                  <a:gd name="connsiteX37" fmla="*/ 99310 w 606696"/>
                  <a:gd name="connsiteY37" fmla="*/ 332018 h 524265"/>
                  <a:gd name="connsiteX38" fmla="*/ 99310 w 606696"/>
                  <a:gd name="connsiteY38" fmla="*/ 391544 h 524265"/>
                  <a:gd name="connsiteX39" fmla="*/ 79176 w 606696"/>
                  <a:gd name="connsiteY39" fmla="*/ 411643 h 524265"/>
                  <a:gd name="connsiteX40" fmla="*/ 59042 w 606696"/>
                  <a:gd name="connsiteY40" fmla="*/ 391544 h 524265"/>
                  <a:gd name="connsiteX41" fmla="*/ 59042 w 606696"/>
                  <a:gd name="connsiteY41" fmla="*/ 183059 h 524265"/>
                  <a:gd name="connsiteX42" fmla="*/ 32069 w 606696"/>
                  <a:gd name="connsiteY42" fmla="*/ 242200 h 524265"/>
                  <a:gd name="connsiteX43" fmla="*/ 9815 w 606696"/>
                  <a:gd name="connsiteY43" fmla="*/ 250566 h 524265"/>
                  <a:gd name="connsiteX44" fmla="*/ 1530 w 606696"/>
                  <a:gd name="connsiteY44" fmla="*/ 228352 h 524265"/>
                  <a:gd name="connsiteX45" fmla="*/ 57405 w 606696"/>
                  <a:gd name="connsiteY45" fmla="*/ 105934 h 524265"/>
                  <a:gd name="connsiteX46" fmla="*/ 76672 w 606696"/>
                  <a:gd name="connsiteY46" fmla="*/ 95933 h 524265"/>
                  <a:gd name="connsiteX47" fmla="*/ 199988 w 606696"/>
                  <a:gd name="connsiteY47" fmla="*/ 49854 h 524265"/>
                  <a:gd name="connsiteX48" fmla="*/ 243386 w 606696"/>
                  <a:gd name="connsiteY48" fmla="*/ 93111 h 524265"/>
                  <a:gd name="connsiteX49" fmla="*/ 199988 w 606696"/>
                  <a:gd name="connsiteY49" fmla="*/ 136368 h 524265"/>
                  <a:gd name="connsiteX50" fmla="*/ 156590 w 606696"/>
                  <a:gd name="connsiteY50" fmla="*/ 93111 h 524265"/>
                  <a:gd name="connsiteX51" fmla="*/ 199988 w 606696"/>
                  <a:gd name="connsiteY51" fmla="*/ 49854 h 524265"/>
                  <a:gd name="connsiteX52" fmla="*/ 106595 w 606696"/>
                  <a:gd name="connsiteY52" fmla="*/ 10125 h 524265"/>
                  <a:gd name="connsiteX53" fmla="*/ 145794 w 606696"/>
                  <a:gd name="connsiteY53" fmla="*/ 49254 h 524265"/>
                  <a:gd name="connsiteX54" fmla="*/ 106595 w 606696"/>
                  <a:gd name="connsiteY54" fmla="*/ 88383 h 524265"/>
                  <a:gd name="connsiteX55" fmla="*/ 67396 w 606696"/>
                  <a:gd name="connsiteY55" fmla="*/ 49254 h 524265"/>
                  <a:gd name="connsiteX56" fmla="*/ 106595 w 606696"/>
                  <a:gd name="connsiteY56" fmla="*/ 10125 h 524265"/>
                  <a:gd name="connsiteX57" fmla="*/ 360207 w 606696"/>
                  <a:gd name="connsiteY57" fmla="*/ 9631 h 524265"/>
                  <a:gd name="connsiteX58" fmla="*/ 410485 w 606696"/>
                  <a:gd name="connsiteY58" fmla="*/ 59838 h 524265"/>
                  <a:gd name="connsiteX59" fmla="*/ 360207 w 606696"/>
                  <a:gd name="connsiteY59" fmla="*/ 110046 h 524265"/>
                  <a:gd name="connsiteX60" fmla="*/ 309929 w 606696"/>
                  <a:gd name="connsiteY60" fmla="*/ 59838 h 524265"/>
                  <a:gd name="connsiteX61" fmla="*/ 360207 w 606696"/>
                  <a:gd name="connsiteY61" fmla="*/ 9631 h 524265"/>
                  <a:gd name="connsiteX62" fmla="*/ 480498 w 606696"/>
                  <a:gd name="connsiteY62" fmla="*/ 130 h 524265"/>
                  <a:gd name="connsiteX63" fmla="*/ 591943 w 606696"/>
                  <a:gd name="connsiteY63" fmla="*/ 13594 h 524265"/>
                  <a:gd name="connsiteX64" fmla="*/ 606584 w 606696"/>
                  <a:gd name="connsiteY64" fmla="*/ 32155 h 524265"/>
                  <a:gd name="connsiteX65" fmla="*/ 598493 w 606696"/>
                  <a:gd name="connsiteY65" fmla="*/ 98610 h 524265"/>
                  <a:gd name="connsiteX66" fmla="*/ 579903 w 606696"/>
                  <a:gd name="connsiteY66" fmla="*/ 113132 h 524265"/>
                  <a:gd name="connsiteX67" fmla="*/ 537039 w 606696"/>
                  <a:gd name="connsiteY67" fmla="*/ 107938 h 524265"/>
                  <a:gd name="connsiteX68" fmla="*/ 528563 w 606696"/>
                  <a:gd name="connsiteY68" fmla="*/ 177374 h 524265"/>
                  <a:gd name="connsiteX69" fmla="*/ 543589 w 606696"/>
                  <a:gd name="connsiteY69" fmla="*/ 189203 h 524265"/>
                  <a:gd name="connsiteX70" fmla="*/ 532897 w 606696"/>
                  <a:gd name="connsiteY70" fmla="*/ 217574 h 524265"/>
                  <a:gd name="connsiteX71" fmla="*/ 523169 w 606696"/>
                  <a:gd name="connsiteY71" fmla="*/ 221998 h 524265"/>
                  <a:gd name="connsiteX72" fmla="*/ 520953 w 606696"/>
                  <a:gd name="connsiteY72" fmla="*/ 240944 h 524265"/>
                  <a:gd name="connsiteX73" fmla="*/ 508142 w 606696"/>
                  <a:gd name="connsiteY73" fmla="*/ 252196 h 524265"/>
                  <a:gd name="connsiteX74" fmla="*/ 506505 w 606696"/>
                  <a:gd name="connsiteY74" fmla="*/ 252100 h 524265"/>
                  <a:gd name="connsiteX75" fmla="*/ 495331 w 606696"/>
                  <a:gd name="connsiteY75" fmla="*/ 237770 h 524265"/>
                  <a:gd name="connsiteX76" fmla="*/ 495717 w 606696"/>
                  <a:gd name="connsiteY76" fmla="*/ 234404 h 524265"/>
                  <a:gd name="connsiteX77" fmla="*/ 454491 w 606696"/>
                  <a:gd name="connsiteY77" fmla="*/ 253061 h 524265"/>
                  <a:gd name="connsiteX78" fmla="*/ 425979 w 606696"/>
                  <a:gd name="connsiteY78" fmla="*/ 242482 h 524265"/>
                  <a:gd name="connsiteX79" fmla="*/ 421163 w 606696"/>
                  <a:gd name="connsiteY79" fmla="*/ 231807 h 524265"/>
                  <a:gd name="connsiteX80" fmla="*/ 421163 w 606696"/>
                  <a:gd name="connsiteY80" fmla="*/ 498587 h 524265"/>
                  <a:gd name="connsiteX81" fmla="*/ 395445 w 606696"/>
                  <a:gd name="connsiteY81" fmla="*/ 524265 h 524265"/>
                  <a:gd name="connsiteX82" fmla="*/ 369630 w 606696"/>
                  <a:gd name="connsiteY82" fmla="*/ 498587 h 524265"/>
                  <a:gd name="connsiteX83" fmla="*/ 369630 w 606696"/>
                  <a:gd name="connsiteY83" fmla="*/ 345001 h 524265"/>
                  <a:gd name="connsiteX84" fmla="*/ 350847 w 606696"/>
                  <a:gd name="connsiteY84" fmla="*/ 345001 h 524265"/>
                  <a:gd name="connsiteX85" fmla="*/ 350847 w 606696"/>
                  <a:gd name="connsiteY85" fmla="*/ 498587 h 524265"/>
                  <a:gd name="connsiteX86" fmla="*/ 325032 w 606696"/>
                  <a:gd name="connsiteY86" fmla="*/ 524265 h 524265"/>
                  <a:gd name="connsiteX87" fmla="*/ 299218 w 606696"/>
                  <a:gd name="connsiteY87" fmla="*/ 498587 h 524265"/>
                  <a:gd name="connsiteX88" fmla="*/ 299218 w 606696"/>
                  <a:gd name="connsiteY88" fmla="*/ 231807 h 524265"/>
                  <a:gd name="connsiteX89" fmla="*/ 264638 w 606696"/>
                  <a:gd name="connsiteY89" fmla="*/ 307590 h 524265"/>
                  <a:gd name="connsiteX90" fmla="*/ 236126 w 606696"/>
                  <a:gd name="connsiteY90" fmla="*/ 318266 h 524265"/>
                  <a:gd name="connsiteX91" fmla="*/ 225531 w 606696"/>
                  <a:gd name="connsiteY91" fmla="*/ 289799 h 524265"/>
                  <a:gd name="connsiteX92" fmla="*/ 297195 w 606696"/>
                  <a:gd name="connsiteY92" fmla="*/ 132943 h 524265"/>
                  <a:gd name="connsiteX93" fmla="*/ 321757 w 606696"/>
                  <a:gd name="connsiteY93" fmla="*/ 119671 h 524265"/>
                  <a:gd name="connsiteX94" fmla="*/ 398623 w 606696"/>
                  <a:gd name="connsiteY94" fmla="*/ 119671 h 524265"/>
                  <a:gd name="connsiteX95" fmla="*/ 423186 w 606696"/>
                  <a:gd name="connsiteY95" fmla="*/ 132943 h 524265"/>
                  <a:gd name="connsiteX96" fmla="*/ 456224 w 606696"/>
                  <a:gd name="connsiteY96" fmla="*/ 205168 h 524265"/>
                  <a:gd name="connsiteX97" fmla="*/ 501785 w 606696"/>
                  <a:gd name="connsiteY97" fmla="*/ 184587 h 524265"/>
                  <a:gd name="connsiteX98" fmla="*/ 511417 w 606696"/>
                  <a:gd name="connsiteY98" fmla="*/ 104861 h 524265"/>
                  <a:gd name="connsiteX99" fmla="*/ 468457 w 606696"/>
                  <a:gd name="connsiteY99" fmla="*/ 99668 h 524265"/>
                  <a:gd name="connsiteX100" fmla="*/ 453913 w 606696"/>
                  <a:gd name="connsiteY100" fmla="*/ 81106 h 524265"/>
                  <a:gd name="connsiteX101" fmla="*/ 462004 w 606696"/>
                  <a:gd name="connsiteY101" fmla="*/ 14652 h 524265"/>
                  <a:gd name="connsiteX102" fmla="*/ 480498 w 606696"/>
                  <a:gd name="connsiteY102" fmla="*/ 130 h 52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6696" h="524265">
                    <a:moveTo>
                      <a:pt x="132316" y="310452"/>
                    </a:moveTo>
                    <a:lnTo>
                      <a:pt x="132316" y="411361"/>
                    </a:lnTo>
                    <a:cubicBezTo>
                      <a:pt x="122038" y="410399"/>
                      <a:pt x="113969" y="402030"/>
                      <a:pt x="113969" y="391545"/>
                    </a:cubicBezTo>
                    <a:lnTo>
                      <a:pt x="113969" y="329114"/>
                    </a:lnTo>
                    <a:cubicBezTo>
                      <a:pt x="121462" y="325843"/>
                      <a:pt x="127801" y="320264"/>
                      <a:pt x="131259" y="312568"/>
                    </a:cubicBezTo>
                    <a:close/>
                    <a:moveTo>
                      <a:pt x="166787" y="144694"/>
                    </a:moveTo>
                    <a:lnTo>
                      <a:pt x="233142" y="144694"/>
                    </a:lnTo>
                    <a:cubicBezTo>
                      <a:pt x="242484" y="144694"/>
                      <a:pt x="250478" y="147387"/>
                      <a:pt x="254330" y="155753"/>
                    </a:cubicBezTo>
                    <a:lnTo>
                      <a:pt x="262227" y="173158"/>
                    </a:lnTo>
                    <a:lnTo>
                      <a:pt x="252500" y="194410"/>
                    </a:lnTo>
                    <a:lnTo>
                      <a:pt x="211762" y="283552"/>
                    </a:lnTo>
                    <a:cubicBezTo>
                      <a:pt x="203769" y="301149"/>
                      <a:pt x="210799" y="323266"/>
                      <a:pt x="229868" y="331921"/>
                    </a:cubicBezTo>
                    <a:cubicBezTo>
                      <a:pt x="237091" y="335287"/>
                      <a:pt x="245084" y="335767"/>
                      <a:pt x="252596" y="334037"/>
                    </a:cubicBezTo>
                    <a:lnTo>
                      <a:pt x="252596" y="471356"/>
                    </a:lnTo>
                    <a:cubicBezTo>
                      <a:pt x="252596" y="483664"/>
                      <a:pt x="242580" y="493569"/>
                      <a:pt x="230349" y="493569"/>
                    </a:cubicBezTo>
                    <a:cubicBezTo>
                      <a:pt x="218022" y="493569"/>
                      <a:pt x="208103" y="483664"/>
                      <a:pt x="208103" y="471356"/>
                    </a:cubicBezTo>
                    <a:lnTo>
                      <a:pt x="208103" y="339037"/>
                    </a:lnTo>
                    <a:lnTo>
                      <a:pt x="191827" y="339037"/>
                    </a:lnTo>
                    <a:lnTo>
                      <a:pt x="191827" y="471356"/>
                    </a:lnTo>
                    <a:cubicBezTo>
                      <a:pt x="191827" y="483664"/>
                      <a:pt x="181907" y="493569"/>
                      <a:pt x="169580" y="493569"/>
                    </a:cubicBezTo>
                    <a:cubicBezTo>
                      <a:pt x="157349" y="493569"/>
                      <a:pt x="147333" y="483664"/>
                      <a:pt x="147333" y="471356"/>
                    </a:cubicBezTo>
                    <a:cubicBezTo>
                      <a:pt x="147333" y="288360"/>
                      <a:pt x="147429" y="290379"/>
                      <a:pt x="147429" y="240952"/>
                    </a:cubicBezTo>
                    <a:lnTo>
                      <a:pt x="117574" y="306342"/>
                    </a:lnTo>
                    <a:cubicBezTo>
                      <a:pt x="113240" y="315670"/>
                      <a:pt x="102261" y="319708"/>
                      <a:pt x="93016" y="315477"/>
                    </a:cubicBezTo>
                    <a:cubicBezTo>
                      <a:pt x="83674" y="311246"/>
                      <a:pt x="79533" y="300284"/>
                      <a:pt x="83867" y="290956"/>
                    </a:cubicBezTo>
                    <a:lnTo>
                      <a:pt x="145599" y="155753"/>
                    </a:lnTo>
                    <a:cubicBezTo>
                      <a:pt x="149452" y="147387"/>
                      <a:pt x="157349" y="144694"/>
                      <a:pt x="166787" y="144694"/>
                    </a:cubicBezTo>
                    <a:close/>
                    <a:moveTo>
                      <a:pt x="76672" y="95933"/>
                    </a:moveTo>
                    <a:lnTo>
                      <a:pt x="136592" y="95933"/>
                    </a:lnTo>
                    <a:cubicBezTo>
                      <a:pt x="136592" y="95933"/>
                      <a:pt x="141890" y="96510"/>
                      <a:pt x="141890" y="96510"/>
                    </a:cubicBezTo>
                    <a:cubicBezTo>
                      <a:pt x="142468" y="107665"/>
                      <a:pt x="146611" y="119205"/>
                      <a:pt x="154221" y="128918"/>
                    </a:cubicBezTo>
                    <a:cubicBezTo>
                      <a:pt x="154799" y="129591"/>
                      <a:pt x="155377" y="130264"/>
                      <a:pt x="155955" y="131033"/>
                    </a:cubicBezTo>
                    <a:cubicBezTo>
                      <a:pt x="155377" y="131129"/>
                      <a:pt x="154799" y="131129"/>
                      <a:pt x="154221" y="131226"/>
                    </a:cubicBezTo>
                    <a:cubicBezTo>
                      <a:pt x="144491" y="133726"/>
                      <a:pt x="136110" y="140265"/>
                      <a:pt x="131968" y="149497"/>
                    </a:cubicBezTo>
                    <a:lnTo>
                      <a:pt x="93626" y="233257"/>
                    </a:lnTo>
                    <a:lnTo>
                      <a:pt x="70121" y="284705"/>
                    </a:lnTo>
                    <a:cubicBezTo>
                      <a:pt x="62318" y="301726"/>
                      <a:pt x="70024" y="321632"/>
                      <a:pt x="86690" y="329230"/>
                    </a:cubicBezTo>
                    <a:cubicBezTo>
                      <a:pt x="90736" y="331057"/>
                      <a:pt x="94975" y="331922"/>
                      <a:pt x="99310" y="332018"/>
                    </a:cubicBezTo>
                    <a:lnTo>
                      <a:pt x="99310" y="391544"/>
                    </a:lnTo>
                    <a:cubicBezTo>
                      <a:pt x="99310" y="402700"/>
                      <a:pt x="90255" y="411643"/>
                      <a:pt x="79176" y="411643"/>
                    </a:cubicBezTo>
                    <a:cubicBezTo>
                      <a:pt x="68001" y="411643"/>
                      <a:pt x="59042" y="402700"/>
                      <a:pt x="59042" y="391544"/>
                    </a:cubicBezTo>
                    <a:cubicBezTo>
                      <a:pt x="59042" y="261145"/>
                      <a:pt x="59042" y="187867"/>
                      <a:pt x="59042" y="183059"/>
                    </a:cubicBezTo>
                    <a:lnTo>
                      <a:pt x="32069" y="242200"/>
                    </a:lnTo>
                    <a:cubicBezTo>
                      <a:pt x="28215" y="250566"/>
                      <a:pt x="18293" y="254413"/>
                      <a:pt x="9815" y="250566"/>
                    </a:cubicBezTo>
                    <a:cubicBezTo>
                      <a:pt x="1338" y="246720"/>
                      <a:pt x="-2323" y="236719"/>
                      <a:pt x="1530" y="228352"/>
                    </a:cubicBezTo>
                    <a:lnTo>
                      <a:pt x="57405" y="105934"/>
                    </a:lnTo>
                    <a:cubicBezTo>
                      <a:pt x="60969" y="98337"/>
                      <a:pt x="68098" y="95933"/>
                      <a:pt x="76672" y="95933"/>
                    </a:cubicBezTo>
                    <a:close/>
                    <a:moveTo>
                      <a:pt x="199988" y="49854"/>
                    </a:moveTo>
                    <a:cubicBezTo>
                      <a:pt x="223956" y="49854"/>
                      <a:pt x="243386" y="69221"/>
                      <a:pt x="243386" y="93111"/>
                    </a:cubicBezTo>
                    <a:cubicBezTo>
                      <a:pt x="243386" y="117001"/>
                      <a:pt x="223956" y="136368"/>
                      <a:pt x="199988" y="136368"/>
                    </a:cubicBezTo>
                    <a:cubicBezTo>
                      <a:pt x="176020" y="136368"/>
                      <a:pt x="156590" y="117001"/>
                      <a:pt x="156590" y="93111"/>
                    </a:cubicBezTo>
                    <a:cubicBezTo>
                      <a:pt x="156590" y="69221"/>
                      <a:pt x="176020" y="49854"/>
                      <a:pt x="199988" y="49854"/>
                    </a:cubicBezTo>
                    <a:close/>
                    <a:moveTo>
                      <a:pt x="106595" y="10125"/>
                    </a:moveTo>
                    <a:cubicBezTo>
                      <a:pt x="128244" y="10125"/>
                      <a:pt x="145794" y="27644"/>
                      <a:pt x="145794" y="49254"/>
                    </a:cubicBezTo>
                    <a:cubicBezTo>
                      <a:pt x="145794" y="70864"/>
                      <a:pt x="128244" y="88383"/>
                      <a:pt x="106595" y="88383"/>
                    </a:cubicBezTo>
                    <a:cubicBezTo>
                      <a:pt x="84946" y="88383"/>
                      <a:pt x="67396" y="70864"/>
                      <a:pt x="67396" y="49254"/>
                    </a:cubicBezTo>
                    <a:cubicBezTo>
                      <a:pt x="67396" y="27644"/>
                      <a:pt x="84946" y="10125"/>
                      <a:pt x="106595" y="10125"/>
                    </a:cubicBezTo>
                    <a:close/>
                    <a:moveTo>
                      <a:pt x="360207" y="9631"/>
                    </a:moveTo>
                    <a:cubicBezTo>
                      <a:pt x="387947" y="9631"/>
                      <a:pt x="410485" y="32042"/>
                      <a:pt x="410485" y="59838"/>
                    </a:cubicBezTo>
                    <a:cubicBezTo>
                      <a:pt x="410485" y="88212"/>
                      <a:pt x="386887" y="110046"/>
                      <a:pt x="360207" y="110046"/>
                    </a:cubicBezTo>
                    <a:cubicBezTo>
                      <a:pt x="333623" y="110046"/>
                      <a:pt x="309929" y="88309"/>
                      <a:pt x="309929" y="59838"/>
                    </a:cubicBezTo>
                    <a:cubicBezTo>
                      <a:pt x="309929" y="32042"/>
                      <a:pt x="332467" y="9631"/>
                      <a:pt x="360207" y="9631"/>
                    </a:cubicBezTo>
                    <a:close/>
                    <a:moveTo>
                      <a:pt x="480498" y="130"/>
                    </a:moveTo>
                    <a:lnTo>
                      <a:pt x="591943" y="13594"/>
                    </a:lnTo>
                    <a:cubicBezTo>
                      <a:pt x="601094" y="14652"/>
                      <a:pt x="607644" y="23019"/>
                      <a:pt x="606584" y="32155"/>
                    </a:cubicBezTo>
                    <a:lnTo>
                      <a:pt x="598493" y="98610"/>
                    </a:lnTo>
                    <a:cubicBezTo>
                      <a:pt x="597434" y="107650"/>
                      <a:pt x="589150" y="114286"/>
                      <a:pt x="579903" y="113132"/>
                    </a:cubicBezTo>
                    <a:lnTo>
                      <a:pt x="537039" y="107938"/>
                    </a:lnTo>
                    <a:lnTo>
                      <a:pt x="528563" y="177374"/>
                    </a:lnTo>
                    <a:cubicBezTo>
                      <a:pt x="535017" y="178817"/>
                      <a:pt x="540700" y="182760"/>
                      <a:pt x="543589" y="189203"/>
                    </a:cubicBezTo>
                    <a:cubicBezTo>
                      <a:pt x="548502" y="199975"/>
                      <a:pt x="543686" y="212669"/>
                      <a:pt x="532897" y="217574"/>
                    </a:cubicBezTo>
                    <a:lnTo>
                      <a:pt x="523169" y="221998"/>
                    </a:lnTo>
                    <a:lnTo>
                      <a:pt x="520953" y="240944"/>
                    </a:lnTo>
                    <a:cubicBezTo>
                      <a:pt x="520086" y="247483"/>
                      <a:pt x="514500" y="252196"/>
                      <a:pt x="508142" y="252196"/>
                    </a:cubicBezTo>
                    <a:cubicBezTo>
                      <a:pt x="507564" y="252196"/>
                      <a:pt x="507083" y="252196"/>
                      <a:pt x="506505" y="252100"/>
                    </a:cubicBezTo>
                    <a:cubicBezTo>
                      <a:pt x="499473" y="251330"/>
                      <a:pt x="494465" y="244887"/>
                      <a:pt x="495331" y="237770"/>
                    </a:cubicBezTo>
                    <a:lnTo>
                      <a:pt x="495717" y="234404"/>
                    </a:lnTo>
                    <a:lnTo>
                      <a:pt x="454491" y="253061"/>
                    </a:lnTo>
                    <a:cubicBezTo>
                      <a:pt x="443702" y="257966"/>
                      <a:pt x="430988" y="253254"/>
                      <a:pt x="425979" y="242482"/>
                    </a:cubicBezTo>
                    <a:lnTo>
                      <a:pt x="421163" y="231807"/>
                    </a:lnTo>
                    <a:cubicBezTo>
                      <a:pt x="421163" y="244502"/>
                      <a:pt x="421163" y="371448"/>
                      <a:pt x="421163" y="498587"/>
                    </a:cubicBezTo>
                    <a:cubicBezTo>
                      <a:pt x="421163" y="512821"/>
                      <a:pt x="409700" y="524265"/>
                      <a:pt x="395445" y="524265"/>
                    </a:cubicBezTo>
                    <a:cubicBezTo>
                      <a:pt x="381189" y="524265"/>
                      <a:pt x="369630" y="512821"/>
                      <a:pt x="369630" y="498587"/>
                    </a:cubicBezTo>
                    <a:lnTo>
                      <a:pt x="369630" y="345001"/>
                    </a:lnTo>
                    <a:lnTo>
                      <a:pt x="350847" y="345001"/>
                    </a:lnTo>
                    <a:lnTo>
                      <a:pt x="350847" y="498587"/>
                    </a:lnTo>
                    <a:cubicBezTo>
                      <a:pt x="350847" y="512821"/>
                      <a:pt x="339288" y="524265"/>
                      <a:pt x="325032" y="524265"/>
                    </a:cubicBezTo>
                    <a:cubicBezTo>
                      <a:pt x="310777" y="524265"/>
                      <a:pt x="299218" y="512821"/>
                      <a:pt x="299218" y="498587"/>
                    </a:cubicBezTo>
                    <a:cubicBezTo>
                      <a:pt x="299218" y="327883"/>
                      <a:pt x="299218" y="241328"/>
                      <a:pt x="299218" y="231807"/>
                    </a:cubicBezTo>
                    <a:lnTo>
                      <a:pt x="264638" y="307590"/>
                    </a:lnTo>
                    <a:cubicBezTo>
                      <a:pt x="259725" y="318362"/>
                      <a:pt x="247011" y="323170"/>
                      <a:pt x="236126" y="318266"/>
                    </a:cubicBezTo>
                    <a:cubicBezTo>
                      <a:pt x="225338" y="313361"/>
                      <a:pt x="220522" y="300570"/>
                      <a:pt x="225531" y="289799"/>
                    </a:cubicBezTo>
                    <a:lnTo>
                      <a:pt x="297195" y="132943"/>
                    </a:lnTo>
                    <a:cubicBezTo>
                      <a:pt x="301530" y="123422"/>
                      <a:pt x="311258" y="119671"/>
                      <a:pt x="321757" y="119671"/>
                    </a:cubicBezTo>
                    <a:lnTo>
                      <a:pt x="398623" y="119671"/>
                    </a:lnTo>
                    <a:cubicBezTo>
                      <a:pt x="409315" y="119671"/>
                      <a:pt x="418851" y="123518"/>
                      <a:pt x="423186" y="132943"/>
                    </a:cubicBezTo>
                    <a:lnTo>
                      <a:pt x="456224" y="205168"/>
                    </a:lnTo>
                    <a:lnTo>
                      <a:pt x="501785" y="184587"/>
                    </a:lnTo>
                    <a:lnTo>
                      <a:pt x="511417" y="104861"/>
                    </a:lnTo>
                    <a:lnTo>
                      <a:pt x="468457" y="99668"/>
                    </a:lnTo>
                    <a:cubicBezTo>
                      <a:pt x="459307" y="98610"/>
                      <a:pt x="452757" y="90243"/>
                      <a:pt x="453913" y="81106"/>
                    </a:cubicBezTo>
                    <a:lnTo>
                      <a:pt x="462004" y="14652"/>
                    </a:lnTo>
                    <a:cubicBezTo>
                      <a:pt x="463063" y="5612"/>
                      <a:pt x="471347" y="-1024"/>
                      <a:pt x="480498" y="130"/>
                    </a:cubicBez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2EBDC8"/>
                  </a:solidFill>
                  <a:cs typeface="+mn-ea"/>
                  <a:sym typeface="+mn-lt"/>
                </a:endParaRPr>
              </a:p>
            </p:txBody>
          </p:sp>
          <p:sp>
            <p:nvSpPr>
              <p:cNvPr id="31" name="Freeform 7"/>
              <p:cNvSpPr>
                <a:spLocks noEditPoints="1"/>
              </p:cNvSpPr>
              <p:nvPr/>
            </p:nvSpPr>
            <p:spPr bwMode="auto">
              <a:xfrm>
                <a:off x="2828925" y="1659628"/>
                <a:ext cx="419100" cy="362157"/>
              </a:xfrm>
              <a:custGeom>
                <a:avLst/>
                <a:gdLst>
                  <a:gd name="connsiteX0" fmla="*/ 132316 w 606696"/>
                  <a:gd name="connsiteY0" fmla="*/ 310452 h 524265"/>
                  <a:gd name="connsiteX1" fmla="*/ 132316 w 606696"/>
                  <a:gd name="connsiteY1" fmla="*/ 411361 h 524265"/>
                  <a:gd name="connsiteX2" fmla="*/ 113969 w 606696"/>
                  <a:gd name="connsiteY2" fmla="*/ 391545 h 524265"/>
                  <a:gd name="connsiteX3" fmla="*/ 113969 w 606696"/>
                  <a:gd name="connsiteY3" fmla="*/ 329114 h 524265"/>
                  <a:gd name="connsiteX4" fmla="*/ 131259 w 606696"/>
                  <a:gd name="connsiteY4" fmla="*/ 312568 h 524265"/>
                  <a:gd name="connsiteX5" fmla="*/ 166787 w 606696"/>
                  <a:gd name="connsiteY5" fmla="*/ 144694 h 524265"/>
                  <a:gd name="connsiteX6" fmla="*/ 233142 w 606696"/>
                  <a:gd name="connsiteY6" fmla="*/ 144694 h 524265"/>
                  <a:gd name="connsiteX7" fmla="*/ 254330 w 606696"/>
                  <a:gd name="connsiteY7" fmla="*/ 155753 h 524265"/>
                  <a:gd name="connsiteX8" fmla="*/ 262227 w 606696"/>
                  <a:gd name="connsiteY8" fmla="*/ 173158 h 524265"/>
                  <a:gd name="connsiteX9" fmla="*/ 252500 w 606696"/>
                  <a:gd name="connsiteY9" fmla="*/ 194410 h 524265"/>
                  <a:gd name="connsiteX10" fmla="*/ 211762 w 606696"/>
                  <a:gd name="connsiteY10" fmla="*/ 283552 h 524265"/>
                  <a:gd name="connsiteX11" fmla="*/ 229868 w 606696"/>
                  <a:gd name="connsiteY11" fmla="*/ 331921 h 524265"/>
                  <a:gd name="connsiteX12" fmla="*/ 252596 w 606696"/>
                  <a:gd name="connsiteY12" fmla="*/ 334037 h 524265"/>
                  <a:gd name="connsiteX13" fmla="*/ 252596 w 606696"/>
                  <a:gd name="connsiteY13" fmla="*/ 471356 h 524265"/>
                  <a:gd name="connsiteX14" fmla="*/ 230349 w 606696"/>
                  <a:gd name="connsiteY14" fmla="*/ 493569 h 524265"/>
                  <a:gd name="connsiteX15" fmla="*/ 208103 w 606696"/>
                  <a:gd name="connsiteY15" fmla="*/ 471356 h 524265"/>
                  <a:gd name="connsiteX16" fmla="*/ 208103 w 606696"/>
                  <a:gd name="connsiteY16" fmla="*/ 339037 h 524265"/>
                  <a:gd name="connsiteX17" fmla="*/ 191827 w 606696"/>
                  <a:gd name="connsiteY17" fmla="*/ 339037 h 524265"/>
                  <a:gd name="connsiteX18" fmla="*/ 191827 w 606696"/>
                  <a:gd name="connsiteY18" fmla="*/ 471356 h 524265"/>
                  <a:gd name="connsiteX19" fmla="*/ 169580 w 606696"/>
                  <a:gd name="connsiteY19" fmla="*/ 493569 h 524265"/>
                  <a:gd name="connsiteX20" fmla="*/ 147333 w 606696"/>
                  <a:gd name="connsiteY20" fmla="*/ 471356 h 524265"/>
                  <a:gd name="connsiteX21" fmla="*/ 147429 w 606696"/>
                  <a:gd name="connsiteY21" fmla="*/ 240952 h 524265"/>
                  <a:gd name="connsiteX22" fmla="*/ 117574 w 606696"/>
                  <a:gd name="connsiteY22" fmla="*/ 306342 h 524265"/>
                  <a:gd name="connsiteX23" fmla="*/ 93016 w 606696"/>
                  <a:gd name="connsiteY23" fmla="*/ 315477 h 524265"/>
                  <a:gd name="connsiteX24" fmla="*/ 83867 w 606696"/>
                  <a:gd name="connsiteY24" fmla="*/ 290956 h 524265"/>
                  <a:gd name="connsiteX25" fmla="*/ 145599 w 606696"/>
                  <a:gd name="connsiteY25" fmla="*/ 155753 h 524265"/>
                  <a:gd name="connsiteX26" fmla="*/ 166787 w 606696"/>
                  <a:gd name="connsiteY26" fmla="*/ 144694 h 524265"/>
                  <a:gd name="connsiteX27" fmla="*/ 76672 w 606696"/>
                  <a:gd name="connsiteY27" fmla="*/ 95933 h 524265"/>
                  <a:gd name="connsiteX28" fmla="*/ 136592 w 606696"/>
                  <a:gd name="connsiteY28" fmla="*/ 95933 h 524265"/>
                  <a:gd name="connsiteX29" fmla="*/ 141890 w 606696"/>
                  <a:gd name="connsiteY29" fmla="*/ 96510 h 524265"/>
                  <a:gd name="connsiteX30" fmla="*/ 154221 w 606696"/>
                  <a:gd name="connsiteY30" fmla="*/ 128918 h 524265"/>
                  <a:gd name="connsiteX31" fmla="*/ 155955 w 606696"/>
                  <a:gd name="connsiteY31" fmla="*/ 131033 h 524265"/>
                  <a:gd name="connsiteX32" fmla="*/ 154221 w 606696"/>
                  <a:gd name="connsiteY32" fmla="*/ 131226 h 524265"/>
                  <a:gd name="connsiteX33" fmla="*/ 131968 w 606696"/>
                  <a:gd name="connsiteY33" fmla="*/ 149497 h 524265"/>
                  <a:gd name="connsiteX34" fmla="*/ 93626 w 606696"/>
                  <a:gd name="connsiteY34" fmla="*/ 233257 h 524265"/>
                  <a:gd name="connsiteX35" fmla="*/ 70121 w 606696"/>
                  <a:gd name="connsiteY35" fmla="*/ 284705 h 524265"/>
                  <a:gd name="connsiteX36" fmla="*/ 86690 w 606696"/>
                  <a:gd name="connsiteY36" fmla="*/ 329230 h 524265"/>
                  <a:gd name="connsiteX37" fmla="*/ 99310 w 606696"/>
                  <a:gd name="connsiteY37" fmla="*/ 332018 h 524265"/>
                  <a:gd name="connsiteX38" fmla="*/ 99310 w 606696"/>
                  <a:gd name="connsiteY38" fmla="*/ 391544 h 524265"/>
                  <a:gd name="connsiteX39" fmla="*/ 79176 w 606696"/>
                  <a:gd name="connsiteY39" fmla="*/ 411643 h 524265"/>
                  <a:gd name="connsiteX40" fmla="*/ 59042 w 606696"/>
                  <a:gd name="connsiteY40" fmla="*/ 391544 h 524265"/>
                  <a:gd name="connsiteX41" fmla="*/ 59042 w 606696"/>
                  <a:gd name="connsiteY41" fmla="*/ 183059 h 524265"/>
                  <a:gd name="connsiteX42" fmla="*/ 32069 w 606696"/>
                  <a:gd name="connsiteY42" fmla="*/ 242200 h 524265"/>
                  <a:gd name="connsiteX43" fmla="*/ 9815 w 606696"/>
                  <a:gd name="connsiteY43" fmla="*/ 250566 h 524265"/>
                  <a:gd name="connsiteX44" fmla="*/ 1530 w 606696"/>
                  <a:gd name="connsiteY44" fmla="*/ 228352 h 524265"/>
                  <a:gd name="connsiteX45" fmla="*/ 57405 w 606696"/>
                  <a:gd name="connsiteY45" fmla="*/ 105934 h 524265"/>
                  <a:gd name="connsiteX46" fmla="*/ 76672 w 606696"/>
                  <a:gd name="connsiteY46" fmla="*/ 95933 h 524265"/>
                  <a:gd name="connsiteX47" fmla="*/ 199988 w 606696"/>
                  <a:gd name="connsiteY47" fmla="*/ 49854 h 524265"/>
                  <a:gd name="connsiteX48" fmla="*/ 243386 w 606696"/>
                  <a:gd name="connsiteY48" fmla="*/ 93111 h 524265"/>
                  <a:gd name="connsiteX49" fmla="*/ 199988 w 606696"/>
                  <a:gd name="connsiteY49" fmla="*/ 136368 h 524265"/>
                  <a:gd name="connsiteX50" fmla="*/ 156590 w 606696"/>
                  <a:gd name="connsiteY50" fmla="*/ 93111 h 524265"/>
                  <a:gd name="connsiteX51" fmla="*/ 199988 w 606696"/>
                  <a:gd name="connsiteY51" fmla="*/ 49854 h 524265"/>
                  <a:gd name="connsiteX52" fmla="*/ 106595 w 606696"/>
                  <a:gd name="connsiteY52" fmla="*/ 10125 h 524265"/>
                  <a:gd name="connsiteX53" fmla="*/ 145794 w 606696"/>
                  <a:gd name="connsiteY53" fmla="*/ 49254 h 524265"/>
                  <a:gd name="connsiteX54" fmla="*/ 106595 w 606696"/>
                  <a:gd name="connsiteY54" fmla="*/ 88383 h 524265"/>
                  <a:gd name="connsiteX55" fmla="*/ 67396 w 606696"/>
                  <a:gd name="connsiteY55" fmla="*/ 49254 h 524265"/>
                  <a:gd name="connsiteX56" fmla="*/ 106595 w 606696"/>
                  <a:gd name="connsiteY56" fmla="*/ 10125 h 524265"/>
                  <a:gd name="connsiteX57" fmla="*/ 360207 w 606696"/>
                  <a:gd name="connsiteY57" fmla="*/ 9631 h 524265"/>
                  <a:gd name="connsiteX58" fmla="*/ 410485 w 606696"/>
                  <a:gd name="connsiteY58" fmla="*/ 59838 h 524265"/>
                  <a:gd name="connsiteX59" fmla="*/ 360207 w 606696"/>
                  <a:gd name="connsiteY59" fmla="*/ 110046 h 524265"/>
                  <a:gd name="connsiteX60" fmla="*/ 309929 w 606696"/>
                  <a:gd name="connsiteY60" fmla="*/ 59838 h 524265"/>
                  <a:gd name="connsiteX61" fmla="*/ 360207 w 606696"/>
                  <a:gd name="connsiteY61" fmla="*/ 9631 h 524265"/>
                  <a:gd name="connsiteX62" fmla="*/ 480498 w 606696"/>
                  <a:gd name="connsiteY62" fmla="*/ 130 h 524265"/>
                  <a:gd name="connsiteX63" fmla="*/ 591943 w 606696"/>
                  <a:gd name="connsiteY63" fmla="*/ 13594 h 524265"/>
                  <a:gd name="connsiteX64" fmla="*/ 606584 w 606696"/>
                  <a:gd name="connsiteY64" fmla="*/ 32155 h 524265"/>
                  <a:gd name="connsiteX65" fmla="*/ 598493 w 606696"/>
                  <a:gd name="connsiteY65" fmla="*/ 98610 h 524265"/>
                  <a:gd name="connsiteX66" fmla="*/ 579903 w 606696"/>
                  <a:gd name="connsiteY66" fmla="*/ 113132 h 524265"/>
                  <a:gd name="connsiteX67" fmla="*/ 537039 w 606696"/>
                  <a:gd name="connsiteY67" fmla="*/ 107938 h 524265"/>
                  <a:gd name="connsiteX68" fmla="*/ 528563 w 606696"/>
                  <a:gd name="connsiteY68" fmla="*/ 177374 h 524265"/>
                  <a:gd name="connsiteX69" fmla="*/ 543589 w 606696"/>
                  <a:gd name="connsiteY69" fmla="*/ 189203 h 524265"/>
                  <a:gd name="connsiteX70" fmla="*/ 532897 w 606696"/>
                  <a:gd name="connsiteY70" fmla="*/ 217574 h 524265"/>
                  <a:gd name="connsiteX71" fmla="*/ 523169 w 606696"/>
                  <a:gd name="connsiteY71" fmla="*/ 221998 h 524265"/>
                  <a:gd name="connsiteX72" fmla="*/ 520953 w 606696"/>
                  <a:gd name="connsiteY72" fmla="*/ 240944 h 524265"/>
                  <a:gd name="connsiteX73" fmla="*/ 508142 w 606696"/>
                  <a:gd name="connsiteY73" fmla="*/ 252196 h 524265"/>
                  <a:gd name="connsiteX74" fmla="*/ 506505 w 606696"/>
                  <a:gd name="connsiteY74" fmla="*/ 252100 h 524265"/>
                  <a:gd name="connsiteX75" fmla="*/ 495331 w 606696"/>
                  <a:gd name="connsiteY75" fmla="*/ 237770 h 524265"/>
                  <a:gd name="connsiteX76" fmla="*/ 495717 w 606696"/>
                  <a:gd name="connsiteY76" fmla="*/ 234404 h 524265"/>
                  <a:gd name="connsiteX77" fmla="*/ 454491 w 606696"/>
                  <a:gd name="connsiteY77" fmla="*/ 253061 h 524265"/>
                  <a:gd name="connsiteX78" fmla="*/ 425979 w 606696"/>
                  <a:gd name="connsiteY78" fmla="*/ 242482 h 524265"/>
                  <a:gd name="connsiteX79" fmla="*/ 421163 w 606696"/>
                  <a:gd name="connsiteY79" fmla="*/ 231807 h 524265"/>
                  <a:gd name="connsiteX80" fmla="*/ 421163 w 606696"/>
                  <a:gd name="connsiteY80" fmla="*/ 498587 h 524265"/>
                  <a:gd name="connsiteX81" fmla="*/ 395445 w 606696"/>
                  <a:gd name="connsiteY81" fmla="*/ 524265 h 524265"/>
                  <a:gd name="connsiteX82" fmla="*/ 369630 w 606696"/>
                  <a:gd name="connsiteY82" fmla="*/ 498587 h 524265"/>
                  <a:gd name="connsiteX83" fmla="*/ 369630 w 606696"/>
                  <a:gd name="connsiteY83" fmla="*/ 345001 h 524265"/>
                  <a:gd name="connsiteX84" fmla="*/ 350847 w 606696"/>
                  <a:gd name="connsiteY84" fmla="*/ 345001 h 524265"/>
                  <a:gd name="connsiteX85" fmla="*/ 350847 w 606696"/>
                  <a:gd name="connsiteY85" fmla="*/ 498587 h 524265"/>
                  <a:gd name="connsiteX86" fmla="*/ 325032 w 606696"/>
                  <a:gd name="connsiteY86" fmla="*/ 524265 h 524265"/>
                  <a:gd name="connsiteX87" fmla="*/ 299218 w 606696"/>
                  <a:gd name="connsiteY87" fmla="*/ 498587 h 524265"/>
                  <a:gd name="connsiteX88" fmla="*/ 299218 w 606696"/>
                  <a:gd name="connsiteY88" fmla="*/ 231807 h 524265"/>
                  <a:gd name="connsiteX89" fmla="*/ 264638 w 606696"/>
                  <a:gd name="connsiteY89" fmla="*/ 307590 h 524265"/>
                  <a:gd name="connsiteX90" fmla="*/ 236126 w 606696"/>
                  <a:gd name="connsiteY90" fmla="*/ 318266 h 524265"/>
                  <a:gd name="connsiteX91" fmla="*/ 225531 w 606696"/>
                  <a:gd name="connsiteY91" fmla="*/ 289799 h 524265"/>
                  <a:gd name="connsiteX92" fmla="*/ 297195 w 606696"/>
                  <a:gd name="connsiteY92" fmla="*/ 132943 h 524265"/>
                  <a:gd name="connsiteX93" fmla="*/ 321757 w 606696"/>
                  <a:gd name="connsiteY93" fmla="*/ 119671 h 524265"/>
                  <a:gd name="connsiteX94" fmla="*/ 398623 w 606696"/>
                  <a:gd name="connsiteY94" fmla="*/ 119671 h 524265"/>
                  <a:gd name="connsiteX95" fmla="*/ 423186 w 606696"/>
                  <a:gd name="connsiteY95" fmla="*/ 132943 h 524265"/>
                  <a:gd name="connsiteX96" fmla="*/ 456224 w 606696"/>
                  <a:gd name="connsiteY96" fmla="*/ 205168 h 524265"/>
                  <a:gd name="connsiteX97" fmla="*/ 501785 w 606696"/>
                  <a:gd name="connsiteY97" fmla="*/ 184587 h 524265"/>
                  <a:gd name="connsiteX98" fmla="*/ 511417 w 606696"/>
                  <a:gd name="connsiteY98" fmla="*/ 104861 h 524265"/>
                  <a:gd name="connsiteX99" fmla="*/ 468457 w 606696"/>
                  <a:gd name="connsiteY99" fmla="*/ 99668 h 524265"/>
                  <a:gd name="connsiteX100" fmla="*/ 453913 w 606696"/>
                  <a:gd name="connsiteY100" fmla="*/ 81106 h 524265"/>
                  <a:gd name="connsiteX101" fmla="*/ 462004 w 606696"/>
                  <a:gd name="connsiteY101" fmla="*/ 14652 h 524265"/>
                  <a:gd name="connsiteX102" fmla="*/ 480498 w 606696"/>
                  <a:gd name="connsiteY102" fmla="*/ 130 h 52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6696" h="524265">
                    <a:moveTo>
                      <a:pt x="132316" y="310452"/>
                    </a:moveTo>
                    <a:lnTo>
                      <a:pt x="132316" y="411361"/>
                    </a:lnTo>
                    <a:cubicBezTo>
                      <a:pt x="122038" y="410399"/>
                      <a:pt x="113969" y="402030"/>
                      <a:pt x="113969" y="391545"/>
                    </a:cubicBezTo>
                    <a:lnTo>
                      <a:pt x="113969" y="329114"/>
                    </a:lnTo>
                    <a:cubicBezTo>
                      <a:pt x="121462" y="325843"/>
                      <a:pt x="127801" y="320264"/>
                      <a:pt x="131259" y="312568"/>
                    </a:cubicBezTo>
                    <a:close/>
                    <a:moveTo>
                      <a:pt x="166787" y="144694"/>
                    </a:moveTo>
                    <a:lnTo>
                      <a:pt x="233142" y="144694"/>
                    </a:lnTo>
                    <a:cubicBezTo>
                      <a:pt x="242484" y="144694"/>
                      <a:pt x="250478" y="147387"/>
                      <a:pt x="254330" y="155753"/>
                    </a:cubicBezTo>
                    <a:lnTo>
                      <a:pt x="262227" y="173158"/>
                    </a:lnTo>
                    <a:lnTo>
                      <a:pt x="252500" y="194410"/>
                    </a:lnTo>
                    <a:lnTo>
                      <a:pt x="211762" y="283552"/>
                    </a:lnTo>
                    <a:cubicBezTo>
                      <a:pt x="203769" y="301149"/>
                      <a:pt x="210799" y="323266"/>
                      <a:pt x="229868" y="331921"/>
                    </a:cubicBezTo>
                    <a:cubicBezTo>
                      <a:pt x="237091" y="335287"/>
                      <a:pt x="245084" y="335767"/>
                      <a:pt x="252596" y="334037"/>
                    </a:cubicBezTo>
                    <a:lnTo>
                      <a:pt x="252596" y="471356"/>
                    </a:lnTo>
                    <a:cubicBezTo>
                      <a:pt x="252596" y="483664"/>
                      <a:pt x="242580" y="493569"/>
                      <a:pt x="230349" y="493569"/>
                    </a:cubicBezTo>
                    <a:cubicBezTo>
                      <a:pt x="218022" y="493569"/>
                      <a:pt x="208103" y="483664"/>
                      <a:pt x="208103" y="471356"/>
                    </a:cubicBezTo>
                    <a:lnTo>
                      <a:pt x="208103" y="339037"/>
                    </a:lnTo>
                    <a:lnTo>
                      <a:pt x="191827" y="339037"/>
                    </a:lnTo>
                    <a:lnTo>
                      <a:pt x="191827" y="471356"/>
                    </a:lnTo>
                    <a:cubicBezTo>
                      <a:pt x="191827" y="483664"/>
                      <a:pt x="181907" y="493569"/>
                      <a:pt x="169580" y="493569"/>
                    </a:cubicBezTo>
                    <a:cubicBezTo>
                      <a:pt x="157349" y="493569"/>
                      <a:pt x="147333" y="483664"/>
                      <a:pt x="147333" y="471356"/>
                    </a:cubicBezTo>
                    <a:cubicBezTo>
                      <a:pt x="147333" y="288360"/>
                      <a:pt x="147429" y="290379"/>
                      <a:pt x="147429" y="240952"/>
                    </a:cubicBezTo>
                    <a:lnTo>
                      <a:pt x="117574" y="306342"/>
                    </a:lnTo>
                    <a:cubicBezTo>
                      <a:pt x="113240" y="315670"/>
                      <a:pt x="102261" y="319708"/>
                      <a:pt x="93016" y="315477"/>
                    </a:cubicBezTo>
                    <a:cubicBezTo>
                      <a:pt x="83674" y="311246"/>
                      <a:pt x="79533" y="300284"/>
                      <a:pt x="83867" y="290956"/>
                    </a:cubicBezTo>
                    <a:lnTo>
                      <a:pt x="145599" y="155753"/>
                    </a:lnTo>
                    <a:cubicBezTo>
                      <a:pt x="149452" y="147387"/>
                      <a:pt x="157349" y="144694"/>
                      <a:pt x="166787" y="144694"/>
                    </a:cubicBezTo>
                    <a:close/>
                    <a:moveTo>
                      <a:pt x="76672" y="95933"/>
                    </a:moveTo>
                    <a:lnTo>
                      <a:pt x="136592" y="95933"/>
                    </a:lnTo>
                    <a:cubicBezTo>
                      <a:pt x="136592" y="95933"/>
                      <a:pt x="141890" y="96510"/>
                      <a:pt x="141890" y="96510"/>
                    </a:cubicBezTo>
                    <a:cubicBezTo>
                      <a:pt x="142468" y="107665"/>
                      <a:pt x="146611" y="119205"/>
                      <a:pt x="154221" y="128918"/>
                    </a:cubicBezTo>
                    <a:cubicBezTo>
                      <a:pt x="154799" y="129591"/>
                      <a:pt x="155377" y="130264"/>
                      <a:pt x="155955" y="131033"/>
                    </a:cubicBezTo>
                    <a:cubicBezTo>
                      <a:pt x="155377" y="131129"/>
                      <a:pt x="154799" y="131129"/>
                      <a:pt x="154221" y="131226"/>
                    </a:cubicBezTo>
                    <a:cubicBezTo>
                      <a:pt x="144491" y="133726"/>
                      <a:pt x="136110" y="140265"/>
                      <a:pt x="131968" y="149497"/>
                    </a:cubicBezTo>
                    <a:lnTo>
                      <a:pt x="93626" y="233257"/>
                    </a:lnTo>
                    <a:lnTo>
                      <a:pt x="70121" y="284705"/>
                    </a:lnTo>
                    <a:cubicBezTo>
                      <a:pt x="62318" y="301726"/>
                      <a:pt x="70024" y="321632"/>
                      <a:pt x="86690" y="329230"/>
                    </a:cubicBezTo>
                    <a:cubicBezTo>
                      <a:pt x="90736" y="331057"/>
                      <a:pt x="94975" y="331922"/>
                      <a:pt x="99310" y="332018"/>
                    </a:cubicBezTo>
                    <a:lnTo>
                      <a:pt x="99310" y="391544"/>
                    </a:lnTo>
                    <a:cubicBezTo>
                      <a:pt x="99310" y="402700"/>
                      <a:pt x="90255" y="411643"/>
                      <a:pt x="79176" y="411643"/>
                    </a:cubicBezTo>
                    <a:cubicBezTo>
                      <a:pt x="68001" y="411643"/>
                      <a:pt x="59042" y="402700"/>
                      <a:pt x="59042" y="391544"/>
                    </a:cubicBezTo>
                    <a:cubicBezTo>
                      <a:pt x="59042" y="261145"/>
                      <a:pt x="59042" y="187867"/>
                      <a:pt x="59042" y="183059"/>
                    </a:cubicBezTo>
                    <a:lnTo>
                      <a:pt x="32069" y="242200"/>
                    </a:lnTo>
                    <a:cubicBezTo>
                      <a:pt x="28215" y="250566"/>
                      <a:pt x="18293" y="254413"/>
                      <a:pt x="9815" y="250566"/>
                    </a:cubicBezTo>
                    <a:cubicBezTo>
                      <a:pt x="1338" y="246720"/>
                      <a:pt x="-2323" y="236719"/>
                      <a:pt x="1530" y="228352"/>
                    </a:cubicBezTo>
                    <a:lnTo>
                      <a:pt x="57405" y="105934"/>
                    </a:lnTo>
                    <a:cubicBezTo>
                      <a:pt x="60969" y="98337"/>
                      <a:pt x="68098" y="95933"/>
                      <a:pt x="76672" y="95933"/>
                    </a:cubicBezTo>
                    <a:close/>
                    <a:moveTo>
                      <a:pt x="199988" y="49854"/>
                    </a:moveTo>
                    <a:cubicBezTo>
                      <a:pt x="223956" y="49854"/>
                      <a:pt x="243386" y="69221"/>
                      <a:pt x="243386" y="93111"/>
                    </a:cubicBezTo>
                    <a:cubicBezTo>
                      <a:pt x="243386" y="117001"/>
                      <a:pt x="223956" y="136368"/>
                      <a:pt x="199988" y="136368"/>
                    </a:cubicBezTo>
                    <a:cubicBezTo>
                      <a:pt x="176020" y="136368"/>
                      <a:pt x="156590" y="117001"/>
                      <a:pt x="156590" y="93111"/>
                    </a:cubicBezTo>
                    <a:cubicBezTo>
                      <a:pt x="156590" y="69221"/>
                      <a:pt x="176020" y="49854"/>
                      <a:pt x="199988" y="49854"/>
                    </a:cubicBezTo>
                    <a:close/>
                    <a:moveTo>
                      <a:pt x="106595" y="10125"/>
                    </a:moveTo>
                    <a:cubicBezTo>
                      <a:pt x="128244" y="10125"/>
                      <a:pt x="145794" y="27644"/>
                      <a:pt x="145794" y="49254"/>
                    </a:cubicBezTo>
                    <a:cubicBezTo>
                      <a:pt x="145794" y="70864"/>
                      <a:pt x="128244" y="88383"/>
                      <a:pt x="106595" y="88383"/>
                    </a:cubicBezTo>
                    <a:cubicBezTo>
                      <a:pt x="84946" y="88383"/>
                      <a:pt x="67396" y="70864"/>
                      <a:pt x="67396" y="49254"/>
                    </a:cubicBezTo>
                    <a:cubicBezTo>
                      <a:pt x="67396" y="27644"/>
                      <a:pt x="84946" y="10125"/>
                      <a:pt x="106595" y="10125"/>
                    </a:cubicBezTo>
                    <a:close/>
                    <a:moveTo>
                      <a:pt x="360207" y="9631"/>
                    </a:moveTo>
                    <a:cubicBezTo>
                      <a:pt x="387947" y="9631"/>
                      <a:pt x="410485" y="32042"/>
                      <a:pt x="410485" y="59838"/>
                    </a:cubicBezTo>
                    <a:cubicBezTo>
                      <a:pt x="410485" y="88212"/>
                      <a:pt x="386887" y="110046"/>
                      <a:pt x="360207" y="110046"/>
                    </a:cubicBezTo>
                    <a:cubicBezTo>
                      <a:pt x="333623" y="110046"/>
                      <a:pt x="309929" y="88309"/>
                      <a:pt x="309929" y="59838"/>
                    </a:cubicBezTo>
                    <a:cubicBezTo>
                      <a:pt x="309929" y="32042"/>
                      <a:pt x="332467" y="9631"/>
                      <a:pt x="360207" y="9631"/>
                    </a:cubicBezTo>
                    <a:close/>
                    <a:moveTo>
                      <a:pt x="480498" y="130"/>
                    </a:moveTo>
                    <a:lnTo>
                      <a:pt x="591943" y="13594"/>
                    </a:lnTo>
                    <a:cubicBezTo>
                      <a:pt x="601094" y="14652"/>
                      <a:pt x="607644" y="23019"/>
                      <a:pt x="606584" y="32155"/>
                    </a:cubicBezTo>
                    <a:lnTo>
                      <a:pt x="598493" y="98610"/>
                    </a:lnTo>
                    <a:cubicBezTo>
                      <a:pt x="597434" y="107650"/>
                      <a:pt x="589150" y="114286"/>
                      <a:pt x="579903" y="113132"/>
                    </a:cubicBezTo>
                    <a:lnTo>
                      <a:pt x="537039" y="107938"/>
                    </a:lnTo>
                    <a:lnTo>
                      <a:pt x="528563" y="177374"/>
                    </a:lnTo>
                    <a:cubicBezTo>
                      <a:pt x="535017" y="178817"/>
                      <a:pt x="540700" y="182760"/>
                      <a:pt x="543589" y="189203"/>
                    </a:cubicBezTo>
                    <a:cubicBezTo>
                      <a:pt x="548502" y="199975"/>
                      <a:pt x="543686" y="212669"/>
                      <a:pt x="532897" y="217574"/>
                    </a:cubicBezTo>
                    <a:lnTo>
                      <a:pt x="523169" y="221998"/>
                    </a:lnTo>
                    <a:lnTo>
                      <a:pt x="520953" y="240944"/>
                    </a:lnTo>
                    <a:cubicBezTo>
                      <a:pt x="520086" y="247483"/>
                      <a:pt x="514500" y="252196"/>
                      <a:pt x="508142" y="252196"/>
                    </a:cubicBezTo>
                    <a:cubicBezTo>
                      <a:pt x="507564" y="252196"/>
                      <a:pt x="507083" y="252196"/>
                      <a:pt x="506505" y="252100"/>
                    </a:cubicBezTo>
                    <a:cubicBezTo>
                      <a:pt x="499473" y="251330"/>
                      <a:pt x="494465" y="244887"/>
                      <a:pt x="495331" y="237770"/>
                    </a:cubicBezTo>
                    <a:lnTo>
                      <a:pt x="495717" y="234404"/>
                    </a:lnTo>
                    <a:lnTo>
                      <a:pt x="454491" y="253061"/>
                    </a:lnTo>
                    <a:cubicBezTo>
                      <a:pt x="443702" y="257966"/>
                      <a:pt x="430988" y="253254"/>
                      <a:pt x="425979" y="242482"/>
                    </a:cubicBezTo>
                    <a:lnTo>
                      <a:pt x="421163" y="231807"/>
                    </a:lnTo>
                    <a:cubicBezTo>
                      <a:pt x="421163" y="244502"/>
                      <a:pt x="421163" y="371448"/>
                      <a:pt x="421163" y="498587"/>
                    </a:cubicBezTo>
                    <a:cubicBezTo>
                      <a:pt x="421163" y="512821"/>
                      <a:pt x="409700" y="524265"/>
                      <a:pt x="395445" y="524265"/>
                    </a:cubicBezTo>
                    <a:cubicBezTo>
                      <a:pt x="381189" y="524265"/>
                      <a:pt x="369630" y="512821"/>
                      <a:pt x="369630" y="498587"/>
                    </a:cubicBezTo>
                    <a:lnTo>
                      <a:pt x="369630" y="345001"/>
                    </a:lnTo>
                    <a:lnTo>
                      <a:pt x="350847" y="345001"/>
                    </a:lnTo>
                    <a:lnTo>
                      <a:pt x="350847" y="498587"/>
                    </a:lnTo>
                    <a:cubicBezTo>
                      <a:pt x="350847" y="512821"/>
                      <a:pt x="339288" y="524265"/>
                      <a:pt x="325032" y="524265"/>
                    </a:cubicBezTo>
                    <a:cubicBezTo>
                      <a:pt x="310777" y="524265"/>
                      <a:pt x="299218" y="512821"/>
                      <a:pt x="299218" y="498587"/>
                    </a:cubicBezTo>
                    <a:cubicBezTo>
                      <a:pt x="299218" y="327883"/>
                      <a:pt x="299218" y="241328"/>
                      <a:pt x="299218" y="231807"/>
                    </a:cubicBezTo>
                    <a:lnTo>
                      <a:pt x="264638" y="307590"/>
                    </a:lnTo>
                    <a:cubicBezTo>
                      <a:pt x="259725" y="318362"/>
                      <a:pt x="247011" y="323170"/>
                      <a:pt x="236126" y="318266"/>
                    </a:cubicBezTo>
                    <a:cubicBezTo>
                      <a:pt x="225338" y="313361"/>
                      <a:pt x="220522" y="300570"/>
                      <a:pt x="225531" y="289799"/>
                    </a:cubicBezTo>
                    <a:lnTo>
                      <a:pt x="297195" y="132943"/>
                    </a:lnTo>
                    <a:cubicBezTo>
                      <a:pt x="301530" y="123422"/>
                      <a:pt x="311258" y="119671"/>
                      <a:pt x="321757" y="119671"/>
                    </a:cubicBezTo>
                    <a:lnTo>
                      <a:pt x="398623" y="119671"/>
                    </a:lnTo>
                    <a:cubicBezTo>
                      <a:pt x="409315" y="119671"/>
                      <a:pt x="418851" y="123518"/>
                      <a:pt x="423186" y="132943"/>
                    </a:cubicBezTo>
                    <a:lnTo>
                      <a:pt x="456224" y="205168"/>
                    </a:lnTo>
                    <a:lnTo>
                      <a:pt x="501785" y="184587"/>
                    </a:lnTo>
                    <a:lnTo>
                      <a:pt x="511417" y="104861"/>
                    </a:lnTo>
                    <a:lnTo>
                      <a:pt x="468457" y="99668"/>
                    </a:lnTo>
                    <a:cubicBezTo>
                      <a:pt x="459307" y="98610"/>
                      <a:pt x="452757" y="90243"/>
                      <a:pt x="453913" y="81106"/>
                    </a:cubicBezTo>
                    <a:lnTo>
                      <a:pt x="462004" y="14652"/>
                    </a:lnTo>
                    <a:cubicBezTo>
                      <a:pt x="463063" y="5612"/>
                      <a:pt x="471347" y="-1024"/>
                      <a:pt x="480498" y="130"/>
                    </a:cubicBez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2EBDC8"/>
                  </a:solidFill>
                  <a:cs typeface="+mn-ea"/>
                  <a:sym typeface="+mn-lt"/>
                </a:endParaRPr>
              </a:p>
            </p:txBody>
          </p:sp>
        </p:grpSp>
        <p:sp>
          <p:nvSpPr>
            <p:cNvPr id="19" name="文本框 18"/>
            <p:cNvSpPr txBox="1"/>
            <p:nvPr/>
          </p:nvSpPr>
          <p:spPr>
            <a:xfrm>
              <a:off x="7231157" y="2564337"/>
              <a:ext cx="2339102" cy="523220"/>
            </a:xfrm>
            <a:prstGeom prst="rect">
              <a:avLst/>
            </a:prstGeom>
            <a:noFill/>
          </p:spPr>
          <p:txBody>
            <a:bodyPr wrap="none" rtlCol="0">
              <a:spAutoFit/>
            </a:bodyPr>
            <a:lstStyle/>
            <a:p>
              <a:r>
                <a:rPr lang="zh-CN" altLang="en-US" sz="2800" dirty="0">
                  <a:solidFill>
                    <a:srgbClr val="2EBDC8"/>
                  </a:solidFill>
                  <a:cs typeface="+mn-ea"/>
                  <a:sym typeface="+mn-lt"/>
                </a:rPr>
                <a:t>举办主题活动</a:t>
              </a:r>
            </a:p>
          </p:txBody>
        </p:sp>
      </p:grpSp>
      <p:sp>
        <p:nvSpPr>
          <p:cNvPr id="22" name="文本框 21"/>
          <p:cNvSpPr txBox="1"/>
          <p:nvPr/>
        </p:nvSpPr>
        <p:spPr>
          <a:xfrm>
            <a:off x="2918235" y="3231904"/>
            <a:ext cx="5658086" cy="1517595"/>
          </a:xfrm>
          <a:prstGeom prst="rect">
            <a:avLst/>
          </a:prstGeom>
          <a:noFill/>
        </p:spPr>
        <p:txBody>
          <a:bodyPr wrap="square" rtlCol="0">
            <a:spAutoFit/>
          </a:bodyPr>
          <a:lstStyle/>
          <a:p>
            <a:pPr algn="ctr">
              <a:lnSpc>
                <a:spcPct val="200000"/>
              </a:lnSpc>
            </a:pPr>
            <a:r>
              <a:rPr lang="zh-CN" altLang="en-US" sz="1200" dirty="0">
                <a:solidFill>
                  <a:srgbClr val="01E8F4"/>
                </a:solidFill>
                <a:cs typeface="+mn-ea"/>
                <a:sym typeface="+mn-lt"/>
              </a:rPr>
              <a:t>在公司创业的起步阶段，我们主要采取以采摘体验为主的半旅游型发展战略，主要推广的产品为高端水果、林木与农家休闲娱乐旅游模式。在前三年中，将周边地区作为销售重心，在抓牢市场后再像周边城市辐射，形成一定的市场知名度并在全国乃至国际进行推广销售。</a:t>
            </a: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animEffect transition="in" filter="fade">
                                      <p:cBhvr>
                                        <p:cTn id="31" dur="500"/>
                                        <p:tgtEl>
                                          <p:spTgt spid="34"/>
                                        </p:tgtEl>
                                      </p:cBhvr>
                                    </p:animEffect>
                                  </p:childTnLst>
                                </p:cTn>
                              </p:par>
                            </p:childTnLst>
                          </p:cTn>
                        </p:par>
                        <p:par>
                          <p:cTn id="32" fill="hold">
                            <p:stCondLst>
                              <p:cond delay="2500"/>
                            </p:stCondLst>
                            <p:childTnLst>
                              <p:par>
                                <p:cTn id="33" presetID="53" presetClass="entr" presetSubtype="16" fill="hold" grpId="0" nodeType="afterEffect">
                                  <p:stCondLst>
                                    <p:cond delay="0"/>
                                  </p:stCondLst>
                                  <p:iterate type="lt">
                                    <p:tmPct val="10000"/>
                                  </p:iterate>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email"/>
          <a:stretch>
            <a:fillRect/>
          </a:stretch>
        </p:blipFill>
        <p:spPr>
          <a:xfrm>
            <a:off x="1" y="0"/>
            <a:ext cx="12191999" cy="6858000"/>
          </a:xfrm>
          <a:prstGeom prst="rect">
            <a:avLst/>
          </a:prstGeom>
        </p:spPr>
      </p:pic>
      <p:sp>
        <p:nvSpPr>
          <p:cNvPr id="10" name="矩形 9"/>
          <p:cNvSpPr/>
          <p:nvPr/>
        </p:nvSpPr>
        <p:spPr>
          <a:xfrm>
            <a:off x="0" y="0"/>
            <a:ext cx="12192000"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占位符 1"/>
          <p:cNvSpPr>
            <a:spLocks noGrp="1"/>
          </p:cNvSpPr>
          <p:nvPr>
            <p:ph type="body" sz="quarter" idx="15"/>
          </p:nvPr>
        </p:nvSpPr>
        <p:spPr/>
        <p:txBody>
          <a:bodyPr/>
          <a:lstStyle/>
          <a:p>
            <a:r>
              <a:rPr lang="zh-CN" altLang="zh-CN" dirty="0"/>
              <a:t>具体产业规划</a:t>
            </a:r>
            <a:endParaRPr lang="zh-CN" altLang="en-US" dirty="0">
              <a:latin typeface="+mn-lt"/>
              <a:ea typeface="+mn-ea"/>
              <a:cs typeface="+mn-ea"/>
              <a:sym typeface="+mn-lt"/>
            </a:endParaRPr>
          </a:p>
        </p:txBody>
      </p:sp>
      <p:grpSp>
        <p:nvGrpSpPr>
          <p:cNvPr id="3" name="组合 2"/>
          <p:cNvGrpSpPr/>
          <p:nvPr/>
        </p:nvGrpSpPr>
        <p:grpSpPr>
          <a:xfrm>
            <a:off x="4395538" y="2213119"/>
            <a:ext cx="4063300" cy="3517664"/>
            <a:chOff x="5035147" y="856253"/>
            <a:chExt cx="4063300" cy="3517664"/>
          </a:xfrm>
        </p:grpSpPr>
        <p:sp>
          <p:nvSpPr>
            <p:cNvPr id="4" name="文本框 3"/>
            <p:cNvSpPr txBox="1"/>
            <p:nvPr/>
          </p:nvSpPr>
          <p:spPr>
            <a:xfrm>
              <a:off x="6220290" y="856253"/>
              <a:ext cx="2031325" cy="461665"/>
            </a:xfrm>
            <a:prstGeom prst="rect">
              <a:avLst/>
            </a:prstGeom>
            <a:noFill/>
          </p:spPr>
          <p:txBody>
            <a:bodyPr wrap="none" rtlCol="0">
              <a:spAutoFit/>
            </a:bodyPr>
            <a:lstStyle/>
            <a:p>
              <a:pPr algn="r"/>
              <a:r>
                <a:rPr lang="zh-CN" altLang="en-US" sz="2400" dirty="0">
                  <a:solidFill>
                    <a:srgbClr val="02B1C4"/>
                  </a:solidFill>
                  <a:cs typeface="+mn-ea"/>
                  <a:sym typeface="+mn-lt"/>
                </a:rPr>
                <a:t>现代农业园区</a:t>
              </a:r>
            </a:p>
          </p:txBody>
        </p:sp>
        <p:sp>
          <p:nvSpPr>
            <p:cNvPr id="5" name="文本框 4"/>
            <p:cNvSpPr txBox="1"/>
            <p:nvPr/>
          </p:nvSpPr>
          <p:spPr>
            <a:xfrm>
              <a:off x="5035147" y="1378995"/>
              <a:ext cx="4063300" cy="2994922"/>
            </a:xfrm>
            <a:prstGeom prst="rect">
              <a:avLst/>
            </a:prstGeom>
            <a:noFill/>
          </p:spPr>
          <p:txBody>
            <a:bodyPr wrap="square" rtlCol="0">
              <a:spAutoFit/>
            </a:bodyPr>
            <a:lstStyle/>
            <a:p>
              <a:pPr indent="457200">
                <a:lnSpc>
                  <a:spcPct val="200000"/>
                </a:lnSpc>
              </a:pPr>
              <a:r>
                <a:rPr lang="zh-CN" altLang="en-US" sz="1200" dirty="0">
                  <a:solidFill>
                    <a:schemeClr val="bg1">
                      <a:alpha val="80000"/>
                    </a:schemeClr>
                  </a:solidFill>
                  <a:cs typeface="+mn-ea"/>
                  <a:sym typeface="+mn-lt"/>
                </a:rPr>
                <a:t>规划实现后，公司主要进行高端绿色有机水果产出、生态农业观光、红色革命之旅、现代农业新技术创新示范与推广、农产品深加工、养生养老及休闲度假、现代农业高新企业孵化等七大产业。通过经营管理体制的建立健全与不断创新，探索现代农业发展新模式，使园区成为农业科技创新、农业产业升级、新农村建设的区域性甚至国家级示范样板，跻身国内一流、国际知名的现代农业园区之列。</a:t>
              </a:r>
            </a:p>
          </p:txBody>
        </p:sp>
      </p:grpSp>
      <p:grpSp>
        <p:nvGrpSpPr>
          <p:cNvPr id="6" name="组合 5"/>
          <p:cNvGrpSpPr/>
          <p:nvPr/>
        </p:nvGrpSpPr>
        <p:grpSpPr>
          <a:xfrm>
            <a:off x="777507" y="2213119"/>
            <a:ext cx="3081337" cy="2040337"/>
            <a:chOff x="5526128" y="856253"/>
            <a:chExt cx="3081337" cy="2040337"/>
          </a:xfrm>
        </p:grpSpPr>
        <p:sp>
          <p:nvSpPr>
            <p:cNvPr id="7" name="文本框 6"/>
            <p:cNvSpPr txBox="1"/>
            <p:nvPr/>
          </p:nvSpPr>
          <p:spPr>
            <a:xfrm>
              <a:off x="5743357" y="856253"/>
              <a:ext cx="2646878" cy="461665"/>
            </a:xfrm>
            <a:prstGeom prst="rect">
              <a:avLst/>
            </a:prstGeom>
            <a:noFill/>
          </p:spPr>
          <p:txBody>
            <a:bodyPr wrap="none" rtlCol="0">
              <a:spAutoFit/>
            </a:bodyPr>
            <a:lstStyle/>
            <a:p>
              <a:pPr algn="r"/>
              <a:r>
                <a:rPr lang="zh-CN" altLang="en-US" sz="2400" dirty="0">
                  <a:solidFill>
                    <a:srgbClr val="02B1C4"/>
                  </a:solidFill>
                  <a:cs typeface="+mn-ea"/>
                  <a:sym typeface="+mn-lt"/>
                </a:rPr>
                <a:t>美丽乡村旅游建设</a:t>
              </a:r>
            </a:p>
          </p:txBody>
        </p:sp>
        <p:sp>
          <p:nvSpPr>
            <p:cNvPr id="8" name="文本框 7"/>
            <p:cNvSpPr txBox="1"/>
            <p:nvPr/>
          </p:nvSpPr>
          <p:spPr>
            <a:xfrm>
              <a:off x="5526128" y="1378995"/>
              <a:ext cx="3081337" cy="1517595"/>
            </a:xfrm>
            <a:prstGeom prst="rect">
              <a:avLst/>
            </a:prstGeom>
            <a:noFill/>
          </p:spPr>
          <p:txBody>
            <a:bodyPr wrap="square" rtlCol="0">
              <a:spAutoFit/>
            </a:bodyPr>
            <a:lstStyle/>
            <a:p>
              <a:pPr indent="457200">
                <a:lnSpc>
                  <a:spcPct val="200000"/>
                </a:lnSpc>
              </a:pPr>
              <a:r>
                <a:rPr lang="zh-CN" altLang="en-US" sz="1200" dirty="0">
                  <a:solidFill>
                    <a:schemeClr val="bg1">
                      <a:alpha val="80000"/>
                    </a:schemeClr>
                  </a:solidFill>
                  <a:cs typeface="+mn-ea"/>
                  <a:sym typeface="+mn-lt"/>
                </a:rPr>
                <a:t>规划总面积</a:t>
              </a:r>
              <a:r>
                <a:rPr lang="en-US" altLang="zh-CN" sz="1200" dirty="0">
                  <a:solidFill>
                    <a:schemeClr val="bg1">
                      <a:alpha val="80000"/>
                    </a:schemeClr>
                  </a:solidFill>
                  <a:cs typeface="+mn-ea"/>
                  <a:sym typeface="+mn-lt"/>
                </a:rPr>
                <a:t>5000</a:t>
              </a:r>
              <a:r>
                <a:rPr lang="zh-CN" altLang="en-US" sz="1200" dirty="0">
                  <a:solidFill>
                    <a:schemeClr val="bg1">
                      <a:alpha val="80000"/>
                    </a:schemeClr>
                  </a:solidFill>
                  <a:cs typeface="+mn-ea"/>
                  <a:sym typeface="+mn-lt"/>
                </a:rPr>
                <a:t>亩，总体规划、分阶段实施。公司主打蓝莓品牌，以蓝莓、蓝莓酒、蓝莓园为一体，通过观赏、品酒会、农家乐等树立公司特色和形象。</a:t>
              </a:r>
            </a:p>
          </p:txBody>
        </p:sp>
      </p:gr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793291" y="2187711"/>
            <a:ext cx="4698722" cy="1446550"/>
          </a:xfrm>
          <a:prstGeom prst="rect">
            <a:avLst/>
          </a:prstGeom>
          <a:noFill/>
        </p:spPr>
        <p:txBody>
          <a:bodyPr wrap="none" rtlCol="0">
            <a:spAutoFit/>
          </a:bodyPr>
          <a:lstStyle/>
          <a:p>
            <a:r>
              <a:rPr lang="zh-CN" altLang="en-US" sz="8800" dirty="0">
                <a:solidFill>
                  <a:srgbClr val="01EFFB">
                    <a:alpha val="96000"/>
                  </a:srgbClr>
                </a:solidFill>
                <a:latin typeface="华文中宋" panose="02010600040101010101" pitchFamily="2" charset="-122"/>
                <a:ea typeface="华文中宋" panose="02010600040101010101" pitchFamily="2" charset="-122"/>
                <a:cs typeface="+mn-ea"/>
                <a:sym typeface="+mn-lt"/>
              </a:rPr>
              <a:t>感谢聆听</a:t>
            </a:r>
          </a:p>
        </p:txBody>
      </p:sp>
      <p:sp>
        <p:nvSpPr>
          <p:cNvPr id="7" name="矩形: 圆角 6"/>
          <p:cNvSpPr/>
          <p:nvPr/>
        </p:nvSpPr>
        <p:spPr>
          <a:xfrm>
            <a:off x="7813040" y="4128319"/>
            <a:ext cx="1329612" cy="214728"/>
          </a:xfrm>
          <a:prstGeom prst="roundRect">
            <a:avLst>
              <a:gd name="adj" fmla="val 9241"/>
            </a:avLst>
          </a:prstGeom>
          <a:solidFill>
            <a:srgbClr val="02B1C4">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演讲人：PPT</a:t>
            </a:r>
          </a:p>
        </p:txBody>
      </p:sp>
      <p:sp>
        <p:nvSpPr>
          <p:cNvPr id="8" name="矩形: 圆角 7"/>
          <p:cNvSpPr/>
          <p:nvPr/>
        </p:nvSpPr>
        <p:spPr>
          <a:xfrm>
            <a:off x="9804400" y="4128318"/>
            <a:ext cx="1402080" cy="226431"/>
          </a:xfrm>
          <a:prstGeom prst="roundRect">
            <a:avLst>
              <a:gd name="adj" fmla="val 9241"/>
            </a:avLst>
          </a:prstGeom>
          <a:solidFill>
            <a:srgbClr val="02B1C4">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时间：</a:t>
            </a:r>
            <a:r>
              <a:rPr lang="en-US" altLang="zh-CN" sz="1200" dirty="0">
                <a:cs typeface="+mn-ea"/>
                <a:sym typeface="+mn-lt"/>
              </a:rPr>
              <a:t>2021/3/3</a:t>
            </a:r>
            <a:endParaRPr lang="zh-CN" altLang="en-US" sz="12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649"/>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649"/>
                            </p:stCondLst>
                            <p:childTnLst>
                              <p:par>
                                <p:cTn id="19" presetID="42"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99208" y="2749996"/>
            <a:ext cx="4288353" cy="1323439"/>
          </a:xfrm>
          <a:prstGeom prst="rect">
            <a:avLst/>
          </a:prstGeom>
          <a:noFill/>
        </p:spPr>
        <p:txBody>
          <a:bodyPr wrap="none" rtlCol="0">
            <a:spAutoFit/>
          </a:bodyPr>
          <a:lstStyle/>
          <a:p>
            <a:r>
              <a:rPr lang="zh-CN" altLang="en-US" sz="8000" dirty="0">
                <a:solidFill>
                  <a:srgbClr val="01E8F4"/>
                </a:solidFill>
                <a:cs typeface="+mn-ea"/>
                <a:sym typeface="+mn-lt"/>
              </a:rPr>
              <a:t>公司简介</a:t>
            </a:r>
            <a:endParaRPr lang="zh-CN" altLang="en-US" sz="8000" dirty="0">
              <a:solidFill>
                <a:srgbClr val="01EFFB"/>
              </a:solidFill>
              <a:cs typeface="+mn-ea"/>
              <a:sym typeface="+mn-lt"/>
            </a:endParaRPr>
          </a:p>
        </p:txBody>
      </p:sp>
      <p:sp>
        <p:nvSpPr>
          <p:cNvPr id="6" name="文本框 5"/>
          <p:cNvSpPr txBox="1"/>
          <p:nvPr/>
        </p:nvSpPr>
        <p:spPr>
          <a:xfrm>
            <a:off x="1401161" y="4073435"/>
            <a:ext cx="3413902" cy="381708"/>
          </a:xfrm>
          <a:prstGeom prst="rect">
            <a:avLst/>
          </a:prstGeom>
          <a:noFill/>
        </p:spPr>
        <p:txBody>
          <a:bodyPr wrap="square" rtlCol="0">
            <a:spAutoFit/>
          </a:bodyPr>
          <a:lstStyle/>
          <a:p>
            <a:pPr>
              <a:lnSpc>
                <a:spcPct val="150000"/>
              </a:lnSpc>
            </a:pPr>
            <a:r>
              <a:rPr lang="zh-CN" altLang="en-US" sz="1400" dirty="0">
                <a:solidFill>
                  <a:schemeClr val="bg1">
                    <a:alpha val="96000"/>
                  </a:schemeClr>
                </a:solidFill>
                <a:cs typeface="+mn-ea"/>
                <a:sym typeface="+mn-lt"/>
              </a:rPr>
              <a:t>点击此处添加具体文本说明点击此处添加</a:t>
            </a:r>
          </a:p>
        </p:txBody>
      </p:sp>
      <p:sp>
        <p:nvSpPr>
          <p:cNvPr id="10" name="矩形 9"/>
          <p:cNvSpPr/>
          <p:nvPr/>
        </p:nvSpPr>
        <p:spPr>
          <a:xfrm>
            <a:off x="1199208" y="359361"/>
            <a:ext cx="2201244" cy="2215991"/>
          </a:xfrm>
          <a:prstGeom prst="rect">
            <a:avLst/>
          </a:prstGeom>
        </p:spPr>
        <p:txBody>
          <a:bodyPr wrap="none">
            <a:spAutoFit/>
          </a:bodyPr>
          <a:lstStyle/>
          <a:p>
            <a:r>
              <a:rPr lang="en-US" altLang="zh-CN" sz="13800" dirty="0">
                <a:solidFill>
                  <a:srgbClr val="01EFFB"/>
                </a:solidFill>
                <a:cs typeface="+mn-ea"/>
                <a:sym typeface="+mn-lt"/>
              </a:rPr>
              <a:t>01</a:t>
            </a:r>
            <a:endParaRPr lang="zh-CN" altLang="en-US" sz="32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149"/>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6769321" y="3429000"/>
            <a:ext cx="5422678" cy="2803582"/>
          </a:xfrm>
          <a:prstGeom prst="rect">
            <a:avLst/>
          </a:prstGeom>
        </p:spPr>
      </p:pic>
      <p:pic>
        <p:nvPicPr>
          <p:cNvPr id="3" name="图片 2"/>
          <p:cNvPicPr>
            <a:picLocks noChangeAspect="1"/>
          </p:cNvPicPr>
          <p:nvPr/>
        </p:nvPicPr>
        <p:blipFill>
          <a:blip r:embed="rId4" cstate="email"/>
          <a:stretch>
            <a:fillRect/>
          </a:stretch>
        </p:blipFill>
        <p:spPr>
          <a:xfrm>
            <a:off x="7374965" y="1028447"/>
            <a:ext cx="3416173" cy="3915430"/>
          </a:xfrm>
          <a:prstGeom prst="rect">
            <a:avLst/>
          </a:prstGeom>
        </p:spPr>
      </p:pic>
      <p:grpSp>
        <p:nvGrpSpPr>
          <p:cNvPr id="4" name="组合 3"/>
          <p:cNvGrpSpPr/>
          <p:nvPr/>
        </p:nvGrpSpPr>
        <p:grpSpPr>
          <a:xfrm>
            <a:off x="604269" y="3282127"/>
            <a:ext cx="5685050" cy="1501209"/>
            <a:chOff x="5607533" y="1828800"/>
            <a:chExt cx="5685050" cy="1501209"/>
          </a:xfrm>
        </p:grpSpPr>
        <p:sp>
          <p:nvSpPr>
            <p:cNvPr id="6" name="文本框 5"/>
            <p:cNvSpPr txBox="1"/>
            <p:nvPr/>
          </p:nvSpPr>
          <p:spPr>
            <a:xfrm>
              <a:off x="9876811" y="1828800"/>
              <a:ext cx="1415772" cy="461665"/>
            </a:xfrm>
            <a:prstGeom prst="rect">
              <a:avLst/>
            </a:prstGeom>
            <a:noFill/>
          </p:spPr>
          <p:txBody>
            <a:bodyPr wrap="none" rtlCol="0">
              <a:spAutoFit/>
            </a:bodyPr>
            <a:lstStyle/>
            <a:p>
              <a:pPr algn="r"/>
              <a:r>
                <a:rPr lang="zh-CN" altLang="en-US" sz="2400" dirty="0">
                  <a:solidFill>
                    <a:srgbClr val="02B1C4"/>
                  </a:solidFill>
                  <a:cs typeface="+mn-ea"/>
                  <a:sym typeface="+mn-lt"/>
                </a:rPr>
                <a:t>科技开发</a:t>
              </a:r>
            </a:p>
          </p:txBody>
        </p:sp>
        <p:sp>
          <p:nvSpPr>
            <p:cNvPr id="7" name="文本框 6"/>
            <p:cNvSpPr txBox="1"/>
            <p:nvPr/>
          </p:nvSpPr>
          <p:spPr>
            <a:xfrm>
              <a:off x="5607533" y="2435662"/>
              <a:ext cx="5685050" cy="894347"/>
            </a:xfrm>
            <a:prstGeom prst="rect">
              <a:avLst/>
            </a:prstGeom>
            <a:noFill/>
          </p:spPr>
          <p:txBody>
            <a:bodyPr wrap="square" rtlCol="0">
              <a:spAutoFit/>
            </a:bodyPr>
            <a:lstStyle/>
            <a:p>
              <a:pPr algn="r">
                <a:lnSpc>
                  <a:spcPct val="150000"/>
                </a:lnSpc>
              </a:pPr>
              <a:r>
                <a:rPr lang="zh-CN" altLang="en-US" sz="1200" dirty="0">
                  <a:solidFill>
                    <a:schemeClr val="bg1">
                      <a:alpha val="80000"/>
                    </a:schemeClr>
                  </a:solidFill>
                  <a:cs typeface="+mn-ea"/>
                  <a:sym typeface="+mn-lt"/>
                </a:rPr>
                <a:t>结合国内外高新农业科技开发，达到互利共赢的目的。与国家知名农业科学院、农业大学合作，我们为其提供科研场地、科研费用。他们为我们提供科学技术，提高经济效益。引进先进的技术设备、技术专利。</a:t>
              </a:r>
            </a:p>
          </p:txBody>
        </p:sp>
      </p:grpSp>
      <p:grpSp>
        <p:nvGrpSpPr>
          <p:cNvPr id="13" name="组合 12"/>
          <p:cNvGrpSpPr/>
          <p:nvPr/>
        </p:nvGrpSpPr>
        <p:grpSpPr>
          <a:xfrm>
            <a:off x="676535" y="1672558"/>
            <a:ext cx="5733260" cy="1209679"/>
            <a:chOff x="1489966" y="4749321"/>
            <a:chExt cx="5733260" cy="1209679"/>
          </a:xfrm>
        </p:grpSpPr>
        <p:sp>
          <p:nvSpPr>
            <p:cNvPr id="14" name="矩形 13"/>
            <p:cNvSpPr/>
            <p:nvPr/>
          </p:nvSpPr>
          <p:spPr>
            <a:xfrm>
              <a:off x="1489966" y="4749321"/>
              <a:ext cx="5733260" cy="1209679"/>
            </a:xfrm>
            <a:prstGeom prst="rect">
              <a:avLst/>
            </a:prstGeom>
            <a:gradFill flip="none" rotWithShape="1">
              <a:gsLst>
                <a:gs pos="0">
                  <a:srgbClr val="01EFFB">
                    <a:alpha val="78000"/>
                  </a:srgbClr>
                </a:gs>
                <a:gs pos="100000">
                  <a:srgbClr val="01EFFB">
                    <a:alpha val="17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grpSp>
          <p:nvGrpSpPr>
            <p:cNvPr id="15" name="组合 14"/>
            <p:cNvGrpSpPr/>
            <p:nvPr/>
          </p:nvGrpSpPr>
          <p:grpSpPr>
            <a:xfrm>
              <a:off x="1610442" y="4856892"/>
              <a:ext cx="5492308" cy="1023143"/>
              <a:chOff x="2960270" y="1209455"/>
              <a:chExt cx="5492308" cy="1023143"/>
            </a:xfrm>
          </p:grpSpPr>
          <p:sp>
            <p:nvSpPr>
              <p:cNvPr id="16" name="文本框 15"/>
              <p:cNvSpPr txBox="1"/>
              <p:nvPr/>
            </p:nvSpPr>
            <p:spPr>
              <a:xfrm>
                <a:off x="4536873" y="1209455"/>
                <a:ext cx="2339102" cy="461665"/>
              </a:xfrm>
              <a:prstGeom prst="rect">
                <a:avLst/>
              </a:prstGeom>
              <a:noFill/>
            </p:spPr>
            <p:txBody>
              <a:bodyPr wrap="none" rtlCol="0">
                <a:spAutoFit/>
              </a:bodyPr>
              <a:lstStyle/>
              <a:p>
                <a:pPr algn="r"/>
                <a:r>
                  <a:rPr lang="zh-CN" altLang="en-US" sz="2400" dirty="0">
                    <a:solidFill>
                      <a:schemeClr val="bg1"/>
                    </a:solidFill>
                    <a:cs typeface="+mn-ea"/>
                    <a:sym typeface="+mn-lt"/>
                  </a:rPr>
                  <a:t>公司主营业务：</a:t>
                </a:r>
              </a:p>
            </p:txBody>
          </p:sp>
          <p:sp>
            <p:nvSpPr>
              <p:cNvPr id="17" name="文本框 16"/>
              <p:cNvSpPr txBox="1"/>
              <p:nvPr/>
            </p:nvSpPr>
            <p:spPr>
              <a:xfrm>
                <a:off x="2960270" y="1615250"/>
                <a:ext cx="5492308" cy="617348"/>
              </a:xfrm>
              <a:prstGeom prst="rect">
                <a:avLst/>
              </a:prstGeom>
              <a:noFill/>
            </p:spPr>
            <p:txBody>
              <a:bodyPr wrap="square" rtlCol="0">
                <a:spAutoFit/>
              </a:bodyPr>
              <a:lstStyle/>
              <a:p>
                <a:pPr algn="r">
                  <a:lnSpc>
                    <a:spcPct val="150000"/>
                  </a:lnSpc>
                </a:pPr>
                <a:r>
                  <a:rPr lang="zh-CN" altLang="en-US" sz="1200" dirty="0">
                    <a:solidFill>
                      <a:schemeClr val="bg1"/>
                    </a:solidFill>
                    <a:cs typeface="+mn-ea"/>
                    <a:sym typeface="+mn-lt"/>
                  </a:rPr>
                  <a:t>高端林木的种植、销售，生态农业的开发与推广。公司以“诚心诚信，绿色生态”为宗旨，坚持“可持续发展、人与自然和谐共赢”的发展理念。</a:t>
                </a:r>
              </a:p>
            </p:txBody>
          </p:sp>
        </p:grpSp>
      </p:grpSp>
      <p:grpSp>
        <p:nvGrpSpPr>
          <p:cNvPr id="18" name="组合 17"/>
          <p:cNvGrpSpPr/>
          <p:nvPr/>
        </p:nvGrpSpPr>
        <p:grpSpPr>
          <a:xfrm>
            <a:off x="604269" y="4794649"/>
            <a:ext cx="5685050" cy="1501209"/>
            <a:chOff x="5607533" y="1828800"/>
            <a:chExt cx="5685050" cy="1501209"/>
          </a:xfrm>
        </p:grpSpPr>
        <p:sp>
          <p:nvSpPr>
            <p:cNvPr id="19" name="文本框 18"/>
            <p:cNvSpPr txBox="1"/>
            <p:nvPr/>
          </p:nvSpPr>
          <p:spPr>
            <a:xfrm>
              <a:off x="9876811" y="1828800"/>
              <a:ext cx="1415772" cy="461665"/>
            </a:xfrm>
            <a:prstGeom prst="rect">
              <a:avLst/>
            </a:prstGeom>
            <a:noFill/>
          </p:spPr>
          <p:txBody>
            <a:bodyPr wrap="none" rtlCol="0">
              <a:spAutoFit/>
            </a:bodyPr>
            <a:lstStyle/>
            <a:p>
              <a:pPr algn="r"/>
              <a:r>
                <a:rPr lang="zh-CN" altLang="en-US" sz="2400" dirty="0">
                  <a:solidFill>
                    <a:srgbClr val="02B1C4"/>
                  </a:solidFill>
                  <a:cs typeface="+mn-ea"/>
                  <a:sym typeface="+mn-lt"/>
                </a:rPr>
                <a:t>服务宗旨</a:t>
              </a:r>
            </a:p>
          </p:txBody>
        </p:sp>
        <p:sp>
          <p:nvSpPr>
            <p:cNvPr id="20" name="文本框 19"/>
            <p:cNvSpPr txBox="1"/>
            <p:nvPr/>
          </p:nvSpPr>
          <p:spPr>
            <a:xfrm>
              <a:off x="5607533" y="2435662"/>
              <a:ext cx="5685050" cy="894347"/>
            </a:xfrm>
            <a:prstGeom prst="rect">
              <a:avLst/>
            </a:prstGeom>
            <a:noFill/>
          </p:spPr>
          <p:txBody>
            <a:bodyPr wrap="square" rtlCol="0">
              <a:spAutoFit/>
            </a:bodyPr>
            <a:lstStyle/>
            <a:p>
              <a:pPr algn="r">
                <a:lnSpc>
                  <a:spcPct val="150000"/>
                </a:lnSpc>
              </a:pPr>
              <a:r>
                <a:rPr lang="zh-CN" altLang="en-US" sz="1200" dirty="0">
                  <a:solidFill>
                    <a:schemeClr val="bg1">
                      <a:alpha val="80000"/>
                    </a:schemeClr>
                  </a:solidFill>
                  <a:cs typeface="+mn-ea"/>
                  <a:sym typeface="+mn-lt"/>
                </a:rPr>
                <a:t>积极开展旅游观光业，为人们节假日观光提供更多的选择。改变目前各大知名景区每逢节假日必定是人山人海，无法满足人们达到休闲娱乐的目的现状。让更多的人有更多的乐趣、有更好的体验是我们的服务宗旨。</a:t>
              </a:r>
            </a:p>
          </p:txBody>
        </p:sp>
      </p:grpSp>
      <p:sp>
        <p:nvSpPr>
          <p:cNvPr id="8" name="文本占位符 7"/>
          <p:cNvSpPr>
            <a:spLocks noGrp="1"/>
          </p:cNvSpPr>
          <p:nvPr>
            <p:ph type="body" sz="quarter" idx="15"/>
          </p:nvPr>
        </p:nvSpPr>
        <p:spPr/>
        <p:txBody>
          <a:bodyPr/>
          <a:lstStyle/>
          <a:p>
            <a:r>
              <a:rPr lang="zh-CN" altLang="en-US" dirty="0">
                <a:latin typeface="+mn-lt"/>
                <a:ea typeface="+mn-ea"/>
                <a:cs typeface="+mn-ea"/>
                <a:sym typeface="+mn-lt"/>
              </a:rPr>
              <a:t>公司简介</a:t>
            </a:r>
          </a:p>
        </p:txBody>
      </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90"/>
                                          </p:val>
                                        </p:tav>
                                        <p:tav tm="100000">
                                          <p:val>
                                            <p:fltVal val="0"/>
                                          </p:val>
                                        </p:tav>
                                      </p:tavLst>
                                    </p:anim>
                                    <p:animEffect transition="in" filter="fade">
                                      <p:cBhvr>
                                        <p:cTn id="16" dur="500"/>
                                        <p:tgtEl>
                                          <p:spTgt spid="3"/>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right)">
                                      <p:cBhvr>
                                        <p:cTn id="20" dur="500"/>
                                        <p:tgtEl>
                                          <p:spTgt spid="13"/>
                                        </p:tgtEl>
                                      </p:cBhvr>
                                    </p:animEffect>
                                  </p:childTnLst>
                                </p:cTn>
                              </p:par>
                            </p:childTnLst>
                          </p:cTn>
                        </p:par>
                        <p:par>
                          <p:cTn id="21" fill="hold">
                            <p:stCondLst>
                              <p:cond delay="1500"/>
                            </p:stCondLst>
                            <p:childTnLst>
                              <p:par>
                                <p:cTn id="22" presetID="14" presetClass="entr" presetSubtype="1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par>
                          <p:cTn id="25" fill="hold">
                            <p:stCondLst>
                              <p:cond delay="2000"/>
                            </p:stCondLst>
                            <p:childTnLst>
                              <p:par>
                                <p:cTn id="26" presetID="14" presetClass="entr" presetSubtype="1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1998" cy="6857999"/>
          </a:xfrm>
          <a:prstGeom prst="rect">
            <a:avLst/>
          </a:prstGeom>
        </p:spPr>
      </p:pic>
      <p:sp>
        <p:nvSpPr>
          <p:cNvPr id="2" name="文本占位符 1"/>
          <p:cNvSpPr>
            <a:spLocks noGrp="1"/>
          </p:cNvSpPr>
          <p:nvPr>
            <p:ph type="body" sz="quarter" idx="15"/>
          </p:nvPr>
        </p:nvSpPr>
        <p:spPr/>
        <p:txBody>
          <a:bodyPr/>
          <a:lstStyle/>
          <a:p>
            <a:r>
              <a:rPr lang="zh-CN" altLang="zh-CN" dirty="0"/>
              <a:t>经营理念</a:t>
            </a:r>
            <a:endParaRPr lang="zh-CN" altLang="en-US" dirty="0">
              <a:latin typeface="+mn-lt"/>
              <a:ea typeface="+mn-ea"/>
              <a:cs typeface="+mn-ea"/>
              <a:sym typeface="+mn-lt"/>
            </a:endParaRPr>
          </a:p>
        </p:txBody>
      </p:sp>
      <p:grpSp>
        <p:nvGrpSpPr>
          <p:cNvPr id="13" name="组合 12"/>
          <p:cNvGrpSpPr/>
          <p:nvPr/>
        </p:nvGrpSpPr>
        <p:grpSpPr>
          <a:xfrm>
            <a:off x="5342244" y="3057742"/>
            <a:ext cx="6411405" cy="1097848"/>
            <a:chOff x="6201951" y="2620853"/>
            <a:chExt cx="6411405" cy="1097848"/>
          </a:xfrm>
        </p:grpSpPr>
        <p:grpSp>
          <p:nvGrpSpPr>
            <p:cNvPr id="14" name="组合 13"/>
            <p:cNvGrpSpPr/>
            <p:nvPr/>
          </p:nvGrpSpPr>
          <p:grpSpPr>
            <a:xfrm>
              <a:off x="6201951" y="2763100"/>
              <a:ext cx="539240" cy="687266"/>
              <a:chOff x="7264400" y="3906838"/>
              <a:chExt cx="647700" cy="825499"/>
            </a:xfrm>
            <a:solidFill>
              <a:srgbClr val="01EFFB"/>
            </a:solidFill>
          </p:grpSpPr>
          <p:sp>
            <p:nvSpPr>
              <p:cNvPr id="18" name="Freeform 181"/>
              <p:cNvSpPr>
                <a:spLocks noEditPoints="1"/>
              </p:cNvSpPr>
              <p:nvPr/>
            </p:nvSpPr>
            <p:spPr bwMode="auto">
              <a:xfrm>
                <a:off x="7264400" y="3906838"/>
                <a:ext cx="647700" cy="800100"/>
              </a:xfrm>
              <a:custGeom>
                <a:avLst/>
                <a:gdLst>
                  <a:gd name="T0" fmla="*/ 1909 w 2854"/>
                  <a:gd name="T1" fmla="*/ 3181 h 3525"/>
                  <a:gd name="T2" fmla="*/ 1280 w 2854"/>
                  <a:gd name="T3" fmla="*/ 3518 h 3525"/>
                  <a:gd name="T4" fmla="*/ 1283 w 2854"/>
                  <a:gd name="T5" fmla="*/ 3416 h 3525"/>
                  <a:gd name="T6" fmla="*/ 1840 w 2854"/>
                  <a:gd name="T7" fmla="*/ 2868 h 3525"/>
                  <a:gd name="T8" fmla="*/ 1248 w 2854"/>
                  <a:gd name="T9" fmla="*/ 3188 h 3525"/>
                  <a:gd name="T10" fmla="*/ 1167 w 2854"/>
                  <a:gd name="T11" fmla="*/ 3141 h 3525"/>
                  <a:gd name="T12" fmla="*/ 1733 w 2854"/>
                  <a:gd name="T13" fmla="*/ 2561 h 3525"/>
                  <a:gd name="T14" fmla="*/ 1794 w 2854"/>
                  <a:gd name="T15" fmla="*/ 2642 h 3525"/>
                  <a:gd name="T16" fmla="*/ 1180 w 2854"/>
                  <a:gd name="T17" fmla="*/ 2891 h 3525"/>
                  <a:gd name="T18" fmla="*/ 1146 w 2854"/>
                  <a:gd name="T19" fmla="*/ 2796 h 3525"/>
                  <a:gd name="T20" fmla="*/ 550 w 2854"/>
                  <a:gd name="T21" fmla="*/ 2081 h 3525"/>
                  <a:gd name="T22" fmla="*/ 448 w 2854"/>
                  <a:gd name="T23" fmla="*/ 2325 h 3525"/>
                  <a:gd name="T24" fmla="*/ 361 w 2854"/>
                  <a:gd name="T25" fmla="*/ 2289 h 3525"/>
                  <a:gd name="T26" fmla="*/ 508 w 2854"/>
                  <a:gd name="T27" fmla="*/ 2061 h 3525"/>
                  <a:gd name="T28" fmla="*/ 2632 w 2854"/>
                  <a:gd name="T29" fmla="*/ 2142 h 3525"/>
                  <a:gd name="T30" fmla="*/ 2544 w 2854"/>
                  <a:gd name="T31" fmla="*/ 2184 h 3525"/>
                  <a:gd name="T32" fmla="*/ 2423 w 2854"/>
                  <a:gd name="T33" fmla="*/ 1955 h 3525"/>
                  <a:gd name="T34" fmla="*/ 288 w 2854"/>
                  <a:gd name="T35" fmla="*/ 1436 h 3525"/>
                  <a:gd name="T36" fmla="*/ 42 w 2854"/>
                  <a:gd name="T37" fmla="*/ 1538 h 3525"/>
                  <a:gd name="T38" fmla="*/ 17 w 2854"/>
                  <a:gd name="T39" fmla="*/ 1439 h 3525"/>
                  <a:gd name="T40" fmla="*/ 2829 w 2854"/>
                  <a:gd name="T41" fmla="*/ 1236 h 3525"/>
                  <a:gd name="T42" fmla="*/ 2795 w 2854"/>
                  <a:gd name="T43" fmla="*/ 1343 h 3525"/>
                  <a:gd name="T44" fmla="*/ 2570 w 2854"/>
                  <a:gd name="T45" fmla="*/ 1249 h 3525"/>
                  <a:gd name="T46" fmla="*/ 1136 w 2854"/>
                  <a:gd name="T47" fmla="*/ 553 h 3525"/>
                  <a:gd name="T48" fmla="*/ 774 w 2854"/>
                  <a:gd name="T49" fmla="*/ 801 h 3525"/>
                  <a:gd name="T50" fmla="*/ 597 w 2854"/>
                  <a:gd name="T51" fmla="*/ 1167 h 3525"/>
                  <a:gd name="T52" fmla="*/ 605 w 2854"/>
                  <a:gd name="T53" fmla="*/ 1546 h 3525"/>
                  <a:gd name="T54" fmla="*/ 746 w 2854"/>
                  <a:gd name="T55" fmla="*/ 1850 h 3525"/>
                  <a:gd name="T56" fmla="*/ 1149 w 2854"/>
                  <a:gd name="T57" fmla="*/ 2461 h 3525"/>
                  <a:gd name="T58" fmla="*/ 1863 w 2854"/>
                  <a:gd name="T59" fmla="*/ 2114 h 3525"/>
                  <a:gd name="T60" fmla="*/ 2054 w 2854"/>
                  <a:gd name="T61" fmla="*/ 1860 h 3525"/>
                  <a:gd name="T62" fmla="*/ 2232 w 2854"/>
                  <a:gd name="T63" fmla="*/ 1500 h 3525"/>
                  <a:gd name="T64" fmla="*/ 2233 w 2854"/>
                  <a:gd name="T65" fmla="*/ 1105 h 3525"/>
                  <a:gd name="T66" fmla="*/ 1997 w 2854"/>
                  <a:gd name="T67" fmla="*/ 729 h 3525"/>
                  <a:gd name="T68" fmla="*/ 1540 w 2854"/>
                  <a:gd name="T69" fmla="*/ 524 h 3525"/>
                  <a:gd name="T70" fmla="*/ 1768 w 2854"/>
                  <a:gd name="T71" fmla="*/ 458 h 3525"/>
                  <a:gd name="T72" fmla="*/ 2188 w 2854"/>
                  <a:gd name="T73" fmla="*/ 759 h 3525"/>
                  <a:gd name="T74" fmla="*/ 2373 w 2854"/>
                  <a:gd name="T75" fmla="*/ 1199 h 3525"/>
                  <a:gd name="T76" fmla="*/ 2310 w 2854"/>
                  <a:gd name="T77" fmla="*/ 1630 h 3525"/>
                  <a:gd name="T78" fmla="*/ 2097 w 2854"/>
                  <a:gd name="T79" fmla="*/ 2007 h 3525"/>
                  <a:gd name="T80" fmla="*/ 1918 w 2854"/>
                  <a:gd name="T81" fmla="*/ 2230 h 3525"/>
                  <a:gd name="T82" fmla="*/ 710 w 2854"/>
                  <a:gd name="T83" fmla="*/ 2003 h 3525"/>
                  <a:gd name="T84" fmla="*/ 569 w 2854"/>
                  <a:gd name="T85" fmla="*/ 1784 h 3525"/>
                  <a:gd name="T86" fmla="*/ 460 w 2854"/>
                  <a:gd name="T87" fmla="*/ 1404 h 3525"/>
                  <a:gd name="T88" fmla="*/ 527 w 2854"/>
                  <a:gd name="T89" fmla="*/ 994 h 3525"/>
                  <a:gd name="T90" fmla="*/ 785 w 2854"/>
                  <a:gd name="T91" fmla="*/ 617 h 3525"/>
                  <a:gd name="T92" fmla="*/ 1245 w 2854"/>
                  <a:gd name="T93" fmla="*/ 407 h 3525"/>
                  <a:gd name="T94" fmla="*/ 566 w 2854"/>
                  <a:gd name="T95" fmla="*/ 516 h 3525"/>
                  <a:gd name="T96" fmla="*/ 514 w 2854"/>
                  <a:gd name="T97" fmla="*/ 603 h 3525"/>
                  <a:gd name="T98" fmla="*/ 301 w 2854"/>
                  <a:gd name="T99" fmla="*/ 454 h 3525"/>
                  <a:gd name="T100" fmla="*/ 2612 w 2854"/>
                  <a:gd name="T101" fmla="*/ 367 h 3525"/>
                  <a:gd name="T102" fmla="*/ 2520 w 2854"/>
                  <a:gd name="T103" fmla="*/ 591 h 3525"/>
                  <a:gd name="T104" fmla="*/ 2419 w 2854"/>
                  <a:gd name="T105" fmla="*/ 559 h 3525"/>
                  <a:gd name="T106" fmla="*/ 1364 w 2854"/>
                  <a:gd name="T107" fmla="*/ 2 h 3525"/>
                  <a:gd name="T108" fmla="*/ 1379 w 2854"/>
                  <a:gd name="T109" fmla="*/ 249 h 3525"/>
                  <a:gd name="T110" fmla="*/ 1285 w 2854"/>
                  <a:gd name="T111" fmla="*/ 59 h 3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54" h="3525">
                    <a:moveTo>
                      <a:pt x="1855" y="3104"/>
                    </a:moveTo>
                    <a:lnTo>
                      <a:pt x="1870" y="3107"/>
                    </a:lnTo>
                    <a:lnTo>
                      <a:pt x="1883" y="3113"/>
                    </a:lnTo>
                    <a:lnTo>
                      <a:pt x="1896" y="3122"/>
                    </a:lnTo>
                    <a:lnTo>
                      <a:pt x="1904" y="3135"/>
                    </a:lnTo>
                    <a:lnTo>
                      <a:pt x="1910" y="3151"/>
                    </a:lnTo>
                    <a:lnTo>
                      <a:pt x="1911" y="3166"/>
                    </a:lnTo>
                    <a:lnTo>
                      <a:pt x="1909" y="3181"/>
                    </a:lnTo>
                    <a:lnTo>
                      <a:pt x="1903" y="3195"/>
                    </a:lnTo>
                    <a:lnTo>
                      <a:pt x="1893" y="3206"/>
                    </a:lnTo>
                    <a:lnTo>
                      <a:pt x="1880" y="3215"/>
                    </a:lnTo>
                    <a:lnTo>
                      <a:pt x="1340" y="3520"/>
                    </a:lnTo>
                    <a:lnTo>
                      <a:pt x="1323" y="3524"/>
                    </a:lnTo>
                    <a:lnTo>
                      <a:pt x="1310" y="3525"/>
                    </a:lnTo>
                    <a:lnTo>
                      <a:pt x="1294" y="3523"/>
                    </a:lnTo>
                    <a:lnTo>
                      <a:pt x="1280" y="3518"/>
                    </a:lnTo>
                    <a:lnTo>
                      <a:pt x="1268" y="3509"/>
                    </a:lnTo>
                    <a:lnTo>
                      <a:pt x="1259" y="3497"/>
                    </a:lnTo>
                    <a:lnTo>
                      <a:pt x="1253" y="3481"/>
                    </a:lnTo>
                    <a:lnTo>
                      <a:pt x="1252" y="3466"/>
                    </a:lnTo>
                    <a:lnTo>
                      <a:pt x="1254" y="3450"/>
                    </a:lnTo>
                    <a:lnTo>
                      <a:pt x="1260" y="3437"/>
                    </a:lnTo>
                    <a:lnTo>
                      <a:pt x="1270" y="3426"/>
                    </a:lnTo>
                    <a:lnTo>
                      <a:pt x="1283" y="3416"/>
                    </a:lnTo>
                    <a:lnTo>
                      <a:pt x="1825" y="3112"/>
                    </a:lnTo>
                    <a:lnTo>
                      <a:pt x="1839" y="3107"/>
                    </a:lnTo>
                    <a:lnTo>
                      <a:pt x="1855" y="3104"/>
                    </a:lnTo>
                    <a:close/>
                    <a:moveTo>
                      <a:pt x="1786" y="2845"/>
                    </a:moveTo>
                    <a:lnTo>
                      <a:pt x="1802" y="2845"/>
                    </a:lnTo>
                    <a:lnTo>
                      <a:pt x="1816" y="2849"/>
                    </a:lnTo>
                    <a:lnTo>
                      <a:pt x="1829" y="2857"/>
                    </a:lnTo>
                    <a:lnTo>
                      <a:pt x="1840" y="2868"/>
                    </a:lnTo>
                    <a:lnTo>
                      <a:pt x="1848" y="2881"/>
                    </a:lnTo>
                    <a:lnTo>
                      <a:pt x="1851" y="2897"/>
                    </a:lnTo>
                    <a:lnTo>
                      <a:pt x="1851" y="2911"/>
                    </a:lnTo>
                    <a:lnTo>
                      <a:pt x="1847" y="2926"/>
                    </a:lnTo>
                    <a:lnTo>
                      <a:pt x="1839" y="2940"/>
                    </a:lnTo>
                    <a:lnTo>
                      <a:pt x="1829" y="2950"/>
                    </a:lnTo>
                    <a:lnTo>
                      <a:pt x="1816" y="2957"/>
                    </a:lnTo>
                    <a:lnTo>
                      <a:pt x="1248" y="3188"/>
                    </a:lnTo>
                    <a:lnTo>
                      <a:pt x="1242" y="3191"/>
                    </a:lnTo>
                    <a:lnTo>
                      <a:pt x="1236" y="3192"/>
                    </a:lnTo>
                    <a:lnTo>
                      <a:pt x="1227" y="3192"/>
                    </a:lnTo>
                    <a:lnTo>
                      <a:pt x="1209" y="3189"/>
                    </a:lnTo>
                    <a:lnTo>
                      <a:pt x="1194" y="3182"/>
                    </a:lnTo>
                    <a:lnTo>
                      <a:pt x="1180" y="3171"/>
                    </a:lnTo>
                    <a:lnTo>
                      <a:pt x="1170" y="3156"/>
                    </a:lnTo>
                    <a:lnTo>
                      <a:pt x="1167" y="3141"/>
                    </a:lnTo>
                    <a:lnTo>
                      <a:pt x="1167" y="3125"/>
                    </a:lnTo>
                    <a:lnTo>
                      <a:pt x="1172" y="3111"/>
                    </a:lnTo>
                    <a:lnTo>
                      <a:pt x="1179" y="3098"/>
                    </a:lnTo>
                    <a:lnTo>
                      <a:pt x="1189" y="3087"/>
                    </a:lnTo>
                    <a:lnTo>
                      <a:pt x="1203" y="3079"/>
                    </a:lnTo>
                    <a:lnTo>
                      <a:pt x="1771" y="2848"/>
                    </a:lnTo>
                    <a:lnTo>
                      <a:pt x="1786" y="2845"/>
                    </a:lnTo>
                    <a:close/>
                    <a:moveTo>
                      <a:pt x="1733" y="2561"/>
                    </a:moveTo>
                    <a:lnTo>
                      <a:pt x="1749" y="2561"/>
                    </a:lnTo>
                    <a:lnTo>
                      <a:pt x="1763" y="2565"/>
                    </a:lnTo>
                    <a:lnTo>
                      <a:pt x="1776" y="2573"/>
                    </a:lnTo>
                    <a:lnTo>
                      <a:pt x="1787" y="2584"/>
                    </a:lnTo>
                    <a:lnTo>
                      <a:pt x="1795" y="2597"/>
                    </a:lnTo>
                    <a:lnTo>
                      <a:pt x="1798" y="2613"/>
                    </a:lnTo>
                    <a:lnTo>
                      <a:pt x="1798" y="2627"/>
                    </a:lnTo>
                    <a:lnTo>
                      <a:pt x="1794" y="2642"/>
                    </a:lnTo>
                    <a:lnTo>
                      <a:pt x="1786" y="2656"/>
                    </a:lnTo>
                    <a:lnTo>
                      <a:pt x="1776" y="2666"/>
                    </a:lnTo>
                    <a:lnTo>
                      <a:pt x="1762" y="2673"/>
                    </a:lnTo>
                    <a:lnTo>
                      <a:pt x="1215" y="2887"/>
                    </a:lnTo>
                    <a:lnTo>
                      <a:pt x="1208" y="2891"/>
                    </a:lnTo>
                    <a:lnTo>
                      <a:pt x="1200" y="2892"/>
                    </a:lnTo>
                    <a:lnTo>
                      <a:pt x="1194" y="2893"/>
                    </a:lnTo>
                    <a:lnTo>
                      <a:pt x="1180" y="2891"/>
                    </a:lnTo>
                    <a:lnTo>
                      <a:pt x="1167" y="2887"/>
                    </a:lnTo>
                    <a:lnTo>
                      <a:pt x="1155" y="2878"/>
                    </a:lnTo>
                    <a:lnTo>
                      <a:pt x="1145" y="2868"/>
                    </a:lnTo>
                    <a:lnTo>
                      <a:pt x="1138" y="2855"/>
                    </a:lnTo>
                    <a:lnTo>
                      <a:pt x="1134" y="2839"/>
                    </a:lnTo>
                    <a:lnTo>
                      <a:pt x="1134" y="2824"/>
                    </a:lnTo>
                    <a:lnTo>
                      <a:pt x="1138" y="2809"/>
                    </a:lnTo>
                    <a:lnTo>
                      <a:pt x="1146" y="2796"/>
                    </a:lnTo>
                    <a:lnTo>
                      <a:pt x="1157" y="2785"/>
                    </a:lnTo>
                    <a:lnTo>
                      <a:pt x="1170" y="2777"/>
                    </a:lnTo>
                    <a:lnTo>
                      <a:pt x="1718" y="2564"/>
                    </a:lnTo>
                    <a:lnTo>
                      <a:pt x="1733" y="2561"/>
                    </a:lnTo>
                    <a:close/>
                    <a:moveTo>
                      <a:pt x="508" y="2061"/>
                    </a:moveTo>
                    <a:lnTo>
                      <a:pt x="524" y="2063"/>
                    </a:lnTo>
                    <a:lnTo>
                      <a:pt x="537" y="2070"/>
                    </a:lnTo>
                    <a:lnTo>
                      <a:pt x="550" y="2081"/>
                    </a:lnTo>
                    <a:lnTo>
                      <a:pt x="559" y="2093"/>
                    </a:lnTo>
                    <a:lnTo>
                      <a:pt x="566" y="2108"/>
                    </a:lnTo>
                    <a:lnTo>
                      <a:pt x="567" y="2122"/>
                    </a:lnTo>
                    <a:lnTo>
                      <a:pt x="565" y="2136"/>
                    </a:lnTo>
                    <a:lnTo>
                      <a:pt x="558" y="2151"/>
                    </a:lnTo>
                    <a:lnTo>
                      <a:pt x="470" y="2304"/>
                    </a:lnTo>
                    <a:lnTo>
                      <a:pt x="460" y="2316"/>
                    </a:lnTo>
                    <a:lnTo>
                      <a:pt x="448" y="2325"/>
                    </a:lnTo>
                    <a:lnTo>
                      <a:pt x="434" y="2332"/>
                    </a:lnTo>
                    <a:lnTo>
                      <a:pt x="419" y="2334"/>
                    </a:lnTo>
                    <a:lnTo>
                      <a:pt x="409" y="2333"/>
                    </a:lnTo>
                    <a:lnTo>
                      <a:pt x="399" y="2330"/>
                    </a:lnTo>
                    <a:lnTo>
                      <a:pt x="389" y="2325"/>
                    </a:lnTo>
                    <a:lnTo>
                      <a:pt x="377" y="2314"/>
                    </a:lnTo>
                    <a:lnTo>
                      <a:pt x="367" y="2302"/>
                    </a:lnTo>
                    <a:lnTo>
                      <a:pt x="361" y="2289"/>
                    </a:lnTo>
                    <a:lnTo>
                      <a:pt x="359" y="2273"/>
                    </a:lnTo>
                    <a:lnTo>
                      <a:pt x="363" y="2259"/>
                    </a:lnTo>
                    <a:lnTo>
                      <a:pt x="369" y="2245"/>
                    </a:lnTo>
                    <a:lnTo>
                      <a:pt x="458" y="2091"/>
                    </a:lnTo>
                    <a:lnTo>
                      <a:pt x="468" y="2078"/>
                    </a:lnTo>
                    <a:lnTo>
                      <a:pt x="480" y="2069"/>
                    </a:lnTo>
                    <a:lnTo>
                      <a:pt x="494" y="2063"/>
                    </a:lnTo>
                    <a:lnTo>
                      <a:pt x="508" y="2061"/>
                    </a:lnTo>
                    <a:close/>
                    <a:moveTo>
                      <a:pt x="2439" y="1949"/>
                    </a:moveTo>
                    <a:lnTo>
                      <a:pt x="2457" y="1949"/>
                    </a:lnTo>
                    <a:lnTo>
                      <a:pt x="2475" y="1955"/>
                    </a:lnTo>
                    <a:lnTo>
                      <a:pt x="2490" y="1967"/>
                    </a:lnTo>
                    <a:lnTo>
                      <a:pt x="2614" y="2091"/>
                    </a:lnTo>
                    <a:lnTo>
                      <a:pt x="2626" y="2106"/>
                    </a:lnTo>
                    <a:lnTo>
                      <a:pt x="2632" y="2124"/>
                    </a:lnTo>
                    <a:lnTo>
                      <a:pt x="2632" y="2142"/>
                    </a:lnTo>
                    <a:lnTo>
                      <a:pt x="2626" y="2158"/>
                    </a:lnTo>
                    <a:lnTo>
                      <a:pt x="2614" y="2174"/>
                    </a:lnTo>
                    <a:lnTo>
                      <a:pt x="2606" y="2182"/>
                    </a:lnTo>
                    <a:lnTo>
                      <a:pt x="2596" y="2187"/>
                    </a:lnTo>
                    <a:lnTo>
                      <a:pt x="2584" y="2190"/>
                    </a:lnTo>
                    <a:lnTo>
                      <a:pt x="2573" y="2192"/>
                    </a:lnTo>
                    <a:lnTo>
                      <a:pt x="2559" y="2189"/>
                    </a:lnTo>
                    <a:lnTo>
                      <a:pt x="2544" y="2184"/>
                    </a:lnTo>
                    <a:lnTo>
                      <a:pt x="2531" y="2174"/>
                    </a:lnTo>
                    <a:lnTo>
                      <a:pt x="2407" y="2050"/>
                    </a:lnTo>
                    <a:lnTo>
                      <a:pt x="2396" y="2035"/>
                    </a:lnTo>
                    <a:lnTo>
                      <a:pt x="2390" y="2017"/>
                    </a:lnTo>
                    <a:lnTo>
                      <a:pt x="2390" y="1999"/>
                    </a:lnTo>
                    <a:lnTo>
                      <a:pt x="2396" y="1983"/>
                    </a:lnTo>
                    <a:lnTo>
                      <a:pt x="2407" y="1967"/>
                    </a:lnTo>
                    <a:lnTo>
                      <a:pt x="2423" y="1955"/>
                    </a:lnTo>
                    <a:lnTo>
                      <a:pt x="2439" y="1949"/>
                    </a:lnTo>
                    <a:close/>
                    <a:moveTo>
                      <a:pt x="231" y="1376"/>
                    </a:moveTo>
                    <a:lnTo>
                      <a:pt x="246" y="1378"/>
                    </a:lnTo>
                    <a:lnTo>
                      <a:pt x="261" y="1384"/>
                    </a:lnTo>
                    <a:lnTo>
                      <a:pt x="272" y="1392"/>
                    </a:lnTo>
                    <a:lnTo>
                      <a:pt x="281" y="1405"/>
                    </a:lnTo>
                    <a:lnTo>
                      <a:pt x="286" y="1420"/>
                    </a:lnTo>
                    <a:lnTo>
                      <a:pt x="288" y="1436"/>
                    </a:lnTo>
                    <a:lnTo>
                      <a:pt x="286" y="1451"/>
                    </a:lnTo>
                    <a:lnTo>
                      <a:pt x="281" y="1465"/>
                    </a:lnTo>
                    <a:lnTo>
                      <a:pt x="272" y="1476"/>
                    </a:lnTo>
                    <a:lnTo>
                      <a:pt x="260" y="1485"/>
                    </a:lnTo>
                    <a:lnTo>
                      <a:pt x="244" y="1491"/>
                    </a:lnTo>
                    <a:lnTo>
                      <a:pt x="73" y="1541"/>
                    </a:lnTo>
                    <a:lnTo>
                      <a:pt x="59" y="1541"/>
                    </a:lnTo>
                    <a:lnTo>
                      <a:pt x="42" y="1538"/>
                    </a:lnTo>
                    <a:lnTo>
                      <a:pt x="29" y="1533"/>
                    </a:lnTo>
                    <a:lnTo>
                      <a:pt x="17" y="1524"/>
                    </a:lnTo>
                    <a:lnTo>
                      <a:pt x="8" y="1512"/>
                    </a:lnTo>
                    <a:lnTo>
                      <a:pt x="2" y="1496"/>
                    </a:lnTo>
                    <a:lnTo>
                      <a:pt x="0" y="1481"/>
                    </a:lnTo>
                    <a:lnTo>
                      <a:pt x="1" y="1465"/>
                    </a:lnTo>
                    <a:lnTo>
                      <a:pt x="7" y="1451"/>
                    </a:lnTo>
                    <a:lnTo>
                      <a:pt x="17" y="1439"/>
                    </a:lnTo>
                    <a:lnTo>
                      <a:pt x="29" y="1430"/>
                    </a:lnTo>
                    <a:lnTo>
                      <a:pt x="43" y="1426"/>
                    </a:lnTo>
                    <a:lnTo>
                      <a:pt x="214" y="1378"/>
                    </a:lnTo>
                    <a:lnTo>
                      <a:pt x="231" y="1376"/>
                    </a:lnTo>
                    <a:close/>
                    <a:moveTo>
                      <a:pt x="2617" y="1225"/>
                    </a:moveTo>
                    <a:lnTo>
                      <a:pt x="2795" y="1225"/>
                    </a:lnTo>
                    <a:lnTo>
                      <a:pt x="2813" y="1228"/>
                    </a:lnTo>
                    <a:lnTo>
                      <a:pt x="2829" y="1236"/>
                    </a:lnTo>
                    <a:lnTo>
                      <a:pt x="2843" y="1249"/>
                    </a:lnTo>
                    <a:lnTo>
                      <a:pt x="2850" y="1265"/>
                    </a:lnTo>
                    <a:lnTo>
                      <a:pt x="2854" y="1283"/>
                    </a:lnTo>
                    <a:lnTo>
                      <a:pt x="2850" y="1302"/>
                    </a:lnTo>
                    <a:lnTo>
                      <a:pt x="2843" y="1318"/>
                    </a:lnTo>
                    <a:lnTo>
                      <a:pt x="2829" y="1332"/>
                    </a:lnTo>
                    <a:lnTo>
                      <a:pt x="2813" y="1339"/>
                    </a:lnTo>
                    <a:lnTo>
                      <a:pt x="2795" y="1343"/>
                    </a:lnTo>
                    <a:lnTo>
                      <a:pt x="2617" y="1343"/>
                    </a:lnTo>
                    <a:lnTo>
                      <a:pt x="2598" y="1339"/>
                    </a:lnTo>
                    <a:lnTo>
                      <a:pt x="2582" y="1332"/>
                    </a:lnTo>
                    <a:lnTo>
                      <a:pt x="2570" y="1318"/>
                    </a:lnTo>
                    <a:lnTo>
                      <a:pt x="2561" y="1302"/>
                    </a:lnTo>
                    <a:lnTo>
                      <a:pt x="2558" y="1283"/>
                    </a:lnTo>
                    <a:lnTo>
                      <a:pt x="2561" y="1265"/>
                    </a:lnTo>
                    <a:lnTo>
                      <a:pt x="2570" y="1249"/>
                    </a:lnTo>
                    <a:lnTo>
                      <a:pt x="2582" y="1236"/>
                    </a:lnTo>
                    <a:lnTo>
                      <a:pt x="2598" y="1228"/>
                    </a:lnTo>
                    <a:lnTo>
                      <a:pt x="2617" y="1225"/>
                    </a:lnTo>
                    <a:close/>
                    <a:moveTo>
                      <a:pt x="1393" y="514"/>
                    </a:moveTo>
                    <a:lnTo>
                      <a:pt x="1324" y="517"/>
                    </a:lnTo>
                    <a:lnTo>
                      <a:pt x="1258" y="524"/>
                    </a:lnTo>
                    <a:lnTo>
                      <a:pt x="1196" y="536"/>
                    </a:lnTo>
                    <a:lnTo>
                      <a:pt x="1136" y="553"/>
                    </a:lnTo>
                    <a:lnTo>
                      <a:pt x="1081" y="572"/>
                    </a:lnTo>
                    <a:lnTo>
                      <a:pt x="1028" y="596"/>
                    </a:lnTo>
                    <a:lnTo>
                      <a:pt x="978" y="623"/>
                    </a:lnTo>
                    <a:lnTo>
                      <a:pt x="931" y="654"/>
                    </a:lnTo>
                    <a:lnTo>
                      <a:pt x="886" y="687"/>
                    </a:lnTo>
                    <a:lnTo>
                      <a:pt x="847" y="723"/>
                    </a:lnTo>
                    <a:lnTo>
                      <a:pt x="808" y="761"/>
                    </a:lnTo>
                    <a:lnTo>
                      <a:pt x="774" y="801"/>
                    </a:lnTo>
                    <a:lnTo>
                      <a:pt x="742" y="844"/>
                    </a:lnTo>
                    <a:lnTo>
                      <a:pt x="712" y="887"/>
                    </a:lnTo>
                    <a:lnTo>
                      <a:pt x="686" y="933"/>
                    </a:lnTo>
                    <a:lnTo>
                      <a:pt x="662" y="978"/>
                    </a:lnTo>
                    <a:lnTo>
                      <a:pt x="642" y="1026"/>
                    </a:lnTo>
                    <a:lnTo>
                      <a:pt x="624" y="1072"/>
                    </a:lnTo>
                    <a:lnTo>
                      <a:pt x="609" y="1120"/>
                    </a:lnTo>
                    <a:lnTo>
                      <a:pt x="597" y="1167"/>
                    </a:lnTo>
                    <a:lnTo>
                      <a:pt x="588" y="1213"/>
                    </a:lnTo>
                    <a:lnTo>
                      <a:pt x="581" y="1260"/>
                    </a:lnTo>
                    <a:lnTo>
                      <a:pt x="577" y="1305"/>
                    </a:lnTo>
                    <a:lnTo>
                      <a:pt x="576" y="1348"/>
                    </a:lnTo>
                    <a:lnTo>
                      <a:pt x="578" y="1400"/>
                    </a:lnTo>
                    <a:lnTo>
                      <a:pt x="584" y="1450"/>
                    </a:lnTo>
                    <a:lnTo>
                      <a:pt x="592" y="1499"/>
                    </a:lnTo>
                    <a:lnTo>
                      <a:pt x="605" y="1546"/>
                    </a:lnTo>
                    <a:lnTo>
                      <a:pt x="618" y="1593"/>
                    </a:lnTo>
                    <a:lnTo>
                      <a:pt x="634" y="1637"/>
                    </a:lnTo>
                    <a:lnTo>
                      <a:pt x="652" y="1679"/>
                    </a:lnTo>
                    <a:lnTo>
                      <a:pt x="670" y="1717"/>
                    </a:lnTo>
                    <a:lnTo>
                      <a:pt x="690" y="1755"/>
                    </a:lnTo>
                    <a:lnTo>
                      <a:pt x="708" y="1789"/>
                    </a:lnTo>
                    <a:lnTo>
                      <a:pt x="728" y="1821"/>
                    </a:lnTo>
                    <a:lnTo>
                      <a:pt x="746" y="1850"/>
                    </a:lnTo>
                    <a:lnTo>
                      <a:pt x="764" y="1875"/>
                    </a:lnTo>
                    <a:lnTo>
                      <a:pt x="779" y="1898"/>
                    </a:lnTo>
                    <a:lnTo>
                      <a:pt x="794" y="1915"/>
                    </a:lnTo>
                    <a:lnTo>
                      <a:pt x="805" y="1930"/>
                    </a:lnTo>
                    <a:lnTo>
                      <a:pt x="813" y="1940"/>
                    </a:lnTo>
                    <a:lnTo>
                      <a:pt x="818" y="1946"/>
                    </a:lnTo>
                    <a:lnTo>
                      <a:pt x="1058" y="2177"/>
                    </a:lnTo>
                    <a:lnTo>
                      <a:pt x="1149" y="2461"/>
                    </a:lnTo>
                    <a:lnTo>
                      <a:pt x="1739" y="2348"/>
                    </a:lnTo>
                    <a:lnTo>
                      <a:pt x="1807" y="2177"/>
                    </a:lnTo>
                    <a:lnTo>
                      <a:pt x="1816" y="2168"/>
                    </a:lnTo>
                    <a:lnTo>
                      <a:pt x="1818" y="2165"/>
                    </a:lnTo>
                    <a:lnTo>
                      <a:pt x="1824" y="2158"/>
                    </a:lnTo>
                    <a:lnTo>
                      <a:pt x="1834" y="2147"/>
                    </a:lnTo>
                    <a:lnTo>
                      <a:pt x="1847" y="2133"/>
                    </a:lnTo>
                    <a:lnTo>
                      <a:pt x="1863" y="2114"/>
                    </a:lnTo>
                    <a:lnTo>
                      <a:pt x="1881" y="2092"/>
                    </a:lnTo>
                    <a:lnTo>
                      <a:pt x="1902" y="2067"/>
                    </a:lnTo>
                    <a:lnTo>
                      <a:pt x="1924" y="2038"/>
                    </a:lnTo>
                    <a:lnTo>
                      <a:pt x="1949" y="2007"/>
                    </a:lnTo>
                    <a:lnTo>
                      <a:pt x="1974" y="1974"/>
                    </a:lnTo>
                    <a:lnTo>
                      <a:pt x="2001" y="1937"/>
                    </a:lnTo>
                    <a:lnTo>
                      <a:pt x="2027" y="1900"/>
                    </a:lnTo>
                    <a:lnTo>
                      <a:pt x="2054" y="1860"/>
                    </a:lnTo>
                    <a:lnTo>
                      <a:pt x="2080" y="1818"/>
                    </a:lnTo>
                    <a:lnTo>
                      <a:pt x="2106" y="1775"/>
                    </a:lnTo>
                    <a:lnTo>
                      <a:pt x="2131" y="1731"/>
                    </a:lnTo>
                    <a:lnTo>
                      <a:pt x="2155" y="1685"/>
                    </a:lnTo>
                    <a:lnTo>
                      <a:pt x="2177" y="1640"/>
                    </a:lnTo>
                    <a:lnTo>
                      <a:pt x="2197" y="1594"/>
                    </a:lnTo>
                    <a:lnTo>
                      <a:pt x="2216" y="1546"/>
                    </a:lnTo>
                    <a:lnTo>
                      <a:pt x="2232" y="1500"/>
                    </a:lnTo>
                    <a:lnTo>
                      <a:pt x="2245" y="1453"/>
                    </a:lnTo>
                    <a:lnTo>
                      <a:pt x="2254" y="1407"/>
                    </a:lnTo>
                    <a:lnTo>
                      <a:pt x="2260" y="1360"/>
                    </a:lnTo>
                    <a:lnTo>
                      <a:pt x="2262" y="1316"/>
                    </a:lnTo>
                    <a:lnTo>
                      <a:pt x="2260" y="1263"/>
                    </a:lnTo>
                    <a:lnTo>
                      <a:pt x="2255" y="1210"/>
                    </a:lnTo>
                    <a:lnTo>
                      <a:pt x="2245" y="1157"/>
                    </a:lnTo>
                    <a:lnTo>
                      <a:pt x="2233" y="1105"/>
                    </a:lnTo>
                    <a:lnTo>
                      <a:pt x="2215" y="1053"/>
                    </a:lnTo>
                    <a:lnTo>
                      <a:pt x="2195" y="1002"/>
                    </a:lnTo>
                    <a:lnTo>
                      <a:pt x="2171" y="953"/>
                    </a:lnTo>
                    <a:lnTo>
                      <a:pt x="2143" y="904"/>
                    </a:lnTo>
                    <a:lnTo>
                      <a:pt x="2112" y="858"/>
                    </a:lnTo>
                    <a:lnTo>
                      <a:pt x="2078" y="812"/>
                    </a:lnTo>
                    <a:lnTo>
                      <a:pt x="2039" y="770"/>
                    </a:lnTo>
                    <a:lnTo>
                      <a:pt x="1997" y="729"/>
                    </a:lnTo>
                    <a:lnTo>
                      <a:pt x="1952" y="692"/>
                    </a:lnTo>
                    <a:lnTo>
                      <a:pt x="1903" y="658"/>
                    </a:lnTo>
                    <a:lnTo>
                      <a:pt x="1851" y="626"/>
                    </a:lnTo>
                    <a:lnTo>
                      <a:pt x="1796" y="598"/>
                    </a:lnTo>
                    <a:lnTo>
                      <a:pt x="1736" y="574"/>
                    </a:lnTo>
                    <a:lnTo>
                      <a:pt x="1674" y="553"/>
                    </a:lnTo>
                    <a:lnTo>
                      <a:pt x="1609" y="536"/>
                    </a:lnTo>
                    <a:lnTo>
                      <a:pt x="1540" y="524"/>
                    </a:lnTo>
                    <a:lnTo>
                      <a:pt x="1468" y="517"/>
                    </a:lnTo>
                    <a:lnTo>
                      <a:pt x="1393" y="514"/>
                    </a:lnTo>
                    <a:close/>
                    <a:moveTo>
                      <a:pt x="1393" y="396"/>
                    </a:moveTo>
                    <a:lnTo>
                      <a:pt x="1474" y="399"/>
                    </a:lnTo>
                    <a:lnTo>
                      <a:pt x="1553" y="407"/>
                    </a:lnTo>
                    <a:lnTo>
                      <a:pt x="1628" y="419"/>
                    </a:lnTo>
                    <a:lnTo>
                      <a:pt x="1700" y="437"/>
                    </a:lnTo>
                    <a:lnTo>
                      <a:pt x="1768" y="458"/>
                    </a:lnTo>
                    <a:lnTo>
                      <a:pt x="1834" y="484"/>
                    </a:lnTo>
                    <a:lnTo>
                      <a:pt x="1894" y="514"/>
                    </a:lnTo>
                    <a:lnTo>
                      <a:pt x="1953" y="547"/>
                    </a:lnTo>
                    <a:lnTo>
                      <a:pt x="2007" y="584"/>
                    </a:lnTo>
                    <a:lnTo>
                      <a:pt x="2058" y="623"/>
                    </a:lnTo>
                    <a:lnTo>
                      <a:pt x="2106" y="666"/>
                    </a:lnTo>
                    <a:lnTo>
                      <a:pt x="2149" y="712"/>
                    </a:lnTo>
                    <a:lnTo>
                      <a:pt x="2188" y="759"/>
                    </a:lnTo>
                    <a:lnTo>
                      <a:pt x="2225" y="809"/>
                    </a:lnTo>
                    <a:lnTo>
                      <a:pt x="2257" y="861"/>
                    </a:lnTo>
                    <a:lnTo>
                      <a:pt x="2286" y="915"/>
                    </a:lnTo>
                    <a:lnTo>
                      <a:pt x="2311" y="970"/>
                    </a:lnTo>
                    <a:lnTo>
                      <a:pt x="2332" y="1026"/>
                    </a:lnTo>
                    <a:lnTo>
                      <a:pt x="2350" y="1083"/>
                    </a:lnTo>
                    <a:lnTo>
                      <a:pt x="2363" y="1141"/>
                    </a:lnTo>
                    <a:lnTo>
                      <a:pt x="2373" y="1199"/>
                    </a:lnTo>
                    <a:lnTo>
                      <a:pt x="2379" y="1258"/>
                    </a:lnTo>
                    <a:lnTo>
                      <a:pt x="2381" y="1316"/>
                    </a:lnTo>
                    <a:lnTo>
                      <a:pt x="2379" y="1368"/>
                    </a:lnTo>
                    <a:lnTo>
                      <a:pt x="2372" y="1420"/>
                    </a:lnTo>
                    <a:lnTo>
                      <a:pt x="2361" y="1472"/>
                    </a:lnTo>
                    <a:lnTo>
                      <a:pt x="2348" y="1525"/>
                    </a:lnTo>
                    <a:lnTo>
                      <a:pt x="2330" y="1578"/>
                    </a:lnTo>
                    <a:lnTo>
                      <a:pt x="2310" y="1630"/>
                    </a:lnTo>
                    <a:lnTo>
                      <a:pt x="2288" y="1681"/>
                    </a:lnTo>
                    <a:lnTo>
                      <a:pt x="2264" y="1732"/>
                    </a:lnTo>
                    <a:lnTo>
                      <a:pt x="2238" y="1782"/>
                    </a:lnTo>
                    <a:lnTo>
                      <a:pt x="2211" y="1830"/>
                    </a:lnTo>
                    <a:lnTo>
                      <a:pt x="2183" y="1878"/>
                    </a:lnTo>
                    <a:lnTo>
                      <a:pt x="2154" y="1922"/>
                    </a:lnTo>
                    <a:lnTo>
                      <a:pt x="2125" y="1966"/>
                    </a:lnTo>
                    <a:lnTo>
                      <a:pt x="2097" y="2007"/>
                    </a:lnTo>
                    <a:lnTo>
                      <a:pt x="2068" y="2046"/>
                    </a:lnTo>
                    <a:lnTo>
                      <a:pt x="2040" y="2082"/>
                    </a:lnTo>
                    <a:lnTo>
                      <a:pt x="2015" y="2115"/>
                    </a:lnTo>
                    <a:lnTo>
                      <a:pt x="1991" y="2145"/>
                    </a:lnTo>
                    <a:lnTo>
                      <a:pt x="1968" y="2172"/>
                    </a:lnTo>
                    <a:lnTo>
                      <a:pt x="1949" y="2195"/>
                    </a:lnTo>
                    <a:lnTo>
                      <a:pt x="1931" y="2215"/>
                    </a:lnTo>
                    <a:lnTo>
                      <a:pt x="1918" y="2230"/>
                    </a:lnTo>
                    <a:lnTo>
                      <a:pt x="1908" y="2242"/>
                    </a:lnTo>
                    <a:lnTo>
                      <a:pt x="1821" y="2452"/>
                    </a:lnTo>
                    <a:lnTo>
                      <a:pt x="1070" y="2597"/>
                    </a:lnTo>
                    <a:lnTo>
                      <a:pt x="955" y="2242"/>
                    </a:lnTo>
                    <a:lnTo>
                      <a:pt x="729" y="2026"/>
                    </a:lnTo>
                    <a:lnTo>
                      <a:pt x="726" y="2022"/>
                    </a:lnTo>
                    <a:lnTo>
                      <a:pt x="720" y="2015"/>
                    </a:lnTo>
                    <a:lnTo>
                      <a:pt x="710" y="2003"/>
                    </a:lnTo>
                    <a:lnTo>
                      <a:pt x="696" y="1987"/>
                    </a:lnTo>
                    <a:lnTo>
                      <a:pt x="682" y="1967"/>
                    </a:lnTo>
                    <a:lnTo>
                      <a:pt x="665" y="1944"/>
                    </a:lnTo>
                    <a:lnTo>
                      <a:pt x="648" y="1919"/>
                    </a:lnTo>
                    <a:lnTo>
                      <a:pt x="629" y="1889"/>
                    </a:lnTo>
                    <a:lnTo>
                      <a:pt x="609" y="1857"/>
                    </a:lnTo>
                    <a:lnTo>
                      <a:pt x="589" y="1821"/>
                    </a:lnTo>
                    <a:lnTo>
                      <a:pt x="569" y="1784"/>
                    </a:lnTo>
                    <a:lnTo>
                      <a:pt x="549" y="1744"/>
                    </a:lnTo>
                    <a:lnTo>
                      <a:pt x="532" y="1701"/>
                    </a:lnTo>
                    <a:lnTo>
                      <a:pt x="514" y="1656"/>
                    </a:lnTo>
                    <a:lnTo>
                      <a:pt x="498" y="1609"/>
                    </a:lnTo>
                    <a:lnTo>
                      <a:pt x="484" y="1560"/>
                    </a:lnTo>
                    <a:lnTo>
                      <a:pt x="473" y="1510"/>
                    </a:lnTo>
                    <a:lnTo>
                      <a:pt x="464" y="1457"/>
                    </a:lnTo>
                    <a:lnTo>
                      <a:pt x="460" y="1404"/>
                    </a:lnTo>
                    <a:lnTo>
                      <a:pt x="458" y="1348"/>
                    </a:lnTo>
                    <a:lnTo>
                      <a:pt x="459" y="1301"/>
                    </a:lnTo>
                    <a:lnTo>
                      <a:pt x="463" y="1251"/>
                    </a:lnTo>
                    <a:lnTo>
                      <a:pt x="470" y="1200"/>
                    </a:lnTo>
                    <a:lnTo>
                      <a:pt x="480" y="1149"/>
                    </a:lnTo>
                    <a:lnTo>
                      <a:pt x="493" y="1097"/>
                    </a:lnTo>
                    <a:lnTo>
                      <a:pt x="508" y="1045"/>
                    </a:lnTo>
                    <a:lnTo>
                      <a:pt x="527" y="994"/>
                    </a:lnTo>
                    <a:lnTo>
                      <a:pt x="548" y="943"/>
                    </a:lnTo>
                    <a:lnTo>
                      <a:pt x="574" y="892"/>
                    </a:lnTo>
                    <a:lnTo>
                      <a:pt x="601" y="842"/>
                    </a:lnTo>
                    <a:lnTo>
                      <a:pt x="631" y="793"/>
                    </a:lnTo>
                    <a:lnTo>
                      <a:pt x="665" y="747"/>
                    </a:lnTo>
                    <a:lnTo>
                      <a:pt x="702" y="702"/>
                    </a:lnTo>
                    <a:lnTo>
                      <a:pt x="742" y="658"/>
                    </a:lnTo>
                    <a:lnTo>
                      <a:pt x="785" y="617"/>
                    </a:lnTo>
                    <a:lnTo>
                      <a:pt x="831" y="579"/>
                    </a:lnTo>
                    <a:lnTo>
                      <a:pt x="880" y="544"/>
                    </a:lnTo>
                    <a:lnTo>
                      <a:pt x="933" y="512"/>
                    </a:lnTo>
                    <a:lnTo>
                      <a:pt x="988" y="482"/>
                    </a:lnTo>
                    <a:lnTo>
                      <a:pt x="1048" y="458"/>
                    </a:lnTo>
                    <a:lnTo>
                      <a:pt x="1110" y="435"/>
                    </a:lnTo>
                    <a:lnTo>
                      <a:pt x="1175" y="419"/>
                    </a:lnTo>
                    <a:lnTo>
                      <a:pt x="1245" y="407"/>
                    </a:lnTo>
                    <a:lnTo>
                      <a:pt x="1316" y="399"/>
                    </a:lnTo>
                    <a:lnTo>
                      <a:pt x="1393" y="396"/>
                    </a:lnTo>
                    <a:close/>
                    <a:moveTo>
                      <a:pt x="360" y="396"/>
                    </a:moveTo>
                    <a:lnTo>
                      <a:pt x="376" y="398"/>
                    </a:lnTo>
                    <a:lnTo>
                      <a:pt x="389" y="404"/>
                    </a:lnTo>
                    <a:lnTo>
                      <a:pt x="544" y="494"/>
                    </a:lnTo>
                    <a:lnTo>
                      <a:pt x="556" y="504"/>
                    </a:lnTo>
                    <a:lnTo>
                      <a:pt x="566" y="516"/>
                    </a:lnTo>
                    <a:lnTo>
                      <a:pt x="571" y="530"/>
                    </a:lnTo>
                    <a:lnTo>
                      <a:pt x="573" y="545"/>
                    </a:lnTo>
                    <a:lnTo>
                      <a:pt x="570" y="559"/>
                    </a:lnTo>
                    <a:lnTo>
                      <a:pt x="564" y="574"/>
                    </a:lnTo>
                    <a:lnTo>
                      <a:pt x="555" y="586"/>
                    </a:lnTo>
                    <a:lnTo>
                      <a:pt x="544" y="595"/>
                    </a:lnTo>
                    <a:lnTo>
                      <a:pt x="529" y="601"/>
                    </a:lnTo>
                    <a:lnTo>
                      <a:pt x="514" y="603"/>
                    </a:lnTo>
                    <a:lnTo>
                      <a:pt x="504" y="602"/>
                    </a:lnTo>
                    <a:lnTo>
                      <a:pt x="494" y="599"/>
                    </a:lnTo>
                    <a:lnTo>
                      <a:pt x="484" y="595"/>
                    </a:lnTo>
                    <a:lnTo>
                      <a:pt x="330" y="505"/>
                    </a:lnTo>
                    <a:lnTo>
                      <a:pt x="317" y="495"/>
                    </a:lnTo>
                    <a:lnTo>
                      <a:pt x="307" y="483"/>
                    </a:lnTo>
                    <a:lnTo>
                      <a:pt x="302" y="469"/>
                    </a:lnTo>
                    <a:lnTo>
                      <a:pt x="301" y="454"/>
                    </a:lnTo>
                    <a:lnTo>
                      <a:pt x="303" y="440"/>
                    </a:lnTo>
                    <a:lnTo>
                      <a:pt x="309" y="425"/>
                    </a:lnTo>
                    <a:lnTo>
                      <a:pt x="319" y="412"/>
                    </a:lnTo>
                    <a:lnTo>
                      <a:pt x="333" y="403"/>
                    </a:lnTo>
                    <a:lnTo>
                      <a:pt x="346" y="398"/>
                    </a:lnTo>
                    <a:lnTo>
                      <a:pt x="360" y="396"/>
                    </a:lnTo>
                    <a:close/>
                    <a:moveTo>
                      <a:pt x="2594" y="367"/>
                    </a:moveTo>
                    <a:lnTo>
                      <a:pt x="2612" y="367"/>
                    </a:lnTo>
                    <a:lnTo>
                      <a:pt x="2628" y="372"/>
                    </a:lnTo>
                    <a:lnTo>
                      <a:pt x="2644" y="385"/>
                    </a:lnTo>
                    <a:lnTo>
                      <a:pt x="2655" y="400"/>
                    </a:lnTo>
                    <a:lnTo>
                      <a:pt x="2660" y="417"/>
                    </a:lnTo>
                    <a:lnTo>
                      <a:pt x="2660" y="434"/>
                    </a:lnTo>
                    <a:lnTo>
                      <a:pt x="2655" y="452"/>
                    </a:lnTo>
                    <a:lnTo>
                      <a:pt x="2644" y="467"/>
                    </a:lnTo>
                    <a:lnTo>
                      <a:pt x="2520" y="591"/>
                    </a:lnTo>
                    <a:lnTo>
                      <a:pt x="2507" y="601"/>
                    </a:lnTo>
                    <a:lnTo>
                      <a:pt x="2492" y="607"/>
                    </a:lnTo>
                    <a:lnTo>
                      <a:pt x="2478" y="609"/>
                    </a:lnTo>
                    <a:lnTo>
                      <a:pt x="2464" y="607"/>
                    </a:lnTo>
                    <a:lnTo>
                      <a:pt x="2449" y="601"/>
                    </a:lnTo>
                    <a:lnTo>
                      <a:pt x="2437" y="591"/>
                    </a:lnTo>
                    <a:lnTo>
                      <a:pt x="2425" y="576"/>
                    </a:lnTo>
                    <a:lnTo>
                      <a:pt x="2419" y="559"/>
                    </a:lnTo>
                    <a:lnTo>
                      <a:pt x="2419" y="542"/>
                    </a:lnTo>
                    <a:lnTo>
                      <a:pt x="2425" y="524"/>
                    </a:lnTo>
                    <a:lnTo>
                      <a:pt x="2437" y="508"/>
                    </a:lnTo>
                    <a:lnTo>
                      <a:pt x="2561" y="385"/>
                    </a:lnTo>
                    <a:lnTo>
                      <a:pt x="2576" y="372"/>
                    </a:lnTo>
                    <a:lnTo>
                      <a:pt x="2594" y="367"/>
                    </a:lnTo>
                    <a:close/>
                    <a:moveTo>
                      <a:pt x="1345" y="0"/>
                    </a:moveTo>
                    <a:lnTo>
                      <a:pt x="1364" y="2"/>
                    </a:lnTo>
                    <a:lnTo>
                      <a:pt x="1379" y="11"/>
                    </a:lnTo>
                    <a:lnTo>
                      <a:pt x="1393" y="24"/>
                    </a:lnTo>
                    <a:lnTo>
                      <a:pt x="1401" y="40"/>
                    </a:lnTo>
                    <a:lnTo>
                      <a:pt x="1404" y="59"/>
                    </a:lnTo>
                    <a:lnTo>
                      <a:pt x="1404" y="201"/>
                    </a:lnTo>
                    <a:lnTo>
                      <a:pt x="1401" y="220"/>
                    </a:lnTo>
                    <a:lnTo>
                      <a:pt x="1393" y="235"/>
                    </a:lnTo>
                    <a:lnTo>
                      <a:pt x="1379" y="249"/>
                    </a:lnTo>
                    <a:lnTo>
                      <a:pt x="1364" y="256"/>
                    </a:lnTo>
                    <a:lnTo>
                      <a:pt x="1345" y="260"/>
                    </a:lnTo>
                    <a:lnTo>
                      <a:pt x="1326" y="256"/>
                    </a:lnTo>
                    <a:lnTo>
                      <a:pt x="1310" y="249"/>
                    </a:lnTo>
                    <a:lnTo>
                      <a:pt x="1298" y="235"/>
                    </a:lnTo>
                    <a:lnTo>
                      <a:pt x="1289" y="220"/>
                    </a:lnTo>
                    <a:lnTo>
                      <a:pt x="1285" y="201"/>
                    </a:lnTo>
                    <a:lnTo>
                      <a:pt x="1285" y="59"/>
                    </a:lnTo>
                    <a:lnTo>
                      <a:pt x="1289" y="40"/>
                    </a:lnTo>
                    <a:lnTo>
                      <a:pt x="1298" y="24"/>
                    </a:lnTo>
                    <a:lnTo>
                      <a:pt x="1310" y="11"/>
                    </a:lnTo>
                    <a:lnTo>
                      <a:pt x="1326" y="2"/>
                    </a:lnTo>
                    <a:lnTo>
                      <a:pt x="1345" y="0"/>
                    </a:lnTo>
                    <a:close/>
                  </a:path>
                </a:pathLst>
              </a:custGeom>
              <a:grp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9" name="Freeform 182"/>
              <p:cNvSpPr/>
              <p:nvPr/>
            </p:nvSpPr>
            <p:spPr bwMode="auto">
              <a:xfrm>
                <a:off x="7570788" y="4629150"/>
                <a:ext cx="123825" cy="103187"/>
              </a:xfrm>
              <a:custGeom>
                <a:avLst/>
                <a:gdLst>
                  <a:gd name="T0" fmla="*/ 542 w 549"/>
                  <a:gd name="T1" fmla="*/ 4 h 458"/>
                  <a:gd name="T2" fmla="*/ 545 w 549"/>
                  <a:gd name="T3" fmla="*/ 25 h 458"/>
                  <a:gd name="T4" fmla="*/ 548 w 549"/>
                  <a:gd name="T5" fmla="*/ 61 h 458"/>
                  <a:gd name="T6" fmla="*/ 548 w 549"/>
                  <a:gd name="T7" fmla="*/ 107 h 458"/>
                  <a:gd name="T8" fmla="*/ 543 w 549"/>
                  <a:gd name="T9" fmla="*/ 161 h 458"/>
                  <a:gd name="T10" fmla="*/ 530 w 549"/>
                  <a:gd name="T11" fmla="*/ 220 h 458"/>
                  <a:gd name="T12" fmla="*/ 508 w 549"/>
                  <a:gd name="T13" fmla="*/ 278 h 458"/>
                  <a:gd name="T14" fmla="*/ 472 w 549"/>
                  <a:gd name="T15" fmla="*/ 336 h 458"/>
                  <a:gd name="T16" fmla="*/ 423 w 549"/>
                  <a:gd name="T17" fmla="*/ 387 h 458"/>
                  <a:gd name="T18" fmla="*/ 355 w 549"/>
                  <a:gd name="T19" fmla="*/ 429 h 458"/>
                  <a:gd name="T20" fmla="*/ 272 w 549"/>
                  <a:gd name="T21" fmla="*/ 455 h 458"/>
                  <a:gd name="T22" fmla="*/ 202 w 549"/>
                  <a:gd name="T23" fmla="*/ 456 h 458"/>
                  <a:gd name="T24" fmla="*/ 147 w 549"/>
                  <a:gd name="T25" fmla="*/ 441 h 458"/>
                  <a:gd name="T26" fmla="*/ 93 w 549"/>
                  <a:gd name="T27" fmla="*/ 407 h 458"/>
                  <a:gd name="T28" fmla="*/ 52 w 549"/>
                  <a:gd name="T29" fmla="*/ 365 h 458"/>
                  <a:gd name="T30" fmla="*/ 24 w 549"/>
                  <a:gd name="T31" fmla="*/ 321 h 458"/>
                  <a:gd name="T32" fmla="*/ 7 w 549"/>
                  <a:gd name="T33" fmla="*/ 287 h 458"/>
                  <a:gd name="T34" fmla="*/ 0 w 549"/>
                  <a:gd name="T35" fmla="*/ 268 h 458"/>
                  <a:gd name="T36" fmla="*/ 116 w 549"/>
                  <a:gd name="T37" fmla="*/ 244 h 458"/>
                  <a:gd name="T38" fmla="*/ 133 w 549"/>
                  <a:gd name="T39" fmla="*/ 275 h 458"/>
                  <a:gd name="T40" fmla="*/ 160 w 549"/>
                  <a:gd name="T41" fmla="*/ 308 h 458"/>
                  <a:gd name="T42" fmla="*/ 195 w 549"/>
                  <a:gd name="T43" fmla="*/ 334 h 458"/>
                  <a:gd name="T44" fmla="*/ 235 w 549"/>
                  <a:gd name="T45" fmla="*/ 341 h 458"/>
                  <a:gd name="T46" fmla="*/ 280 w 549"/>
                  <a:gd name="T47" fmla="*/ 332 h 458"/>
                  <a:gd name="T48" fmla="*/ 332 w 549"/>
                  <a:gd name="T49" fmla="*/ 306 h 458"/>
                  <a:gd name="T50" fmla="*/ 375 w 549"/>
                  <a:gd name="T51" fmla="*/ 266 h 458"/>
                  <a:gd name="T52" fmla="*/ 404 w 549"/>
                  <a:gd name="T53" fmla="*/ 220 h 458"/>
                  <a:gd name="T54" fmla="*/ 420 w 549"/>
                  <a:gd name="T55" fmla="*/ 170 h 458"/>
                  <a:gd name="T56" fmla="*/ 428 w 549"/>
                  <a:gd name="T57" fmla="*/ 123 h 458"/>
                  <a:gd name="T58" fmla="*/ 430 w 549"/>
                  <a:gd name="T59" fmla="*/ 79 h 458"/>
                  <a:gd name="T60" fmla="*/ 428 w 549"/>
                  <a:gd name="T61" fmla="*/ 45 h 458"/>
                  <a:gd name="T62" fmla="*/ 426 w 549"/>
                  <a:gd name="T63" fmla="*/ 24 h 458"/>
                  <a:gd name="T64" fmla="*/ 541 w 549"/>
                  <a:gd name="T65"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 h="458">
                    <a:moveTo>
                      <a:pt x="541" y="0"/>
                    </a:moveTo>
                    <a:lnTo>
                      <a:pt x="542" y="4"/>
                    </a:lnTo>
                    <a:lnTo>
                      <a:pt x="543" y="13"/>
                    </a:lnTo>
                    <a:lnTo>
                      <a:pt x="545" y="25"/>
                    </a:lnTo>
                    <a:lnTo>
                      <a:pt x="546" y="42"/>
                    </a:lnTo>
                    <a:lnTo>
                      <a:pt x="548" y="61"/>
                    </a:lnTo>
                    <a:lnTo>
                      <a:pt x="549" y="83"/>
                    </a:lnTo>
                    <a:lnTo>
                      <a:pt x="548" y="107"/>
                    </a:lnTo>
                    <a:lnTo>
                      <a:pt x="546" y="134"/>
                    </a:lnTo>
                    <a:lnTo>
                      <a:pt x="543" y="161"/>
                    </a:lnTo>
                    <a:lnTo>
                      <a:pt x="538" y="190"/>
                    </a:lnTo>
                    <a:lnTo>
                      <a:pt x="530" y="220"/>
                    </a:lnTo>
                    <a:lnTo>
                      <a:pt x="520" y="250"/>
                    </a:lnTo>
                    <a:lnTo>
                      <a:pt x="508" y="278"/>
                    </a:lnTo>
                    <a:lnTo>
                      <a:pt x="491" y="307"/>
                    </a:lnTo>
                    <a:lnTo>
                      <a:pt x="472" y="336"/>
                    </a:lnTo>
                    <a:lnTo>
                      <a:pt x="449" y="362"/>
                    </a:lnTo>
                    <a:lnTo>
                      <a:pt x="423" y="387"/>
                    </a:lnTo>
                    <a:lnTo>
                      <a:pt x="391" y="409"/>
                    </a:lnTo>
                    <a:lnTo>
                      <a:pt x="355" y="429"/>
                    </a:lnTo>
                    <a:lnTo>
                      <a:pt x="313" y="445"/>
                    </a:lnTo>
                    <a:lnTo>
                      <a:pt x="272" y="455"/>
                    </a:lnTo>
                    <a:lnTo>
                      <a:pt x="230" y="458"/>
                    </a:lnTo>
                    <a:lnTo>
                      <a:pt x="202" y="456"/>
                    </a:lnTo>
                    <a:lnTo>
                      <a:pt x="175" y="451"/>
                    </a:lnTo>
                    <a:lnTo>
                      <a:pt x="147" y="441"/>
                    </a:lnTo>
                    <a:lnTo>
                      <a:pt x="119" y="425"/>
                    </a:lnTo>
                    <a:lnTo>
                      <a:pt x="93" y="407"/>
                    </a:lnTo>
                    <a:lnTo>
                      <a:pt x="71" y="387"/>
                    </a:lnTo>
                    <a:lnTo>
                      <a:pt x="52" y="365"/>
                    </a:lnTo>
                    <a:lnTo>
                      <a:pt x="36" y="342"/>
                    </a:lnTo>
                    <a:lnTo>
                      <a:pt x="24" y="321"/>
                    </a:lnTo>
                    <a:lnTo>
                      <a:pt x="14" y="303"/>
                    </a:lnTo>
                    <a:lnTo>
                      <a:pt x="7" y="287"/>
                    </a:lnTo>
                    <a:lnTo>
                      <a:pt x="2" y="275"/>
                    </a:lnTo>
                    <a:lnTo>
                      <a:pt x="0" y="268"/>
                    </a:lnTo>
                    <a:lnTo>
                      <a:pt x="112" y="233"/>
                    </a:lnTo>
                    <a:lnTo>
                      <a:pt x="116" y="244"/>
                    </a:lnTo>
                    <a:lnTo>
                      <a:pt x="123" y="258"/>
                    </a:lnTo>
                    <a:lnTo>
                      <a:pt x="133" y="275"/>
                    </a:lnTo>
                    <a:lnTo>
                      <a:pt x="144" y="293"/>
                    </a:lnTo>
                    <a:lnTo>
                      <a:pt x="160" y="308"/>
                    </a:lnTo>
                    <a:lnTo>
                      <a:pt x="176" y="323"/>
                    </a:lnTo>
                    <a:lnTo>
                      <a:pt x="195" y="334"/>
                    </a:lnTo>
                    <a:lnTo>
                      <a:pt x="214" y="339"/>
                    </a:lnTo>
                    <a:lnTo>
                      <a:pt x="235" y="341"/>
                    </a:lnTo>
                    <a:lnTo>
                      <a:pt x="257" y="339"/>
                    </a:lnTo>
                    <a:lnTo>
                      <a:pt x="280" y="332"/>
                    </a:lnTo>
                    <a:lnTo>
                      <a:pt x="304" y="323"/>
                    </a:lnTo>
                    <a:lnTo>
                      <a:pt x="332" y="306"/>
                    </a:lnTo>
                    <a:lnTo>
                      <a:pt x="356" y="287"/>
                    </a:lnTo>
                    <a:lnTo>
                      <a:pt x="375" y="266"/>
                    </a:lnTo>
                    <a:lnTo>
                      <a:pt x="391" y="244"/>
                    </a:lnTo>
                    <a:lnTo>
                      <a:pt x="404" y="220"/>
                    </a:lnTo>
                    <a:lnTo>
                      <a:pt x="414" y="195"/>
                    </a:lnTo>
                    <a:lnTo>
                      <a:pt x="420" y="170"/>
                    </a:lnTo>
                    <a:lnTo>
                      <a:pt x="425" y="146"/>
                    </a:lnTo>
                    <a:lnTo>
                      <a:pt x="428" y="123"/>
                    </a:lnTo>
                    <a:lnTo>
                      <a:pt x="429" y="99"/>
                    </a:lnTo>
                    <a:lnTo>
                      <a:pt x="430" y="79"/>
                    </a:lnTo>
                    <a:lnTo>
                      <a:pt x="429" y="61"/>
                    </a:lnTo>
                    <a:lnTo>
                      <a:pt x="428" y="45"/>
                    </a:lnTo>
                    <a:lnTo>
                      <a:pt x="427" y="33"/>
                    </a:lnTo>
                    <a:lnTo>
                      <a:pt x="426" y="24"/>
                    </a:lnTo>
                    <a:lnTo>
                      <a:pt x="426" y="21"/>
                    </a:lnTo>
                    <a:lnTo>
                      <a:pt x="541" y="0"/>
                    </a:lnTo>
                    <a:close/>
                  </a:path>
                </a:pathLst>
              </a:custGeom>
              <a:grp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0" name="Freeform 183"/>
              <p:cNvSpPr>
                <a:spLocks noEditPoints="1"/>
              </p:cNvSpPr>
              <p:nvPr/>
            </p:nvSpPr>
            <p:spPr bwMode="auto">
              <a:xfrm>
                <a:off x="7470775" y="4130675"/>
                <a:ext cx="211138" cy="147637"/>
              </a:xfrm>
              <a:custGeom>
                <a:avLst/>
                <a:gdLst>
                  <a:gd name="T0" fmla="*/ 287 w 929"/>
                  <a:gd name="T1" fmla="*/ 328 h 654"/>
                  <a:gd name="T2" fmla="*/ 553 w 929"/>
                  <a:gd name="T3" fmla="*/ 437 h 654"/>
                  <a:gd name="T4" fmla="*/ 553 w 929"/>
                  <a:gd name="T5" fmla="*/ 654 h 654"/>
                  <a:gd name="T6" fmla="*/ 287 w 929"/>
                  <a:gd name="T7" fmla="*/ 545 h 654"/>
                  <a:gd name="T8" fmla="*/ 287 w 929"/>
                  <a:gd name="T9" fmla="*/ 328 h 654"/>
                  <a:gd name="T10" fmla="*/ 760 w 929"/>
                  <a:gd name="T11" fmla="*/ 284 h 654"/>
                  <a:gd name="T12" fmla="*/ 760 w 929"/>
                  <a:gd name="T13" fmla="*/ 506 h 654"/>
                  <a:gd name="T14" fmla="*/ 583 w 929"/>
                  <a:gd name="T15" fmla="*/ 654 h 654"/>
                  <a:gd name="T16" fmla="*/ 583 w 929"/>
                  <a:gd name="T17" fmla="*/ 435 h 654"/>
                  <a:gd name="T18" fmla="*/ 760 w 929"/>
                  <a:gd name="T19" fmla="*/ 284 h 654"/>
                  <a:gd name="T20" fmla="*/ 3 w 929"/>
                  <a:gd name="T21" fmla="*/ 215 h 654"/>
                  <a:gd name="T22" fmla="*/ 257 w 929"/>
                  <a:gd name="T23" fmla="*/ 319 h 654"/>
                  <a:gd name="T24" fmla="*/ 257 w 929"/>
                  <a:gd name="T25" fmla="*/ 536 h 654"/>
                  <a:gd name="T26" fmla="*/ 0 w 929"/>
                  <a:gd name="T27" fmla="*/ 428 h 654"/>
                  <a:gd name="T28" fmla="*/ 3 w 929"/>
                  <a:gd name="T29" fmla="*/ 215 h 654"/>
                  <a:gd name="T30" fmla="*/ 474 w 929"/>
                  <a:gd name="T31" fmla="*/ 142 h 654"/>
                  <a:gd name="T32" fmla="*/ 749 w 929"/>
                  <a:gd name="T33" fmla="*/ 252 h 654"/>
                  <a:gd name="T34" fmla="*/ 568 w 929"/>
                  <a:gd name="T35" fmla="*/ 399 h 654"/>
                  <a:gd name="T36" fmla="*/ 301 w 929"/>
                  <a:gd name="T37" fmla="*/ 296 h 654"/>
                  <a:gd name="T38" fmla="*/ 474 w 929"/>
                  <a:gd name="T39" fmla="*/ 142 h 654"/>
                  <a:gd name="T40" fmla="*/ 926 w 929"/>
                  <a:gd name="T41" fmla="*/ 133 h 654"/>
                  <a:gd name="T42" fmla="*/ 929 w 929"/>
                  <a:gd name="T43" fmla="*/ 354 h 654"/>
                  <a:gd name="T44" fmla="*/ 790 w 929"/>
                  <a:gd name="T45" fmla="*/ 479 h 654"/>
                  <a:gd name="T46" fmla="*/ 790 w 929"/>
                  <a:gd name="T47" fmla="*/ 261 h 654"/>
                  <a:gd name="T48" fmla="*/ 926 w 929"/>
                  <a:gd name="T49" fmla="*/ 133 h 654"/>
                  <a:gd name="T50" fmla="*/ 199 w 929"/>
                  <a:gd name="T51" fmla="*/ 32 h 654"/>
                  <a:gd name="T52" fmla="*/ 444 w 929"/>
                  <a:gd name="T53" fmla="*/ 127 h 654"/>
                  <a:gd name="T54" fmla="*/ 269 w 929"/>
                  <a:gd name="T55" fmla="*/ 284 h 654"/>
                  <a:gd name="T56" fmla="*/ 3 w 929"/>
                  <a:gd name="T57" fmla="*/ 180 h 654"/>
                  <a:gd name="T58" fmla="*/ 199 w 929"/>
                  <a:gd name="T59" fmla="*/ 32 h 654"/>
                  <a:gd name="T60" fmla="*/ 642 w 929"/>
                  <a:gd name="T61" fmla="*/ 0 h 654"/>
                  <a:gd name="T62" fmla="*/ 903 w 929"/>
                  <a:gd name="T63" fmla="*/ 115 h 654"/>
                  <a:gd name="T64" fmla="*/ 772 w 929"/>
                  <a:gd name="T65" fmla="*/ 227 h 654"/>
                  <a:gd name="T66" fmla="*/ 509 w 929"/>
                  <a:gd name="T67" fmla="*/ 121 h 654"/>
                  <a:gd name="T68" fmla="*/ 642 w 929"/>
                  <a:gd name="T69" fmla="*/ 0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9" h="654">
                    <a:moveTo>
                      <a:pt x="287" y="328"/>
                    </a:moveTo>
                    <a:lnTo>
                      <a:pt x="553" y="437"/>
                    </a:lnTo>
                    <a:lnTo>
                      <a:pt x="553" y="654"/>
                    </a:lnTo>
                    <a:lnTo>
                      <a:pt x="287" y="545"/>
                    </a:lnTo>
                    <a:lnTo>
                      <a:pt x="287" y="328"/>
                    </a:lnTo>
                    <a:close/>
                    <a:moveTo>
                      <a:pt x="760" y="284"/>
                    </a:moveTo>
                    <a:lnTo>
                      <a:pt x="760" y="506"/>
                    </a:lnTo>
                    <a:lnTo>
                      <a:pt x="583" y="654"/>
                    </a:lnTo>
                    <a:lnTo>
                      <a:pt x="583" y="435"/>
                    </a:lnTo>
                    <a:lnTo>
                      <a:pt x="760" y="284"/>
                    </a:lnTo>
                    <a:close/>
                    <a:moveTo>
                      <a:pt x="3" y="215"/>
                    </a:moveTo>
                    <a:lnTo>
                      <a:pt x="257" y="319"/>
                    </a:lnTo>
                    <a:lnTo>
                      <a:pt x="257" y="536"/>
                    </a:lnTo>
                    <a:lnTo>
                      <a:pt x="0" y="428"/>
                    </a:lnTo>
                    <a:lnTo>
                      <a:pt x="3" y="215"/>
                    </a:lnTo>
                    <a:close/>
                    <a:moveTo>
                      <a:pt x="474" y="142"/>
                    </a:moveTo>
                    <a:lnTo>
                      <a:pt x="749" y="252"/>
                    </a:lnTo>
                    <a:lnTo>
                      <a:pt x="568" y="399"/>
                    </a:lnTo>
                    <a:lnTo>
                      <a:pt x="301" y="296"/>
                    </a:lnTo>
                    <a:lnTo>
                      <a:pt x="474" y="142"/>
                    </a:lnTo>
                    <a:close/>
                    <a:moveTo>
                      <a:pt x="926" y="133"/>
                    </a:moveTo>
                    <a:lnTo>
                      <a:pt x="929" y="354"/>
                    </a:lnTo>
                    <a:lnTo>
                      <a:pt x="790" y="479"/>
                    </a:lnTo>
                    <a:lnTo>
                      <a:pt x="790" y="261"/>
                    </a:lnTo>
                    <a:lnTo>
                      <a:pt x="926" y="133"/>
                    </a:lnTo>
                    <a:close/>
                    <a:moveTo>
                      <a:pt x="199" y="32"/>
                    </a:moveTo>
                    <a:lnTo>
                      <a:pt x="444" y="127"/>
                    </a:lnTo>
                    <a:lnTo>
                      <a:pt x="269" y="284"/>
                    </a:lnTo>
                    <a:lnTo>
                      <a:pt x="3" y="180"/>
                    </a:lnTo>
                    <a:lnTo>
                      <a:pt x="199" y="32"/>
                    </a:lnTo>
                    <a:close/>
                    <a:moveTo>
                      <a:pt x="642" y="0"/>
                    </a:moveTo>
                    <a:lnTo>
                      <a:pt x="903" y="115"/>
                    </a:lnTo>
                    <a:lnTo>
                      <a:pt x="772" y="227"/>
                    </a:lnTo>
                    <a:lnTo>
                      <a:pt x="509" y="121"/>
                    </a:lnTo>
                    <a:lnTo>
                      <a:pt x="642" y="0"/>
                    </a:lnTo>
                    <a:close/>
                  </a:path>
                </a:pathLst>
              </a:custGeom>
              <a:grp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grpSp>
        <p:grpSp>
          <p:nvGrpSpPr>
            <p:cNvPr id="15" name="组合 14"/>
            <p:cNvGrpSpPr/>
            <p:nvPr/>
          </p:nvGrpSpPr>
          <p:grpSpPr>
            <a:xfrm>
              <a:off x="6912940" y="2620853"/>
              <a:ext cx="5700416" cy="1097848"/>
              <a:chOff x="2739807" y="2351212"/>
              <a:chExt cx="5700416" cy="1097848"/>
            </a:xfrm>
          </p:grpSpPr>
          <p:sp>
            <p:nvSpPr>
              <p:cNvPr id="16" name="文本框 15"/>
              <p:cNvSpPr txBox="1"/>
              <p:nvPr/>
            </p:nvSpPr>
            <p:spPr>
              <a:xfrm>
                <a:off x="2739807" y="2351212"/>
                <a:ext cx="4493538" cy="523220"/>
              </a:xfrm>
              <a:prstGeom prst="rect">
                <a:avLst/>
              </a:prstGeom>
              <a:noFill/>
            </p:spPr>
            <p:txBody>
              <a:bodyPr wrap="none" rtlCol="0">
                <a:spAutoFit/>
              </a:bodyPr>
              <a:lstStyle/>
              <a:p>
                <a:r>
                  <a:rPr lang="zh-CN" altLang="en-US" sz="2800" dirty="0">
                    <a:solidFill>
                      <a:schemeClr val="bg1">
                        <a:alpha val="91000"/>
                      </a:schemeClr>
                    </a:solidFill>
                    <a:cs typeface="+mn-ea"/>
                    <a:sym typeface="+mn-lt"/>
                  </a:rPr>
                  <a:t>多业态经营，促进产业融合</a:t>
                </a:r>
              </a:p>
            </p:txBody>
          </p:sp>
          <p:sp>
            <p:nvSpPr>
              <p:cNvPr id="17" name="文本框 16"/>
              <p:cNvSpPr txBox="1"/>
              <p:nvPr/>
            </p:nvSpPr>
            <p:spPr>
              <a:xfrm>
                <a:off x="2739807" y="2802729"/>
                <a:ext cx="5700416" cy="646331"/>
              </a:xfrm>
              <a:prstGeom prst="rect">
                <a:avLst/>
              </a:prstGeom>
              <a:noFill/>
            </p:spPr>
            <p:txBody>
              <a:bodyPr wrap="square" rtlCol="0">
                <a:spAutoFit/>
              </a:bodyPr>
              <a:lstStyle/>
              <a:p>
                <a:r>
                  <a:rPr lang="zh-CN" altLang="en-US" sz="1200" dirty="0">
                    <a:solidFill>
                      <a:schemeClr val="bg1">
                        <a:alpha val="61000"/>
                      </a:schemeClr>
                    </a:solidFill>
                    <a:cs typeface="+mn-ea"/>
                    <a:sym typeface="+mn-lt"/>
                  </a:rPr>
                  <a:t>公司一直把农业产业化经营作为创新发展的模式，提出“特色鑫民”产业化战略构想，把发展产业化的重点放在“红、林、果、花、景、酒、水、食、游”九大特色产业上，齐头并进，互相促进，相得益彰。</a:t>
                </a:r>
              </a:p>
            </p:txBody>
          </p:sp>
        </p:grpSp>
      </p:grpSp>
      <p:grpSp>
        <p:nvGrpSpPr>
          <p:cNvPr id="21" name="组合 20"/>
          <p:cNvGrpSpPr/>
          <p:nvPr/>
        </p:nvGrpSpPr>
        <p:grpSpPr>
          <a:xfrm>
            <a:off x="5342244" y="4765211"/>
            <a:ext cx="6283701" cy="1282514"/>
            <a:chOff x="6329654" y="4074003"/>
            <a:chExt cx="6283701" cy="1282514"/>
          </a:xfrm>
        </p:grpSpPr>
        <p:grpSp>
          <p:nvGrpSpPr>
            <p:cNvPr id="22" name="组合 21"/>
            <p:cNvGrpSpPr/>
            <p:nvPr/>
          </p:nvGrpSpPr>
          <p:grpSpPr>
            <a:xfrm>
              <a:off x="6329654" y="4243236"/>
              <a:ext cx="539240" cy="549019"/>
              <a:chOff x="8110538" y="2668588"/>
              <a:chExt cx="612775" cy="623888"/>
            </a:xfrm>
            <a:solidFill>
              <a:srgbClr val="01EFFB"/>
            </a:solidFill>
          </p:grpSpPr>
          <p:sp>
            <p:nvSpPr>
              <p:cNvPr id="26" name="Freeform 86"/>
              <p:cNvSpPr>
                <a:spLocks noEditPoints="1"/>
              </p:cNvSpPr>
              <p:nvPr/>
            </p:nvSpPr>
            <p:spPr bwMode="auto">
              <a:xfrm>
                <a:off x="8110538" y="2668588"/>
                <a:ext cx="612775" cy="623888"/>
              </a:xfrm>
              <a:custGeom>
                <a:avLst/>
                <a:gdLst>
                  <a:gd name="T0" fmla="*/ 1827 w 3474"/>
                  <a:gd name="T1" fmla="*/ 3177 h 3538"/>
                  <a:gd name="T2" fmla="*/ 1110 w 3474"/>
                  <a:gd name="T3" fmla="*/ 3179 h 3538"/>
                  <a:gd name="T4" fmla="*/ 479 w 3474"/>
                  <a:gd name="T5" fmla="*/ 3183 h 3538"/>
                  <a:gd name="T6" fmla="*/ 133 w 3474"/>
                  <a:gd name="T7" fmla="*/ 3185 h 3538"/>
                  <a:gd name="T8" fmla="*/ 2368 w 3474"/>
                  <a:gd name="T9" fmla="*/ 3327 h 3538"/>
                  <a:gd name="T10" fmla="*/ 2600 w 3474"/>
                  <a:gd name="T11" fmla="*/ 2188 h 3538"/>
                  <a:gd name="T12" fmla="*/ 2259 w 3474"/>
                  <a:gd name="T13" fmla="*/ 2470 h 3538"/>
                  <a:gd name="T14" fmla="*/ 2213 w 3474"/>
                  <a:gd name="T15" fmla="*/ 2925 h 3538"/>
                  <a:gd name="T16" fmla="*/ 2495 w 3474"/>
                  <a:gd name="T17" fmla="*/ 3267 h 3538"/>
                  <a:gd name="T18" fmla="*/ 2950 w 3474"/>
                  <a:gd name="T19" fmla="*/ 3311 h 3538"/>
                  <a:gd name="T20" fmla="*/ 3292 w 3474"/>
                  <a:gd name="T21" fmla="*/ 3029 h 3538"/>
                  <a:gd name="T22" fmla="*/ 3336 w 3474"/>
                  <a:gd name="T23" fmla="*/ 2576 h 3538"/>
                  <a:gd name="T24" fmla="*/ 3055 w 3474"/>
                  <a:gd name="T25" fmla="*/ 2233 h 3538"/>
                  <a:gd name="T26" fmla="*/ 258 w 3474"/>
                  <a:gd name="T27" fmla="*/ 644 h 3538"/>
                  <a:gd name="T28" fmla="*/ 507 w 3474"/>
                  <a:gd name="T29" fmla="*/ 1254 h 3538"/>
                  <a:gd name="T30" fmla="*/ 1014 w 3474"/>
                  <a:gd name="T31" fmla="*/ 1654 h 3538"/>
                  <a:gd name="T32" fmla="*/ 1073 w 3474"/>
                  <a:gd name="T33" fmla="*/ 1717 h 3538"/>
                  <a:gd name="T34" fmla="*/ 754 w 3474"/>
                  <a:gd name="T35" fmla="*/ 1928 h 3538"/>
                  <a:gd name="T36" fmla="*/ 337 w 3474"/>
                  <a:gd name="T37" fmla="*/ 2458 h 3538"/>
                  <a:gd name="T38" fmla="*/ 231 w 3474"/>
                  <a:gd name="T39" fmla="*/ 3068 h 3538"/>
                  <a:gd name="T40" fmla="*/ 783 w 3474"/>
                  <a:gd name="T41" fmla="*/ 3065 h 3538"/>
                  <a:gd name="T42" fmla="*/ 1134 w 3474"/>
                  <a:gd name="T43" fmla="*/ 2819 h 3538"/>
                  <a:gd name="T44" fmla="*/ 1298 w 3474"/>
                  <a:gd name="T45" fmla="*/ 1435 h 3538"/>
                  <a:gd name="T46" fmla="*/ 879 w 3474"/>
                  <a:gd name="T47" fmla="*/ 1123 h 3538"/>
                  <a:gd name="T48" fmla="*/ 2200 w 3474"/>
                  <a:gd name="T49" fmla="*/ 646 h 3538"/>
                  <a:gd name="T50" fmla="*/ 2021 w 3474"/>
                  <a:gd name="T51" fmla="*/ 1177 h 3538"/>
                  <a:gd name="T52" fmla="*/ 1580 w 3474"/>
                  <a:gd name="T53" fmla="*/ 1447 h 3538"/>
                  <a:gd name="T54" fmla="*/ 1742 w 3474"/>
                  <a:gd name="T55" fmla="*/ 2816 h 3538"/>
                  <a:gd name="T56" fmla="*/ 2109 w 3474"/>
                  <a:gd name="T57" fmla="*/ 2964 h 3538"/>
                  <a:gd name="T58" fmla="*/ 2126 w 3474"/>
                  <a:gd name="T59" fmla="*/ 2492 h 3538"/>
                  <a:gd name="T60" fmla="*/ 2295 w 3474"/>
                  <a:gd name="T61" fmla="*/ 2116 h 3538"/>
                  <a:gd name="T62" fmla="*/ 1840 w 3474"/>
                  <a:gd name="T63" fmla="*/ 1796 h 3538"/>
                  <a:gd name="T64" fmla="*/ 1849 w 3474"/>
                  <a:gd name="T65" fmla="*/ 1697 h 3538"/>
                  <a:gd name="T66" fmla="*/ 2174 w 3474"/>
                  <a:gd name="T67" fmla="*/ 1508 h 3538"/>
                  <a:gd name="T68" fmla="*/ 2579 w 3474"/>
                  <a:gd name="T69" fmla="*/ 973 h 3538"/>
                  <a:gd name="T70" fmla="*/ 114 w 3474"/>
                  <a:gd name="T71" fmla="*/ 113 h 3538"/>
                  <a:gd name="T72" fmla="*/ 2795 w 3474"/>
                  <a:gd name="T73" fmla="*/ 11 h 3538"/>
                  <a:gd name="T74" fmla="*/ 2850 w 3474"/>
                  <a:gd name="T75" fmla="*/ 401 h 3538"/>
                  <a:gd name="T76" fmla="*/ 2750 w 3474"/>
                  <a:gd name="T77" fmla="*/ 814 h 3538"/>
                  <a:gd name="T78" fmla="*/ 2425 w 3474"/>
                  <a:gd name="T79" fmla="*/ 1424 h 3538"/>
                  <a:gd name="T80" fmla="*/ 2129 w 3474"/>
                  <a:gd name="T81" fmla="*/ 1816 h 3538"/>
                  <a:gd name="T82" fmla="*/ 2440 w 3474"/>
                  <a:gd name="T83" fmla="*/ 2126 h 3538"/>
                  <a:gd name="T84" fmla="*/ 2842 w 3474"/>
                  <a:gd name="T85" fmla="*/ 2055 h 3538"/>
                  <a:gd name="T86" fmla="*/ 3291 w 3474"/>
                  <a:gd name="T87" fmla="*/ 2280 h 3538"/>
                  <a:gd name="T88" fmla="*/ 3474 w 3474"/>
                  <a:gd name="T89" fmla="*/ 2753 h 3538"/>
                  <a:gd name="T90" fmla="*/ 3291 w 3474"/>
                  <a:gd name="T91" fmla="*/ 3224 h 3538"/>
                  <a:gd name="T92" fmla="*/ 2842 w 3474"/>
                  <a:gd name="T93" fmla="*/ 3448 h 3538"/>
                  <a:gd name="T94" fmla="*/ 2717 w 3474"/>
                  <a:gd name="T95" fmla="*/ 3500 h 3538"/>
                  <a:gd name="T96" fmla="*/ 45 w 3474"/>
                  <a:gd name="T97" fmla="*/ 3512 h 3538"/>
                  <a:gd name="T98" fmla="*/ 25 w 3474"/>
                  <a:gd name="T99" fmla="*/ 3114 h 3538"/>
                  <a:gd name="T100" fmla="*/ 159 w 3474"/>
                  <a:gd name="T101" fmla="*/ 2603 h 3538"/>
                  <a:gd name="T102" fmla="*/ 531 w 3474"/>
                  <a:gd name="T103" fmla="*/ 1973 h 3538"/>
                  <a:gd name="T104" fmla="*/ 658 w 3474"/>
                  <a:gd name="T105" fmla="*/ 1570 h 3538"/>
                  <a:gd name="T106" fmla="*/ 242 w 3474"/>
                  <a:gd name="T107" fmla="*/ 1008 h 3538"/>
                  <a:gd name="T108" fmla="*/ 87 w 3474"/>
                  <a:gd name="T109" fmla="*/ 466 h 3538"/>
                  <a:gd name="T110" fmla="*/ 3 w 3474"/>
                  <a:gd name="T111" fmla="*/ 86 h 3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74" h="3538">
                    <a:moveTo>
                      <a:pt x="2200" y="3157"/>
                    </a:moveTo>
                    <a:lnTo>
                      <a:pt x="2188" y="3166"/>
                    </a:lnTo>
                    <a:lnTo>
                      <a:pt x="2173" y="3173"/>
                    </a:lnTo>
                    <a:lnTo>
                      <a:pt x="2157" y="3176"/>
                    </a:lnTo>
                    <a:lnTo>
                      <a:pt x="2078" y="3176"/>
                    </a:lnTo>
                    <a:lnTo>
                      <a:pt x="1996" y="3176"/>
                    </a:lnTo>
                    <a:lnTo>
                      <a:pt x="1913" y="3176"/>
                    </a:lnTo>
                    <a:lnTo>
                      <a:pt x="1827" y="3177"/>
                    </a:lnTo>
                    <a:lnTo>
                      <a:pt x="1740" y="3177"/>
                    </a:lnTo>
                    <a:lnTo>
                      <a:pt x="1650" y="3177"/>
                    </a:lnTo>
                    <a:lnTo>
                      <a:pt x="1560" y="3177"/>
                    </a:lnTo>
                    <a:lnTo>
                      <a:pt x="1470" y="3178"/>
                    </a:lnTo>
                    <a:lnTo>
                      <a:pt x="1380" y="3178"/>
                    </a:lnTo>
                    <a:lnTo>
                      <a:pt x="1288" y="3178"/>
                    </a:lnTo>
                    <a:lnTo>
                      <a:pt x="1199" y="3179"/>
                    </a:lnTo>
                    <a:lnTo>
                      <a:pt x="1110" y="3179"/>
                    </a:lnTo>
                    <a:lnTo>
                      <a:pt x="1022" y="3180"/>
                    </a:lnTo>
                    <a:lnTo>
                      <a:pt x="936" y="3180"/>
                    </a:lnTo>
                    <a:lnTo>
                      <a:pt x="852" y="3181"/>
                    </a:lnTo>
                    <a:lnTo>
                      <a:pt x="771" y="3181"/>
                    </a:lnTo>
                    <a:lnTo>
                      <a:pt x="693" y="3181"/>
                    </a:lnTo>
                    <a:lnTo>
                      <a:pt x="618" y="3182"/>
                    </a:lnTo>
                    <a:lnTo>
                      <a:pt x="547" y="3182"/>
                    </a:lnTo>
                    <a:lnTo>
                      <a:pt x="479" y="3183"/>
                    </a:lnTo>
                    <a:lnTo>
                      <a:pt x="417" y="3183"/>
                    </a:lnTo>
                    <a:lnTo>
                      <a:pt x="359" y="3183"/>
                    </a:lnTo>
                    <a:lnTo>
                      <a:pt x="305" y="3184"/>
                    </a:lnTo>
                    <a:lnTo>
                      <a:pt x="258" y="3184"/>
                    </a:lnTo>
                    <a:lnTo>
                      <a:pt x="217" y="3184"/>
                    </a:lnTo>
                    <a:lnTo>
                      <a:pt x="182" y="3184"/>
                    </a:lnTo>
                    <a:lnTo>
                      <a:pt x="154" y="3185"/>
                    </a:lnTo>
                    <a:lnTo>
                      <a:pt x="133" y="3185"/>
                    </a:lnTo>
                    <a:lnTo>
                      <a:pt x="119" y="3185"/>
                    </a:lnTo>
                    <a:lnTo>
                      <a:pt x="114" y="3185"/>
                    </a:lnTo>
                    <a:lnTo>
                      <a:pt x="114" y="3430"/>
                    </a:lnTo>
                    <a:lnTo>
                      <a:pt x="2585" y="3430"/>
                    </a:lnTo>
                    <a:lnTo>
                      <a:pt x="2527" y="3411"/>
                    </a:lnTo>
                    <a:lnTo>
                      <a:pt x="2472" y="3388"/>
                    </a:lnTo>
                    <a:lnTo>
                      <a:pt x="2419" y="3359"/>
                    </a:lnTo>
                    <a:lnTo>
                      <a:pt x="2368" y="3327"/>
                    </a:lnTo>
                    <a:lnTo>
                      <a:pt x="2321" y="3290"/>
                    </a:lnTo>
                    <a:lnTo>
                      <a:pt x="2277" y="3250"/>
                    </a:lnTo>
                    <a:lnTo>
                      <a:pt x="2236" y="3206"/>
                    </a:lnTo>
                    <a:lnTo>
                      <a:pt x="2200" y="3157"/>
                    </a:lnTo>
                    <a:close/>
                    <a:moveTo>
                      <a:pt x="2775" y="2162"/>
                    </a:moveTo>
                    <a:lnTo>
                      <a:pt x="2715" y="2165"/>
                    </a:lnTo>
                    <a:lnTo>
                      <a:pt x="2656" y="2174"/>
                    </a:lnTo>
                    <a:lnTo>
                      <a:pt x="2600" y="2188"/>
                    </a:lnTo>
                    <a:lnTo>
                      <a:pt x="2547" y="2208"/>
                    </a:lnTo>
                    <a:lnTo>
                      <a:pt x="2495" y="2233"/>
                    </a:lnTo>
                    <a:lnTo>
                      <a:pt x="2447" y="2262"/>
                    </a:lnTo>
                    <a:lnTo>
                      <a:pt x="2402" y="2297"/>
                    </a:lnTo>
                    <a:lnTo>
                      <a:pt x="2360" y="2334"/>
                    </a:lnTo>
                    <a:lnTo>
                      <a:pt x="2321" y="2376"/>
                    </a:lnTo>
                    <a:lnTo>
                      <a:pt x="2288" y="2421"/>
                    </a:lnTo>
                    <a:lnTo>
                      <a:pt x="2259" y="2470"/>
                    </a:lnTo>
                    <a:lnTo>
                      <a:pt x="2233" y="2521"/>
                    </a:lnTo>
                    <a:lnTo>
                      <a:pt x="2213" y="2575"/>
                    </a:lnTo>
                    <a:lnTo>
                      <a:pt x="2200" y="2632"/>
                    </a:lnTo>
                    <a:lnTo>
                      <a:pt x="2190" y="2690"/>
                    </a:lnTo>
                    <a:lnTo>
                      <a:pt x="2187" y="2750"/>
                    </a:lnTo>
                    <a:lnTo>
                      <a:pt x="2190" y="2810"/>
                    </a:lnTo>
                    <a:lnTo>
                      <a:pt x="2200" y="2868"/>
                    </a:lnTo>
                    <a:lnTo>
                      <a:pt x="2213" y="2925"/>
                    </a:lnTo>
                    <a:lnTo>
                      <a:pt x="2233" y="2979"/>
                    </a:lnTo>
                    <a:lnTo>
                      <a:pt x="2259" y="3030"/>
                    </a:lnTo>
                    <a:lnTo>
                      <a:pt x="2288" y="3079"/>
                    </a:lnTo>
                    <a:lnTo>
                      <a:pt x="2321" y="3124"/>
                    </a:lnTo>
                    <a:lnTo>
                      <a:pt x="2360" y="3166"/>
                    </a:lnTo>
                    <a:lnTo>
                      <a:pt x="2402" y="3203"/>
                    </a:lnTo>
                    <a:lnTo>
                      <a:pt x="2447" y="3238"/>
                    </a:lnTo>
                    <a:lnTo>
                      <a:pt x="2495" y="3267"/>
                    </a:lnTo>
                    <a:lnTo>
                      <a:pt x="2547" y="3292"/>
                    </a:lnTo>
                    <a:lnTo>
                      <a:pt x="2600" y="3312"/>
                    </a:lnTo>
                    <a:lnTo>
                      <a:pt x="2656" y="3326"/>
                    </a:lnTo>
                    <a:lnTo>
                      <a:pt x="2715" y="3335"/>
                    </a:lnTo>
                    <a:lnTo>
                      <a:pt x="2775" y="3338"/>
                    </a:lnTo>
                    <a:lnTo>
                      <a:pt x="2836" y="3335"/>
                    </a:lnTo>
                    <a:lnTo>
                      <a:pt x="2894" y="3326"/>
                    </a:lnTo>
                    <a:lnTo>
                      <a:pt x="2950" y="3311"/>
                    </a:lnTo>
                    <a:lnTo>
                      <a:pt x="3004" y="3292"/>
                    </a:lnTo>
                    <a:lnTo>
                      <a:pt x="3055" y="3267"/>
                    </a:lnTo>
                    <a:lnTo>
                      <a:pt x="3104" y="3237"/>
                    </a:lnTo>
                    <a:lnTo>
                      <a:pt x="3149" y="3202"/>
                    </a:lnTo>
                    <a:lnTo>
                      <a:pt x="3191" y="3165"/>
                    </a:lnTo>
                    <a:lnTo>
                      <a:pt x="3229" y="3123"/>
                    </a:lnTo>
                    <a:lnTo>
                      <a:pt x="3262" y="3078"/>
                    </a:lnTo>
                    <a:lnTo>
                      <a:pt x="3292" y="3029"/>
                    </a:lnTo>
                    <a:lnTo>
                      <a:pt x="3317" y="2978"/>
                    </a:lnTo>
                    <a:lnTo>
                      <a:pt x="3336" y="2924"/>
                    </a:lnTo>
                    <a:lnTo>
                      <a:pt x="3351" y="2867"/>
                    </a:lnTo>
                    <a:lnTo>
                      <a:pt x="3360" y="2810"/>
                    </a:lnTo>
                    <a:lnTo>
                      <a:pt x="3363" y="2750"/>
                    </a:lnTo>
                    <a:lnTo>
                      <a:pt x="3360" y="2691"/>
                    </a:lnTo>
                    <a:lnTo>
                      <a:pt x="3351" y="2633"/>
                    </a:lnTo>
                    <a:lnTo>
                      <a:pt x="3336" y="2576"/>
                    </a:lnTo>
                    <a:lnTo>
                      <a:pt x="3317" y="2522"/>
                    </a:lnTo>
                    <a:lnTo>
                      <a:pt x="3292" y="2472"/>
                    </a:lnTo>
                    <a:lnTo>
                      <a:pt x="3262" y="2422"/>
                    </a:lnTo>
                    <a:lnTo>
                      <a:pt x="3229" y="2377"/>
                    </a:lnTo>
                    <a:lnTo>
                      <a:pt x="3191" y="2335"/>
                    </a:lnTo>
                    <a:lnTo>
                      <a:pt x="3149" y="2298"/>
                    </a:lnTo>
                    <a:lnTo>
                      <a:pt x="3104" y="2263"/>
                    </a:lnTo>
                    <a:lnTo>
                      <a:pt x="3055" y="2233"/>
                    </a:lnTo>
                    <a:lnTo>
                      <a:pt x="3004" y="2208"/>
                    </a:lnTo>
                    <a:lnTo>
                      <a:pt x="2950" y="2189"/>
                    </a:lnTo>
                    <a:lnTo>
                      <a:pt x="2894" y="2174"/>
                    </a:lnTo>
                    <a:lnTo>
                      <a:pt x="2836" y="2165"/>
                    </a:lnTo>
                    <a:lnTo>
                      <a:pt x="2775" y="2162"/>
                    </a:lnTo>
                    <a:close/>
                    <a:moveTo>
                      <a:pt x="243" y="469"/>
                    </a:moveTo>
                    <a:lnTo>
                      <a:pt x="247" y="557"/>
                    </a:lnTo>
                    <a:lnTo>
                      <a:pt x="258" y="644"/>
                    </a:lnTo>
                    <a:lnTo>
                      <a:pt x="273" y="729"/>
                    </a:lnTo>
                    <a:lnTo>
                      <a:pt x="292" y="812"/>
                    </a:lnTo>
                    <a:lnTo>
                      <a:pt x="317" y="892"/>
                    </a:lnTo>
                    <a:lnTo>
                      <a:pt x="346" y="969"/>
                    </a:lnTo>
                    <a:lnTo>
                      <a:pt x="380" y="1045"/>
                    </a:lnTo>
                    <a:lnTo>
                      <a:pt x="418" y="1118"/>
                    </a:lnTo>
                    <a:lnTo>
                      <a:pt x="461" y="1188"/>
                    </a:lnTo>
                    <a:lnTo>
                      <a:pt x="507" y="1254"/>
                    </a:lnTo>
                    <a:lnTo>
                      <a:pt x="558" y="1318"/>
                    </a:lnTo>
                    <a:lnTo>
                      <a:pt x="611" y="1377"/>
                    </a:lnTo>
                    <a:lnTo>
                      <a:pt x="670" y="1433"/>
                    </a:lnTo>
                    <a:lnTo>
                      <a:pt x="732" y="1485"/>
                    </a:lnTo>
                    <a:lnTo>
                      <a:pt x="797" y="1534"/>
                    </a:lnTo>
                    <a:lnTo>
                      <a:pt x="866" y="1578"/>
                    </a:lnTo>
                    <a:lnTo>
                      <a:pt x="939" y="1618"/>
                    </a:lnTo>
                    <a:lnTo>
                      <a:pt x="1014" y="1654"/>
                    </a:lnTo>
                    <a:lnTo>
                      <a:pt x="1018" y="1657"/>
                    </a:lnTo>
                    <a:lnTo>
                      <a:pt x="1023" y="1659"/>
                    </a:lnTo>
                    <a:lnTo>
                      <a:pt x="1026" y="1663"/>
                    </a:lnTo>
                    <a:lnTo>
                      <a:pt x="1039" y="1667"/>
                    </a:lnTo>
                    <a:lnTo>
                      <a:pt x="1051" y="1675"/>
                    </a:lnTo>
                    <a:lnTo>
                      <a:pt x="1062" y="1686"/>
                    </a:lnTo>
                    <a:lnTo>
                      <a:pt x="1069" y="1699"/>
                    </a:lnTo>
                    <a:lnTo>
                      <a:pt x="1073" y="1717"/>
                    </a:lnTo>
                    <a:lnTo>
                      <a:pt x="1070" y="1736"/>
                    </a:lnTo>
                    <a:lnTo>
                      <a:pt x="1063" y="1751"/>
                    </a:lnTo>
                    <a:lnTo>
                      <a:pt x="1051" y="1764"/>
                    </a:lnTo>
                    <a:lnTo>
                      <a:pt x="1036" y="1773"/>
                    </a:lnTo>
                    <a:lnTo>
                      <a:pt x="962" y="1803"/>
                    </a:lnTo>
                    <a:lnTo>
                      <a:pt x="890" y="1839"/>
                    </a:lnTo>
                    <a:lnTo>
                      <a:pt x="821" y="1881"/>
                    </a:lnTo>
                    <a:lnTo>
                      <a:pt x="754" y="1928"/>
                    </a:lnTo>
                    <a:lnTo>
                      <a:pt x="691" y="1980"/>
                    </a:lnTo>
                    <a:lnTo>
                      <a:pt x="630" y="2036"/>
                    </a:lnTo>
                    <a:lnTo>
                      <a:pt x="572" y="2097"/>
                    </a:lnTo>
                    <a:lnTo>
                      <a:pt x="518" y="2162"/>
                    </a:lnTo>
                    <a:lnTo>
                      <a:pt x="467" y="2231"/>
                    </a:lnTo>
                    <a:lnTo>
                      <a:pt x="420" y="2304"/>
                    </a:lnTo>
                    <a:lnTo>
                      <a:pt x="376" y="2379"/>
                    </a:lnTo>
                    <a:lnTo>
                      <a:pt x="337" y="2458"/>
                    </a:lnTo>
                    <a:lnTo>
                      <a:pt x="302" y="2539"/>
                    </a:lnTo>
                    <a:lnTo>
                      <a:pt x="272" y="2623"/>
                    </a:lnTo>
                    <a:lnTo>
                      <a:pt x="246" y="2709"/>
                    </a:lnTo>
                    <a:lnTo>
                      <a:pt x="225" y="2797"/>
                    </a:lnTo>
                    <a:lnTo>
                      <a:pt x="207" y="2886"/>
                    </a:lnTo>
                    <a:lnTo>
                      <a:pt x="197" y="2977"/>
                    </a:lnTo>
                    <a:lnTo>
                      <a:pt x="190" y="3068"/>
                    </a:lnTo>
                    <a:lnTo>
                      <a:pt x="231" y="3068"/>
                    </a:lnTo>
                    <a:lnTo>
                      <a:pt x="279" y="3068"/>
                    </a:lnTo>
                    <a:lnTo>
                      <a:pt x="334" y="3068"/>
                    </a:lnTo>
                    <a:lnTo>
                      <a:pt x="396" y="3068"/>
                    </a:lnTo>
                    <a:lnTo>
                      <a:pt x="464" y="3067"/>
                    </a:lnTo>
                    <a:lnTo>
                      <a:pt x="537" y="3067"/>
                    </a:lnTo>
                    <a:lnTo>
                      <a:pt x="615" y="3066"/>
                    </a:lnTo>
                    <a:lnTo>
                      <a:pt x="697" y="3066"/>
                    </a:lnTo>
                    <a:lnTo>
                      <a:pt x="783" y="3065"/>
                    </a:lnTo>
                    <a:lnTo>
                      <a:pt x="872" y="3064"/>
                    </a:lnTo>
                    <a:lnTo>
                      <a:pt x="965" y="3063"/>
                    </a:lnTo>
                    <a:lnTo>
                      <a:pt x="1061" y="3063"/>
                    </a:lnTo>
                    <a:lnTo>
                      <a:pt x="1064" y="3009"/>
                    </a:lnTo>
                    <a:lnTo>
                      <a:pt x="1072" y="2957"/>
                    </a:lnTo>
                    <a:lnTo>
                      <a:pt x="1087" y="2908"/>
                    </a:lnTo>
                    <a:lnTo>
                      <a:pt x="1108" y="2862"/>
                    </a:lnTo>
                    <a:lnTo>
                      <a:pt x="1134" y="2819"/>
                    </a:lnTo>
                    <a:lnTo>
                      <a:pt x="1163" y="2780"/>
                    </a:lnTo>
                    <a:lnTo>
                      <a:pt x="1196" y="2745"/>
                    </a:lnTo>
                    <a:lnTo>
                      <a:pt x="1234" y="2715"/>
                    </a:lnTo>
                    <a:lnTo>
                      <a:pt x="1274" y="2689"/>
                    </a:lnTo>
                    <a:lnTo>
                      <a:pt x="1317" y="2669"/>
                    </a:lnTo>
                    <a:lnTo>
                      <a:pt x="1364" y="2655"/>
                    </a:lnTo>
                    <a:lnTo>
                      <a:pt x="1364" y="1449"/>
                    </a:lnTo>
                    <a:lnTo>
                      <a:pt x="1298" y="1435"/>
                    </a:lnTo>
                    <a:lnTo>
                      <a:pt x="1236" y="1414"/>
                    </a:lnTo>
                    <a:lnTo>
                      <a:pt x="1174" y="1387"/>
                    </a:lnTo>
                    <a:lnTo>
                      <a:pt x="1117" y="1355"/>
                    </a:lnTo>
                    <a:lnTo>
                      <a:pt x="1063" y="1319"/>
                    </a:lnTo>
                    <a:lnTo>
                      <a:pt x="1011" y="1277"/>
                    </a:lnTo>
                    <a:lnTo>
                      <a:pt x="963" y="1230"/>
                    </a:lnTo>
                    <a:lnTo>
                      <a:pt x="919" y="1178"/>
                    </a:lnTo>
                    <a:lnTo>
                      <a:pt x="879" y="1123"/>
                    </a:lnTo>
                    <a:lnTo>
                      <a:pt x="843" y="1064"/>
                    </a:lnTo>
                    <a:lnTo>
                      <a:pt x="812" y="1001"/>
                    </a:lnTo>
                    <a:lnTo>
                      <a:pt x="786" y="935"/>
                    </a:lnTo>
                    <a:lnTo>
                      <a:pt x="766" y="866"/>
                    </a:lnTo>
                    <a:lnTo>
                      <a:pt x="751" y="795"/>
                    </a:lnTo>
                    <a:lnTo>
                      <a:pt x="741" y="721"/>
                    </a:lnTo>
                    <a:lnTo>
                      <a:pt x="738" y="646"/>
                    </a:lnTo>
                    <a:lnTo>
                      <a:pt x="2200" y="646"/>
                    </a:lnTo>
                    <a:lnTo>
                      <a:pt x="2196" y="721"/>
                    </a:lnTo>
                    <a:lnTo>
                      <a:pt x="2187" y="794"/>
                    </a:lnTo>
                    <a:lnTo>
                      <a:pt x="2173" y="866"/>
                    </a:lnTo>
                    <a:lnTo>
                      <a:pt x="2152" y="934"/>
                    </a:lnTo>
                    <a:lnTo>
                      <a:pt x="2126" y="1000"/>
                    </a:lnTo>
                    <a:lnTo>
                      <a:pt x="2096" y="1063"/>
                    </a:lnTo>
                    <a:lnTo>
                      <a:pt x="2061" y="1122"/>
                    </a:lnTo>
                    <a:lnTo>
                      <a:pt x="2021" y="1177"/>
                    </a:lnTo>
                    <a:lnTo>
                      <a:pt x="1977" y="1228"/>
                    </a:lnTo>
                    <a:lnTo>
                      <a:pt x="1930" y="1275"/>
                    </a:lnTo>
                    <a:lnTo>
                      <a:pt x="1879" y="1317"/>
                    </a:lnTo>
                    <a:lnTo>
                      <a:pt x="1825" y="1354"/>
                    </a:lnTo>
                    <a:lnTo>
                      <a:pt x="1768" y="1386"/>
                    </a:lnTo>
                    <a:lnTo>
                      <a:pt x="1707" y="1412"/>
                    </a:lnTo>
                    <a:lnTo>
                      <a:pt x="1645" y="1433"/>
                    </a:lnTo>
                    <a:lnTo>
                      <a:pt x="1580" y="1447"/>
                    </a:lnTo>
                    <a:lnTo>
                      <a:pt x="1513" y="1454"/>
                    </a:lnTo>
                    <a:lnTo>
                      <a:pt x="1513" y="2655"/>
                    </a:lnTo>
                    <a:lnTo>
                      <a:pt x="1559" y="2668"/>
                    </a:lnTo>
                    <a:lnTo>
                      <a:pt x="1602" y="2688"/>
                    </a:lnTo>
                    <a:lnTo>
                      <a:pt x="1643" y="2712"/>
                    </a:lnTo>
                    <a:lnTo>
                      <a:pt x="1679" y="2741"/>
                    </a:lnTo>
                    <a:lnTo>
                      <a:pt x="1713" y="2776"/>
                    </a:lnTo>
                    <a:lnTo>
                      <a:pt x="1742" y="2816"/>
                    </a:lnTo>
                    <a:lnTo>
                      <a:pt x="1768" y="2857"/>
                    </a:lnTo>
                    <a:lnTo>
                      <a:pt x="1788" y="2904"/>
                    </a:lnTo>
                    <a:lnTo>
                      <a:pt x="1803" y="2953"/>
                    </a:lnTo>
                    <a:lnTo>
                      <a:pt x="1813" y="3006"/>
                    </a:lnTo>
                    <a:lnTo>
                      <a:pt x="1817" y="3059"/>
                    </a:lnTo>
                    <a:lnTo>
                      <a:pt x="2150" y="3059"/>
                    </a:lnTo>
                    <a:lnTo>
                      <a:pt x="2128" y="3012"/>
                    </a:lnTo>
                    <a:lnTo>
                      <a:pt x="2109" y="2964"/>
                    </a:lnTo>
                    <a:lnTo>
                      <a:pt x="2095" y="2912"/>
                    </a:lnTo>
                    <a:lnTo>
                      <a:pt x="2085" y="2861"/>
                    </a:lnTo>
                    <a:lnTo>
                      <a:pt x="2079" y="2806"/>
                    </a:lnTo>
                    <a:lnTo>
                      <a:pt x="2077" y="2750"/>
                    </a:lnTo>
                    <a:lnTo>
                      <a:pt x="2080" y="2682"/>
                    </a:lnTo>
                    <a:lnTo>
                      <a:pt x="2090" y="2617"/>
                    </a:lnTo>
                    <a:lnTo>
                      <a:pt x="2105" y="2553"/>
                    </a:lnTo>
                    <a:lnTo>
                      <a:pt x="2126" y="2492"/>
                    </a:lnTo>
                    <a:lnTo>
                      <a:pt x="2153" y="2433"/>
                    </a:lnTo>
                    <a:lnTo>
                      <a:pt x="2186" y="2378"/>
                    </a:lnTo>
                    <a:lnTo>
                      <a:pt x="2222" y="2326"/>
                    </a:lnTo>
                    <a:lnTo>
                      <a:pt x="2264" y="2277"/>
                    </a:lnTo>
                    <a:lnTo>
                      <a:pt x="2309" y="2233"/>
                    </a:lnTo>
                    <a:lnTo>
                      <a:pt x="2359" y="2192"/>
                    </a:lnTo>
                    <a:lnTo>
                      <a:pt x="2344" y="2177"/>
                    </a:lnTo>
                    <a:lnTo>
                      <a:pt x="2295" y="2116"/>
                    </a:lnTo>
                    <a:lnTo>
                      <a:pt x="2244" y="2058"/>
                    </a:lnTo>
                    <a:lnTo>
                      <a:pt x="2187" y="2004"/>
                    </a:lnTo>
                    <a:lnTo>
                      <a:pt x="2128" y="1955"/>
                    </a:lnTo>
                    <a:lnTo>
                      <a:pt x="2063" y="1910"/>
                    </a:lnTo>
                    <a:lnTo>
                      <a:pt x="1996" y="1869"/>
                    </a:lnTo>
                    <a:lnTo>
                      <a:pt x="1927" y="1833"/>
                    </a:lnTo>
                    <a:lnTo>
                      <a:pt x="1854" y="1803"/>
                    </a:lnTo>
                    <a:lnTo>
                      <a:pt x="1840" y="1796"/>
                    </a:lnTo>
                    <a:lnTo>
                      <a:pt x="1828" y="1785"/>
                    </a:lnTo>
                    <a:lnTo>
                      <a:pt x="1820" y="1772"/>
                    </a:lnTo>
                    <a:lnTo>
                      <a:pt x="1816" y="1759"/>
                    </a:lnTo>
                    <a:lnTo>
                      <a:pt x="1816" y="1744"/>
                    </a:lnTo>
                    <a:lnTo>
                      <a:pt x="1819" y="1730"/>
                    </a:lnTo>
                    <a:lnTo>
                      <a:pt x="1827" y="1716"/>
                    </a:lnTo>
                    <a:lnTo>
                      <a:pt x="1836" y="1704"/>
                    </a:lnTo>
                    <a:lnTo>
                      <a:pt x="1849" y="1697"/>
                    </a:lnTo>
                    <a:lnTo>
                      <a:pt x="1862" y="1694"/>
                    </a:lnTo>
                    <a:lnTo>
                      <a:pt x="1865" y="1690"/>
                    </a:lnTo>
                    <a:lnTo>
                      <a:pt x="1870" y="1687"/>
                    </a:lnTo>
                    <a:lnTo>
                      <a:pt x="1875" y="1684"/>
                    </a:lnTo>
                    <a:lnTo>
                      <a:pt x="1955" y="1648"/>
                    </a:lnTo>
                    <a:lnTo>
                      <a:pt x="2031" y="1606"/>
                    </a:lnTo>
                    <a:lnTo>
                      <a:pt x="2104" y="1558"/>
                    </a:lnTo>
                    <a:lnTo>
                      <a:pt x="2174" y="1508"/>
                    </a:lnTo>
                    <a:lnTo>
                      <a:pt x="2239" y="1453"/>
                    </a:lnTo>
                    <a:lnTo>
                      <a:pt x="2301" y="1394"/>
                    </a:lnTo>
                    <a:lnTo>
                      <a:pt x="2359" y="1332"/>
                    </a:lnTo>
                    <a:lnTo>
                      <a:pt x="2411" y="1266"/>
                    </a:lnTo>
                    <a:lnTo>
                      <a:pt x="2460" y="1197"/>
                    </a:lnTo>
                    <a:lnTo>
                      <a:pt x="2505" y="1125"/>
                    </a:lnTo>
                    <a:lnTo>
                      <a:pt x="2544" y="1050"/>
                    </a:lnTo>
                    <a:lnTo>
                      <a:pt x="2579" y="973"/>
                    </a:lnTo>
                    <a:lnTo>
                      <a:pt x="2609" y="893"/>
                    </a:lnTo>
                    <a:lnTo>
                      <a:pt x="2634" y="812"/>
                    </a:lnTo>
                    <a:lnTo>
                      <a:pt x="2653" y="728"/>
                    </a:lnTo>
                    <a:lnTo>
                      <a:pt x="2668" y="643"/>
                    </a:lnTo>
                    <a:lnTo>
                      <a:pt x="2677" y="556"/>
                    </a:lnTo>
                    <a:lnTo>
                      <a:pt x="2680" y="469"/>
                    </a:lnTo>
                    <a:lnTo>
                      <a:pt x="243" y="469"/>
                    </a:lnTo>
                    <a:close/>
                    <a:moveTo>
                      <a:pt x="114" y="113"/>
                    </a:moveTo>
                    <a:lnTo>
                      <a:pt x="114" y="355"/>
                    </a:lnTo>
                    <a:lnTo>
                      <a:pt x="2744" y="355"/>
                    </a:lnTo>
                    <a:lnTo>
                      <a:pt x="2744" y="113"/>
                    </a:lnTo>
                    <a:lnTo>
                      <a:pt x="114" y="113"/>
                    </a:lnTo>
                    <a:close/>
                    <a:moveTo>
                      <a:pt x="114" y="0"/>
                    </a:moveTo>
                    <a:lnTo>
                      <a:pt x="2744" y="0"/>
                    </a:lnTo>
                    <a:lnTo>
                      <a:pt x="2771" y="2"/>
                    </a:lnTo>
                    <a:lnTo>
                      <a:pt x="2795" y="11"/>
                    </a:lnTo>
                    <a:lnTo>
                      <a:pt x="2816" y="25"/>
                    </a:lnTo>
                    <a:lnTo>
                      <a:pt x="2833" y="43"/>
                    </a:lnTo>
                    <a:lnTo>
                      <a:pt x="2846" y="64"/>
                    </a:lnTo>
                    <a:lnTo>
                      <a:pt x="2855" y="87"/>
                    </a:lnTo>
                    <a:lnTo>
                      <a:pt x="2858" y="113"/>
                    </a:lnTo>
                    <a:lnTo>
                      <a:pt x="2858" y="358"/>
                    </a:lnTo>
                    <a:lnTo>
                      <a:pt x="2856" y="381"/>
                    </a:lnTo>
                    <a:lnTo>
                      <a:pt x="2850" y="401"/>
                    </a:lnTo>
                    <a:lnTo>
                      <a:pt x="2841" y="420"/>
                    </a:lnTo>
                    <a:lnTo>
                      <a:pt x="2828" y="436"/>
                    </a:lnTo>
                    <a:lnTo>
                      <a:pt x="2812" y="449"/>
                    </a:lnTo>
                    <a:lnTo>
                      <a:pt x="2794" y="459"/>
                    </a:lnTo>
                    <a:lnTo>
                      <a:pt x="2791" y="549"/>
                    </a:lnTo>
                    <a:lnTo>
                      <a:pt x="2782" y="639"/>
                    </a:lnTo>
                    <a:lnTo>
                      <a:pt x="2769" y="727"/>
                    </a:lnTo>
                    <a:lnTo>
                      <a:pt x="2750" y="814"/>
                    </a:lnTo>
                    <a:lnTo>
                      <a:pt x="2726" y="897"/>
                    </a:lnTo>
                    <a:lnTo>
                      <a:pt x="2697" y="980"/>
                    </a:lnTo>
                    <a:lnTo>
                      <a:pt x="2663" y="1061"/>
                    </a:lnTo>
                    <a:lnTo>
                      <a:pt x="2625" y="1139"/>
                    </a:lnTo>
                    <a:lnTo>
                      <a:pt x="2581" y="1214"/>
                    </a:lnTo>
                    <a:lnTo>
                      <a:pt x="2534" y="1288"/>
                    </a:lnTo>
                    <a:lnTo>
                      <a:pt x="2482" y="1357"/>
                    </a:lnTo>
                    <a:lnTo>
                      <a:pt x="2425" y="1424"/>
                    </a:lnTo>
                    <a:lnTo>
                      <a:pt x="2365" y="1487"/>
                    </a:lnTo>
                    <a:lnTo>
                      <a:pt x="2301" y="1548"/>
                    </a:lnTo>
                    <a:lnTo>
                      <a:pt x="2233" y="1603"/>
                    </a:lnTo>
                    <a:lnTo>
                      <a:pt x="2161" y="1655"/>
                    </a:lnTo>
                    <a:lnTo>
                      <a:pt x="2086" y="1702"/>
                    </a:lnTo>
                    <a:lnTo>
                      <a:pt x="2006" y="1745"/>
                    </a:lnTo>
                    <a:lnTo>
                      <a:pt x="2068" y="1780"/>
                    </a:lnTo>
                    <a:lnTo>
                      <a:pt x="2129" y="1816"/>
                    </a:lnTo>
                    <a:lnTo>
                      <a:pt x="2186" y="1857"/>
                    </a:lnTo>
                    <a:lnTo>
                      <a:pt x="2241" y="1901"/>
                    </a:lnTo>
                    <a:lnTo>
                      <a:pt x="2293" y="1948"/>
                    </a:lnTo>
                    <a:lnTo>
                      <a:pt x="2342" y="1999"/>
                    </a:lnTo>
                    <a:lnTo>
                      <a:pt x="2389" y="2053"/>
                    </a:lnTo>
                    <a:lnTo>
                      <a:pt x="2432" y="2110"/>
                    </a:lnTo>
                    <a:lnTo>
                      <a:pt x="2437" y="2118"/>
                    </a:lnTo>
                    <a:lnTo>
                      <a:pt x="2440" y="2126"/>
                    </a:lnTo>
                    <a:lnTo>
                      <a:pt x="2441" y="2134"/>
                    </a:lnTo>
                    <a:lnTo>
                      <a:pt x="2492" y="2111"/>
                    </a:lnTo>
                    <a:lnTo>
                      <a:pt x="2544" y="2090"/>
                    </a:lnTo>
                    <a:lnTo>
                      <a:pt x="2600" y="2074"/>
                    </a:lnTo>
                    <a:lnTo>
                      <a:pt x="2657" y="2061"/>
                    </a:lnTo>
                    <a:lnTo>
                      <a:pt x="2715" y="2055"/>
                    </a:lnTo>
                    <a:lnTo>
                      <a:pt x="2775" y="2052"/>
                    </a:lnTo>
                    <a:lnTo>
                      <a:pt x="2842" y="2055"/>
                    </a:lnTo>
                    <a:lnTo>
                      <a:pt x="2908" y="2064"/>
                    </a:lnTo>
                    <a:lnTo>
                      <a:pt x="2971" y="2079"/>
                    </a:lnTo>
                    <a:lnTo>
                      <a:pt x="3032" y="2101"/>
                    </a:lnTo>
                    <a:lnTo>
                      <a:pt x="3090" y="2128"/>
                    </a:lnTo>
                    <a:lnTo>
                      <a:pt x="3146" y="2159"/>
                    </a:lnTo>
                    <a:lnTo>
                      <a:pt x="3198" y="2196"/>
                    </a:lnTo>
                    <a:lnTo>
                      <a:pt x="3246" y="2235"/>
                    </a:lnTo>
                    <a:lnTo>
                      <a:pt x="3291" y="2280"/>
                    </a:lnTo>
                    <a:lnTo>
                      <a:pt x="3331" y="2330"/>
                    </a:lnTo>
                    <a:lnTo>
                      <a:pt x="3368" y="2381"/>
                    </a:lnTo>
                    <a:lnTo>
                      <a:pt x="3399" y="2437"/>
                    </a:lnTo>
                    <a:lnTo>
                      <a:pt x="3424" y="2495"/>
                    </a:lnTo>
                    <a:lnTo>
                      <a:pt x="3446" y="2557"/>
                    </a:lnTo>
                    <a:lnTo>
                      <a:pt x="3461" y="2620"/>
                    </a:lnTo>
                    <a:lnTo>
                      <a:pt x="3471" y="2686"/>
                    </a:lnTo>
                    <a:lnTo>
                      <a:pt x="3474" y="2753"/>
                    </a:lnTo>
                    <a:lnTo>
                      <a:pt x="3471" y="2821"/>
                    </a:lnTo>
                    <a:lnTo>
                      <a:pt x="3461" y="2885"/>
                    </a:lnTo>
                    <a:lnTo>
                      <a:pt x="3446" y="2949"/>
                    </a:lnTo>
                    <a:lnTo>
                      <a:pt x="3424" y="3010"/>
                    </a:lnTo>
                    <a:lnTo>
                      <a:pt x="3399" y="3068"/>
                    </a:lnTo>
                    <a:lnTo>
                      <a:pt x="3368" y="3124"/>
                    </a:lnTo>
                    <a:lnTo>
                      <a:pt x="3331" y="3176"/>
                    </a:lnTo>
                    <a:lnTo>
                      <a:pt x="3291" y="3224"/>
                    </a:lnTo>
                    <a:lnTo>
                      <a:pt x="3246" y="3269"/>
                    </a:lnTo>
                    <a:lnTo>
                      <a:pt x="3198" y="3309"/>
                    </a:lnTo>
                    <a:lnTo>
                      <a:pt x="3146" y="3345"/>
                    </a:lnTo>
                    <a:lnTo>
                      <a:pt x="3090" y="3376"/>
                    </a:lnTo>
                    <a:lnTo>
                      <a:pt x="3032" y="3402"/>
                    </a:lnTo>
                    <a:lnTo>
                      <a:pt x="2971" y="3424"/>
                    </a:lnTo>
                    <a:lnTo>
                      <a:pt x="2908" y="3439"/>
                    </a:lnTo>
                    <a:lnTo>
                      <a:pt x="2842" y="3448"/>
                    </a:lnTo>
                    <a:lnTo>
                      <a:pt x="2775" y="3452"/>
                    </a:lnTo>
                    <a:lnTo>
                      <a:pt x="2753" y="3452"/>
                    </a:lnTo>
                    <a:lnTo>
                      <a:pt x="2730" y="3451"/>
                    </a:lnTo>
                    <a:lnTo>
                      <a:pt x="2708" y="3448"/>
                    </a:lnTo>
                    <a:lnTo>
                      <a:pt x="2713" y="3458"/>
                    </a:lnTo>
                    <a:lnTo>
                      <a:pt x="2719" y="3469"/>
                    </a:lnTo>
                    <a:lnTo>
                      <a:pt x="2720" y="3482"/>
                    </a:lnTo>
                    <a:lnTo>
                      <a:pt x="2717" y="3500"/>
                    </a:lnTo>
                    <a:lnTo>
                      <a:pt x="2710" y="3515"/>
                    </a:lnTo>
                    <a:lnTo>
                      <a:pt x="2697" y="3527"/>
                    </a:lnTo>
                    <a:lnTo>
                      <a:pt x="2682" y="3534"/>
                    </a:lnTo>
                    <a:lnTo>
                      <a:pt x="2665" y="3538"/>
                    </a:lnTo>
                    <a:lnTo>
                      <a:pt x="117" y="3538"/>
                    </a:lnTo>
                    <a:lnTo>
                      <a:pt x="90" y="3534"/>
                    </a:lnTo>
                    <a:lnTo>
                      <a:pt x="67" y="3526"/>
                    </a:lnTo>
                    <a:lnTo>
                      <a:pt x="45" y="3512"/>
                    </a:lnTo>
                    <a:lnTo>
                      <a:pt x="28" y="3495"/>
                    </a:lnTo>
                    <a:lnTo>
                      <a:pt x="15" y="3473"/>
                    </a:lnTo>
                    <a:lnTo>
                      <a:pt x="6" y="3450"/>
                    </a:lnTo>
                    <a:lnTo>
                      <a:pt x="3" y="3424"/>
                    </a:lnTo>
                    <a:lnTo>
                      <a:pt x="3" y="3182"/>
                    </a:lnTo>
                    <a:lnTo>
                      <a:pt x="6" y="3157"/>
                    </a:lnTo>
                    <a:lnTo>
                      <a:pt x="13" y="3135"/>
                    </a:lnTo>
                    <a:lnTo>
                      <a:pt x="25" y="3114"/>
                    </a:lnTo>
                    <a:lnTo>
                      <a:pt x="40" y="3098"/>
                    </a:lnTo>
                    <a:lnTo>
                      <a:pt x="58" y="3084"/>
                    </a:lnTo>
                    <a:lnTo>
                      <a:pt x="81" y="3074"/>
                    </a:lnTo>
                    <a:lnTo>
                      <a:pt x="85" y="2978"/>
                    </a:lnTo>
                    <a:lnTo>
                      <a:pt x="96" y="2881"/>
                    </a:lnTo>
                    <a:lnTo>
                      <a:pt x="112" y="2787"/>
                    </a:lnTo>
                    <a:lnTo>
                      <a:pt x="133" y="2694"/>
                    </a:lnTo>
                    <a:lnTo>
                      <a:pt x="159" y="2603"/>
                    </a:lnTo>
                    <a:lnTo>
                      <a:pt x="190" y="2514"/>
                    </a:lnTo>
                    <a:lnTo>
                      <a:pt x="227" y="2427"/>
                    </a:lnTo>
                    <a:lnTo>
                      <a:pt x="267" y="2343"/>
                    </a:lnTo>
                    <a:lnTo>
                      <a:pt x="312" y="2261"/>
                    </a:lnTo>
                    <a:lnTo>
                      <a:pt x="361" y="2184"/>
                    </a:lnTo>
                    <a:lnTo>
                      <a:pt x="414" y="2110"/>
                    </a:lnTo>
                    <a:lnTo>
                      <a:pt x="471" y="2040"/>
                    </a:lnTo>
                    <a:lnTo>
                      <a:pt x="531" y="1973"/>
                    </a:lnTo>
                    <a:lnTo>
                      <a:pt x="594" y="1912"/>
                    </a:lnTo>
                    <a:lnTo>
                      <a:pt x="662" y="1855"/>
                    </a:lnTo>
                    <a:lnTo>
                      <a:pt x="732" y="1802"/>
                    </a:lnTo>
                    <a:lnTo>
                      <a:pt x="804" y="1756"/>
                    </a:lnTo>
                    <a:lnTo>
                      <a:pt x="879" y="1715"/>
                    </a:lnTo>
                    <a:lnTo>
                      <a:pt x="802" y="1671"/>
                    </a:lnTo>
                    <a:lnTo>
                      <a:pt x="727" y="1623"/>
                    </a:lnTo>
                    <a:lnTo>
                      <a:pt x="658" y="1570"/>
                    </a:lnTo>
                    <a:lnTo>
                      <a:pt x="590" y="1513"/>
                    </a:lnTo>
                    <a:lnTo>
                      <a:pt x="528" y="1452"/>
                    </a:lnTo>
                    <a:lnTo>
                      <a:pt x="470" y="1386"/>
                    </a:lnTo>
                    <a:lnTo>
                      <a:pt x="415" y="1318"/>
                    </a:lnTo>
                    <a:lnTo>
                      <a:pt x="364" y="1246"/>
                    </a:lnTo>
                    <a:lnTo>
                      <a:pt x="319" y="1169"/>
                    </a:lnTo>
                    <a:lnTo>
                      <a:pt x="278" y="1091"/>
                    </a:lnTo>
                    <a:lnTo>
                      <a:pt x="242" y="1008"/>
                    </a:lnTo>
                    <a:lnTo>
                      <a:pt x="209" y="924"/>
                    </a:lnTo>
                    <a:lnTo>
                      <a:pt x="184" y="837"/>
                    </a:lnTo>
                    <a:lnTo>
                      <a:pt x="162" y="748"/>
                    </a:lnTo>
                    <a:lnTo>
                      <a:pt x="145" y="657"/>
                    </a:lnTo>
                    <a:lnTo>
                      <a:pt x="134" y="563"/>
                    </a:lnTo>
                    <a:lnTo>
                      <a:pt x="129" y="469"/>
                    </a:lnTo>
                    <a:lnTo>
                      <a:pt x="114" y="469"/>
                    </a:lnTo>
                    <a:lnTo>
                      <a:pt x="87" y="466"/>
                    </a:lnTo>
                    <a:lnTo>
                      <a:pt x="63" y="457"/>
                    </a:lnTo>
                    <a:lnTo>
                      <a:pt x="42" y="443"/>
                    </a:lnTo>
                    <a:lnTo>
                      <a:pt x="25" y="426"/>
                    </a:lnTo>
                    <a:lnTo>
                      <a:pt x="12" y="404"/>
                    </a:lnTo>
                    <a:lnTo>
                      <a:pt x="3" y="381"/>
                    </a:lnTo>
                    <a:lnTo>
                      <a:pt x="0" y="355"/>
                    </a:lnTo>
                    <a:lnTo>
                      <a:pt x="0" y="113"/>
                    </a:lnTo>
                    <a:lnTo>
                      <a:pt x="3" y="86"/>
                    </a:lnTo>
                    <a:lnTo>
                      <a:pt x="12" y="63"/>
                    </a:lnTo>
                    <a:lnTo>
                      <a:pt x="26" y="41"/>
                    </a:lnTo>
                    <a:lnTo>
                      <a:pt x="43" y="24"/>
                    </a:lnTo>
                    <a:lnTo>
                      <a:pt x="64" y="11"/>
                    </a:lnTo>
                    <a:lnTo>
                      <a:pt x="88" y="2"/>
                    </a:lnTo>
                    <a:lnTo>
                      <a:pt x="114" y="0"/>
                    </a:lnTo>
                    <a:close/>
                  </a:path>
                </a:pathLst>
              </a:custGeom>
              <a:grp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7" name="Freeform 87"/>
              <p:cNvSpPr/>
              <p:nvPr/>
            </p:nvSpPr>
            <p:spPr bwMode="auto">
              <a:xfrm>
                <a:off x="8510588" y="3065463"/>
                <a:ext cx="177800" cy="177800"/>
              </a:xfrm>
              <a:custGeom>
                <a:avLst/>
                <a:gdLst>
                  <a:gd name="T0" fmla="*/ 513 w 1004"/>
                  <a:gd name="T1" fmla="*/ 2 h 1007"/>
                  <a:gd name="T2" fmla="*/ 527 w 1004"/>
                  <a:gd name="T3" fmla="*/ 16 h 1007"/>
                  <a:gd name="T4" fmla="*/ 527 w 1004"/>
                  <a:gd name="T5" fmla="*/ 38 h 1007"/>
                  <a:gd name="T6" fmla="*/ 513 w 1004"/>
                  <a:gd name="T7" fmla="*/ 53 h 1007"/>
                  <a:gd name="T8" fmla="*/ 450 w 1004"/>
                  <a:gd name="T9" fmla="*/ 58 h 1007"/>
                  <a:gd name="T10" fmla="*/ 352 w 1004"/>
                  <a:gd name="T11" fmla="*/ 81 h 1007"/>
                  <a:gd name="T12" fmla="*/ 263 w 1004"/>
                  <a:gd name="T13" fmla="*/ 125 h 1007"/>
                  <a:gd name="T14" fmla="*/ 187 w 1004"/>
                  <a:gd name="T15" fmla="*/ 186 h 1007"/>
                  <a:gd name="T16" fmla="*/ 125 w 1004"/>
                  <a:gd name="T17" fmla="*/ 263 h 1007"/>
                  <a:gd name="T18" fmla="*/ 81 w 1004"/>
                  <a:gd name="T19" fmla="*/ 352 h 1007"/>
                  <a:gd name="T20" fmla="*/ 58 w 1004"/>
                  <a:gd name="T21" fmla="*/ 450 h 1007"/>
                  <a:gd name="T22" fmla="*/ 58 w 1004"/>
                  <a:gd name="T23" fmla="*/ 554 h 1007"/>
                  <a:gd name="T24" fmla="*/ 81 w 1004"/>
                  <a:gd name="T25" fmla="*/ 652 h 1007"/>
                  <a:gd name="T26" fmla="*/ 125 w 1004"/>
                  <a:gd name="T27" fmla="*/ 741 h 1007"/>
                  <a:gd name="T28" fmla="*/ 187 w 1004"/>
                  <a:gd name="T29" fmla="*/ 818 h 1007"/>
                  <a:gd name="T30" fmla="*/ 263 w 1004"/>
                  <a:gd name="T31" fmla="*/ 879 h 1007"/>
                  <a:gd name="T32" fmla="*/ 352 w 1004"/>
                  <a:gd name="T33" fmla="*/ 923 h 1007"/>
                  <a:gd name="T34" fmla="*/ 450 w 1004"/>
                  <a:gd name="T35" fmla="*/ 946 h 1007"/>
                  <a:gd name="T36" fmla="*/ 554 w 1004"/>
                  <a:gd name="T37" fmla="*/ 946 h 1007"/>
                  <a:gd name="T38" fmla="*/ 652 w 1004"/>
                  <a:gd name="T39" fmla="*/ 923 h 1007"/>
                  <a:gd name="T40" fmla="*/ 741 w 1004"/>
                  <a:gd name="T41" fmla="*/ 879 h 1007"/>
                  <a:gd name="T42" fmla="*/ 817 w 1004"/>
                  <a:gd name="T43" fmla="*/ 818 h 1007"/>
                  <a:gd name="T44" fmla="*/ 880 w 1004"/>
                  <a:gd name="T45" fmla="*/ 741 h 1007"/>
                  <a:gd name="T46" fmla="*/ 923 w 1004"/>
                  <a:gd name="T47" fmla="*/ 652 h 1007"/>
                  <a:gd name="T48" fmla="*/ 946 w 1004"/>
                  <a:gd name="T49" fmla="*/ 554 h 1007"/>
                  <a:gd name="T50" fmla="*/ 952 w 1004"/>
                  <a:gd name="T51" fmla="*/ 491 h 1007"/>
                  <a:gd name="T52" fmla="*/ 966 w 1004"/>
                  <a:gd name="T53" fmla="*/ 476 h 1007"/>
                  <a:gd name="T54" fmla="*/ 987 w 1004"/>
                  <a:gd name="T55" fmla="*/ 476 h 1007"/>
                  <a:gd name="T56" fmla="*/ 1002 w 1004"/>
                  <a:gd name="T57" fmla="*/ 492 h 1007"/>
                  <a:gd name="T58" fmla="*/ 1001 w 1004"/>
                  <a:gd name="T59" fmla="*/ 560 h 1007"/>
                  <a:gd name="T60" fmla="*/ 978 w 1004"/>
                  <a:gd name="T61" fmla="*/ 663 h 1007"/>
                  <a:gd name="T62" fmla="*/ 937 w 1004"/>
                  <a:gd name="T63" fmla="*/ 758 h 1007"/>
                  <a:gd name="T64" fmla="*/ 875 w 1004"/>
                  <a:gd name="T65" fmla="*/ 840 h 1007"/>
                  <a:gd name="T66" fmla="*/ 799 w 1004"/>
                  <a:gd name="T67" fmla="*/ 910 h 1007"/>
                  <a:gd name="T68" fmla="*/ 710 w 1004"/>
                  <a:gd name="T69" fmla="*/ 962 h 1007"/>
                  <a:gd name="T70" fmla="*/ 610 w 1004"/>
                  <a:gd name="T71" fmla="*/ 995 h 1007"/>
                  <a:gd name="T72" fmla="*/ 502 w 1004"/>
                  <a:gd name="T73" fmla="*/ 1007 h 1007"/>
                  <a:gd name="T74" fmla="*/ 394 w 1004"/>
                  <a:gd name="T75" fmla="*/ 995 h 1007"/>
                  <a:gd name="T76" fmla="*/ 294 w 1004"/>
                  <a:gd name="T77" fmla="*/ 962 h 1007"/>
                  <a:gd name="T78" fmla="*/ 205 w 1004"/>
                  <a:gd name="T79" fmla="*/ 909 h 1007"/>
                  <a:gd name="T80" fmla="*/ 129 w 1004"/>
                  <a:gd name="T81" fmla="*/ 839 h 1007"/>
                  <a:gd name="T82" fmla="*/ 68 w 1004"/>
                  <a:gd name="T83" fmla="*/ 756 h 1007"/>
                  <a:gd name="T84" fmla="*/ 25 w 1004"/>
                  <a:gd name="T85" fmla="*/ 660 h 1007"/>
                  <a:gd name="T86" fmla="*/ 3 w 1004"/>
                  <a:gd name="T87" fmla="*/ 557 h 1007"/>
                  <a:gd name="T88" fmla="*/ 3 w 1004"/>
                  <a:gd name="T89" fmla="*/ 444 h 1007"/>
                  <a:gd name="T90" fmla="*/ 30 w 1004"/>
                  <a:gd name="T91" fmla="*/ 333 h 1007"/>
                  <a:gd name="T92" fmla="*/ 78 w 1004"/>
                  <a:gd name="T93" fmla="*/ 233 h 1007"/>
                  <a:gd name="T94" fmla="*/ 148 w 1004"/>
                  <a:gd name="T95" fmla="*/ 147 h 1007"/>
                  <a:gd name="T96" fmla="*/ 234 w 1004"/>
                  <a:gd name="T97" fmla="*/ 79 h 1007"/>
                  <a:gd name="T98" fmla="*/ 334 w 1004"/>
                  <a:gd name="T99" fmla="*/ 29 h 1007"/>
                  <a:gd name="T100" fmla="*/ 443 w 1004"/>
                  <a:gd name="T101" fmla="*/ 3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4" h="1007">
                    <a:moveTo>
                      <a:pt x="502" y="0"/>
                    </a:moveTo>
                    <a:lnTo>
                      <a:pt x="513" y="2"/>
                    </a:lnTo>
                    <a:lnTo>
                      <a:pt x="522" y="8"/>
                    </a:lnTo>
                    <a:lnTo>
                      <a:pt x="527" y="16"/>
                    </a:lnTo>
                    <a:lnTo>
                      <a:pt x="529" y="27"/>
                    </a:lnTo>
                    <a:lnTo>
                      <a:pt x="527" y="38"/>
                    </a:lnTo>
                    <a:lnTo>
                      <a:pt x="522" y="46"/>
                    </a:lnTo>
                    <a:lnTo>
                      <a:pt x="513" y="53"/>
                    </a:lnTo>
                    <a:lnTo>
                      <a:pt x="502" y="55"/>
                    </a:lnTo>
                    <a:lnTo>
                      <a:pt x="450" y="58"/>
                    </a:lnTo>
                    <a:lnTo>
                      <a:pt x="400" y="67"/>
                    </a:lnTo>
                    <a:lnTo>
                      <a:pt x="352" y="81"/>
                    </a:lnTo>
                    <a:lnTo>
                      <a:pt x="306" y="101"/>
                    </a:lnTo>
                    <a:lnTo>
                      <a:pt x="263" y="125"/>
                    </a:lnTo>
                    <a:lnTo>
                      <a:pt x="223" y="154"/>
                    </a:lnTo>
                    <a:lnTo>
                      <a:pt x="187" y="186"/>
                    </a:lnTo>
                    <a:lnTo>
                      <a:pt x="154" y="224"/>
                    </a:lnTo>
                    <a:lnTo>
                      <a:pt x="125" y="263"/>
                    </a:lnTo>
                    <a:lnTo>
                      <a:pt x="101" y="306"/>
                    </a:lnTo>
                    <a:lnTo>
                      <a:pt x="81" y="352"/>
                    </a:lnTo>
                    <a:lnTo>
                      <a:pt x="67" y="400"/>
                    </a:lnTo>
                    <a:lnTo>
                      <a:pt x="58" y="450"/>
                    </a:lnTo>
                    <a:lnTo>
                      <a:pt x="55" y="502"/>
                    </a:lnTo>
                    <a:lnTo>
                      <a:pt x="58" y="554"/>
                    </a:lnTo>
                    <a:lnTo>
                      <a:pt x="67" y="604"/>
                    </a:lnTo>
                    <a:lnTo>
                      <a:pt x="81" y="652"/>
                    </a:lnTo>
                    <a:lnTo>
                      <a:pt x="101" y="698"/>
                    </a:lnTo>
                    <a:lnTo>
                      <a:pt x="125" y="741"/>
                    </a:lnTo>
                    <a:lnTo>
                      <a:pt x="154" y="781"/>
                    </a:lnTo>
                    <a:lnTo>
                      <a:pt x="187" y="818"/>
                    </a:lnTo>
                    <a:lnTo>
                      <a:pt x="223" y="850"/>
                    </a:lnTo>
                    <a:lnTo>
                      <a:pt x="263" y="879"/>
                    </a:lnTo>
                    <a:lnTo>
                      <a:pt x="306" y="904"/>
                    </a:lnTo>
                    <a:lnTo>
                      <a:pt x="352" y="923"/>
                    </a:lnTo>
                    <a:lnTo>
                      <a:pt x="400" y="937"/>
                    </a:lnTo>
                    <a:lnTo>
                      <a:pt x="450" y="946"/>
                    </a:lnTo>
                    <a:lnTo>
                      <a:pt x="502" y="949"/>
                    </a:lnTo>
                    <a:lnTo>
                      <a:pt x="554" y="946"/>
                    </a:lnTo>
                    <a:lnTo>
                      <a:pt x="605" y="937"/>
                    </a:lnTo>
                    <a:lnTo>
                      <a:pt x="652" y="923"/>
                    </a:lnTo>
                    <a:lnTo>
                      <a:pt x="698" y="904"/>
                    </a:lnTo>
                    <a:lnTo>
                      <a:pt x="741" y="879"/>
                    </a:lnTo>
                    <a:lnTo>
                      <a:pt x="781" y="850"/>
                    </a:lnTo>
                    <a:lnTo>
                      <a:pt x="817" y="818"/>
                    </a:lnTo>
                    <a:lnTo>
                      <a:pt x="851" y="781"/>
                    </a:lnTo>
                    <a:lnTo>
                      <a:pt x="880" y="741"/>
                    </a:lnTo>
                    <a:lnTo>
                      <a:pt x="903" y="698"/>
                    </a:lnTo>
                    <a:lnTo>
                      <a:pt x="923" y="652"/>
                    </a:lnTo>
                    <a:lnTo>
                      <a:pt x="938" y="604"/>
                    </a:lnTo>
                    <a:lnTo>
                      <a:pt x="946" y="554"/>
                    </a:lnTo>
                    <a:lnTo>
                      <a:pt x="949" y="502"/>
                    </a:lnTo>
                    <a:lnTo>
                      <a:pt x="952" y="491"/>
                    </a:lnTo>
                    <a:lnTo>
                      <a:pt x="957" y="483"/>
                    </a:lnTo>
                    <a:lnTo>
                      <a:pt x="966" y="476"/>
                    </a:lnTo>
                    <a:lnTo>
                      <a:pt x="976" y="474"/>
                    </a:lnTo>
                    <a:lnTo>
                      <a:pt x="987" y="476"/>
                    </a:lnTo>
                    <a:lnTo>
                      <a:pt x="997" y="483"/>
                    </a:lnTo>
                    <a:lnTo>
                      <a:pt x="1002" y="492"/>
                    </a:lnTo>
                    <a:lnTo>
                      <a:pt x="1004" y="505"/>
                    </a:lnTo>
                    <a:lnTo>
                      <a:pt x="1001" y="560"/>
                    </a:lnTo>
                    <a:lnTo>
                      <a:pt x="992" y="613"/>
                    </a:lnTo>
                    <a:lnTo>
                      <a:pt x="978" y="663"/>
                    </a:lnTo>
                    <a:lnTo>
                      <a:pt x="960" y="712"/>
                    </a:lnTo>
                    <a:lnTo>
                      <a:pt x="937" y="758"/>
                    </a:lnTo>
                    <a:lnTo>
                      <a:pt x="908" y="801"/>
                    </a:lnTo>
                    <a:lnTo>
                      <a:pt x="875" y="840"/>
                    </a:lnTo>
                    <a:lnTo>
                      <a:pt x="839" y="877"/>
                    </a:lnTo>
                    <a:lnTo>
                      <a:pt x="799" y="910"/>
                    </a:lnTo>
                    <a:lnTo>
                      <a:pt x="756" y="938"/>
                    </a:lnTo>
                    <a:lnTo>
                      <a:pt x="710" y="962"/>
                    </a:lnTo>
                    <a:lnTo>
                      <a:pt x="662" y="981"/>
                    </a:lnTo>
                    <a:lnTo>
                      <a:pt x="610" y="995"/>
                    </a:lnTo>
                    <a:lnTo>
                      <a:pt x="557" y="1005"/>
                    </a:lnTo>
                    <a:lnTo>
                      <a:pt x="502" y="1007"/>
                    </a:lnTo>
                    <a:lnTo>
                      <a:pt x="448" y="1005"/>
                    </a:lnTo>
                    <a:lnTo>
                      <a:pt x="394" y="995"/>
                    </a:lnTo>
                    <a:lnTo>
                      <a:pt x="342" y="981"/>
                    </a:lnTo>
                    <a:lnTo>
                      <a:pt x="294" y="962"/>
                    </a:lnTo>
                    <a:lnTo>
                      <a:pt x="248" y="937"/>
                    </a:lnTo>
                    <a:lnTo>
                      <a:pt x="205" y="909"/>
                    </a:lnTo>
                    <a:lnTo>
                      <a:pt x="165" y="876"/>
                    </a:lnTo>
                    <a:lnTo>
                      <a:pt x="129" y="839"/>
                    </a:lnTo>
                    <a:lnTo>
                      <a:pt x="96" y="799"/>
                    </a:lnTo>
                    <a:lnTo>
                      <a:pt x="68" y="756"/>
                    </a:lnTo>
                    <a:lnTo>
                      <a:pt x="45" y="709"/>
                    </a:lnTo>
                    <a:lnTo>
                      <a:pt x="25" y="660"/>
                    </a:lnTo>
                    <a:lnTo>
                      <a:pt x="11" y="609"/>
                    </a:lnTo>
                    <a:lnTo>
                      <a:pt x="3" y="557"/>
                    </a:lnTo>
                    <a:lnTo>
                      <a:pt x="0" y="502"/>
                    </a:lnTo>
                    <a:lnTo>
                      <a:pt x="3" y="444"/>
                    </a:lnTo>
                    <a:lnTo>
                      <a:pt x="14" y="387"/>
                    </a:lnTo>
                    <a:lnTo>
                      <a:pt x="30" y="333"/>
                    </a:lnTo>
                    <a:lnTo>
                      <a:pt x="51" y="282"/>
                    </a:lnTo>
                    <a:lnTo>
                      <a:pt x="78" y="233"/>
                    </a:lnTo>
                    <a:lnTo>
                      <a:pt x="110" y="188"/>
                    </a:lnTo>
                    <a:lnTo>
                      <a:pt x="148" y="147"/>
                    </a:lnTo>
                    <a:lnTo>
                      <a:pt x="189" y="111"/>
                    </a:lnTo>
                    <a:lnTo>
                      <a:pt x="234" y="79"/>
                    </a:lnTo>
                    <a:lnTo>
                      <a:pt x="282" y="51"/>
                    </a:lnTo>
                    <a:lnTo>
                      <a:pt x="334" y="29"/>
                    </a:lnTo>
                    <a:lnTo>
                      <a:pt x="387" y="13"/>
                    </a:lnTo>
                    <a:lnTo>
                      <a:pt x="443" y="3"/>
                    </a:lnTo>
                    <a:lnTo>
                      <a:pt x="502" y="0"/>
                    </a:lnTo>
                    <a:close/>
                  </a:path>
                </a:pathLst>
              </a:custGeom>
              <a:grp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8" name="Freeform 88"/>
              <p:cNvSpPr/>
              <p:nvPr/>
            </p:nvSpPr>
            <p:spPr bwMode="auto">
              <a:xfrm>
                <a:off x="8599488" y="3086101"/>
                <a:ext cx="74613" cy="82550"/>
              </a:xfrm>
              <a:custGeom>
                <a:avLst/>
                <a:gdLst>
                  <a:gd name="T0" fmla="*/ 58 w 425"/>
                  <a:gd name="T1" fmla="*/ 0 h 469"/>
                  <a:gd name="T2" fmla="*/ 75 w 425"/>
                  <a:gd name="T3" fmla="*/ 3 h 469"/>
                  <a:gd name="T4" fmla="*/ 91 w 425"/>
                  <a:gd name="T5" fmla="*/ 11 h 469"/>
                  <a:gd name="T6" fmla="*/ 102 w 425"/>
                  <a:gd name="T7" fmla="*/ 23 h 469"/>
                  <a:gd name="T8" fmla="*/ 111 w 425"/>
                  <a:gd name="T9" fmla="*/ 38 h 469"/>
                  <a:gd name="T10" fmla="*/ 113 w 425"/>
                  <a:gd name="T11" fmla="*/ 55 h 469"/>
                  <a:gd name="T12" fmla="*/ 113 w 425"/>
                  <a:gd name="T13" fmla="*/ 340 h 469"/>
                  <a:gd name="T14" fmla="*/ 355 w 425"/>
                  <a:gd name="T15" fmla="*/ 276 h 469"/>
                  <a:gd name="T16" fmla="*/ 372 w 425"/>
                  <a:gd name="T17" fmla="*/ 273 h 469"/>
                  <a:gd name="T18" fmla="*/ 388 w 425"/>
                  <a:gd name="T19" fmla="*/ 277 h 469"/>
                  <a:gd name="T20" fmla="*/ 403 w 425"/>
                  <a:gd name="T21" fmla="*/ 286 h 469"/>
                  <a:gd name="T22" fmla="*/ 415 w 425"/>
                  <a:gd name="T23" fmla="*/ 299 h 469"/>
                  <a:gd name="T24" fmla="*/ 423 w 425"/>
                  <a:gd name="T25" fmla="*/ 315 h 469"/>
                  <a:gd name="T26" fmla="*/ 425 w 425"/>
                  <a:gd name="T27" fmla="*/ 332 h 469"/>
                  <a:gd name="T28" fmla="*/ 421 w 425"/>
                  <a:gd name="T29" fmla="*/ 349 h 469"/>
                  <a:gd name="T30" fmla="*/ 413 w 425"/>
                  <a:gd name="T31" fmla="*/ 364 h 469"/>
                  <a:gd name="T32" fmla="*/ 400 w 425"/>
                  <a:gd name="T33" fmla="*/ 375 h 469"/>
                  <a:gd name="T34" fmla="*/ 383 w 425"/>
                  <a:gd name="T35" fmla="*/ 383 h 469"/>
                  <a:gd name="T36" fmla="*/ 70 w 425"/>
                  <a:gd name="T37" fmla="*/ 466 h 469"/>
                  <a:gd name="T38" fmla="*/ 67 w 425"/>
                  <a:gd name="T39" fmla="*/ 467 h 469"/>
                  <a:gd name="T40" fmla="*/ 65 w 425"/>
                  <a:gd name="T41" fmla="*/ 468 h 469"/>
                  <a:gd name="T42" fmla="*/ 61 w 425"/>
                  <a:gd name="T43" fmla="*/ 469 h 469"/>
                  <a:gd name="T44" fmla="*/ 58 w 425"/>
                  <a:gd name="T45" fmla="*/ 469 h 469"/>
                  <a:gd name="T46" fmla="*/ 55 w 425"/>
                  <a:gd name="T47" fmla="*/ 469 h 469"/>
                  <a:gd name="T48" fmla="*/ 38 w 425"/>
                  <a:gd name="T49" fmla="*/ 466 h 469"/>
                  <a:gd name="T50" fmla="*/ 23 w 425"/>
                  <a:gd name="T51" fmla="*/ 456 h 469"/>
                  <a:gd name="T52" fmla="*/ 10 w 425"/>
                  <a:gd name="T53" fmla="*/ 443 h 469"/>
                  <a:gd name="T54" fmla="*/ 3 w 425"/>
                  <a:gd name="T55" fmla="*/ 426 h 469"/>
                  <a:gd name="T56" fmla="*/ 1 w 425"/>
                  <a:gd name="T57" fmla="*/ 415 h 469"/>
                  <a:gd name="T58" fmla="*/ 1 w 425"/>
                  <a:gd name="T59" fmla="*/ 407 h 469"/>
                  <a:gd name="T60" fmla="*/ 3 w 425"/>
                  <a:gd name="T61" fmla="*/ 398 h 469"/>
                  <a:gd name="T62" fmla="*/ 2 w 425"/>
                  <a:gd name="T63" fmla="*/ 394 h 469"/>
                  <a:gd name="T64" fmla="*/ 1 w 425"/>
                  <a:gd name="T65" fmla="*/ 388 h 469"/>
                  <a:gd name="T66" fmla="*/ 0 w 425"/>
                  <a:gd name="T67" fmla="*/ 380 h 469"/>
                  <a:gd name="T68" fmla="*/ 0 w 425"/>
                  <a:gd name="T69" fmla="*/ 55 h 469"/>
                  <a:gd name="T70" fmla="*/ 3 w 425"/>
                  <a:gd name="T71" fmla="*/ 38 h 469"/>
                  <a:gd name="T72" fmla="*/ 12 w 425"/>
                  <a:gd name="T73" fmla="*/ 23 h 469"/>
                  <a:gd name="T74" fmla="*/ 25 w 425"/>
                  <a:gd name="T75" fmla="*/ 11 h 469"/>
                  <a:gd name="T76" fmla="*/ 40 w 425"/>
                  <a:gd name="T77" fmla="*/ 3 h 469"/>
                  <a:gd name="T78" fmla="*/ 58 w 425"/>
                  <a:gd name="T79"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5" h="469">
                    <a:moveTo>
                      <a:pt x="58" y="0"/>
                    </a:moveTo>
                    <a:lnTo>
                      <a:pt x="75" y="3"/>
                    </a:lnTo>
                    <a:lnTo>
                      <a:pt x="91" y="11"/>
                    </a:lnTo>
                    <a:lnTo>
                      <a:pt x="102" y="23"/>
                    </a:lnTo>
                    <a:lnTo>
                      <a:pt x="111" y="38"/>
                    </a:lnTo>
                    <a:lnTo>
                      <a:pt x="113" y="55"/>
                    </a:lnTo>
                    <a:lnTo>
                      <a:pt x="113" y="340"/>
                    </a:lnTo>
                    <a:lnTo>
                      <a:pt x="355" y="276"/>
                    </a:lnTo>
                    <a:lnTo>
                      <a:pt x="372" y="273"/>
                    </a:lnTo>
                    <a:lnTo>
                      <a:pt x="388" y="277"/>
                    </a:lnTo>
                    <a:lnTo>
                      <a:pt x="403" y="286"/>
                    </a:lnTo>
                    <a:lnTo>
                      <a:pt x="415" y="299"/>
                    </a:lnTo>
                    <a:lnTo>
                      <a:pt x="423" y="315"/>
                    </a:lnTo>
                    <a:lnTo>
                      <a:pt x="425" y="332"/>
                    </a:lnTo>
                    <a:lnTo>
                      <a:pt x="421" y="349"/>
                    </a:lnTo>
                    <a:lnTo>
                      <a:pt x="413" y="364"/>
                    </a:lnTo>
                    <a:lnTo>
                      <a:pt x="400" y="375"/>
                    </a:lnTo>
                    <a:lnTo>
                      <a:pt x="383" y="383"/>
                    </a:lnTo>
                    <a:lnTo>
                      <a:pt x="70" y="466"/>
                    </a:lnTo>
                    <a:lnTo>
                      <a:pt x="67" y="467"/>
                    </a:lnTo>
                    <a:lnTo>
                      <a:pt x="65" y="468"/>
                    </a:lnTo>
                    <a:lnTo>
                      <a:pt x="61" y="469"/>
                    </a:lnTo>
                    <a:lnTo>
                      <a:pt x="58" y="469"/>
                    </a:lnTo>
                    <a:lnTo>
                      <a:pt x="55" y="469"/>
                    </a:lnTo>
                    <a:lnTo>
                      <a:pt x="38" y="466"/>
                    </a:lnTo>
                    <a:lnTo>
                      <a:pt x="23" y="456"/>
                    </a:lnTo>
                    <a:lnTo>
                      <a:pt x="10" y="443"/>
                    </a:lnTo>
                    <a:lnTo>
                      <a:pt x="3" y="426"/>
                    </a:lnTo>
                    <a:lnTo>
                      <a:pt x="1" y="415"/>
                    </a:lnTo>
                    <a:lnTo>
                      <a:pt x="1" y="407"/>
                    </a:lnTo>
                    <a:lnTo>
                      <a:pt x="3" y="398"/>
                    </a:lnTo>
                    <a:lnTo>
                      <a:pt x="2" y="394"/>
                    </a:lnTo>
                    <a:lnTo>
                      <a:pt x="1" y="388"/>
                    </a:lnTo>
                    <a:lnTo>
                      <a:pt x="0" y="380"/>
                    </a:lnTo>
                    <a:lnTo>
                      <a:pt x="0" y="55"/>
                    </a:lnTo>
                    <a:lnTo>
                      <a:pt x="3" y="38"/>
                    </a:lnTo>
                    <a:lnTo>
                      <a:pt x="12" y="23"/>
                    </a:lnTo>
                    <a:lnTo>
                      <a:pt x="25" y="11"/>
                    </a:lnTo>
                    <a:lnTo>
                      <a:pt x="40" y="3"/>
                    </a:lnTo>
                    <a:lnTo>
                      <a:pt x="58" y="0"/>
                    </a:lnTo>
                    <a:close/>
                  </a:path>
                </a:pathLst>
              </a:custGeom>
              <a:grp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grpSp>
        <p:grpSp>
          <p:nvGrpSpPr>
            <p:cNvPr id="23" name="组合 22"/>
            <p:cNvGrpSpPr/>
            <p:nvPr/>
          </p:nvGrpSpPr>
          <p:grpSpPr>
            <a:xfrm>
              <a:off x="6912939" y="4074003"/>
              <a:ext cx="5700416" cy="1282514"/>
              <a:chOff x="2739806" y="2351212"/>
              <a:chExt cx="5700416" cy="1282514"/>
            </a:xfrm>
          </p:grpSpPr>
          <p:sp>
            <p:nvSpPr>
              <p:cNvPr id="24" name="文本框 23"/>
              <p:cNvSpPr txBox="1"/>
              <p:nvPr/>
            </p:nvSpPr>
            <p:spPr>
              <a:xfrm>
                <a:off x="2739807" y="2351212"/>
                <a:ext cx="4493538" cy="523220"/>
              </a:xfrm>
              <a:prstGeom prst="rect">
                <a:avLst/>
              </a:prstGeom>
              <a:noFill/>
            </p:spPr>
            <p:txBody>
              <a:bodyPr wrap="none" rtlCol="0">
                <a:spAutoFit/>
              </a:bodyPr>
              <a:lstStyle/>
              <a:p>
                <a:r>
                  <a:rPr lang="zh-CN" altLang="en-US" sz="2800" dirty="0">
                    <a:solidFill>
                      <a:schemeClr val="bg1">
                        <a:alpha val="91000"/>
                      </a:schemeClr>
                    </a:solidFill>
                    <a:cs typeface="+mn-ea"/>
                    <a:sym typeface="+mn-lt"/>
                  </a:rPr>
                  <a:t>多途径带动，增强产业辐射</a:t>
                </a:r>
              </a:p>
            </p:txBody>
          </p:sp>
          <p:sp>
            <p:nvSpPr>
              <p:cNvPr id="25" name="文本框 24"/>
              <p:cNvSpPr txBox="1"/>
              <p:nvPr/>
            </p:nvSpPr>
            <p:spPr>
              <a:xfrm>
                <a:off x="2739806" y="2802729"/>
                <a:ext cx="5700416" cy="830997"/>
              </a:xfrm>
              <a:prstGeom prst="rect">
                <a:avLst/>
              </a:prstGeom>
              <a:noFill/>
            </p:spPr>
            <p:txBody>
              <a:bodyPr wrap="square" rtlCol="0">
                <a:spAutoFit/>
              </a:bodyPr>
              <a:lstStyle/>
              <a:p>
                <a:r>
                  <a:rPr lang="zh-CN" altLang="en-US" sz="1200" dirty="0">
                    <a:solidFill>
                      <a:schemeClr val="bg1">
                        <a:alpha val="61000"/>
                      </a:schemeClr>
                    </a:solidFill>
                    <a:cs typeface="+mn-ea"/>
                    <a:sym typeface="+mn-lt"/>
                  </a:rPr>
                  <a:t>坚持以“莓”为本，拉长产业链条，增强产业带动辐射。积极争取市委市政府政策、资金、技术扶持，同时公司积极投身产业扶贫实践，响应国家号召，承担社会责任，建设美丽乡村。与周边乡村政府一起，对园区内农户院落按照接待游客标准进行统一设计改造，扩充接待能力。</a:t>
                </a:r>
              </a:p>
            </p:txBody>
          </p:sp>
        </p:grpSp>
      </p:grpSp>
      <p:grpSp>
        <p:nvGrpSpPr>
          <p:cNvPr id="29" name="组合 28"/>
          <p:cNvGrpSpPr/>
          <p:nvPr/>
        </p:nvGrpSpPr>
        <p:grpSpPr>
          <a:xfrm>
            <a:off x="5342244" y="1307854"/>
            <a:ext cx="6647250" cy="1282514"/>
            <a:chOff x="1987193" y="4074003"/>
            <a:chExt cx="6647250" cy="1282514"/>
          </a:xfrm>
        </p:grpSpPr>
        <p:grpSp>
          <p:nvGrpSpPr>
            <p:cNvPr id="30" name="组合 29"/>
            <p:cNvGrpSpPr/>
            <p:nvPr/>
          </p:nvGrpSpPr>
          <p:grpSpPr>
            <a:xfrm>
              <a:off x="1987193" y="4240220"/>
              <a:ext cx="737041" cy="555050"/>
              <a:chOff x="2587625" y="1466850"/>
              <a:chExt cx="879475" cy="668338"/>
            </a:xfrm>
            <a:solidFill>
              <a:srgbClr val="01EFFB"/>
            </a:solidFill>
          </p:grpSpPr>
          <p:sp>
            <p:nvSpPr>
              <p:cNvPr id="34" name="Freeform 6"/>
              <p:cNvSpPr>
                <a:spLocks noEditPoints="1"/>
              </p:cNvSpPr>
              <p:nvPr/>
            </p:nvSpPr>
            <p:spPr bwMode="auto">
              <a:xfrm>
                <a:off x="2587625" y="1466850"/>
                <a:ext cx="879475" cy="668338"/>
              </a:xfrm>
              <a:custGeom>
                <a:avLst/>
                <a:gdLst>
                  <a:gd name="T0" fmla="*/ 3286 w 3324"/>
                  <a:gd name="T1" fmla="*/ 969 h 2529"/>
                  <a:gd name="T2" fmla="*/ 3321 w 3324"/>
                  <a:gd name="T3" fmla="*/ 1005 h 2529"/>
                  <a:gd name="T4" fmla="*/ 3313 w 3324"/>
                  <a:gd name="T5" fmla="*/ 1056 h 2529"/>
                  <a:gd name="T6" fmla="*/ 3269 w 3324"/>
                  <a:gd name="T7" fmla="*/ 1079 h 2529"/>
                  <a:gd name="T8" fmla="*/ 3012 w 3324"/>
                  <a:gd name="T9" fmla="*/ 1067 h 2529"/>
                  <a:gd name="T10" fmla="*/ 2989 w 3324"/>
                  <a:gd name="T11" fmla="*/ 1021 h 2529"/>
                  <a:gd name="T12" fmla="*/ 3012 w 3324"/>
                  <a:gd name="T13" fmla="*/ 977 h 2529"/>
                  <a:gd name="T14" fmla="*/ 55 w 3324"/>
                  <a:gd name="T15" fmla="*/ 966 h 2529"/>
                  <a:gd name="T16" fmla="*/ 313 w 3324"/>
                  <a:gd name="T17" fmla="*/ 978 h 2529"/>
                  <a:gd name="T18" fmla="*/ 335 w 3324"/>
                  <a:gd name="T19" fmla="*/ 1018 h 2529"/>
                  <a:gd name="T20" fmla="*/ 312 w 3324"/>
                  <a:gd name="T21" fmla="*/ 1064 h 2529"/>
                  <a:gd name="T22" fmla="*/ 55 w 3324"/>
                  <a:gd name="T23" fmla="*/ 1076 h 2529"/>
                  <a:gd name="T24" fmla="*/ 11 w 3324"/>
                  <a:gd name="T25" fmla="*/ 1053 h 2529"/>
                  <a:gd name="T26" fmla="*/ 3 w 3324"/>
                  <a:gd name="T27" fmla="*/ 1004 h 2529"/>
                  <a:gd name="T28" fmla="*/ 38 w 3324"/>
                  <a:gd name="T29" fmla="*/ 969 h 2529"/>
                  <a:gd name="T30" fmla="*/ 660 w 3324"/>
                  <a:gd name="T31" fmla="*/ 1121 h 2529"/>
                  <a:gd name="T32" fmla="*/ 2401 w 3324"/>
                  <a:gd name="T33" fmla="*/ 670 h 2529"/>
                  <a:gd name="T34" fmla="*/ 2433 w 3324"/>
                  <a:gd name="T35" fmla="*/ 556 h 2529"/>
                  <a:gd name="T36" fmla="*/ 2477 w 3324"/>
                  <a:gd name="T37" fmla="*/ 581 h 2529"/>
                  <a:gd name="T38" fmla="*/ 2837 w 3324"/>
                  <a:gd name="T39" fmla="*/ 1117 h 2529"/>
                  <a:gd name="T40" fmla="*/ 2825 w 3324"/>
                  <a:gd name="T41" fmla="*/ 1157 h 2529"/>
                  <a:gd name="T42" fmla="*/ 1738 w 3324"/>
                  <a:gd name="T43" fmla="*/ 2496 h 2529"/>
                  <a:gd name="T44" fmla="*/ 1717 w 3324"/>
                  <a:gd name="T45" fmla="*/ 2521 h 2529"/>
                  <a:gd name="T46" fmla="*/ 1681 w 3324"/>
                  <a:gd name="T47" fmla="*/ 2529 h 2529"/>
                  <a:gd name="T48" fmla="*/ 1640 w 3324"/>
                  <a:gd name="T49" fmla="*/ 2511 h 2529"/>
                  <a:gd name="T50" fmla="*/ 1630 w 3324"/>
                  <a:gd name="T51" fmla="*/ 2493 h 2529"/>
                  <a:gd name="T52" fmla="*/ 538 w 3324"/>
                  <a:gd name="T53" fmla="*/ 1147 h 2529"/>
                  <a:gd name="T54" fmla="*/ 536 w 3324"/>
                  <a:gd name="T55" fmla="*/ 1106 h 2529"/>
                  <a:gd name="T56" fmla="*/ 906 w 3324"/>
                  <a:gd name="T57" fmla="*/ 570 h 2529"/>
                  <a:gd name="T58" fmla="*/ 942 w 3324"/>
                  <a:gd name="T59" fmla="*/ 556 h 2529"/>
                  <a:gd name="T60" fmla="*/ 554 w 3324"/>
                  <a:gd name="T61" fmla="*/ 191 h 2529"/>
                  <a:gd name="T62" fmla="*/ 729 w 3324"/>
                  <a:gd name="T63" fmla="*/ 377 h 2529"/>
                  <a:gd name="T64" fmla="*/ 724 w 3324"/>
                  <a:gd name="T65" fmla="*/ 419 h 2529"/>
                  <a:gd name="T66" fmla="*/ 689 w 3324"/>
                  <a:gd name="T67" fmla="*/ 447 h 2529"/>
                  <a:gd name="T68" fmla="*/ 647 w 3324"/>
                  <a:gd name="T69" fmla="*/ 441 h 2529"/>
                  <a:gd name="T70" fmla="*/ 467 w 3324"/>
                  <a:gd name="T71" fmla="*/ 260 h 2529"/>
                  <a:gd name="T72" fmla="*/ 461 w 3324"/>
                  <a:gd name="T73" fmla="*/ 217 h 2529"/>
                  <a:gd name="T74" fmla="*/ 491 w 3324"/>
                  <a:gd name="T75" fmla="*/ 180 h 2529"/>
                  <a:gd name="T76" fmla="*/ 2807 w 3324"/>
                  <a:gd name="T77" fmla="*/ 174 h 2529"/>
                  <a:gd name="T78" fmla="*/ 2848 w 3324"/>
                  <a:gd name="T79" fmla="*/ 191 h 2529"/>
                  <a:gd name="T80" fmla="*/ 2865 w 3324"/>
                  <a:gd name="T81" fmla="*/ 231 h 2529"/>
                  <a:gd name="T82" fmla="*/ 2851 w 3324"/>
                  <a:gd name="T83" fmla="*/ 272 h 2529"/>
                  <a:gd name="T84" fmla="*/ 2666 w 3324"/>
                  <a:gd name="T85" fmla="*/ 447 h 2529"/>
                  <a:gd name="T86" fmla="*/ 2624 w 3324"/>
                  <a:gd name="T87" fmla="*/ 441 h 2529"/>
                  <a:gd name="T88" fmla="*/ 2598 w 3324"/>
                  <a:gd name="T89" fmla="*/ 406 h 2529"/>
                  <a:gd name="T90" fmla="*/ 2603 w 3324"/>
                  <a:gd name="T91" fmla="*/ 363 h 2529"/>
                  <a:gd name="T92" fmla="*/ 2781 w 3324"/>
                  <a:gd name="T93" fmla="*/ 182 h 2529"/>
                  <a:gd name="T94" fmla="*/ 1662 w 3324"/>
                  <a:gd name="T95" fmla="*/ 0 h 2529"/>
                  <a:gd name="T96" fmla="*/ 1697 w 3324"/>
                  <a:gd name="T97" fmla="*/ 11 h 2529"/>
                  <a:gd name="T98" fmla="*/ 1720 w 3324"/>
                  <a:gd name="T99" fmla="*/ 55 h 2529"/>
                  <a:gd name="T100" fmla="*/ 1709 w 3324"/>
                  <a:gd name="T101" fmla="*/ 318 h 2529"/>
                  <a:gd name="T102" fmla="*/ 1662 w 3324"/>
                  <a:gd name="T103" fmla="*/ 340 h 2529"/>
                  <a:gd name="T104" fmla="*/ 1618 w 3324"/>
                  <a:gd name="T105" fmla="*/ 318 h 2529"/>
                  <a:gd name="T106" fmla="*/ 1607 w 3324"/>
                  <a:gd name="T107" fmla="*/ 55 h 2529"/>
                  <a:gd name="T108" fmla="*/ 1630 w 3324"/>
                  <a:gd name="T109" fmla="*/ 11 h 2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24" h="2529">
                    <a:moveTo>
                      <a:pt x="3044" y="966"/>
                    </a:moveTo>
                    <a:lnTo>
                      <a:pt x="3269" y="966"/>
                    </a:lnTo>
                    <a:lnTo>
                      <a:pt x="3286" y="969"/>
                    </a:lnTo>
                    <a:lnTo>
                      <a:pt x="3301" y="977"/>
                    </a:lnTo>
                    <a:lnTo>
                      <a:pt x="3313" y="989"/>
                    </a:lnTo>
                    <a:lnTo>
                      <a:pt x="3321" y="1005"/>
                    </a:lnTo>
                    <a:lnTo>
                      <a:pt x="3324" y="1024"/>
                    </a:lnTo>
                    <a:lnTo>
                      <a:pt x="3321" y="1041"/>
                    </a:lnTo>
                    <a:lnTo>
                      <a:pt x="3313" y="1056"/>
                    </a:lnTo>
                    <a:lnTo>
                      <a:pt x="3301" y="1068"/>
                    </a:lnTo>
                    <a:lnTo>
                      <a:pt x="3286" y="1076"/>
                    </a:lnTo>
                    <a:lnTo>
                      <a:pt x="3269" y="1079"/>
                    </a:lnTo>
                    <a:lnTo>
                      <a:pt x="3044" y="1079"/>
                    </a:lnTo>
                    <a:lnTo>
                      <a:pt x="3027" y="1076"/>
                    </a:lnTo>
                    <a:lnTo>
                      <a:pt x="3012" y="1067"/>
                    </a:lnTo>
                    <a:lnTo>
                      <a:pt x="3000" y="1054"/>
                    </a:lnTo>
                    <a:lnTo>
                      <a:pt x="2992" y="1039"/>
                    </a:lnTo>
                    <a:lnTo>
                      <a:pt x="2989" y="1021"/>
                    </a:lnTo>
                    <a:lnTo>
                      <a:pt x="2992" y="1004"/>
                    </a:lnTo>
                    <a:lnTo>
                      <a:pt x="3000" y="989"/>
                    </a:lnTo>
                    <a:lnTo>
                      <a:pt x="3012" y="977"/>
                    </a:lnTo>
                    <a:lnTo>
                      <a:pt x="3027" y="969"/>
                    </a:lnTo>
                    <a:lnTo>
                      <a:pt x="3044" y="966"/>
                    </a:lnTo>
                    <a:close/>
                    <a:moveTo>
                      <a:pt x="55" y="966"/>
                    </a:moveTo>
                    <a:lnTo>
                      <a:pt x="283" y="966"/>
                    </a:lnTo>
                    <a:lnTo>
                      <a:pt x="298" y="970"/>
                    </a:lnTo>
                    <a:lnTo>
                      <a:pt x="313" y="978"/>
                    </a:lnTo>
                    <a:lnTo>
                      <a:pt x="324" y="989"/>
                    </a:lnTo>
                    <a:lnTo>
                      <a:pt x="332" y="1002"/>
                    </a:lnTo>
                    <a:lnTo>
                      <a:pt x="335" y="1018"/>
                    </a:lnTo>
                    <a:lnTo>
                      <a:pt x="332" y="1036"/>
                    </a:lnTo>
                    <a:lnTo>
                      <a:pt x="324" y="1052"/>
                    </a:lnTo>
                    <a:lnTo>
                      <a:pt x="312" y="1064"/>
                    </a:lnTo>
                    <a:lnTo>
                      <a:pt x="297" y="1073"/>
                    </a:lnTo>
                    <a:lnTo>
                      <a:pt x="280" y="1076"/>
                    </a:lnTo>
                    <a:lnTo>
                      <a:pt x="55" y="1076"/>
                    </a:lnTo>
                    <a:lnTo>
                      <a:pt x="38" y="1073"/>
                    </a:lnTo>
                    <a:lnTo>
                      <a:pt x="23" y="1065"/>
                    </a:lnTo>
                    <a:lnTo>
                      <a:pt x="11" y="1053"/>
                    </a:lnTo>
                    <a:lnTo>
                      <a:pt x="3" y="1038"/>
                    </a:lnTo>
                    <a:lnTo>
                      <a:pt x="0" y="1021"/>
                    </a:lnTo>
                    <a:lnTo>
                      <a:pt x="3" y="1004"/>
                    </a:lnTo>
                    <a:lnTo>
                      <a:pt x="11" y="989"/>
                    </a:lnTo>
                    <a:lnTo>
                      <a:pt x="23" y="977"/>
                    </a:lnTo>
                    <a:lnTo>
                      <a:pt x="38" y="969"/>
                    </a:lnTo>
                    <a:lnTo>
                      <a:pt x="55" y="966"/>
                    </a:lnTo>
                    <a:close/>
                    <a:moveTo>
                      <a:pt x="970" y="670"/>
                    </a:moveTo>
                    <a:lnTo>
                      <a:pt x="660" y="1121"/>
                    </a:lnTo>
                    <a:lnTo>
                      <a:pt x="1684" y="2379"/>
                    </a:lnTo>
                    <a:lnTo>
                      <a:pt x="2715" y="1121"/>
                    </a:lnTo>
                    <a:lnTo>
                      <a:pt x="2401" y="670"/>
                    </a:lnTo>
                    <a:lnTo>
                      <a:pt x="970" y="670"/>
                    </a:lnTo>
                    <a:close/>
                    <a:moveTo>
                      <a:pt x="942" y="556"/>
                    </a:moveTo>
                    <a:lnTo>
                      <a:pt x="2433" y="556"/>
                    </a:lnTo>
                    <a:lnTo>
                      <a:pt x="2449" y="559"/>
                    </a:lnTo>
                    <a:lnTo>
                      <a:pt x="2464" y="568"/>
                    </a:lnTo>
                    <a:lnTo>
                      <a:pt x="2477" y="581"/>
                    </a:lnTo>
                    <a:lnTo>
                      <a:pt x="2828" y="1090"/>
                    </a:lnTo>
                    <a:lnTo>
                      <a:pt x="2834" y="1103"/>
                    </a:lnTo>
                    <a:lnTo>
                      <a:pt x="2837" y="1117"/>
                    </a:lnTo>
                    <a:lnTo>
                      <a:pt x="2837" y="1131"/>
                    </a:lnTo>
                    <a:lnTo>
                      <a:pt x="2833" y="1144"/>
                    </a:lnTo>
                    <a:lnTo>
                      <a:pt x="2825" y="1157"/>
                    </a:lnTo>
                    <a:lnTo>
                      <a:pt x="1740" y="2490"/>
                    </a:lnTo>
                    <a:lnTo>
                      <a:pt x="1739" y="2493"/>
                    </a:lnTo>
                    <a:lnTo>
                      <a:pt x="1738" y="2496"/>
                    </a:lnTo>
                    <a:lnTo>
                      <a:pt x="1737" y="2498"/>
                    </a:lnTo>
                    <a:lnTo>
                      <a:pt x="1728" y="2511"/>
                    </a:lnTo>
                    <a:lnTo>
                      <a:pt x="1717" y="2521"/>
                    </a:lnTo>
                    <a:lnTo>
                      <a:pt x="1703" y="2527"/>
                    </a:lnTo>
                    <a:lnTo>
                      <a:pt x="1687" y="2529"/>
                    </a:lnTo>
                    <a:lnTo>
                      <a:pt x="1681" y="2529"/>
                    </a:lnTo>
                    <a:lnTo>
                      <a:pt x="1665" y="2527"/>
                    </a:lnTo>
                    <a:lnTo>
                      <a:pt x="1651" y="2521"/>
                    </a:lnTo>
                    <a:lnTo>
                      <a:pt x="1640" y="2511"/>
                    </a:lnTo>
                    <a:lnTo>
                      <a:pt x="1632" y="2498"/>
                    </a:lnTo>
                    <a:lnTo>
                      <a:pt x="1631" y="2496"/>
                    </a:lnTo>
                    <a:lnTo>
                      <a:pt x="1630" y="2493"/>
                    </a:lnTo>
                    <a:lnTo>
                      <a:pt x="1629" y="2490"/>
                    </a:lnTo>
                    <a:lnTo>
                      <a:pt x="546" y="1159"/>
                    </a:lnTo>
                    <a:lnTo>
                      <a:pt x="538" y="1147"/>
                    </a:lnTo>
                    <a:lnTo>
                      <a:pt x="534" y="1133"/>
                    </a:lnTo>
                    <a:lnTo>
                      <a:pt x="533" y="1119"/>
                    </a:lnTo>
                    <a:lnTo>
                      <a:pt x="536" y="1106"/>
                    </a:lnTo>
                    <a:lnTo>
                      <a:pt x="543" y="1092"/>
                    </a:lnTo>
                    <a:lnTo>
                      <a:pt x="897" y="581"/>
                    </a:lnTo>
                    <a:lnTo>
                      <a:pt x="906" y="570"/>
                    </a:lnTo>
                    <a:lnTo>
                      <a:pt x="916" y="562"/>
                    </a:lnTo>
                    <a:lnTo>
                      <a:pt x="928" y="557"/>
                    </a:lnTo>
                    <a:lnTo>
                      <a:pt x="942" y="556"/>
                    </a:lnTo>
                    <a:close/>
                    <a:moveTo>
                      <a:pt x="524" y="175"/>
                    </a:moveTo>
                    <a:lnTo>
                      <a:pt x="540" y="180"/>
                    </a:lnTo>
                    <a:lnTo>
                      <a:pt x="554" y="191"/>
                    </a:lnTo>
                    <a:lnTo>
                      <a:pt x="715" y="351"/>
                    </a:lnTo>
                    <a:lnTo>
                      <a:pt x="724" y="363"/>
                    </a:lnTo>
                    <a:lnTo>
                      <a:pt x="729" y="377"/>
                    </a:lnTo>
                    <a:lnTo>
                      <a:pt x="731" y="391"/>
                    </a:lnTo>
                    <a:lnTo>
                      <a:pt x="729" y="406"/>
                    </a:lnTo>
                    <a:lnTo>
                      <a:pt x="724" y="419"/>
                    </a:lnTo>
                    <a:lnTo>
                      <a:pt x="715" y="432"/>
                    </a:lnTo>
                    <a:lnTo>
                      <a:pt x="702" y="441"/>
                    </a:lnTo>
                    <a:lnTo>
                      <a:pt x="689" y="447"/>
                    </a:lnTo>
                    <a:lnTo>
                      <a:pt x="675" y="449"/>
                    </a:lnTo>
                    <a:lnTo>
                      <a:pt x="660" y="447"/>
                    </a:lnTo>
                    <a:lnTo>
                      <a:pt x="647" y="441"/>
                    </a:lnTo>
                    <a:lnTo>
                      <a:pt x="635" y="432"/>
                    </a:lnTo>
                    <a:lnTo>
                      <a:pt x="476" y="272"/>
                    </a:lnTo>
                    <a:lnTo>
                      <a:pt x="467" y="260"/>
                    </a:lnTo>
                    <a:lnTo>
                      <a:pt x="461" y="245"/>
                    </a:lnTo>
                    <a:lnTo>
                      <a:pt x="460" y="231"/>
                    </a:lnTo>
                    <a:lnTo>
                      <a:pt x="461" y="217"/>
                    </a:lnTo>
                    <a:lnTo>
                      <a:pt x="467" y="203"/>
                    </a:lnTo>
                    <a:lnTo>
                      <a:pt x="476" y="191"/>
                    </a:lnTo>
                    <a:lnTo>
                      <a:pt x="491" y="180"/>
                    </a:lnTo>
                    <a:lnTo>
                      <a:pt x="507" y="175"/>
                    </a:lnTo>
                    <a:lnTo>
                      <a:pt x="524" y="175"/>
                    </a:lnTo>
                    <a:close/>
                    <a:moveTo>
                      <a:pt x="2807" y="174"/>
                    </a:moveTo>
                    <a:lnTo>
                      <a:pt x="2822" y="176"/>
                    </a:lnTo>
                    <a:lnTo>
                      <a:pt x="2835" y="182"/>
                    </a:lnTo>
                    <a:lnTo>
                      <a:pt x="2848" y="191"/>
                    </a:lnTo>
                    <a:lnTo>
                      <a:pt x="2857" y="203"/>
                    </a:lnTo>
                    <a:lnTo>
                      <a:pt x="2863" y="217"/>
                    </a:lnTo>
                    <a:lnTo>
                      <a:pt x="2865" y="231"/>
                    </a:lnTo>
                    <a:lnTo>
                      <a:pt x="2863" y="245"/>
                    </a:lnTo>
                    <a:lnTo>
                      <a:pt x="2859" y="260"/>
                    </a:lnTo>
                    <a:lnTo>
                      <a:pt x="2851" y="272"/>
                    </a:lnTo>
                    <a:lnTo>
                      <a:pt x="2692" y="432"/>
                    </a:lnTo>
                    <a:lnTo>
                      <a:pt x="2680" y="441"/>
                    </a:lnTo>
                    <a:lnTo>
                      <a:pt x="2666" y="447"/>
                    </a:lnTo>
                    <a:lnTo>
                      <a:pt x="2652" y="449"/>
                    </a:lnTo>
                    <a:lnTo>
                      <a:pt x="2638" y="447"/>
                    </a:lnTo>
                    <a:lnTo>
                      <a:pt x="2624" y="441"/>
                    </a:lnTo>
                    <a:lnTo>
                      <a:pt x="2612" y="432"/>
                    </a:lnTo>
                    <a:lnTo>
                      <a:pt x="2603" y="419"/>
                    </a:lnTo>
                    <a:lnTo>
                      <a:pt x="2598" y="406"/>
                    </a:lnTo>
                    <a:lnTo>
                      <a:pt x="2596" y="391"/>
                    </a:lnTo>
                    <a:lnTo>
                      <a:pt x="2598" y="377"/>
                    </a:lnTo>
                    <a:lnTo>
                      <a:pt x="2603" y="363"/>
                    </a:lnTo>
                    <a:lnTo>
                      <a:pt x="2612" y="351"/>
                    </a:lnTo>
                    <a:lnTo>
                      <a:pt x="2770" y="191"/>
                    </a:lnTo>
                    <a:lnTo>
                      <a:pt x="2781" y="182"/>
                    </a:lnTo>
                    <a:lnTo>
                      <a:pt x="2794" y="176"/>
                    </a:lnTo>
                    <a:lnTo>
                      <a:pt x="2807" y="174"/>
                    </a:lnTo>
                    <a:close/>
                    <a:moveTo>
                      <a:pt x="1662" y="0"/>
                    </a:moveTo>
                    <a:lnTo>
                      <a:pt x="1665" y="0"/>
                    </a:lnTo>
                    <a:lnTo>
                      <a:pt x="1682" y="3"/>
                    </a:lnTo>
                    <a:lnTo>
                      <a:pt x="1697" y="11"/>
                    </a:lnTo>
                    <a:lnTo>
                      <a:pt x="1709" y="23"/>
                    </a:lnTo>
                    <a:lnTo>
                      <a:pt x="1717" y="38"/>
                    </a:lnTo>
                    <a:lnTo>
                      <a:pt x="1720" y="55"/>
                    </a:lnTo>
                    <a:lnTo>
                      <a:pt x="1720" y="285"/>
                    </a:lnTo>
                    <a:lnTo>
                      <a:pt x="1717" y="303"/>
                    </a:lnTo>
                    <a:lnTo>
                      <a:pt x="1709" y="318"/>
                    </a:lnTo>
                    <a:lnTo>
                      <a:pt x="1697" y="330"/>
                    </a:lnTo>
                    <a:lnTo>
                      <a:pt x="1681" y="338"/>
                    </a:lnTo>
                    <a:lnTo>
                      <a:pt x="1662" y="340"/>
                    </a:lnTo>
                    <a:lnTo>
                      <a:pt x="1645" y="338"/>
                    </a:lnTo>
                    <a:lnTo>
                      <a:pt x="1630" y="330"/>
                    </a:lnTo>
                    <a:lnTo>
                      <a:pt x="1618" y="318"/>
                    </a:lnTo>
                    <a:lnTo>
                      <a:pt x="1610" y="303"/>
                    </a:lnTo>
                    <a:lnTo>
                      <a:pt x="1607" y="285"/>
                    </a:lnTo>
                    <a:lnTo>
                      <a:pt x="1607" y="55"/>
                    </a:lnTo>
                    <a:lnTo>
                      <a:pt x="1610" y="38"/>
                    </a:lnTo>
                    <a:lnTo>
                      <a:pt x="1618" y="23"/>
                    </a:lnTo>
                    <a:lnTo>
                      <a:pt x="1630" y="11"/>
                    </a:lnTo>
                    <a:lnTo>
                      <a:pt x="1645" y="3"/>
                    </a:lnTo>
                    <a:lnTo>
                      <a:pt x="1662" y="0"/>
                    </a:lnTo>
                    <a:close/>
                  </a:path>
                </a:pathLst>
              </a:custGeom>
              <a:grp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 name="Freeform 7"/>
              <p:cNvSpPr>
                <a:spLocks noEditPoints="1"/>
              </p:cNvSpPr>
              <p:nvPr/>
            </p:nvSpPr>
            <p:spPr bwMode="auto">
              <a:xfrm>
                <a:off x="2828925" y="1690688"/>
                <a:ext cx="419100" cy="300038"/>
              </a:xfrm>
              <a:custGeom>
                <a:avLst/>
                <a:gdLst>
                  <a:gd name="T0" fmla="*/ 1377 w 1584"/>
                  <a:gd name="T1" fmla="*/ 255 h 1132"/>
                  <a:gd name="T2" fmla="*/ 1537 w 1584"/>
                  <a:gd name="T3" fmla="*/ 255 h 1132"/>
                  <a:gd name="T4" fmla="*/ 780 w 1584"/>
                  <a:gd name="T5" fmla="*/ 1132 h 1132"/>
                  <a:gd name="T6" fmla="*/ 780 w 1584"/>
                  <a:gd name="T7" fmla="*/ 1129 h 1132"/>
                  <a:gd name="T8" fmla="*/ 1377 w 1584"/>
                  <a:gd name="T9" fmla="*/ 255 h 1132"/>
                  <a:gd name="T10" fmla="*/ 288 w 1584"/>
                  <a:gd name="T11" fmla="*/ 255 h 1132"/>
                  <a:gd name="T12" fmla="*/ 1331 w 1584"/>
                  <a:gd name="T13" fmla="*/ 255 h 1132"/>
                  <a:gd name="T14" fmla="*/ 761 w 1584"/>
                  <a:gd name="T15" fmla="*/ 1096 h 1132"/>
                  <a:gd name="T16" fmla="*/ 277 w 1584"/>
                  <a:gd name="T17" fmla="*/ 258 h 1132"/>
                  <a:gd name="T18" fmla="*/ 288 w 1584"/>
                  <a:gd name="T19" fmla="*/ 255 h 1132"/>
                  <a:gd name="T20" fmla="*/ 22 w 1584"/>
                  <a:gd name="T21" fmla="*/ 255 h 1132"/>
                  <a:gd name="T22" fmla="*/ 229 w 1584"/>
                  <a:gd name="T23" fmla="*/ 255 h 1132"/>
                  <a:gd name="T24" fmla="*/ 235 w 1584"/>
                  <a:gd name="T25" fmla="*/ 264 h 1132"/>
                  <a:gd name="T26" fmla="*/ 739 w 1584"/>
                  <a:gd name="T27" fmla="*/ 1127 h 1132"/>
                  <a:gd name="T28" fmla="*/ 736 w 1584"/>
                  <a:gd name="T29" fmla="*/ 1132 h 1132"/>
                  <a:gd name="T30" fmla="*/ 22 w 1584"/>
                  <a:gd name="T31" fmla="*/ 255 h 1132"/>
                  <a:gd name="T32" fmla="*/ 1420 w 1584"/>
                  <a:gd name="T33" fmla="*/ 20 h 1132"/>
                  <a:gd name="T34" fmla="*/ 1584 w 1584"/>
                  <a:gd name="T35" fmla="*/ 197 h 1132"/>
                  <a:gd name="T36" fmla="*/ 1562 w 1584"/>
                  <a:gd name="T37" fmla="*/ 227 h 1132"/>
                  <a:gd name="T38" fmla="*/ 1379 w 1584"/>
                  <a:gd name="T39" fmla="*/ 227 h 1132"/>
                  <a:gd name="T40" fmla="*/ 1420 w 1584"/>
                  <a:gd name="T41" fmla="*/ 20 h 1132"/>
                  <a:gd name="T42" fmla="*/ 171 w 1584"/>
                  <a:gd name="T43" fmla="*/ 14 h 1132"/>
                  <a:gd name="T44" fmla="*/ 221 w 1584"/>
                  <a:gd name="T45" fmla="*/ 208 h 1132"/>
                  <a:gd name="T46" fmla="*/ 180 w 1584"/>
                  <a:gd name="T47" fmla="*/ 227 h 1132"/>
                  <a:gd name="T48" fmla="*/ 0 w 1584"/>
                  <a:gd name="T49" fmla="*/ 227 h 1132"/>
                  <a:gd name="T50" fmla="*/ 171 w 1584"/>
                  <a:gd name="T51" fmla="*/ 14 h 1132"/>
                  <a:gd name="T52" fmla="*/ 753 w 1584"/>
                  <a:gd name="T53" fmla="*/ 11 h 1132"/>
                  <a:gd name="T54" fmla="*/ 1268 w 1584"/>
                  <a:gd name="T55" fmla="*/ 227 h 1132"/>
                  <a:gd name="T56" fmla="*/ 291 w 1584"/>
                  <a:gd name="T57" fmla="*/ 227 h 1132"/>
                  <a:gd name="T58" fmla="*/ 753 w 1584"/>
                  <a:gd name="T59" fmla="*/ 11 h 1132"/>
                  <a:gd name="T60" fmla="*/ 805 w 1584"/>
                  <a:gd name="T61" fmla="*/ 0 h 1132"/>
                  <a:gd name="T62" fmla="*/ 1379 w 1584"/>
                  <a:gd name="T63" fmla="*/ 0 h 1132"/>
                  <a:gd name="T64" fmla="*/ 1334 w 1584"/>
                  <a:gd name="T65" fmla="*/ 213 h 1132"/>
                  <a:gd name="T66" fmla="*/ 805 w 1584"/>
                  <a:gd name="T67" fmla="*/ 0 h 1132"/>
                  <a:gd name="T68" fmla="*/ 215 w 1584"/>
                  <a:gd name="T69" fmla="*/ 0 h 1132"/>
                  <a:gd name="T70" fmla="*/ 695 w 1584"/>
                  <a:gd name="T71" fmla="*/ 0 h 1132"/>
                  <a:gd name="T72" fmla="*/ 269 w 1584"/>
                  <a:gd name="T73" fmla="*/ 188 h 1132"/>
                  <a:gd name="T74" fmla="*/ 215 w 1584"/>
                  <a:gd name="T75"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84" h="1132">
                    <a:moveTo>
                      <a:pt x="1377" y="255"/>
                    </a:moveTo>
                    <a:lnTo>
                      <a:pt x="1537" y="255"/>
                    </a:lnTo>
                    <a:lnTo>
                      <a:pt x="780" y="1132"/>
                    </a:lnTo>
                    <a:lnTo>
                      <a:pt x="780" y="1129"/>
                    </a:lnTo>
                    <a:lnTo>
                      <a:pt x="1377" y="255"/>
                    </a:lnTo>
                    <a:close/>
                    <a:moveTo>
                      <a:pt x="288" y="255"/>
                    </a:moveTo>
                    <a:lnTo>
                      <a:pt x="1331" y="255"/>
                    </a:lnTo>
                    <a:lnTo>
                      <a:pt x="761" y="1096"/>
                    </a:lnTo>
                    <a:lnTo>
                      <a:pt x="277" y="258"/>
                    </a:lnTo>
                    <a:lnTo>
                      <a:pt x="288" y="255"/>
                    </a:lnTo>
                    <a:close/>
                    <a:moveTo>
                      <a:pt x="22" y="255"/>
                    </a:moveTo>
                    <a:lnTo>
                      <a:pt x="229" y="255"/>
                    </a:lnTo>
                    <a:lnTo>
                      <a:pt x="235" y="264"/>
                    </a:lnTo>
                    <a:lnTo>
                      <a:pt x="739" y="1127"/>
                    </a:lnTo>
                    <a:lnTo>
                      <a:pt x="736" y="1132"/>
                    </a:lnTo>
                    <a:lnTo>
                      <a:pt x="22" y="255"/>
                    </a:lnTo>
                    <a:close/>
                    <a:moveTo>
                      <a:pt x="1420" y="20"/>
                    </a:moveTo>
                    <a:lnTo>
                      <a:pt x="1584" y="197"/>
                    </a:lnTo>
                    <a:lnTo>
                      <a:pt x="1562" y="227"/>
                    </a:lnTo>
                    <a:lnTo>
                      <a:pt x="1379" y="227"/>
                    </a:lnTo>
                    <a:lnTo>
                      <a:pt x="1420" y="20"/>
                    </a:lnTo>
                    <a:close/>
                    <a:moveTo>
                      <a:pt x="171" y="14"/>
                    </a:moveTo>
                    <a:lnTo>
                      <a:pt x="221" y="208"/>
                    </a:lnTo>
                    <a:lnTo>
                      <a:pt x="180" y="227"/>
                    </a:lnTo>
                    <a:lnTo>
                      <a:pt x="0" y="227"/>
                    </a:lnTo>
                    <a:lnTo>
                      <a:pt x="171" y="14"/>
                    </a:lnTo>
                    <a:close/>
                    <a:moveTo>
                      <a:pt x="753" y="11"/>
                    </a:moveTo>
                    <a:lnTo>
                      <a:pt x="1268" y="227"/>
                    </a:lnTo>
                    <a:lnTo>
                      <a:pt x="291" y="227"/>
                    </a:lnTo>
                    <a:lnTo>
                      <a:pt x="753" y="11"/>
                    </a:lnTo>
                    <a:close/>
                    <a:moveTo>
                      <a:pt x="805" y="0"/>
                    </a:moveTo>
                    <a:lnTo>
                      <a:pt x="1379" y="0"/>
                    </a:lnTo>
                    <a:lnTo>
                      <a:pt x="1334" y="213"/>
                    </a:lnTo>
                    <a:lnTo>
                      <a:pt x="805" y="0"/>
                    </a:lnTo>
                    <a:close/>
                    <a:moveTo>
                      <a:pt x="215" y="0"/>
                    </a:moveTo>
                    <a:lnTo>
                      <a:pt x="695" y="0"/>
                    </a:lnTo>
                    <a:lnTo>
                      <a:pt x="269" y="188"/>
                    </a:lnTo>
                    <a:lnTo>
                      <a:pt x="215" y="0"/>
                    </a:lnTo>
                    <a:close/>
                  </a:path>
                </a:pathLst>
              </a:custGeom>
              <a:grp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grpSp>
        <p:grpSp>
          <p:nvGrpSpPr>
            <p:cNvPr id="31" name="组合 30"/>
            <p:cNvGrpSpPr/>
            <p:nvPr/>
          </p:nvGrpSpPr>
          <p:grpSpPr>
            <a:xfrm>
              <a:off x="2738752" y="4074003"/>
              <a:ext cx="5895691" cy="1282514"/>
              <a:chOff x="2739806" y="2351212"/>
              <a:chExt cx="5895691" cy="1282514"/>
            </a:xfrm>
          </p:grpSpPr>
          <p:sp>
            <p:nvSpPr>
              <p:cNvPr id="32" name="文本框 31"/>
              <p:cNvSpPr txBox="1"/>
              <p:nvPr/>
            </p:nvSpPr>
            <p:spPr>
              <a:xfrm>
                <a:off x="2739807" y="2351212"/>
                <a:ext cx="4134465" cy="523220"/>
              </a:xfrm>
              <a:prstGeom prst="rect">
                <a:avLst/>
              </a:prstGeom>
              <a:noFill/>
            </p:spPr>
            <p:txBody>
              <a:bodyPr wrap="none" rtlCol="0">
                <a:spAutoFit/>
              </a:bodyPr>
              <a:lstStyle/>
              <a:p>
                <a:r>
                  <a:rPr lang="zh-CN" altLang="en-US" sz="2800" dirty="0">
                    <a:solidFill>
                      <a:schemeClr val="bg1">
                        <a:alpha val="91000"/>
                      </a:schemeClr>
                    </a:solidFill>
                    <a:cs typeface="+mn-ea"/>
                    <a:sym typeface="+mn-lt"/>
                  </a:rPr>
                  <a:t>元化培植，形成产业规模</a:t>
                </a:r>
              </a:p>
            </p:txBody>
          </p:sp>
          <p:sp>
            <p:nvSpPr>
              <p:cNvPr id="33" name="文本框 32"/>
              <p:cNvSpPr txBox="1"/>
              <p:nvPr/>
            </p:nvSpPr>
            <p:spPr>
              <a:xfrm>
                <a:off x="2739806" y="2802729"/>
                <a:ext cx="5895691" cy="830997"/>
              </a:xfrm>
              <a:prstGeom prst="rect">
                <a:avLst/>
              </a:prstGeom>
              <a:noFill/>
            </p:spPr>
            <p:txBody>
              <a:bodyPr wrap="square" rtlCol="0">
                <a:spAutoFit/>
              </a:bodyPr>
              <a:lstStyle/>
              <a:p>
                <a:r>
                  <a:rPr lang="zh-CN" altLang="en-US" sz="1200" dirty="0">
                    <a:solidFill>
                      <a:schemeClr val="bg1">
                        <a:alpha val="61000"/>
                      </a:schemeClr>
                    </a:solidFill>
                    <a:cs typeface="+mn-ea"/>
                    <a:sym typeface="+mn-lt"/>
                  </a:rPr>
                  <a:t>按照农业标准化、产业化、信息化的发展思路精准定位，制订中长期战略规划，利用得天独厚的自然环境和区位交通优势，把农业园作为农业休闲观光产业园来打造，因地质宜，多元种植，连片开发，形成规模。高端观光林区树木成簇连片，高端健康水果采摘区种类齐全，休闲垂钓区鱼肥水美。</a:t>
                </a:r>
              </a:p>
            </p:txBody>
          </p:sp>
        </p:grpSp>
      </p:gr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email"/>
          <a:srcRect l="4504" r="10772" b="10143"/>
          <a:stretch>
            <a:fillRect/>
          </a:stretch>
        </p:blipFill>
        <p:spPr>
          <a:xfrm>
            <a:off x="-1" y="695559"/>
            <a:ext cx="12192001" cy="6162441"/>
          </a:xfrm>
          <a:prstGeom prst="rect">
            <a:avLst/>
          </a:prstGeom>
        </p:spPr>
      </p:pic>
      <p:pic>
        <p:nvPicPr>
          <p:cNvPr id="3" name="图片 2"/>
          <p:cNvPicPr>
            <a:picLocks noChangeAspect="1"/>
          </p:cNvPicPr>
          <p:nvPr/>
        </p:nvPicPr>
        <p:blipFill>
          <a:blip r:embed="rId4" cstate="print"/>
          <a:stretch>
            <a:fillRect/>
          </a:stretch>
        </p:blipFill>
        <p:spPr>
          <a:xfrm>
            <a:off x="1577344" y="2482634"/>
            <a:ext cx="1880028" cy="1892731"/>
          </a:xfrm>
          <a:prstGeom prst="rect">
            <a:avLst/>
          </a:prstGeom>
        </p:spPr>
      </p:pic>
      <p:pic>
        <p:nvPicPr>
          <p:cNvPr id="5" name="图片 4"/>
          <p:cNvPicPr>
            <a:picLocks noChangeAspect="1"/>
          </p:cNvPicPr>
          <p:nvPr/>
        </p:nvPicPr>
        <p:blipFill>
          <a:blip r:embed="rId5" cstate="print"/>
          <a:stretch>
            <a:fillRect/>
          </a:stretch>
        </p:blipFill>
        <p:spPr>
          <a:xfrm>
            <a:off x="7572661" y="2063437"/>
            <a:ext cx="1295695" cy="1219478"/>
          </a:xfrm>
          <a:prstGeom prst="rect">
            <a:avLst/>
          </a:prstGeom>
        </p:spPr>
      </p:pic>
      <p:pic>
        <p:nvPicPr>
          <p:cNvPr id="7" name="图片 6"/>
          <p:cNvPicPr>
            <a:picLocks noChangeAspect="1"/>
          </p:cNvPicPr>
          <p:nvPr/>
        </p:nvPicPr>
        <p:blipFill>
          <a:blip r:embed="rId6" cstate="print"/>
          <a:stretch>
            <a:fillRect/>
          </a:stretch>
        </p:blipFill>
        <p:spPr>
          <a:xfrm>
            <a:off x="3940844" y="1911003"/>
            <a:ext cx="1625970" cy="1524347"/>
          </a:xfrm>
          <a:prstGeom prst="rect">
            <a:avLst/>
          </a:prstGeom>
        </p:spPr>
      </p:pic>
      <p:pic>
        <p:nvPicPr>
          <p:cNvPr id="9" name="图片 8"/>
          <p:cNvPicPr>
            <a:picLocks noChangeAspect="1"/>
          </p:cNvPicPr>
          <p:nvPr/>
        </p:nvPicPr>
        <p:blipFill>
          <a:blip r:embed="rId7" cstate="print"/>
          <a:stretch>
            <a:fillRect/>
          </a:stretch>
        </p:blipFill>
        <p:spPr>
          <a:xfrm>
            <a:off x="5202631" y="1911003"/>
            <a:ext cx="2553282" cy="3035992"/>
          </a:xfrm>
          <a:prstGeom prst="rect">
            <a:avLst/>
          </a:prstGeom>
        </p:spPr>
      </p:pic>
      <p:pic>
        <p:nvPicPr>
          <p:cNvPr id="11" name="图片 10"/>
          <p:cNvPicPr>
            <a:picLocks noChangeAspect="1"/>
          </p:cNvPicPr>
          <p:nvPr/>
        </p:nvPicPr>
        <p:blipFill>
          <a:blip r:embed="rId8" cstate="email"/>
          <a:stretch>
            <a:fillRect/>
          </a:stretch>
        </p:blipFill>
        <p:spPr>
          <a:xfrm>
            <a:off x="8512213" y="2639790"/>
            <a:ext cx="2586350" cy="2557991"/>
          </a:xfrm>
          <a:prstGeom prst="rect">
            <a:avLst/>
          </a:prstGeom>
        </p:spPr>
      </p:pic>
      <p:grpSp>
        <p:nvGrpSpPr>
          <p:cNvPr id="10" name="组合 9"/>
          <p:cNvGrpSpPr/>
          <p:nvPr/>
        </p:nvGrpSpPr>
        <p:grpSpPr>
          <a:xfrm>
            <a:off x="8220508" y="5480703"/>
            <a:ext cx="3167011" cy="1058562"/>
            <a:chOff x="7313492" y="1994320"/>
            <a:chExt cx="3167011" cy="1058562"/>
          </a:xfrm>
        </p:grpSpPr>
        <p:sp>
          <p:nvSpPr>
            <p:cNvPr id="12" name="文本框 11"/>
            <p:cNvSpPr txBox="1"/>
            <p:nvPr/>
          </p:nvSpPr>
          <p:spPr>
            <a:xfrm>
              <a:off x="8189111" y="1994320"/>
              <a:ext cx="1415772" cy="461665"/>
            </a:xfrm>
            <a:prstGeom prst="rect">
              <a:avLst/>
            </a:prstGeom>
            <a:noFill/>
          </p:spPr>
          <p:txBody>
            <a:bodyPr wrap="none" rtlCol="0">
              <a:spAutoFit/>
            </a:bodyPr>
            <a:lstStyle/>
            <a:p>
              <a:r>
                <a:rPr lang="zh-CN" altLang="en-US" sz="2400" dirty="0">
                  <a:solidFill>
                    <a:srgbClr val="02B1C4"/>
                  </a:solidFill>
                  <a:cs typeface="+mn-ea"/>
                  <a:sym typeface="+mn-lt"/>
                </a:rPr>
                <a:t>输入标题</a:t>
              </a:r>
            </a:p>
          </p:txBody>
        </p:sp>
        <p:sp>
          <p:nvSpPr>
            <p:cNvPr id="15" name="文本框 14"/>
            <p:cNvSpPr txBox="1"/>
            <p:nvPr/>
          </p:nvSpPr>
          <p:spPr>
            <a:xfrm>
              <a:off x="7313492" y="2435662"/>
              <a:ext cx="3167011" cy="617220"/>
            </a:xfrm>
            <a:prstGeom prst="rect">
              <a:avLst/>
            </a:prstGeom>
            <a:noFill/>
          </p:spPr>
          <p:txBody>
            <a:bodyPr wrap="square" rtlCol="0">
              <a:spAutoFit/>
            </a:bodyPr>
            <a:lstStyle/>
            <a:p>
              <a:pPr>
                <a:lnSpc>
                  <a:spcPct val="150000"/>
                </a:lnSpc>
              </a:pPr>
              <a:r>
                <a:rPr lang="zh-CN" altLang="en-US" sz="1200" dirty="0">
                  <a:solidFill>
                    <a:schemeClr val="bg1">
                      <a:alpha val="80000"/>
                    </a:schemeClr>
                  </a:solidFill>
                  <a:cs typeface="+mn-ea"/>
                  <a:sym typeface="+mn-lt"/>
                </a:rPr>
                <a:t>点击此处添加具体文本说明点击此处添加具体文本说明点击此处添加具体文本说明点</a:t>
              </a:r>
            </a:p>
          </p:txBody>
        </p:sp>
      </p:grpSp>
      <p:grpSp>
        <p:nvGrpSpPr>
          <p:cNvPr id="16" name="组合 15"/>
          <p:cNvGrpSpPr/>
          <p:nvPr/>
        </p:nvGrpSpPr>
        <p:grpSpPr>
          <a:xfrm>
            <a:off x="4907392" y="4652973"/>
            <a:ext cx="3167011" cy="1058562"/>
            <a:chOff x="7313492" y="1994320"/>
            <a:chExt cx="3167011" cy="1058562"/>
          </a:xfrm>
        </p:grpSpPr>
        <p:sp>
          <p:nvSpPr>
            <p:cNvPr id="17" name="文本框 16"/>
            <p:cNvSpPr txBox="1"/>
            <p:nvPr/>
          </p:nvSpPr>
          <p:spPr>
            <a:xfrm>
              <a:off x="8189111" y="1994320"/>
              <a:ext cx="1415772" cy="461665"/>
            </a:xfrm>
            <a:prstGeom prst="rect">
              <a:avLst/>
            </a:prstGeom>
            <a:noFill/>
          </p:spPr>
          <p:txBody>
            <a:bodyPr wrap="none" rtlCol="0">
              <a:spAutoFit/>
            </a:bodyPr>
            <a:lstStyle/>
            <a:p>
              <a:r>
                <a:rPr lang="zh-CN" altLang="en-US" sz="2400" dirty="0">
                  <a:solidFill>
                    <a:srgbClr val="02B1C4"/>
                  </a:solidFill>
                  <a:cs typeface="+mn-ea"/>
                  <a:sym typeface="+mn-lt"/>
                </a:rPr>
                <a:t>输入标题</a:t>
              </a:r>
            </a:p>
          </p:txBody>
        </p:sp>
        <p:sp>
          <p:nvSpPr>
            <p:cNvPr id="18" name="文本框 17"/>
            <p:cNvSpPr txBox="1"/>
            <p:nvPr/>
          </p:nvSpPr>
          <p:spPr>
            <a:xfrm>
              <a:off x="7313492" y="2435662"/>
              <a:ext cx="3167011" cy="617220"/>
            </a:xfrm>
            <a:prstGeom prst="rect">
              <a:avLst/>
            </a:prstGeom>
            <a:noFill/>
          </p:spPr>
          <p:txBody>
            <a:bodyPr wrap="square" rtlCol="0">
              <a:spAutoFit/>
            </a:bodyPr>
            <a:lstStyle/>
            <a:p>
              <a:pPr>
                <a:lnSpc>
                  <a:spcPct val="150000"/>
                </a:lnSpc>
              </a:pPr>
              <a:r>
                <a:rPr lang="zh-CN" altLang="en-US" sz="1200" dirty="0">
                  <a:solidFill>
                    <a:schemeClr val="bg1">
                      <a:alpha val="80000"/>
                    </a:schemeClr>
                  </a:solidFill>
                  <a:cs typeface="+mn-ea"/>
                  <a:sym typeface="+mn-lt"/>
                </a:rPr>
                <a:t>点击此处添加具体文本说明点击此处添加具体文本说明点击此处添加具体文本说明点</a:t>
              </a:r>
            </a:p>
          </p:txBody>
        </p:sp>
      </p:grpSp>
      <p:grpSp>
        <p:nvGrpSpPr>
          <p:cNvPr id="19" name="组合 18"/>
          <p:cNvGrpSpPr/>
          <p:nvPr/>
        </p:nvGrpSpPr>
        <p:grpSpPr>
          <a:xfrm>
            <a:off x="646944" y="4417714"/>
            <a:ext cx="3167011" cy="1058562"/>
            <a:chOff x="7313492" y="1994320"/>
            <a:chExt cx="3167011" cy="1058562"/>
          </a:xfrm>
        </p:grpSpPr>
        <p:sp>
          <p:nvSpPr>
            <p:cNvPr id="20" name="文本框 19"/>
            <p:cNvSpPr txBox="1"/>
            <p:nvPr/>
          </p:nvSpPr>
          <p:spPr>
            <a:xfrm>
              <a:off x="8189111" y="1994320"/>
              <a:ext cx="1415772" cy="461665"/>
            </a:xfrm>
            <a:prstGeom prst="rect">
              <a:avLst/>
            </a:prstGeom>
            <a:noFill/>
          </p:spPr>
          <p:txBody>
            <a:bodyPr wrap="none" rtlCol="0">
              <a:spAutoFit/>
            </a:bodyPr>
            <a:lstStyle/>
            <a:p>
              <a:r>
                <a:rPr lang="zh-CN" altLang="en-US" sz="2400" dirty="0">
                  <a:solidFill>
                    <a:srgbClr val="02B1C4"/>
                  </a:solidFill>
                  <a:cs typeface="+mn-ea"/>
                  <a:sym typeface="+mn-lt"/>
                </a:rPr>
                <a:t>输入标题</a:t>
              </a:r>
            </a:p>
          </p:txBody>
        </p:sp>
        <p:sp>
          <p:nvSpPr>
            <p:cNvPr id="21" name="文本框 20"/>
            <p:cNvSpPr txBox="1"/>
            <p:nvPr/>
          </p:nvSpPr>
          <p:spPr>
            <a:xfrm>
              <a:off x="7313492" y="2435662"/>
              <a:ext cx="3167011" cy="617220"/>
            </a:xfrm>
            <a:prstGeom prst="rect">
              <a:avLst/>
            </a:prstGeom>
            <a:noFill/>
          </p:spPr>
          <p:txBody>
            <a:bodyPr wrap="square" rtlCol="0">
              <a:spAutoFit/>
            </a:bodyPr>
            <a:lstStyle/>
            <a:p>
              <a:pPr>
                <a:lnSpc>
                  <a:spcPct val="150000"/>
                </a:lnSpc>
              </a:pPr>
              <a:r>
                <a:rPr lang="zh-CN" altLang="en-US" sz="1200" dirty="0">
                  <a:solidFill>
                    <a:schemeClr val="bg1">
                      <a:alpha val="80000"/>
                    </a:schemeClr>
                  </a:solidFill>
                  <a:cs typeface="+mn-ea"/>
                  <a:sym typeface="+mn-lt"/>
                </a:rPr>
                <a:t>点击此处添加具体文本说明点击此处添加具体文本说明点击此处添加具体文本说明点</a:t>
              </a:r>
            </a:p>
          </p:txBody>
        </p:sp>
      </p:grpSp>
      <p:grpSp>
        <p:nvGrpSpPr>
          <p:cNvPr id="22" name="组合 21"/>
          <p:cNvGrpSpPr/>
          <p:nvPr/>
        </p:nvGrpSpPr>
        <p:grpSpPr>
          <a:xfrm>
            <a:off x="4703914" y="837717"/>
            <a:ext cx="3245959" cy="1171397"/>
            <a:chOff x="7234544" y="2435662"/>
            <a:chExt cx="3245959" cy="1171397"/>
          </a:xfrm>
        </p:grpSpPr>
        <p:sp>
          <p:nvSpPr>
            <p:cNvPr id="23" name="文本框 22"/>
            <p:cNvSpPr txBox="1"/>
            <p:nvPr/>
          </p:nvSpPr>
          <p:spPr>
            <a:xfrm>
              <a:off x="7234544" y="3145394"/>
              <a:ext cx="1415772" cy="461665"/>
            </a:xfrm>
            <a:prstGeom prst="rect">
              <a:avLst/>
            </a:prstGeom>
            <a:noFill/>
          </p:spPr>
          <p:txBody>
            <a:bodyPr wrap="none" rtlCol="0">
              <a:spAutoFit/>
            </a:bodyPr>
            <a:lstStyle/>
            <a:p>
              <a:r>
                <a:rPr lang="zh-CN" altLang="en-US" sz="2400" dirty="0">
                  <a:solidFill>
                    <a:srgbClr val="02B1C4"/>
                  </a:solidFill>
                  <a:cs typeface="+mn-ea"/>
                  <a:sym typeface="+mn-lt"/>
                </a:rPr>
                <a:t>输入标题</a:t>
              </a:r>
            </a:p>
          </p:txBody>
        </p:sp>
        <p:sp>
          <p:nvSpPr>
            <p:cNvPr id="24" name="文本框 23"/>
            <p:cNvSpPr txBox="1"/>
            <p:nvPr/>
          </p:nvSpPr>
          <p:spPr>
            <a:xfrm>
              <a:off x="7313492" y="2435662"/>
              <a:ext cx="3167011" cy="617220"/>
            </a:xfrm>
            <a:prstGeom prst="rect">
              <a:avLst/>
            </a:prstGeom>
            <a:noFill/>
          </p:spPr>
          <p:txBody>
            <a:bodyPr wrap="square" rtlCol="0">
              <a:spAutoFit/>
            </a:bodyPr>
            <a:lstStyle/>
            <a:p>
              <a:pPr>
                <a:lnSpc>
                  <a:spcPct val="150000"/>
                </a:lnSpc>
              </a:pPr>
              <a:r>
                <a:rPr lang="zh-CN" altLang="en-US" sz="1200" dirty="0">
                  <a:solidFill>
                    <a:schemeClr val="bg1">
                      <a:alpha val="80000"/>
                    </a:schemeClr>
                  </a:solidFill>
                  <a:cs typeface="+mn-ea"/>
                  <a:sym typeface="+mn-lt"/>
                </a:rPr>
                <a:t>点击此处添加具体文本说明点击此处添加具体文本说明点击此处添加具体文本说明点</a:t>
              </a:r>
            </a:p>
          </p:txBody>
        </p:sp>
      </p:grpSp>
      <p:grpSp>
        <p:nvGrpSpPr>
          <p:cNvPr id="25" name="组合 24"/>
          <p:cNvGrpSpPr/>
          <p:nvPr/>
        </p:nvGrpSpPr>
        <p:grpSpPr>
          <a:xfrm>
            <a:off x="8433315" y="1084085"/>
            <a:ext cx="3167011" cy="1200852"/>
            <a:chOff x="7313492" y="2435662"/>
            <a:chExt cx="3167011" cy="1200852"/>
          </a:xfrm>
        </p:grpSpPr>
        <p:sp>
          <p:nvSpPr>
            <p:cNvPr id="26" name="文本框 25"/>
            <p:cNvSpPr txBox="1"/>
            <p:nvPr/>
          </p:nvSpPr>
          <p:spPr>
            <a:xfrm>
              <a:off x="7313492" y="3174849"/>
              <a:ext cx="1415772" cy="461665"/>
            </a:xfrm>
            <a:prstGeom prst="rect">
              <a:avLst/>
            </a:prstGeom>
            <a:noFill/>
          </p:spPr>
          <p:txBody>
            <a:bodyPr wrap="none" rtlCol="0">
              <a:spAutoFit/>
            </a:bodyPr>
            <a:lstStyle/>
            <a:p>
              <a:r>
                <a:rPr lang="zh-CN" altLang="en-US" sz="2400" dirty="0">
                  <a:solidFill>
                    <a:srgbClr val="02B1C4"/>
                  </a:solidFill>
                  <a:cs typeface="+mn-ea"/>
                  <a:sym typeface="+mn-lt"/>
                </a:rPr>
                <a:t>输入标题</a:t>
              </a:r>
            </a:p>
          </p:txBody>
        </p:sp>
        <p:sp>
          <p:nvSpPr>
            <p:cNvPr id="27" name="文本框 26"/>
            <p:cNvSpPr txBox="1"/>
            <p:nvPr/>
          </p:nvSpPr>
          <p:spPr>
            <a:xfrm>
              <a:off x="7313492" y="2435662"/>
              <a:ext cx="3167011" cy="617220"/>
            </a:xfrm>
            <a:prstGeom prst="rect">
              <a:avLst/>
            </a:prstGeom>
            <a:noFill/>
          </p:spPr>
          <p:txBody>
            <a:bodyPr wrap="square" rtlCol="0">
              <a:spAutoFit/>
            </a:bodyPr>
            <a:lstStyle/>
            <a:p>
              <a:pPr>
                <a:lnSpc>
                  <a:spcPct val="150000"/>
                </a:lnSpc>
              </a:pPr>
              <a:r>
                <a:rPr lang="zh-CN" altLang="en-US" sz="1200" dirty="0">
                  <a:solidFill>
                    <a:schemeClr val="bg1">
                      <a:alpha val="80000"/>
                    </a:schemeClr>
                  </a:solidFill>
                  <a:cs typeface="+mn-ea"/>
                  <a:sym typeface="+mn-lt"/>
                </a:rPr>
                <a:t>点击此处添加具体文本说明点击此处添加具体文本说明点击此处添加具体文本说明点</a:t>
              </a:r>
            </a:p>
          </p:txBody>
        </p:sp>
      </p:grpSp>
      <p:sp>
        <p:nvSpPr>
          <p:cNvPr id="4" name="文本占位符 3"/>
          <p:cNvSpPr>
            <a:spLocks noGrp="1"/>
          </p:cNvSpPr>
          <p:nvPr>
            <p:ph type="body" sz="quarter" idx="15"/>
          </p:nvPr>
        </p:nvSpPr>
        <p:spPr/>
        <p:txBody>
          <a:bodyPr/>
          <a:lstStyle/>
          <a:p>
            <a:endParaRPr lang="zh-CN" altLang="en-US">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14" presetClass="entr" presetSubtype="1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500"/>
                            </p:stCondLst>
                            <p:childTnLst>
                              <p:par>
                                <p:cTn id="31" presetID="14" presetClass="entr" presetSubtype="1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randombar(horizontal)">
                                      <p:cBhvr>
                                        <p:cTn id="33" dur="500"/>
                                        <p:tgtEl>
                                          <p:spTgt spid="19"/>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par>
                          <p:cTn id="40" fill="hold">
                            <p:stCondLst>
                              <p:cond delay="3500"/>
                            </p:stCondLst>
                            <p:childTnLst>
                              <p:par>
                                <p:cTn id="41" presetID="14" presetClass="entr" presetSubtype="10"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randombar(horizontal)">
                                      <p:cBhvr>
                                        <p:cTn id="43" dur="500"/>
                                        <p:tgtEl>
                                          <p:spTgt spid="2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childTnLst>
                          </p:cTn>
                        </p:par>
                        <p:par>
                          <p:cTn id="50" fill="hold">
                            <p:stCondLst>
                              <p:cond delay="4500"/>
                            </p:stCondLst>
                            <p:childTnLst>
                              <p:par>
                                <p:cTn id="51" presetID="14" presetClass="entr" presetSubtype="1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randombar(horizontal)">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5"/>
          </p:nvPr>
        </p:nvSpPr>
        <p:spPr/>
        <p:txBody>
          <a:bodyPr/>
          <a:lstStyle/>
          <a:p>
            <a:r>
              <a:rPr lang="zh-CN" altLang="zh-CN" dirty="0"/>
              <a:t>组织结构</a:t>
            </a:r>
            <a:endParaRPr lang="zh-CN" altLang="en-US" dirty="0">
              <a:latin typeface="+mn-lt"/>
              <a:ea typeface="+mn-ea"/>
              <a:cs typeface="+mn-ea"/>
              <a:sym typeface="+mn-lt"/>
            </a:endParaRPr>
          </a:p>
        </p:txBody>
      </p:sp>
      <p:grpSp>
        <p:nvGrpSpPr>
          <p:cNvPr id="178" name="组合 177"/>
          <p:cNvGrpSpPr/>
          <p:nvPr/>
        </p:nvGrpSpPr>
        <p:grpSpPr>
          <a:xfrm>
            <a:off x="1209297" y="1303617"/>
            <a:ext cx="9199841" cy="4250765"/>
            <a:chOff x="1637561" y="1648236"/>
            <a:chExt cx="9199841" cy="4250765"/>
          </a:xfrm>
        </p:grpSpPr>
        <p:cxnSp>
          <p:nvCxnSpPr>
            <p:cNvPr id="145" name="直接箭头连接符 144"/>
            <p:cNvCxnSpPr/>
            <p:nvPr/>
          </p:nvCxnSpPr>
          <p:spPr>
            <a:xfrm rot="10800000">
              <a:off x="3266557" y="3180210"/>
              <a:ext cx="3390324" cy="2101"/>
            </a:xfrm>
            <a:prstGeom prst="straightConnector1">
              <a:avLst/>
            </a:prstGeom>
            <a:noFill/>
            <a:ln w="19050" cap="flat" cmpd="sng">
              <a:solidFill>
                <a:srgbClr val="FFFFFF">
                  <a:lumMod val="65000"/>
                </a:srgbClr>
              </a:solidFill>
              <a:prstDash val="solid"/>
              <a:round/>
              <a:headEnd type="none" w="med" len="med"/>
              <a:tailEnd type="none" w="med" len="med"/>
            </a:ln>
          </p:spPr>
        </p:cxnSp>
        <p:cxnSp>
          <p:nvCxnSpPr>
            <p:cNvPr id="146" name="直接箭头连接符 145"/>
            <p:cNvCxnSpPr/>
            <p:nvPr/>
          </p:nvCxnSpPr>
          <p:spPr>
            <a:xfrm rot="10800000">
              <a:off x="6656882" y="3180210"/>
              <a:ext cx="3390324" cy="2101"/>
            </a:xfrm>
            <a:prstGeom prst="straightConnector1">
              <a:avLst/>
            </a:prstGeom>
            <a:noFill/>
            <a:ln w="19050" cap="flat" cmpd="sng">
              <a:solidFill>
                <a:srgbClr val="FFFFFF">
                  <a:lumMod val="65000"/>
                </a:srgbClr>
              </a:solidFill>
              <a:prstDash val="solid"/>
              <a:round/>
              <a:headEnd type="none" w="med" len="med"/>
              <a:tailEnd type="none" w="med" len="med"/>
            </a:ln>
          </p:spPr>
        </p:cxnSp>
        <p:cxnSp>
          <p:nvCxnSpPr>
            <p:cNvPr id="147" name="直接箭头连接符 146"/>
            <p:cNvCxnSpPr/>
            <p:nvPr/>
          </p:nvCxnSpPr>
          <p:spPr>
            <a:xfrm rot="16200000" flipH="1">
              <a:off x="3151979" y="3299174"/>
              <a:ext cx="241109" cy="3177"/>
            </a:xfrm>
            <a:prstGeom prst="straightConnector1">
              <a:avLst/>
            </a:prstGeom>
            <a:noFill/>
            <a:ln w="9525" cap="flat" cmpd="sng">
              <a:solidFill>
                <a:schemeClr val="bg1"/>
              </a:solidFill>
              <a:prstDash val="solid"/>
              <a:round/>
              <a:headEnd type="none" w="med" len="med"/>
              <a:tailEnd type="none" w="med" len="med"/>
            </a:ln>
          </p:spPr>
        </p:cxnSp>
        <p:cxnSp>
          <p:nvCxnSpPr>
            <p:cNvPr id="148" name="直接箭头连接符 147"/>
            <p:cNvCxnSpPr/>
            <p:nvPr/>
          </p:nvCxnSpPr>
          <p:spPr>
            <a:xfrm rot="16200000" flipH="1">
              <a:off x="9925847" y="3299174"/>
              <a:ext cx="241109" cy="3177"/>
            </a:xfrm>
            <a:prstGeom prst="straightConnector1">
              <a:avLst/>
            </a:prstGeom>
            <a:noFill/>
            <a:ln w="19050" cap="flat" cmpd="sng">
              <a:solidFill>
                <a:srgbClr val="FFFFFF">
                  <a:lumMod val="65000"/>
                </a:srgbClr>
              </a:solidFill>
              <a:prstDash val="solid"/>
              <a:round/>
              <a:headEnd type="none" w="med" len="med"/>
              <a:tailEnd type="none" w="med" len="med"/>
            </a:ln>
          </p:spPr>
        </p:cxnSp>
        <p:cxnSp>
          <p:nvCxnSpPr>
            <p:cNvPr id="149" name="直接箭头连接符 148"/>
            <p:cNvCxnSpPr/>
            <p:nvPr/>
          </p:nvCxnSpPr>
          <p:spPr>
            <a:xfrm rot="16200000" flipH="1">
              <a:off x="6537915" y="3299174"/>
              <a:ext cx="241109" cy="3177"/>
            </a:xfrm>
            <a:prstGeom prst="straightConnector1">
              <a:avLst/>
            </a:prstGeom>
            <a:noFill/>
            <a:ln w="19050" cap="flat" cmpd="sng">
              <a:solidFill>
                <a:srgbClr val="FFFFFF">
                  <a:lumMod val="65000"/>
                </a:srgbClr>
              </a:solidFill>
              <a:prstDash val="solid"/>
              <a:round/>
              <a:headEnd type="none" w="med" len="med"/>
              <a:tailEnd type="none" w="med" len="med"/>
            </a:ln>
          </p:spPr>
        </p:cxnSp>
        <p:cxnSp>
          <p:nvCxnSpPr>
            <p:cNvPr id="150" name="直接箭头连接符 149"/>
            <p:cNvCxnSpPr/>
            <p:nvPr/>
          </p:nvCxnSpPr>
          <p:spPr>
            <a:xfrm>
              <a:off x="3313460" y="4351353"/>
              <a:ext cx="1588" cy="347999"/>
            </a:xfrm>
            <a:prstGeom prst="straightConnector1">
              <a:avLst/>
            </a:prstGeom>
            <a:noFill/>
            <a:ln w="19050" cap="flat" cmpd="sng">
              <a:solidFill>
                <a:srgbClr val="FFFFFF">
                  <a:lumMod val="65000"/>
                </a:srgbClr>
              </a:solidFill>
              <a:prstDash val="solid"/>
              <a:round/>
              <a:headEnd type="none" w="med" len="med"/>
              <a:tailEnd type="none" w="med" len="med"/>
            </a:ln>
          </p:spPr>
        </p:cxnSp>
        <p:cxnSp>
          <p:nvCxnSpPr>
            <p:cNvPr id="151" name="直接箭头连接符 150"/>
            <p:cNvCxnSpPr/>
            <p:nvPr/>
          </p:nvCxnSpPr>
          <p:spPr>
            <a:xfrm rot="10800000">
              <a:off x="2406926" y="4699363"/>
              <a:ext cx="1816244" cy="2101"/>
            </a:xfrm>
            <a:prstGeom prst="straightConnector1">
              <a:avLst/>
            </a:prstGeom>
            <a:noFill/>
            <a:ln w="19050" cap="flat" cmpd="sng">
              <a:solidFill>
                <a:srgbClr val="FFFFFF">
                  <a:lumMod val="65000"/>
                </a:srgbClr>
              </a:solidFill>
              <a:prstDash val="solid"/>
              <a:round/>
              <a:headEnd type="none" w="med" len="med"/>
              <a:tailEnd type="none" w="med" len="med"/>
            </a:ln>
          </p:spPr>
        </p:cxnSp>
        <p:cxnSp>
          <p:nvCxnSpPr>
            <p:cNvPr id="152" name="直接箭头连接符 151"/>
            <p:cNvCxnSpPr/>
            <p:nvPr/>
          </p:nvCxnSpPr>
          <p:spPr>
            <a:xfrm rot="16200000" flipH="1">
              <a:off x="2292697" y="4818318"/>
              <a:ext cx="241109" cy="3177"/>
            </a:xfrm>
            <a:prstGeom prst="straightConnector1">
              <a:avLst/>
            </a:prstGeom>
            <a:noFill/>
            <a:ln w="19050" cap="flat" cmpd="sng">
              <a:solidFill>
                <a:srgbClr val="FFFFFF">
                  <a:lumMod val="65000"/>
                </a:srgbClr>
              </a:solidFill>
              <a:prstDash val="solid"/>
              <a:round/>
              <a:headEnd type="none" w="med" len="med"/>
              <a:tailEnd type="none" w="med" len="med"/>
            </a:ln>
          </p:spPr>
        </p:cxnSp>
        <p:cxnSp>
          <p:nvCxnSpPr>
            <p:cNvPr id="153" name="直接箭头连接符 152"/>
            <p:cNvCxnSpPr/>
            <p:nvPr/>
          </p:nvCxnSpPr>
          <p:spPr>
            <a:xfrm rot="16200000" flipH="1">
              <a:off x="4097948" y="4818318"/>
              <a:ext cx="241109" cy="3177"/>
            </a:xfrm>
            <a:prstGeom prst="straightConnector1">
              <a:avLst/>
            </a:prstGeom>
            <a:noFill/>
            <a:ln w="19050" cap="flat" cmpd="sng">
              <a:solidFill>
                <a:srgbClr val="FFFFFF">
                  <a:lumMod val="65000"/>
                </a:srgbClr>
              </a:solidFill>
              <a:prstDash val="solid"/>
              <a:round/>
              <a:headEnd type="none" w="med" len="med"/>
              <a:tailEnd type="none" w="med" len="med"/>
            </a:ln>
          </p:spPr>
        </p:cxnSp>
        <p:cxnSp>
          <p:nvCxnSpPr>
            <p:cNvPr id="154" name="直接箭头连接符 153"/>
            <p:cNvCxnSpPr/>
            <p:nvPr/>
          </p:nvCxnSpPr>
          <p:spPr>
            <a:xfrm rot="16200000" flipH="1">
              <a:off x="6536328" y="4470320"/>
              <a:ext cx="241109" cy="3177"/>
            </a:xfrm>
            <a:prstGeom prst="straightConnector1">
              <a:avLst/>
            </a:prstGeom>
            <a:noFill/>
            <a:ln w="19050" cap="flat" cmpd="sng">
              <a:solidFill>
                <a:srgbClr val="FFFFFF">
                  <a:lumMod val="65000"/>
                </a:srgbClr>
              </a:solidFill>
              <a:prstDash val="solid"/>
              <a:round/>
              <a:headEnd type="none" w="med" len="med"/>
              <a:tailEnd type="none" w="med" len="med"/>
            </a:ln>
          </p:spPr>
        </p:cxnSp>
        <p:cxnSp>
          <p:nvCxnSpPr>
            <p:cNvPr id="155" name="直接箭头连接符 154"/>
            <p:cNvCxnSpPr/>
            <p:nvPr/>
          </p:nvCxnSpPr>
          <p:spPr>
            <a:xfrm rot="16200000" flipH="1">
              <a:off x="9943398" y="4470320"/>
              <a:ext cx="241109" cy="3177"/>
            </a:xfrm>
            <a:prstGeom prst="straightConnector1">
              <a:avLst/>
            </a:prstGeom>
            <a:noFill/>
            <a:ln w="19050" cap="flat" cmpd="sng">
              <a:solidFill>
                <a:srgbClr val="FFFFFF">
                  <a:lumMod val="65000"/>
                </a:srgbClr>
              </a:solidFill>
              <a:prstDash val="solid"/>
              <a:round/>
              <a:headEnd type="none" w="med" len="med"/>
              <a:tailEnd type="none" w="med" len="med"/>
            </a:ln>
          </p:spPr>
        </p:cxnSp>
        <p:sp>
          <p:nvSpPr>
            <p:cNvPr id="156" name="íşlïďê"/>
            <p:cNvSpPr/>
            <p:nvPr/>
          </p:nvSpPr>
          <p:spPr>
            <a:xfrm>
              <a:off x="6096238" y="4744199"/>
              <a:ext cx="351019" cy="285980"/>
            </a:xfrm>
            <a:custGeom>
              <a:avLst/>
              <a:gdLst/>
              <a:ahLst/>
              <a:cxnLst/>
              <a:rect l="0" t="0" r="0" b="0"/>
              <a:pathLst>
                <a:path w="120000" h="120000" extrusionOk="0">
                  <a:moveTo>
                    <a:pt x="60011" y="0"/>
                  </a:moveTo>
                  <a:cubicBezTo>
                    <a:pt x="44753" y="0"/>
                    <a:pt x="32380" y="15183"/>
                    <a:pt x="32380" y="33916"/>
                  </a:cubicBezTo>
                  <a:cubicBezTo>
                    <a:pt x="32380" y="52650"/>
                    <a:pt x="44753" y="67833"/>
                    <a:pt x="60011" y="67833"/>
                  </a:cubicBezTo>
                  <a:cubicBezTo>
                    <a:pt x="75274" y="67833"/>
                    <a:pt x="87647" y="52650"/>
                    <a:pt x="87647" y="33916"/>
                  </a:cubicBezTo>
                  <a:cubicBezTo>
                    <a:pt x="87647" y="15183"/>
                    <a:pt x="75274" y="0"/>
                    <a:pt x="60011" y="0"/>
                  </a:cubicBezTo>
                  <a:close/>
                  <a:moveTo>
                    <a:pt x="40146" y="74200"/>
                  </a:moveTo>
                  <a:cubicBezTo>
                    <a:pt x="40146" y="74200"/>
                    <a:pt x="23773" y="75488"/>
                    <a:pt x="12041" y="86800"/>
                  </a:cubicBezTo>
                  <a:cubicBezTo>
                    <a:pt x="-1808" y="100161"/>
                    <a:pt x="85" y="120000"/>
                    <a:pt x="85" y="120000"/>
                  </a:cubicBezTo>
                  <a:lnTo>
                    <a:pt x="60000" y="120000"/>
                  </a:lnTo>
                  <a:lnTo>
                    <a:pt x="119908" y="120000"/>
                  </a:lnTo>
                  <a:cubicBezTo>
                    <a:pt x="119908" y="120000"/>
                    <a:pt x="121808" y="100161"/>
                    <a:pt x="107958" y="86800"/>
                  </a:cubicBezTo>
                  <a:cubicBezTo>
                    <a:pt x="96226" y="75488"/>
                    <a:pt x="79847" y="74200"/>
                    <a:pt x="79847" y="74200"/>
                  </a:cubicBezTo>
                  <a:lnTo>
                    <a:pt x="66484" y="106322"/>
                  </a:lnTo>
                  <a:lnTo>
                    <a:pt x="64418" y="85405"/>
                  </a:lnTo>
                  <a:lnTo>
                    <a:pt x="67617" y="82111"/>
                  </a:lnTo>
                  <a:lnTo>
                    <a:pt x="60000" y="82111"/>
                  </a:lnTo>
                  <a:lnTo>
                    <a:pt x="52382" y="82111"/>
                  </a:lnTo>
                  <a:lnTo>
                    <a:pt x="55581" y="85405"/>
                  </a:lnTo>
                  <a:lnTo>
                    <a:pt x="53515" y="106322"/>
                  </a:lnTo>
                  <a:lnTo>
                    <a:pt x="40146" y="74200"/>
                  </a:lnTo>
                  <a:close/>
                </a:path>
              </a:pathLst>
            </a:custGeom>
            <a:gradFill flip="none" rotWithShape="1">
              <a:gsLst>
                <a:gs pos="0">
                  <a:srgbClr val="009CEE">
                    <a:lumMod val="50000"/>
                  </a:srgbClr>
                </a:gs>
                <a:gs pos="100000">
                  <a:srgbClr val="009CEE">
                    <a:lumMod val="60000"/>
                    <a:lumOff val="40000"/>
                  </a:srgbClr>
                </a:gs>
              </a:gsLst>
              <a:lin ang="8100000" scaled="1"/>
              <a:tileRect/>
            </a:gradFill>
            <a:ln w="19050" cap="flat" cmpd="sng" algn="ctr">
              <a:gradFill flip="none" rotWithShape="1">
                <a:gsLst>
                  <a:gs pos="0">
                    <a:srgbClr val="009CEE">
                      <a:lumMod val="75000"/>
                    </a:srgbClr>
                  </a:gs>
                  <a:gs pos="100000">
                    <a:srgbClr val="009CEE">
                      <a:lumMod val="60000"/>
                      <a:lumOff val="40000"/>
                    </a:srgbClr>
                  </a:gs>
                </a:gsLst>
                <a:lin ang="18900000" scaled="1"/>
                <a:tileRect/>
              </a:gradFill>
              <a:prstDash val="solid"/>
              <a:miter lim="800000"/>
            </a:ln>
            <a:effectLst>
              <a:outerShdw blurRad="228600" dist="38100" dir="8100000" algn="tr"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57" name="iṥľíḋè"/>
            <p:cNvSpPr/>
            <p:nvPr/>
          </p:nvSpPr>
          <p:spPr>
            <a:xfrm>
              <a:off x="6481371" y="4744199"/>
              <a:ext cx="351019" cy="285980"/>
            </a:xfrm>
            <a:custGeom>
              <a:avLst/>
              <a:gdLst/>
              <a:ahLst/>
              <a:cxnLst/>
              <a:rect l="0" t="0" r="0" b="0"/>
              <a:pathLst>
                <a:path w="120000" h="120000" extrusionOk="0">
                  <a:moveTo>
                    <a:pt x="60011" y="0"/>
                  </a:moveTo>
                  <a:cubicBezTo>
                    <a:pt x="44753" y="0"/>
                    <a:pt x="32380" y="15183"/>
                    <a:pt x="32380" y="33916"/>
                  </a:cubicBezTo>
                  <a:cubicBezTo>
                    <a:pt x="32380" y="52650"/>
                    <a:pt x="44753" y="67833"/>
                    <a:pt x="60011" y="67833"/>
                  </a:cubicBezTo>
                  <a:cubicBezTo>
                    <a:pt x="75274" y="67833"/>
                    <a:pt x="87647" y="52650"/>
                    <a:pt x="87647" y="33916"/>
                  </a:cubicBezTo>
                  <a:cubicBezTo>
                    <a:pt x="87647" y="15183"/>
                    <a:pt x="75274" y="0"/>
                    <a:pt x="60011" y="0"/>
                  </a:cubicBezTo>
                  <a:close/>
                  <a:moveTo>
                    <a:pt x="40146" y="74200"/>
                  </a:moveTo>
                  <a:cubicBezTo>
                    <a:pt x="40146" y="74200"/>
                    <a:pt x="23773" y="75488"/>
                    <a:pt x="12041" y="86800"/>
                  </a:cubicBezTo>
                  <a:cubicBezTo>
                    <a:pt x="-1808" y="100161"/>
                    <a:pt x="85" y="120000"/>
                    <a:pt x="85" y="120000"/>
                  </a:cubicBezTo>
                  <a:lnTo>
                    <a:pt x="60000" y="120000"/>
                  </a:lnTo>
                  <a:lnTo>
                    <a:pt x="119908" y="120000"/>
                  </a:lnTo>
                  <a:cubicBezTo>
                    <a:pt x="119908" y="120000"/>
                    <a:pt x="121808" y="100161"/>
                    <a:pt x="107958" y="86800"/>
                  </a:cubicBezTo>
                  <a:cubicBezTo>
                    <a:pt x="96226" y="75488"/>
                    <a:pt x="79847" y="74200"/>
                    <a:pt x="79847" y="74200"/>
                  </a:cubicBezTo>
                  <a:lnTo>
                    <a:pt x="66484" y="106322"/>
                  </a:lnTo>
                  <a:lnTo>
                    <a:pt x="64418" y="85405"/>
                  </a:lnTo>
                  <a:lnTo>
                    <a:pt x="67617" y="82111"/>
                  </a:lnTo>
                  <a:lnTo>
                    <a:pt x="60000" y="82111"/>
                  </a:lnTo>
                  <a:lnTo>
                    <a:pt x="52382" y="82111"/>
                  </a:lnTo>
                  <a:lnTo>
                    <a:pt x="55581" y="85405"/>
                  </a:lnTo>
                  <a:lnTo>
                    <a:pt x="53515" y="106322"/>
                  </a:lnTo>
                  <a:lnTo>
                    <a:pt x="40146" y="74200"/>
                  </a:lnTo>
                  <a:close/>
                </a:path>
              </a:pathLst>
            </a:custGeom>
            <a:gradFill flip="none" rotWithShape="1">
              <a:gsLst>
                <a:gs pos="0">
                  <a:srgbClr val="009CEE">
                    <a:lumMod val="50000"/>
                  </a:srgbClr>
                </a:gs>
                <a:gs pos="100000">
                  <a:srgbClr val="009CEE">
                    <a:lumMod val="60000"/>
                    <a:lumOff val="40000"/>
                  </a:srgbClr>
                </a:gs>
              </a:gsLst>
              <a:lin ang="8100000" scaled="1"/>
              <a:tileRect/>
            </a:gradFill>
            <a:ln w="19050" cap="flat" cmpd="sng" algn="ctr">
              <a:gradFill flip="none" rotWithShape="1">
                <a:gsLst>
                  <a:gs pos="0">
                    <a:srgbClr val="009CEE">
                      <a:lumMod val="75000"/>
                    </a:srgbClr>
                  </a:gs>
                  <a:gs pos="100000">
                    <a:srgbClr val="009CEE">
                      <a:lumMod val="60000"/>
                      <a:lumOff val="40000"/>
                    </a:srgbClr>
                  </a:gs>
                </a:gsLst>
                <a:lin ang="18900000" scaled="1"/>
                <a:tileRect/>
              </a:gradFill>
              <a:prstDash val="solid"/>
              <a:miter lim="800000"/>
            </a:ln>
            <a:effectLst>
              <a:outerShdw blurRad="228600" dist="38100" dir="8100000" algn="tr"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58" name="ïśḷïḓe"/>
            <p:cNvSpPr/>
            <p:nvPr/>
          </p:nvSpPr>
          <p:spPr>
            <a:xfrm>
              <a:off x="6866506" y="4744199"/>
              <a:ext cx="351019" cy="285980"/>
            </a:xfrm>
            <a:custGeom>
              <a:avLst/>
              <a:gdLst/>
              <a:ahLst/>
              <a:cxnLst/>
              <a:rect l="0" t="0" r="0" b="0"/>
              <a:pathLst>
                <a:path w="120000" h="120000" extrusionOk="0">
                  <a:moveTo>
                    <a:pt x="60011" y="0"/>
                  </a:moveTo>
                  <a:cubicBezTo>
                    <a:pt x="44753" y="0"/>
                    <a:pt x="32380" y="15183"/>
                    <a:pt x="32380" y="33916"/>
                  </a:cubicBezTo>
                  <a:cubicBezTo>
                    <a:pt x="32380" y="52650"/>
                    <a:pt x="44753" y="67833"/>
                    <a:pt x="60011" y="67833"/>
                  </a:cubicBezTo>
                  <a:cubicBezTo>
                    <a:pt x="75274" y="67833"/>
                    <a:pt x="87647" y="52650"/>
                    <a:pt x="87647" y="33916"/>
                  </a:cubicBezTo>
                  <a:cubicBezTo>
                    <a:pt x="87647" y="15183"/>
                    <a:pt x="75274" y="0"/>
                    <a:pt x="60011" y="0"/>
                  </a:cubicBezTo>
                  <a:close/>
                  <a:moveTo>
                    <a:pt x="40146" y="74200"/>
                  </a:moveTo>
                  <a:cubicBezTo>
                    <a:pt x="40146" y="74200"/>
                    <a:pt x="23773" y="75488"/>
                    <a:pt x="12041" y="86800"/>
                  </a:cubicBezTo>
                  <a:cubicBezTo>
                    <a:pt x="-1808" y="100161"/>
                    <a:pt x="85" y="120000"/>
                    <a:pt x="85" y="120000"/>
                  </a:cubicBezTo>
                  <a:lnTo>
                    <a:pt x="60000" y="120000"/>
                  </a:lnTo>
                  <a:lnTo>
                    <a:pt x="119908" y="120000"/>
                  </a:lnTo>
                  <a:cubicBezTo>
                    <a:pt x="119908" y="120000"/>
                    <a:pt x="121808" y="100161"/>
                    <a:pt x="107958" y="86800"/>
                  </a:cubicBezTo>
                  <a:cubicBezTo>
                    <a:pt x="96226" y="75488"/>
                    <a:pt x="79847" y="74200"/>
                    <a:pt x="79847" y="74200"/>
                  </a:cubicBezTo>
                  <a:lnTo>
                    <a:pt x="66484" y="106322"/>
                  </a:lnTo>
                  <a:lnTo>
                    <a:pt x="64418" y="85405"/>
                  </a:lnTo>
                  <a:lnTo>
                    <a:pt x="67617" y="82111"/>
                  </a:lnTo>
                  <a:lnTo>
                    <a:pt x="60000" y="82111"/>
                  </a:lnTo>
                  <a:lnTo>
                    <a:pt x="52382" y="82111"/>
                  </a:lnTo>
                  <a:lnTo>
                    <a:pt x="55581" y="85405"/>
                  </a:lnTo>
                  <a:lnTo>
                    <a:pt x="53515" y="106322"/>
                  </a:lnTo>
                  <a:lnTo>
                    <a:pt x="40146" y="74200"/>
                  </a:lnTo>
                  <a:close/>
                </a:path>
              </a:pathLst>
            </a:custGeom>
            <a:gradFill flip="none" rotWithShape="1">
              <a:gsLst>
                <a:gs pos="0">
                  <a:srgbClr val="009CEE">
                    <a:lumMod val="50000"/>
                  </a:srgbClr>
                </a:gs>
                <a:gs pos="100000">
                  <a:srgbClr val="009CEE">
                    <a:lumMod val="60000"/>
                    <a:lumOff val="40000"/>
                  </a:srgbClr>
                </a:gs>
              </a:gsLst>
              <a:lin ang="8100000" scaled="1"/>
              <a:tileRect/>
            </a:gradFill>
            <a:ln w="19050" cap="flat" cmpd="sng" algn="ctr">
              <a:gradFill flip="none" rotWithShape="1">
                <a:gsLst>
                  <a:gs pos="0">
                    <a:srgbClr val="009CEE">
                      <a:lumMod val="75000"/>
                    </a:srgbClr>
                  </a:gs>
                  <a:gs pos="100000">
                    <a:srgbClr val="009CEE">
                      <a:lumMod val="60000"/>
                      <a:lumOff val="40000"/>
                    </a:srgbClr>
                  </a:gs>
                </a:gsLst>
                <a:lin ang="18900000" scaled="1"/>
                <a:tileRect/>
              </a:gradFill>
              <a:prstDash val="solid"/>
              <a:miter lim="800000"/>
            </a:ln>
            <a:effectLst>
              <a:outerShdw blurRad="228600" dist="38100" dir="8100000" algn="tr"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59" name="íṧľïďé"/>
            <p:cNvSpPr/>
            <p:nvPr/>
          </p:nvSpPr>
          <p:spPr>
            <a:xfrm>
              <a:off x="1852602" y="5064262"/>
              <a:ext cx="351019" cy="285980"/>
            </a:xfrm>
            <a:custGeom>
              <a:avLst/>
              <a:gdLst/>
              <a:ahLst/>
              <a:cxnLst/>
              <a:rect l="0" t="0" r="0" b="0"/>
              <a:pathLst>
                <a:path w="120000" h="120000" extrusionOk="0">
                  <a:moveTo>
                    <a:pt x="60011" y="0"/>
                  </a:moveTo>
                  <a:cubicBezTo>
                    <a:pt x="44753" y="0"/>
                    <a:pt x="32380" y="15183"/>
                    <a:pt x="32380" y="33916"/>
                  </a:cubicBezTo>
                  <a:cubicBezTo>
                    <a:pt x="32380" y="52650"/>
                    <a:pt x="44753" y="67833"/>
                    <a:pt x="60011" y="67833"/>
                  </a:cubicBezTo>
                  <a:cubicBezTo>
                    <a:pt x="75274" y="67833"/>
                    <a:pt x="87647" y="52650"/>
                    <a:pt x="87647" y="33916"/>
                  </a:cubicBezTo>
                  <a:cubicBezTo>
                    <a:pt x="87647" y="15183"/>
                    <a:pt x="75274" y="0"/>
                    <a:pt x="60011" y="0"/>
                  </a:cubicBezTo>
                  <a:close/>
                  <a:moveTo>
                    <a:pt x="40146" y="74200"/>
                  </a:moveTo>
                  <a:cubicBezTo>
                    <a:pt x="40146" y="74200"/>
                    <a:pt x="23773" y="75488"/>
                    <a:pt x="12041" y="86800"/>
                  </a:cubicBezTo>
                  <a:cubicBezTo>
                    <a:pt x="-1808" y="100161"/>
                    <a:pt x="85" y="120000"/>
                    <a:pt x="85" y="120000"/>
                  </a:cubicBezTo>
                  <a:lnTo>
                    <a:pt x="60000" y="120000"/>
                  </a:lnTo>
                  <a:lnTo>
                    <a:pt x="119908" y="120000"/>
                  </a:lnTo>
                  <a:cubicBezTo>
                    <a:pt x="119908" y="120000"/>
                    <a:pt x="121808" y="100161"/>
                    <a:pt x="107958" y="86800"/>
                  </a:cubicBezTo>
                  <a:cubicBezTo>
                    <a:pt x="96226" y="75488"/>
                    <a:pt x="79847" y="74200"/>
                    <a:pt x="79847" y="74200"/>
                  </a:cubicBezTo>
                  <a:lnTo>
                    <a:pt x="66484" y="106322"/>
                  </a:lnTo>
                  <a:lnTo>
                    <a:pt x="64418" y="85405"/>
                  </a:lnTo>
                  <a:lnTo>
                    <a:pt x="67617" y="82111"/>
                  </a:lnTo>
                  <a:lnTo>
                    <a:pt x="60000" y="82111"/>
                  </a:lnTo>
                  <a:lnTo>
                    <a:pt x="52382" y="82111"/>
                  </a:lnTo>
                  <a:lnTo>
                    <a:pt x="55581" y="85405"/>
                  </a:lnTo>
                  <a:lnTo>
                    <a:pt x="53515" y="106322"/>
                  </a:lnTo>
                  <a:lnTo>
                    <a:pt x="40146" y="74200"/>
                  </a:lnTo>
                  <a:close/>
                </a:path>
              </a:pathLst>
            </a:custGeom>
            <a:gradFill flip="none" rotWithShape="1">
              <a:gsLst>
                <a:gs pos="0">
                  <a:srgbClr val="009CEE">
                    <a:lumMod val="50000"/>
                  </a:srgbClr>
                </a:gs>
                <a:gs pos="100000">
                  <a:srgbClr val="009CEE">
                    <a:lumMod val="60000"/>
                    <a:lumOff val="40000"/>
                  </a:srgbClr>
                </a:gs>
              </a:gsLst>
              <a:lin ang="8100000" scaled="1"/>
              <a:tileRect/>
            </a:gradFill>
            <a:ln w="19050" cap="flat" cmpd="sng" algn="ctr">
              <a:gradFill flip="none" rotWithShape="1">
                <a:gsLst>
                  <a:gs pos="0">
                    <a:srgbClr val="009CEE">
                      <a:lumMod val="75000"/>
                    </a:srgbClr>
                  </a:gs>
                  <a:gs pos="100000">
                    <a:srgbClr val="009CEE">
                      <a:lumMod val="60000"/>
                      <a:lumOff val="40000"/>
                    </a:srgbClr>
                  </a:gs>
                </a:gsLst>
                <a:lin ang="18900000" scaled="1"/>
                <a:tileRect/>
              </a:gradFill>
              <a:prstDash val="solid"/>
              <a:miter lim="800000"/>
            </a:ln>
            <a:effectLst>
              <a:outerShdw blurRad="228600" dist="38100" dir="8100000" algn="tr"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60" name="îSḻiḋé"/>
            <p:cNvSpPr/>
            <p:nvPr/>
          </p:nvSpPr>
          <p:spPr>
            <a:xfrm>
              <a:off x="2237735" y="5064262"/>
              <a:ext cx="351019" cy="285980"/>
            </a:xfrm>
            <a:custGeom>
              <a:avLst/>
              <a:gdLst/>
              <a:ahLst/>
              <a:cxnLst/>
              <a:rect l="0" t="0" r="0" b="0"/>
              <a:pathLst>
                <a:path w="120000" h="120000" extrusionOk="0">
                  <a:moveTo>
                    <a:pt x="60011" y="0"/>
                  </a:moveTo>
                  <a:cubicBezTo>
                    <a:pt x="44753" y="0"/>
                    <a:pt x="32380" y="15183"/>
                    <a:pt x="32380" y="33916"/>
                  </a:cubicBezTo>
                  <a:cubicBezTo>
                    <a:pt x="32380" y="52650"/>
                    <a:pt x="44753" y="67833"/>
                    <a:pt x="60011" y="67833"/>
                  </a:cubicBezTo>
                  <a:cubicBezTo>
                    <a:pt x="75274" y="67833"/>
                    <a:pt x="87647" y="52650"/>
                    <a:pt x="87647" y="33916"/>
                  </a:cubicBezTo>
                  <a:cubicBezTo>
                    <a:pt x="87647" y="15183"/>
                    <a:pt x="75274" y="0"/>
                    <a:pt x="60011" y="0"/>
                  </a:cubicBezTo>
                  <a:close/>
                  <a:moveTo>
                    <a:pt x="40146" y="74200"/>
                  </a:moveTo>
                  <a:cubicBezTo>
                    <a:pt x="40146" y="74200"/>
                    <a:pt x="23773" y="75488"/>
                    <a:pt x="12041" y="86800"/>
                  </a:cubicBezTo>
                  <a:cubicBezTo>
                    <a:pt x="-1808" y="100161"/>
                    <a:pt x="85" y="120000"/>
                    <a:pt x="85" y="120000"/>
                  </a:cubicBezTo>
                  <a:lnTo>
                    <a:pt x="60000" y="120000"/>
                  </a:lnTo>
                  <a:lnTo>
                    <a:pt x="119908" y="120000"/>
                  </a:lnTo>
                  <a:cubicBezTo>
                    <a:pt x="119908" y="120000"/>
                    <a:pt x="121808" y="100161"/>
                    <a:pt x="107958" y="86800"/>
                  </a:cubicBezTo>
                  <a:cubicBezTo>
                    <a:pt x="96226" y="75488"/>
                    <a:pt x="79847" y="74200"/>
                    <a:pt x="79847" y="74200"/>
                  </a:cubicBezTo>
                  <a:lnTo>
                    <a:pt x="66484" y="106322"/>
                  </a:lnTo>
                  <a:lnTo>
                    <a:pt x="64418" y="85405"/>
                  </a:lnTo>
                  <a:lnTo>
                    <a:pt x="67617" y="82111"/>
                  </a:lnTo>
                  <a:lnTo>
                    <a:pt x="60000" y="82111"/>
                  </a:lnTo>
                  <a:lnTo>
                    <a:pt x="52382" y="82111"/>
                  </a:lnTo>
                  <a:lnTo>
                    <a:pt x="55581" y="85405"/>
                  </a:lnTo>
                  <a:lnTo>
                    <a:pt x="53515" y="106322"/>
                  </a:lnTo>
                  <a:lnTo>
                    <a:pt x="40146" y="74200"/>
                  </a:lnTo>
                  <a:close/>
                </a:path>
              </a:pathLst>
            </a:custGeom>
            <a:gradFill flip="none" rotWithShape="1">
              <a:gsLst>
                <a:gs pos="0">
                  <a:srgbClr val="009CEE">
                    <a:lumMod val="50000"/>
                  </a:srgbClr>
                </a:gs>
                <a:gs pos="100000">
                  <a:srgbClr val="009CEE">
                    <a:lumMod val="60000"/>
                    <a:lumOff val="40000"/>
                  </a:srgbClr>
                </a:gs>
              </a:gsLst>
              <a:lin ang="8100000" scaled="1"/>
              <a:tileRect/>
            </a:gradFill>
            <a:ln w="19050" cap="flat" cmpd="sng" algn="ctr">
              <a:gradFill flip="none" rotWithShape="1">
                <a:gsLst>
                  <a:gs pos="0">
                    <a:srgbClr val="009CEE">
                      <a:lumMod val="75000"/>
                    </a:srgbClr>
                  </a:gs>
                  <a:gs pos="100000">
                    <a:srgbClr val="009CEE">
                      <a:lumMod val="60000"/>
                      <a:lumOff val="40000"/>
                    </a:srgbClr>
                  </a:gs>
                </a:gsLst>
                <a:lin ang="18900000" scaled="1"/>
                <a:tileRect/>
              </a:gradFill>
              <a:prstDash val="solid"/>
              <a:miter lim="800000"/>
            </a:ln>
            <a:effectLst>
              <a:outerShdw blurRad="228600" dist="38100" dir="8100000" algn="tr"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61" name="îṧľîḍè"/>
            <p:cNvSpPr/>
            <p:nvPr/>
          </p:nvSpPr>
          <p:spPr>
            <a:xfrm>
              <a:off x="2622871" y="5064262"/>
              <a:ext cx="351019" cy="285980"/>
            </a:xfrm>
            <a:custGeom>
              <a:avLst/>
              <a:gdLst/>
              <a:ahLst/>
              <a:cxnLst/>
              <a:rect l="0" t="0" r="0" b="0"/>
              <a:pathLst>
                <a:path w="120000" h="120000" extrusionOk="0">
                  <a:moveTo>
                    <a:pt x="60011" y="0"/>
                  </a:moveTo>
                  <a:cubicBezTo>
                    <a:pt x="44753" y="0"/>
                    <a:pt x="32380" y="15183"/>
                    <a:pt x="32380" y="33916"/>
                  </a:cubicBezTo>
                  <a:cubicBezTo>
                    <a:pt x="32380" y="52650"/>
                    <a:pt x="44753" y="67833"/>
                    <a:pt x="60011" y="67833"/>
                  </a:cubicBezTo>
                  <a:cubicBezTo>
                    <a:pt x="75274" y="67833"/>
                    <a:pt x="87647" y="52650"/>
                    <a:pt x="87647" y="33916"/>
                  </a:cubicBezTo>
                  <a:cubicBezTo>
                    <a:pt x="87647" y="15183"/>
                    <a:pt x="75274" y="0"/>
                    <a:pt x="60011" y="0"/>
                  </a:cubicBezTo>
                  <a:close/>
                  <a:moveTo>
                    <a:pt x="40146" y="74200"/>
                  </a:moveTo>
                  <a:cubicBezTo>
                    <a:pt x="40146" y="74200"/>
                    <a:pt x="23773" y="75488"/>
                    <a:pt x="12041" y="86800"/>
                  </a:cubicBezTo>
                  <a:cubicBezTo>
                    <a:pt x="-1808" y="100161"/>
                    <a:pt x="85" y="120000"/>
                    <a:pt x="85" y="120000"/>
                  </a:cubicBezTo>
                  <a:lnTo>
                    <a:pt x="60000" y="120000"/>
                  </a:lnTo>
                  <a:lnTo>
                    <a:pt x="119908" y="120000"/>
                  </a:lnTo>
                  <a:cubicBezTo>
                    <a:pt x="119908" y="120000"/>
                    <a:pt x="121808" y="100161"/>
                    <a:pt x="107958" y="86800"/>
                  </a:cubicBezTo>
                  <a:cubicBezTo>
                    <a:pt x="96226" y="75488"/>
                    <a:pt x="79847" y="74200"/>
                    <a:pt x="79847" y="74200"/>
                  </a:cubicBezTo>
                  <a:lnTo>
                    <a:pt x="66484" y="106322"/>
                  </a:lnTo>
                  <a:lnTo>
                    <a:pt x="64418" y="85405"/>
                  </a:lnTo>
                  <a:lnTo>
                    <a:pt x="67617" y="82111"/>
                  </a:lnTo>
                  <a:lnTo>
                    <a:pt x="60000" y="82111"/>
                  </a:lnTo>
                  <a:lnTo>
                    <a:pt x="52382" y="82111"/>
                  </a:lnTo>
                  <a:lnTo>
                    <a:pt x="55581" y="85405"/>
                  </a:lnTo>
                  <a:lnTo>
                    <a:pt x="53515" y="106322"/>
                  </a:lnTo>
                  <a:lnTo>
                    <a:pt x="40146" y="74200"/>
                  </a:lnTo>
                  <a:close/>
                </a:path>
              </a:pathLst>
            </a:custGeom>
            <a:gradFill flip="none" rotWithShape="1">
              <a:gsLst>
                <a:gs pos="0">
                  <a:srgbClr val="009CEE">
                    <a:lumMod val="50000"/>
                  </a:srgbClr>
                </a:gs>
                <a:gs pos="100000">
                  <a:srgbClr val="009CEE">
                    <a:lumMod val="60000"/>
                    <a:lumOff val="40000"/>
                  </a:srgbClr>
                </a:gs>
              </a:gsLst>
              <a:lin ang="8100000" scaled="1"/>
              <a:tileRect/>
            </a:gradFill>
            <a:ln w="19050" cap="flat" cmpd="sng" algn="ctr">
              <a:gradFill flip="none" rotWithShape="1">
                <a:gsLst>
                  <a:gs pos="0">
                    <a:srgbClr val="009CEE">
                      <a:lumMod val="75000"/>
                    </a:srgbClr>
                  </a:gs>
                  <a:gs pos="100000">
                    <a:srgbClr val="009CEE">
                      <a:lumMod val="60000"/>
                      <a:lumOff val="40000"/>
                    </a:srgbClr>
                  </a:gs>
                </a:gsLst>
                <a:lin ang="18900000" scaled="1"/>
                <a:tileRect/>
              </a:gradFill>
              <a:prstDash val="solid"/>
              <a:miter lim="800000"/>
            </a:ln>
            <a:effectLst>
              <a:outerShdw blurRad="228600" dist="38100" dir="8100000" algn="tr"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62" name="iṥľîḋê"/>
            <p:cNvSpPr/>
            <p:nvPr/>
          </p:nvSpPr>
          <p:spPr>
            <a:xfrm>
              <a:off x="3674562" y="5064262"/>
              <a:ext cx="351019" cy="285980"/>
            </a:xfrm>
            <a:custGeom>
              <a:avLst/>
              <a:gdLst/>
              <a:ahLst/>
              <a:cxnLst/>
              <a:rect l="0" t="0" r="0" b="0"/>
              <a:pathLst>
                <a:path w="120000" h="120000" extrusionOk="0">
                  <a:moveTo>
                    <a:pt x="60011" y="0"/>
                  </a:moveTo>
                  <a:cubicBezTo>
                    <a:pt x="44753" y="0"/>
                    <a:pt x="32380" y="15183"/>
                    <a:pt x="32380" y="33916"/>
                  </a:cubicBezTo>
                  <a:cubicBezTo>
                    <a:pt x="32380" y="52650"/>
                    <a:pt x="44753" y="67833"/>
                    <a:pt x="60011" y="67833"/>
                  </a:cubicBezTo>
                  <a:cubicBezTo>
                    <a:pt x="75274" y="67833"/>
                    <a:pt x="87647" y="52650"/>
                    <a:pt x="87647" y="33916"/>
                  </a:cubicBezTo>
                  <a:cubicBezTo>
                    <a:pt x="87647" y="15183"/>
                    <a:pt x="75274" y="0"/>
                    <a:pt x="60011" y="0"/>
                  </a:cubicBezTo>
                  <a:close/>
                  <a:moveTo>
                    <a:pt x="40146" y="74200"/>
                  </a:moveTo>
                  <a:cubicBezTo>
                    <a:pt x="40146" y="74200"/>
                    <a:pt x="23773" y="75488"/>
                    <a:pt x="12041" y="86800"/>
                  </a:cubicBezTo>
                  <a:cubicBezTo>
                    <a:pt x="-1808" y="100161"/>
                    <a:pt x="85" y="120000"/>
                    <a:pt x="85" y="120000"/>
                  </a:cubicBezTo>
                  <a:lnTo>
                    <a:pt x="60000" y="120000"/>
                  </a:lnTo>
                  <a:lnTo>
                    <a:pt x="119908" y="120000"/>
                  </a:lnTo>
                  <a:cubicBezTo>
                    <a:pt x="119908" y="120000"/>
                    <a:pt x="121808" y="100161"/>
                    <a:pt x="107958" y="86800"/>
                  </a:cubicBezTo>
                  <a:cubicBezTo>
                    <a:pt x="96226" y="75488"/>
                    <a:pt x="79847" y="74200"/>
                    <a:pt x="79847" y="74200"/>
                  </a:cubicBezTo>
                  <a:lnTo>
                    <a:pt x="66484" y="106322"/>
                  </a:lnTo>
                  <a:lnTo>
                    <a:pt x="64418" y="85405"/>
                  </a:lnTo>
                  <a:lnTo>
                    <a:pt x="67617" y="82111"/>
                  </a:lnTo>
                  <a:lnTo>
                    <a:pt x="60000" y="82111"/>
                  </a:lnTo>
                  <a:lnTo>
                    <a:pt x="52382" y="82111"/>
                  </a:lnTo>
                  <a:lnTo>
                    <a:pt x="55581" y="85405"/>
                  </a:lnTo>
                  <a:lnTo>
                    <a:pt x="53515" y="106322"/>
                  </a:lnTo>
                  <a:lnTo>
                    <a:pt x="40146" y="74200"/>
                  </a:lnTo>
                  <a:close/>
                </a:path>
              </a:pathLst>
            </a:custGeom>
            <a:gradFill flip="none" rotWithShape="1">
              <a:gsLst>
                <a:gs pos="0">
                  <a:srgbClr val="009CEE">
                    <a:lumMod val="50000"/>
                  </a:srgbClr>
                </a:gs>
                <a:gs pos="100000">
                  <a:srgbClr val="009CEE">
                    <a:lumMod val="60000"/>
                    <a:lumOff val="40000"/>
                  </a:srgbClr>
                </a:gs>
              </a:gsLst>
              <a:lin ang="8100000" scaled="1"/>
              <a:tileRect/>
            </a:gradFill>
            <a:ln w="19050" cap="flat" cmpd="sng" algn="ctr">
              <a:gradFill flip="none" rotWithShape="1">
                <a:gsLst>
                  <a:gs pos="0">
                    <a:srgbClr val="009CEE">
                      <a:lumMod val="75000"/>
                    </a:srgbClr>
                  </a:gs>
                  <a:gs pos="100000">
                    <a:srgbClr val="009CEE">
                      <a:lumMod val="60000"/>
                      <a:lumOff val="40000"/>
                    </a:srgbClr>
                  </a:gs>
                </a:gsLst>
                <a:lin ang="18900000" scaled="1"/>
                <a:tileRect/>
              </a:gradFill>
              <a:prstDash val="solid"/>
              <a:miter lim="800000"/>
            </a:ln>
            <a:effectLst>
              <a:outerShdw blurRad="228600" dist="38100" dir="8100000" algn="tr"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63" name="íSlíḋé"/>
            <p:cNvSpPr/>
            <p:nvPr/>
          </p:nvSpPr>
          <p:spPr>
            <a:xfrm>
              <a:off x="4059696" y="5064262"/>
              <a:ext cx="351019" cy="285980"/>
            </a:xfrm>
            <a:custGeom>
              <a:avLst/>
              <a:gdLst/>
              <a:ahLst/>
              <a:cxnLst/>
              <a:rect l="0" t="0" r="0" b="0"/>
              <a:pathLst>
                <a:path w="120000" h="120000" extrusionOk="0">
                  <a:moveTo>
                    <a:pt x="60011" y="0"/>
                  </a:moveTo>
                  <a:cubicBezTo>
                    <a:pt x="44753" y="0"/>
                    <a:pt x="32380" y="15183"/>
                    <a:pt x="32380" y="33916"/>
                  </a:cubicBezTo>
                  <a:cubicBezTo>
                    <a:pt x="32380" y="52650"/>
                    <a:pt x="44753" y="67833"/>
                    <a:pt x="60011" y="67833"/>
                  </a:cubicBezTo>
                  <a:cubicBezTo>
                    <a:pt x="75274" y="67833"/>
                    <a:pt x="87647" y="52650"/>
                    <a:pt x="87647" y="33916"/>
                  </a:cubicBezTo>
                  <a:cubicBezTo>
                    <a:pt x="87647" y="15183"/>
                    <a:pt x="75274" y="0"/>
                    <a:pt x="60011" y="0"/>
                  </a:cubicBezTo>
                  <a:close/>
                  <a:moveTo>
                    <a:pt x="40146" y="74200"/>
                  </a:moveTo>
                  <a:cubicBezTo>
                    <a:pt x="40146" y="74200"/>
                    <a:pt x="23773" y="75488"/>
                    <a:pt x="12041" y="86800"/>
                  </a:cubicBezTo>
                  <a:cubicBezTo>
                    <a:pt x="-1808" y="100161"/>
                    <a:pt x="85" y="120000"/>
                    <a:pt x="85" y="120000"/>
                  </a:cubicBezTo>
                  <a:lnTo>
                    <a:pt x="60000" y="120000"/>
                  </a:lnTo>
                  <a:lnTo>
                    <a:pt x="119908" y="120000"/>
                  </a:lnTo>
                  <a:cubicBezTo>
                    <a:pt x="119908" y="120000"/>
                    <a:pt x="121808" y="100161"/>
                    <a:pt x="107958" y="86800"/>
                  </a:cubicBezTo>
                  <a:cubicBezTo>
                    <a:pt x="96226" y="75488"/>
                    <a:pt x="79847" y="74200"/>
                    <a:pt x="79847" y="74200"/>
                  </a:cubicBezTo>
                  <a:lnTo>
                    <a:pt x="66484" y="106322"/>
                  </a:lnTo>
                  <a:lnTo>
                    <a:pt x="64418" y="85405"/>
                  </a:lnTo>
                  <a:lnTo>
                    <a:pt x="67617" y="82111"/>
                  </a:lnTo>
                  <a:lnTo>
                    <a:pt x="60000" y="82111"/>
                  </a:lnTo>
                  <a:lnTo>
                    <a:pt x="52382" y="82111"/>
                  </a:lnTo>
                  <a:lnTo>
                    <a:pt x="55581" y="85405"/>
                  </a:lnTo>
                  <a:lnTo>
                    <a:pt x="53515" y="106322"/>
                  </a:lnTo>
                  <a:lnTo>
                    <a:pt x="40146" y="74200"/>
                  </a:lnTo>
                  <a:close/>
                </a:path>
              </a:pathLst>
            </a:custGeom>
            <a:gradFill flip="none" rotWithShape="1">
              <a:gsLst>
                <a:gs pos="0">
                  <a:srgbClr val="009CEE">
                    <a:lumMod val="50000"/>
                  </a:srgbClr>
                </a:gs>
                <a:gs pos="100000">
                  <a:srgbClr val="009CEE">
                    <a:lumMod val="60000"/>
                    <a:lumOff val="40000"/>
                  </a:srgbClr>
                </a:gs>
              </a:gsLst>
              <a:lin ang="8100000" scaled="1"/>
              <a:tileRect/>
            </a:gradFill>
            <a:ln w="19050" cap="flat" cmpd="sng" algn="ctr">
              <a:gradFill flip="none" rotWithShape="1">
                <a:gsLst>
                  <a:gs pos="0">
                    <a:srgbClr val="009CEE">
                      <a:lumMod val="75000"/>
                    </a:srgbClr>
                  </a:gs>
                  <a:gs pos="100000">
                    <a:srgbClr val="009CEE">
                      <a:lumMod val="60000"/>
                      <a:lumOff val="40000"/>
                    </a:srgbClr>
                  </a:gs>
                </a:gsLst>
                <a:lin ang="18900000" scaled="1"/>
                <a:tileRect/>
              </a:gradFill>
              <a:prstDash val="solid"/>
              <a:miter lim="800000"/>
            </a:ln>
            <a:effectLst>
              <a:outerShdw blurRad="228600" dist="38100" dir="8100000" algn="tr"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64" name="îṣľïḍè"/>
            <p:cNvSpPr/>
            <p:nvPr/>
          </p:nvSpPr>
          <p:spPr>
            <a:xfrm>
              <a:off x="4444829" y="5064262"/>
              <a:ext cx="351019" cy="285980"/>
            </a:xfrm>
            <a:custGeom>
              <a:avLst/>
              <a:gdLst/>
              <a:ahLst/>
              <a:cxnLst/>
              <a:rect l="0" t="0" r="0" b="0"/>
              <a:pathLst>
                <a:path w="120000" h="120000" extrusionOk="0">
                  <a:moveTo>
                    <a:pt x="60011" y="0"/>
                  </a:moveTo>
                  <a:cubicBezTo>
                    <a:pt x="44753" y="0"/>
                    <a:pt x="32380" y="15183"/>
                    <a:pt x="32380" y="33916"/>
                  </a:cubicBezTo>
                  <a:cubicBezTo>
                    <a:pt x="32380" y="52650"/>
                    <a:pt x="44753" y="67833"/>
                    <a:pt x="60011" y="67833"/>
                  </a:cubicBezTo>
                  <a:cubicBezTo>
                    <a:pt x="75274" y="67833"/>
                    <a:pt x="87647" y="52650"/>
                    <a:pt x="87647" y="33916"/>
                  </a:cubicBezTo>
                  <a:cubicBezTo>
                    <a:pt x="87647" y="15183"/>
                    <a:pt x="75274" y="0"/>
                    <a:pt x="60011" y="0"/>
                  </a:cubicBezTo>
                  <a:close/>
                  <a:moveTo>
                    <a:pt x="40146" y="74200"/>
                  </a:moveTo>
                  <a:cubicBezTo>
                    <a:pt x="40146" y="74200"/>
                    <a:pt x="23773" y="75488"/>
                    <a:pt x="12041" y="86800"/>
                  </a:cubicBezTo>
                  <a:cubicBezTo>
                    <a:pt x="-1808" y="100161"/>
                    <a:pt x="85" y="120000"/>
                    <a:pt x="85" y="120000"/>
                  </a:cubicBezTo>
                  <a:lnTo>
                    <a:pt x="60000" y="120000"/>
                  </a:lnTo>
                  <a:lnTo>
                    <a:pt x="119908" y="120000"/>
                  </a:lnTo>
                  <a:cubicBezTo>
                    <a:pt x="119908" y="120000"/>
                    <a:pt x="121808" y="100161"/>
                    <a:pt x="107958" y="86800"/>
                  </a:cubicBezTo>
                  <a:cubicBezTo>
                    <a:pt x="96226" y="75488"/>
                    <a:pt x="79847" y="74200"/>
                    <a:pt x="79847" y="74200"/>
                  </a:cubicBezTo>
                  <a:lnTo>
                    <a:pt x="66484" y="106322"/>
                  </a:lnTo>
                  <a:lnTo>
                    <a:pt x="64418" y="85405"/>
                  </a:lnTo>
                  <a:lnTo>
                    <a:pt x="67617" y="82111"/>
                  </a:lnTo>
                  <a:lnTo>
                    <a:pt x="60000" y="82111"/>
                  </a:lnTo>
                  <a:lnTo>
                    <a:pt x="52382" y="82111"/>
                  </a:lnTo>
                  <a:lnTo>
                    <a:pt x="55581" y="85405"/>
                  </a:lnTo>
                  <a:lnTo>
                    <a:pt x="53515" y="106322"/>
                  </a:lnTo>
                  <a:lnTo>
                    <a:pt x="40146" y="74200"/>
                  </a:lnTo>
                  <a:close/>
                </a:path>
              </a:pathLst>
            </a:custGeom>
            <a:gradFill flip="none" rotWithShape="1">
              <a:gsLst>
                <a:gs pos="0">
                  <a:srgbClr val="009CEE">
                    <a:lumMod val="50000"/>
                  </a:srgbClr>
                </a:gs>
                <a:gs pos="100000">
                  <a:srgbClr val="009CEE">
                    <a:lumMod val="60000"/>
                    <a:lumOff val="40000"/>
                  </a:srgbClr>
                </a:gs>
              </a:gsLst>
              <a:lin ang="8100000" scaled="1"/>
              <a:tileRect/>
            </a:gradFill>
            <a:ln w="19050" cap="flat" cmpd="sng" algn="ctr">
              <a:gradFill flip="none" rotWithShape="1">
                <a:gsLst>
                  <a:gs pos="0">
                    <a:srgbClr val="009CEE">
                      <a:lumMod val="75000"/>
                    </a:srgbClr>
                  </a:gs>
                  <a:gs pos="100000">
                    <a:srgbClr val="009CEE">
                      <a:lumMod val="60000"/>
                      <a:lumOff val="40000"/>
                    </a:srgbClr>
                  </a:gs>
                </a:gsLst>
                <a:lin ang="18900000" scaled="1"/>
                <a:tileRect/>
              </a:gradFill>
              <a:prstDash val="solid"/>
              <a:miter lim="800000"/>
            </a:ln>
            <a:effectLst>
              <a:outerShdw blurRad="228600" dist="38100" dir="8100000" algn="tr"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65" name="iṣḻîḋê"/>
            <p:cNvSpPr/>
            <p:nvPr/>
          </p:nvSpPr>
          <p:spPr>
            <a:xfrm>
              <a:off x="3001129" y="3571482"/>
              <a:ext cx="548195" cy="446623"/>
            </a:xfrm>
            <a:custGeom>
              <a:avLst/>
              <a:gdLst/>
              <a:ahLst/>
              <a:cxnLst/>
              <a:rect l="0" t="0" r="0" b="0"/>
              <a:pathLst>
                <a:path w="120000" h="120000" extrusionOk="0">
                  <a:moveTo>
                    <a:pt x="60011" y="0"/>
                  </a:moveTo>
                  <a:cubicBezTo>
                    <a:pt x="44753" y="0"/>
                    <a:pt x="32380" y="15183"/>
                    <a:pt x="32380" y="33916"/>
                  </a:cubicBezTo>
                  <a:cubicBezTo>
                    <a:pt x="32380" y="52650"/>
                    <a:pt x="44753" y="67833"/>
                    <a:pt x="60011" y="67833"/>
                  </a:cubicBezTo>
                  <a:cubicBezTo>
                    <a:pt x="75274" y="67833"/>
                    <a:pt x="87647" y="52650"/>
                    <a:pt x="87647" y="33916"/>
                  </a:cubicBezTo>
                  <a:cubicBezTo>
                    <a:pt x="87647" y="15183"/>
                    <a:pt x="75274" y="0"/>
                    <a:pt x="60011" y="0"/>
                  </a:cubicBezTo>
                  <a:close/>
                  <a:moveTo>
                    <a:pt x="40146" y="74200"/>
                  </a:moveTo>
                  <a:cubicBezTo>
                    <a:pt x="40146" y="74200"/>
                    <a:pt x="23773" y="75488"/>
                    <a:pt x="12041" y="86800"/>
                  </a:cubicBezTo>
                  <a:cubicBezTo>
                    <a:pt x="-1808" y="100161"/>
                    <a:pt x="85" y="120000"/>
                    <a:pt x="85" y="120000"/>
                  </a:cubicBezTo>
                  <a:lnTo>
                    <a:pt x="60000" y="120000"/>
                  </a:lnTo>
                  <a:lnTo>
                    <a:pt x="119908" y="120000"/>
                  </a:lnTo>
                  <a:cubicBezTo>
                    <a:pt x="119908" y="120000"/>
                    <a:pt x="121808" y="100161"/>
                    <a:pt x="107958" y="86800"/>
                  </a:cubicBezTo>
                  <a:cubicBezTo>
                    <a:pt x="96226" y="75488"/>
                    <a:pt x="79847" y="74200"/>
                    <a:pt x="79847" y="74200"/>
                  </a:cubicBezTo>
                  <a:lnTo>
                    <a:pt x="66484" y="106322"/>
                  </a:lnTo>
                  <a:lnTo>
                    <a:pt x="64418" y="85405"/>
                  </a:lnTo>
                  <a:lnTo>
                    <a:pt x="67617" y="82111"/>
                  </a:lnTo>
                  <a:lnTo>
                    <a:pt x="60000" y="82111"/>
                  </a:lnTo>
                  <a:lnTo>
                    <a:pt x="52382" y="82111"/>
                  </a:lnTo>
                  <a:lnTo>
                    <a:pt x="55581" y="85405"/>
                  </a:lnTo>
                  <a:lnTo>
                    <a:pt x="53515" y="106322"/>
                  </a:lnTo>
                  <a:lnTo>
                    <a:pt x="40146" y="74200"/>
                  </a:lnTo>
                  <a:close/>
                </a:path>
              </a:pathLst>
            </a:custGeom>
            <a:gradFill flip="none" rotWithShape="1">
              <a:gsLst>
                <a:gs pos="0">
                  <a:srgbClr val="00D8EF">
                    <a:lumMod val="50000"/>
                  </a:srgbClr>
                </a:gs>
                <a:gs pos="100000">
                  <a:srgbClr val="00D8EF">
                    <a:lumMod val="60000"/>
                    <a:lumOff val="40000"/>
                  </a:srgbClr>
                </a:gs>
              </a:gsLst>
              <a:lin ang="8100000" scaled="1"/>
              <a:tileRect/>
            </a:gradFill>
            <a:ln w="19050" cap="flat" cmpd="sng" algn="ctr">
              <a:gradFill flip="none" rotWithShape="1">
                <a:gsLst>
                  <a:gs pos="0">
                    <a:srgbClr val="00D8EF">
                      <a:lumMod val="75000"/>
                    </a:srgbClr>
                  </a:gs>
                  <a:gs pos="100000">
                    <a:srgbClr val="00D8EF">
                      <a:lumMod val="60000"/>
                      <a:lumOff val="40000"/>
                    </a:srgbClr>
                  </a:gs>
                </a:gsLst>
                <a:lin ang="18900000" scaled="1"/>
                <a:tileRect/>
              </a:gradFill>
              <a:prstDash val="solid"/>
              <a:miter lim="800000"/>
            </a:ln>
            <a:effectLst>
              <a:outerShdw blurRad="228600" dist="38100" dir="8100000" algn="tr"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66" name="isľïḓè"/>
            <p:cNvSpPr/>
            <p:nvPr/>
          </p:nvSpPr>
          <p:spPr>
            <a:xfrm>
              <a:off x="6382790" y="3571484"/>
              <a:ext cx="548195" cy="446623"/>
            </a:xfrm>
            <a:custGeom>
              <a:avLst/>
              <a:gdLst/>
              <a:ahLst/>
              <a:cxnLst/>
              <a:rect l="0" t="0" r="0" b="0"/>
              <a:pathLst>
                <a:path w="120000" h="120000" extrusionOk="0">
                  <a:moveTo>
                    <a:pt x="60011" y="0"/>
                  </a:moveTo>
                  <a:cubicBezTo>
                    <a:pt x="44753" y="0"/>
                    <a:pt x="32380" y="15183"/>
                    <a:pt x="32380" y="33916"/>
                  </a:cubicBezTo>
                  <a:cubicBezTo>
                    <a:pt x="32380" y="52650"/>
                    <a:pt x="44753" y="67833"/>
                    <a:pt x="60011" y="67833"/>
                  </a:cubicBezTo>
                  <a:cubicBezTo>
                    <a:pt x="75274" y="67833"/>
                    <a:pt x="87647" y="52650"/>
                    <a:pt x="87647" y="33916"/>
                  </a:cubicBezTo>
                  <a:cubicBezTo>
                    <a:pt x="87647" y="15183"/>
                    <a:pt x="75274" y="0"/>
                    <a:pt x="60011" y="0"/>
                  </a:cubicBezTo>
                  <a:close/>
                  <a:moveTo>
                    <a:pt x="40146" y="74200"/>
                  </a:moveTo>
                  <a:cubicBezTo>
                    <a:pt x="40146" y="74200"/>
                    <a:pt x="23773" y="75488"/>
                    <a:pt x="12041" y="86800"/>
                  </a:cubicBezTo>
                  <a:cubicBezTo>
                    <a:pt x="-1808" y="100161"/>
                    <a:pt x="85" y="120000"/>
                    <a:pt x="85" y="120000"/>
                  </a:cubicBezTo>
                  <a:lnTo>
                    <a:pt x="60000" y="120000"/>
                  </a:lnTo>
                  <a:lnTo>
                    <a:pt x="119908" y="120000"/>
                  </a:lnTo>
                  <a:cubicBezTo>
                    <a:pt x="119908" y="120000"/>
                    <a:pt x="121808" y="100161"/>
                    <a:pt x="107958" y="86800"/>
                  </a:cubicBezTo>
                  <a:cubicBezTo>
                    <a:pt x="96226" y="75488"/>
                    <a:pt x="79847" y="74200"/>
                    <a:pt x="79847" y="74200"/>
                  </a:cubicBezTo>
                  <a:lnTo>
                    <a:pt x="66484" y="106322"/>
                  </a:lnTo>
                  <a:lnTo>
                    <a:pt x="64418" y="85405"/>
                  </a:lnTo>
                  <a:lnTo>
                    <a:pt x="67617" y="82111"/>
                  </a:lnTo>
                  <a:lnTo>
                    <a:pt x="60000" y="82111"/>
                  </a:lnTo>
                  <a:lnTo>
                    <a:pt x="52382" y="82111"/>
                  </a:lnTo>
                  <a:lnTo>
                    <a:pt x="55581" y="85405"/>
                  </a:lnTo>
                  <a:lnTo>
                    <a:pt x="53515" y="106322"/>
                  </a:lnTo>
                  <a:lnTo>
                    <a:pt x="40146" y="74200"/>
                  </a:lnTo>
                  <a:close/>
                </a:path>
              </a:pathLst>
            </a:custGeom>
            <a:gradFill flip="none" rotWithShape="1">
              <a:gsLst>
                <a:gs pos="0">
                  <a:srgbClr val="00D8EF">
                    <a:lumMod val="50000"/>
                  </a:srgbClr>
                </a:gs>
                <a:gs pos="100000">
                  <a:srgbClr val="00D8EF">
                    <a:lumMod val="60000"/>
                    <a:lumOff val="40000"/>
                  </a:srgbClr>
                </a:gs>
              </a:gsLst>
              <a:lin ang="8100000" scaled="1"/>
              <a:tileRect/>
            </a:gradFill>
            <a:ln w="19050" cap="flat" cmpd="sng" algn="ctr">
              <a:gradFill flip="none" rotWithShape="1">
                <a:gsLst>
                  <a:gs pos="0">
                    <a:srgbClr val="00D8EF">
                      <a:lumMod val="75000"/>
                    </a:srgbClr>
                  </a:gs>
                  <a:gs pos="100000">
                    <a:srgbClr val="00D8EF">
                      <a:lumMod val="60000"/>
                      <a:lumOff val="40000"/>
                    </a:srgbClr>
                  </a:gs>
                </a:gsLst>
                <a:lin ang="18900000" scaled="1"/>
                <a:tileRect/>
              </a:gradFill>
              <a:prstDash val="solid"/>
              <a:miter lim="800000"/>
            </a:ln>
            <a:effectLst>
              <a:outerShdw blurRad="228600" dist="38100" dir="8100000" algn="tr"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67" name="ï$ḷiḓe"/>
            <p:cNvSpPr/>
            <p:nvPr/>
          </p:nvSpPr>
          <p:spPr>
            <a:xfrm>
              <a:off x="9791202" y="3574039"/>
              <a:ext cx="548195" cy="446623"/>
            </a:xfrm>
            <a:custGeom>
              <a:avLst/>
              <a:gdLst/>
              <a:ahLst/>
              <a:cxnLst/>
              <a:rect l="0" t="0" r="0" b="0"/>
              <a:pathLst>
                <a:path w="120000" h="120000" extrusionOk="0">
                  <a:moveTo>
                    <a:pt x="60011" y="0"/>
                  </a:moveTo>
                  <a:cubicBezTo>
                    <a:pt x="44753" y="0"/>
                    <a:pt x="32380" y="15183"/>
                    <a:pt x="32380" y="33916"/>
                  </a:cubicBezTo>
                  <a:cubicBezTo>
                    <a:pt x="32380" y="52650"/>
                    <a:pt x="44753" y="67833"/>
                    <a:pt x="60011" y="67833"/>
                  </a:cubicBezTo>
                  <a:cubicBezTo>
                    <a:pt x="75274" y="67833"/>
                    <a:pt x="87647" y="52650"/>
                    <a:pt x="87647" y="33916"/>
                  </a:cubicBezTo>
                  <a:cubicBezTo>
                    <a:pt x="87647" y="15183"/>
                    <a:pt x="75274" y="0"/>
                    <a:pt x="60011" y="0"/>
                  </a:cubicBezTo>
                  <a:close/>
                  <a:moveTo>
                    <a:pt x="40146" y="74200"/>
                  </a:moveTo>
                  <a:cubicBezTo>
                    <a:pt x="40146" y="74200"/>
                    <a:pt x="23773" y="75488"/>
                    <a:pt x="12041" y="86800"/>
                  </a:cubicBezTo>
                  <a:cubicBezTo>
                    <a:pt x="-1808" y="100161"/>
                    <a:pt x="85" y="120000"/>
                    <a:pt x="85" y="120000"/>
                  </a:cubicBezTo>
                  <a:lnTo>
                    <a:pt x="60000" y="120000"/>
                  </a:lnTo>
                  <a:lnTo>
                    <a:pt x="119908" y="120000"/>
                  </a:lnTo>
                  <a:cubicBezTo>
                    <a:pt x="119908" y="120000"/>
                    <a:pt x="121808" y="100161"/>
                    <a:pt x="107958" y="86800"/>
                  </a:cubicBezTo>
                  <a:cubicBezTo>
                    <a:pt x="96226" y="75488"/>
                    <a:pt x="79847" y="74200"/>
                    <a:pt x="79847" y="74200"/>
                  </a:cubicBezTo>
                  <a:lnTo>
                    <a:pt x="66484" y="106322"/>
                  </a:lnTo>
                  <a:lnTo>
                    <a:pt x="64418" y="85405"/>
                  </a:lnTo>
                  <a:lnTo>
                    <a:pt x="67617" y="82111"/>
                  </a:lnTo>
                  <a:lnTo>
                    <a:pt x="60000" y="82111"/>
                  </a:lnTo>
                  <a:lnTo>
                    <a:pt x="52382" y="82111"/>
                  </a:lnTo>
                  <a:lnTo>
                    <a:pt x="55581" y="85405"/>
                  </a:lnTo>
                  <a:lnTo>
                    <a:pt x="53515" y="106322"/>
                  </a:lnTo>
                  <a:lnTo>
                    <a:pt x="40146" y="74200"/>
                  </a:lnTo>
                  <a:close/>
                </a:path>
              </a:pathLst>
            </a:custGeom>
            <a:gradFill flip="none" rotWithShape="1">
              <a:gsLst>
                <a:gs pos="0">
                  <a:srgbClr val="00D8EF">
                    <a:lumMod val="50000"/>
                  </a:srgbClr>
                </a:gs>
                <a:gs pos="100000">
                  <a:srgbClr val="00D8EF">
                    <a:lumMod val="60000"/>
                    <a:lumOff val="40000"/>
                  </a:srgbClr>
                </a:gs>
              </a:gsLst>
              <a:lin ang="8100000" scaled="1"/>
              <a:tileRect/>
            </a:gradFill>
            <a:ln w="19050" cap="flat" cmpd="sng" algn="ctr">
              <a:gradFill flip="none" rotWithShape="1">
                <a:gsLst>
                  <a:gs pos="0">
                    <a:srgbClr val="00D8EF">
                      <a:lumMod val="75000"/>
                    </a:srgbClr>
                  </a:gs>
                  <a:gs pos="100000">
                    <a:srgbClr val="00D8EF">
                      <a:lumMod val="60000"/>
                      <a:lumOff val="40000"/>
                    </a:srgbClr>
                  </a:gs>
                </a:gsLst>
                <a:lin ang="18900000" scaled="1"/>
                <a:tileRect/>
              </a:gradFill>
              <a:prstDash val="solid"/>
              <a:miter lim="800000"/>
            </a:ln>
            <a:effectLst>
              <a:outerShdw blurRad="228600" dist="38100" dir="8100000" algn="tr"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68" name="ïṧļîḍê"/>
            <p:cNvSpPr/>
            <p:nvPr/>
          </p:nvSpPr>
          <p:spPr>
            <a:xfrm>
              <a:off x="9791202" y="4724026"/>
              <a:ext cx="548195" cy="446623"/>
            </a:xfrm>
            <a:custGeom>
              <a:avLst/>
              <a:gdLst/>
              <a:ahLst/>
              <a:cxnLst/>
              <a:rect l="0" t="0" r="0" b="0"/>
              <a:pathLst>
                <a:path w="120000" h="120000" extrusionOk="0">
                  <a:moveTo>
                    <a:pt x="60011" y="0"/>
                  </a:moveTo>
                  <a:cubicBezTo>
                    <a:pt x="44753" y="0"/>
                    <a:pt x="32380" y="15183"/>
                    <a:pt x="32380" y="33916"/>
                  </a:cubicBezTo>
                  <a:cubicBezTo>
                    <a:pt x="32380" y="52650"/>
                    <a:pt x="44753" y="67833"/>
                    <a:pt x="60011" y="67833"/>
                  </a:cubicBezTo>
                  <a:cubicBezTo>
                    <a:pt x="75274" y="67833"/>
                    <a:pt x="87647" y="52650"/>
                    <a:pt x="87647" y="33916"/>
                  </a:cubicBezTo>
                  <a:cubicBezTo>
                    <a:pt x="87647" y="15183"/>
                    <a:pt x="75274" y="0"/>
                    <a:pt x="60011" y="0"/>
                  </a:cubicBezTo>
                  <a:close/>
                  <a:moveTo>
                    <a:pt x="40146" y="74200"/>
                  </a:moveTo>
                  <a:cubicBezTo>
                    <a:pt x="40146" y="74200"/>
                    <a:pt x="23773" y="75488"/>
                    <a:pt x="12041" y="86800"/>
                  </a:cubicBezTo>
                  <a:cubicBezTo>
                    <a:pt x="-1808" y="100161"/>
                    <a:pt x="85" y="120000"/>
                    <a:pt x="85" y="120000"/>
                  </a:cubicBezTo>
                  <a:lnTo>
                    <a:pt x="60000" y="120000"/>
                  </a:lnTo>
                  <a:lnTo>
                    <a:pt x="119908" y="120000"/>
                  </a:lnTo>
                  <a:cubicBezTo>
                    <a:pt x="119908" y="120000"/>
                    <a:pt x="121808" y="100161"/>
                    <a:pt x="107958" y="86800"/>
                  </a:cubicBezTo>
                  <a:cubicBezTo>
                    <a:pt x="96226" y="75488"/>
                    <a:pt x="79847" y="74200"/>
                    <a:pt x="79847" y="74200"/>
                  </a:cubicBezTo>
                  <a:lnTo>
                    <a:pt x="66484" y="106322"/>
                  </a:lnTo>
                  <a:lnTo>
                    <a:pt x="64418" y="85405"/>
                  </a:lnTo>
                  <a:lnTo>
                    <a:pt x="67617" y="82111"/>
                  </a:lnTo>
                  <a:lnTo>
                    <a:pt x="60000" y="82111"/>
                  </a:lnTo>
                  <a:lnTo>
                    <a:pt x="52382" y="82111"/>
                  </a:lnTo>
                  <a:lnTo>
                    <a:pt x="55581" y="85405"/>
                  </a:lnTo>
                  <a:lnTo>
                    <a:pt x="53515" y="106322"/>
                  </a:lnTo>
                  <a:lnTo>
                    <a:pt x="40146" y="74200"/>
                  </a:lnTo>
                  <a:close/>
                </a:path>
              </a:pathLst>
            </a:custGeom>
            <a:gradFill flip="none" rotWithShape="1">
              <a:gsLst>
                <a:gs pos="0">
                  <a:srgbClr val="00D8EF">
                    <a:lumMod val="50000"/>
                  </a:srgbClr>
                </a:gs>
                <a:gs pos="100000">
                  <a:srgbClr val="00D8EF">
                    <a:lumMod val="60000"/>
                    <a:lumOff val="40000"/>
                  </a:srgbClr>
                </a:gs>
              </a:gsLst>
              <a:lin ang="8100000" scaled="1"/>
              <a:tileRect/>
            </a:gradFill>
            <a:ln w="19050" cap="flat" cmpd="sng" algn="ctr">
              <a:gradFill flip="none" rotWithShape="1">
                <a:gsLst>
                  <a:gs pos="0">
                    <a:srgbClr val="00D8EF">
                      <a:lumMod val="75000"/>
                    </a:srgbClr>
                  </a:gs>
                  <a:gs pos="100000">
                    <a:srgbClr val="00D8EF">
                      <a:lumMod val="60000"/>
                      <a:lumOff val="40000"/>
                    </a:srgbClr>
                  </a:gs>
                </a:gsLst>
                <a:lin ang="18900000" scaled="1"/>
                <a:tileRect/>
              </a:gradFill>
              <a:prstDash val="solid"/>
              <a:miter lim="800000"/>
            </a:ln>
            <a:effectLst>
              <a:outerShdw blurRad="228600" dist="38100" dir="8100000" algn="tr"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69" name="í$ḷiḍé"/>
            <p:cNvSpPr/>
            <p:nvPr/>
          </p:nvSpPr>
          <p:spPr>
            <a:xfrm>
              <a:off x="6234165" y="1648236"/>
              <a:ext cx="845433" cy="688787"/>
            </a:xfrm>
            <a:custGeom>
              <a:avLst/>
              <a:gdLst/>
              <a:ahLst/>
              <a:cxnLst/>
              <a:rect l="0" t="0" r="0" b="0"/>
              <a:pathLst>
                <a:path w="120000" h="120000" extrusionOk="0">
                  <a:moveTo>
                    <a:pt x="60011" y="0"/>
                  </a:moveTo>
                  <a:cubicBezTo>
                    <a:pt x="44753" y="0"/>
                    <a:pt x="32380" y="15183"/>
                    <a:pt x="32380" y="33916"/>
                  </a:cubicBezTo>
                  <a:cubicBezTo>
                    <a:pt x="32380" y="52650"/>
                    <a:pt x="44753" y="67833"/>
                    <a:pt x="60011" y="67833"/>
                  </a:cubicBezTo>
                  <a:cubicBezTo>
                    <a:pt x="75274" y="67833"/>
                    <a:pt x="87647" y="52650"/>
                    <a:pt x="87647" y="33916"/>
                  </a:cubicBezTo>
                  <a:cubicBezTo>
                    <a:pt x="87647" y="15183"/>
                    <a:pt x="75274" y="0"/>
                    <a:pt x="60011" y="0"/>
                  </a:cubicBezTo>
                  <a:close/>
                  <a:moveTo>
                    <a:pt x="40146" y="74200"/>
                  </a:moveTo>
                  <a:cubicBezTo>
                    <a:pt x="40146" y="74200"/>
                    <a:pt x="23773" y="75488"/>
                    <a:pt x="12041" y="86800"/>
                  </a:cubicBezTo>
                  <a:cubicBezTo>
                    <a:pt x="-1808" y="100161"/>
                    <a:pt x="85" y="120000"/>
                    <a:pt x="85" y="120000"/>
                  </a:cubicBezTo>
                  <a:lnTo>
                    <a:pt x="60000" y="120000"/>
                  </a:lnTo>
                  <a:lnTo>
                    <a:pt x="119908" y="120000"/>
                  </a:lnTo>
                  <a:cubicBezTo>
                    <a:pt x="119908" y="120000"/>
                    <a:pt x="121808" y="100161"/>
                    <a:pt x="107958" y="86800"/>
                  </a:cubicBezTo>
                  <a:cubicBezTo>
                    <a:pt x="96226" y="75488"/>
                    <a:pt x="79847" y="74200"/>
                    <a:pt x="79847" y="74200"/>
                  </a:cubicBezTo>
                  <a:lnTo>
                    <a:pt x="66484" y="106322"/>
                  </a:lnTo>
                  <a:lnTo>
                    <a:pt x="64418" y="85405"/>
                  </a:lnTo>
                  <a:lnTo>
                    <a:pt x="67617" y="82111"/>
                  </a:lnTo>
                  <a:lnTo>
                    <a:pt x="60000" y="82111"/>
                  </a:lnTo>
                  <a:lnTo>
                    <a:pt x="52382" y="82111"/>
                  </a:lnTo>
                  <a:lnTo>
                    <a:pt x="55581" y="85405"/>
                  </a:lnTo>
                  <a:lnTo>
                    <a:pt x="53515" y="106322"/>
                  </a:lnTo>
                  <a:lnTo>
                    <a:pt x="40146" y="74200"/>
                  </a:lnTo>
                  <a:close/>
                </a:path>
              </a:pathLst>
            </a:custGeom>
            <a:gradFill flip="none" rotWithShape="1">
              <a:gsLst>
                <a:gs pos="0">
                  <a:srgbClr val="00D8EF">
                    <a:lumMod val="50000"/>
                  </a:srgbClr>
                </a:gs>
                <a:gs pos="100000">
                  <a:srgbClr val="00D8EF">
                    <a:lumMod val="60000"/>
                    <a:lumOff val="40000"/>
                  </a:srgbClr>
                </a:gs>
              </a:gsLst>
              <a:lin ang="8100000" scaled="1"/>
              <a:tileRect/>
            </a:gradFill>
            <a:ln w="19050" cap="flat" cmpd="sng" algn="ctr">
              <a:gradFill flip="none" rotWithShape="1">
                <a:gsLst>
                  <a:gs pos="0">
                    <a:srgbClr val="00D8EF">
                      <a:lumMod val="75000"/>
                    </a:srgbClr>
                  </a:gs>
                  <a:gs pos="100000">
                    <a:srgbClr val="00D8EF">
                      <a:lumMod val="60000"/>
                      <a:lumOff val="40000"/>
                    </a:srgbClr>
                  </a:gs>
                </a:gsLst>
                <a:lin ang="18900000" scaled="1"/>
                <a:tileRect/>
              </a:gradFill>
              <a:prstDash val="solid"/>
              <a:miter lim="800000"/>
            </a:ln>
            <a:effectLst>
              <a:outerShdw blurRad="228600" dist="38100" dir="8100000" algn="tr"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70" name="文本框 169"/>
            <p:cNvSpPr txBox="1"/>
            <p:nvPr/>
          </p:nvSpPr>
          <p:spPr bwMode="auto">
            <a:xfrm>
              <a:off x="5885930" y="2526140"/>
              <a:ext cx="1538728" cy="400110"/>
            </a:xfrm>
            <a:prstGeom prst="rect">
              <a:avLst/>
            </a:prstGeom>
            <a:noFill/>
          </p:spPr>
          <p:txBody>
            <a:bodyPr wrap="square">
              <a:spAutoFit/>
              <a:scene3d>
                <a:camera prst="orthographicFront"/>
                <a:lightRig rig="threePt" dir="t"/>
              </a:scene3d>
              <a:sp3d contourW="12700"/>
            </a:bodyPr>
            <a:lstStyle/>
            <a:p>
              <a:pPr algn="ctr" defTabSz="457200">
                <a:defRPr/>
              </a:pPr>
              <a:r>
                <a:rPr lang="zh-CN" altLang="en-US" sz="2000" dirty="0">
                  <a:solidFill>
                    <a:schemeClr val="bg1"/>
                  </a:solidFill>
                  <a:latin typeface="Century Gothic" panose="020B0502020202020204" pitchFamily="34" charset="0"/>
                  <a:ea typeface="微软雅黑" panose="020B0503020204020204" pitchFamily="34" charset="-122"/>
                </a:rPr>
                <a:t>职务名称</a:t>
              </a:r>
            </a:p>
          </p:txBody>
        </p:sp>
        <p:sp>
          <p:nvSpPr>
            <p:cNvPr id="171" name="文本框 170"/>
            <p:cNvSpPr txBox="1"/>
            <p:nvPr/>
          </p:nvSpPr>
          <p:spPr bwMode="auto">
            <a:xfrm>
              <a:off x="2547439" y="4018105"/>
              <a:ext cx="1538728" cy="400110"/>
            </a:xfrm>
            <a:prstGeom prst="rect">
              <a:avLst/>
            </a:prstGeom>
            <a:noFill/>
          </p:spPr>
          <p:txBody>
            <a:bodyPr wrap="square">
              <a:spAutoFit/>
              <a:scene3d>
                <a:camera prst="orthographicFront"/>
                <a:lightRig rig="threePt" dir="t"/>
              </a:scene3d>
              <a:sp3d contourW="12700"/>
            </a:bodyPr>
            <a:lstStyle/>
            <a:p>
              <a:pPr algn="ctr" defTabSz="457200">
                <a:defRPr/>
              </a:pPr>
              <a:r>
                <a:rPr lang="zh-CN" altLang="en-US" sz="2000" dirty="0">
                  <a:solidFill>
                    <a:schemeClr val="bg1"/>
                  </a:solidFill>
                  <a:latin typeface="Century Gothic" panose="020B0502020202020204" pitchFamily="34" charset="0"/>
                  <a:ea typeface="微软雅黑" panose="020B0503020204020204" pitchFamily="34" charset="-122"/>
                </a:rPr>
                <a:t>职务名称</a:t>
              </a:r>
            </a:p>
          </p:txBody>
        </p:sp>
        <p:sp>
          <p:nvSpPr>
            <p:cNvPr id="172" name="文本框 171"/>
            <p:cNvSpPr txBox="1"/>
            <p:nvPr/>
          </p:nvSpPr>
          <p:spPr bwMode="auto">
            <a:xfrm>
              <a:off x="5900899" y="4018105"/>
              <a:ext cx="1538728" cy="400110"/>
            </a:xfrm>
            <a:prstGeom prst="rect">
              <a:avLst/>
            </a:prstGeom>
            <a:noFill/>
          </p:spPr>
          <p:txBody>
            <a:bodyPr wrap="square">
              <a:spAutoFit/>
              <a:scene3d>
                <a:camera prst="orthographicFront"/>
                <a:lightRig rig="threePt" dir="t"/>
              </a:scene3d>
              <a:sp3d contourW="12700"/>
            </a:bodyPr>
            <a:lstStyle/>
            <a:p>
              <a:pPr algn="ctr" defTabSz="457200">
                <a:defRPr/>
              </a:pPr>
              <a:r>
                <a:rPr lang="zh-CN" altLang="en-US" sz="2000" dirty="0">
                  <a:solidFill>
                    <a:schemeClr val="bg1"/>
                  </a:solidFill>
                  <a:latin typeface="Century Gothic" panose="020B0502020202020204" pitchFamily="34" charset="0"/>
                  <a:ea typeface="微软雅黑" panose="020B0503020204020204" pitchFamily="34" charset="-122"/>
                </a:rPr>
                <a:t>职务名称</a:t>
              </a:r>
            </a:p>
          </p:txBody>
        </p:sp>
        <p:sp>
          <p:nvSpPr>
            <p:cNvPr id="173" name="文本框 172"/>
            <p:cNvSpPr txBox="1"/>
            <p:nvPr/>
          </p:nvSpPr>
          <p:spPr bwMode="auto">
            <a:xfrm>
              <a:off x="9298674" y="4018105"/>
              <a:ext cx="1538728" cy="400110"/>
            </a:xfrm>
            <a:prstGeom prst="rect">
              <a:avLst/>
            </a:prstGeom>
            <a:noFill/>
          </p:spPr>
          <p:txBody>
            <a:bodyPr wrap="square">
              <a:spAutoFit/>
              <a:scene3d>
                <a:camera prst="orthographicFront"/>
                <a:lightRig rig="threePt" dir="t"/>
              </a:scene3d>
              <a:sp3d contourW="12700"/>
            </a:bodyPr>
            <a:lstStyle/>
            <a:p>
              <a:pPr algn="ctr" defTabSz="457200">
                <a:defRPr/>
              </a:pPr>
              <a:r>
                <a:rPr lang="zh-CN" altLang="en-US" sz="2000" dirty="0">
                  <a:solidFill>
                    <a:schemeClr val="bg1"/>
                  </a:solidFill>
                  <a:latin typeface="Century Gothic" panose="020B0502020202020204" pitchFamily="34" charset="0"/>
                  <a:ea typeface="微软雅黑" panose="020B0503020204020204" pitchFamily="34" charset="-122"/>
                </a:rPr>
                <a:t>职务名称</a:t>
              </a:r>
            </a:p>
          </p:txBody>
        </p:sp>
        <p:sp>
          <p:nvSpPr>
            <p:cNvPr id="174" name="文本框 173"/>
            <p:cNvSpPr txBox="1"/>
            <p:nvPr/>
          </p:nvSpPr>
          <p:spPr bwMode="auto">
            <a:xfrm>
              <a:off x="1637561" y="5498891"/>
              <a:ext cx="1538728" cy="400110"/>
            </a:xfrm>
            <a:prstGeom prst="rect">
              <a:avLst/>
            </a:prstGeom>
            <a:noFill/>
          </p:spPr>
          <p:txBody>
            <a:bodyPr wrap="square">
              <a:spAutoFit/>
              <a:scene3d>
                <a:camera prst="orthographicFront"/>
                <a:lightRig rig="threePt" dir="t"/>
              </a:scene3d>
              <a:sp3d contourW="12700"/>
            </a:bodyPr>
            <a:lstStyle/>
            <a:p>
              <a:pPr algn="ctr" defTabSz="457200">
                <a:defRPr/>
              </a:pPr>
              <a:r>
                <a:rPr lang="zh-CN" altLang="en-US" sz="2000" dirty="0">
                  <a:solidFill>
                    <a:schemeClr val="bg1"/>
                  </a:solidFill>
                  <a:latin typeface="Century Gothic" panose="020B0502020202020204" pitchFamily="34" charset="0"/>
                  <a:ea typeface="微软雅黑" panose="020B0503020204020204" pitchFamily="34" charset="-122"/>
                </a:rPr>
                <a:t>职务名称</a:t>
              </a:r>
            </a:p>
          </p:txBody>
        </p:sp>
        <p:sp>
          <p:nvSpPr>
            <p:cNvPr id="175" name="文本框 174"/>
            <p:cNvSpPr txBox="1"/>
            <p:nvPr/>
          </p:nvSpPr>
          <p:spPr bwMode="auto">
            <a:xfrm>
              <a:off x="3355940" y="5498891"/>
              <a:ext cx="1538728" cy="400110"/>
            </a:xfrm>
            <a:prstGeom prst="rect">
              <a:avLst/>
            </a:prstGeom>
            <a:noFill/>
          </p:spPr>
          <p:txBody>
            <a:bodyPr wrap="square">
              <a:spAutoFit/>
              <a:scene3d>
                <a:camera prst="orthographicFront"/>
                <a:lightRig rig="threePt" dir="t"/>
              </a:scene3d>
              <a:sp3d contourW="12700"/>
            </a:bodyPr>
            <a:lstStyle/>
            <a:p>
              <a:pPr algn="ctr" defTabSz="457200">
                <a:defRPr/>
              </a:pPr>
              <a:r>
                <a:rPr lang="zh-CN" altLang="en-US" sz="2000" dirty="0">
                  <a:solidFill>
                    <a:schemeClr val="bg1"/>
                  </a:solidFill>
                  <a:latin typeface="Century Gothic" panose="020B0502020202020204" pitchFamily="34" charset="0"/>
                  <a:ea typeface="微软雅黑" panose="020B0503020204020204" pitchFamily="34" charset="-122"/>
                </a:rPr>
                <a:t>职务名称</a:t>
              </a:r>
            </a:p>
          </p:txBody>
        </p:sp>
        <p:sp>
          <p:nvSpPr>
            <p:cNvPr id="176" name="文本框 175"/>
            <p:cNvSpPr txBox="1"/>
            <p:nvPr/>
          </p:nvSpPr>
          <p:spPr bwMode="auto">
            <a:xfrm>
              <a:off x="9275449" y="5498891"/>
              <a:ext cx="1538728" cy="400110"/>
            </a:xfrm>
            <a:prstGeom prst="rect">
              <a:avLst/>
            </a:prstGeom>
            <a:noFill/>
          </p:spPr>
          <p:txBody>
            <a:bodyPr wrap="square">
              <a:spAutoFit/>
              <a:scene3d>
                <a:camera prst="orthographicFront"/>
                <a:lightRig rig="threePt" dir="t"/>
              </a:scene3d>
              <a:sp3d contourW="12700"/>
            </a:bodyPr>
            <a:lstStyle/>
            <a:p>
              <a:pPr algn="ctr" defTabSz="457200">
                <a:defRPr/>
              </a:pPr>
              <a:r>
                <a:rPr lang="zh-CN" altLang="en-US" sz="2000" dirty="0">
                  <a:solidFill>
                    <a:schemeClr val="bg1"/>
                  </a:solidFill>
                  <a:latin typeface="Century Gothic" panose="020B0502020202020204" pitchFamily="34" charset="0"/>
                  <a:ea typeface="微软雅黑" panose="020B0503020204020204" pitchFamily="34" charset="-122"/>
                </a:rPr>
                <a:t>职务名称</a:t>
              </a:r>
            </a:p>
          </p:txBody>
        </p:sp>
        <p:sp>
          <p:nvSpPr>
            <p:cNvPr id="177" name="文本框 176"/>
            <p:cNvSpPr txBox="1"/>
            <p:nvPr/>
          </p:nvSpPr>
          <p:spPr bwMode="auto">
            <a:xfrm>
              <a:off x="5900899" y="5207252"/>
              <a:ext cx="1538728" cy="400110"/>
            </a:xfrm>
            <a:prstGeom prst="rect">
              <a:avLst/>
            </a:prstGeom>
            <a:noFill/>
          </p:spPr>
          <p:txBody>
            <a:bodyPr wrap="square">
              <a:spAutoFit/>
              <a:scene3d>
                <a:camera prst="orthographicFront"/>
                <a:lightRig rig="threePt" dir="t"/>
              </a:scene3d>
              <a:sp3d contourW="12700"/>
            </a:bodyPr>
            <a:lstStyle/>
            <a:p>
              <a:pPr algn="ctr" defTabSz="457200">
                <a:defRPr/>
              </a:pPr>
              <a:r>
                <a:rPr lang="zh-CN" altLang="en-US" sz="2000" dirty="0">
                  <a:solidFill>
                    <a:schemeClr val="bg1"/>
                  </a:solidFill>
                  <a:latin typeface="Century Gothic" panose="020B0502020202020204" pitchFamily="34" charset="0"/>
                  <a:ea typeface="微软雅黑" panose="020B0503020204020204" pitchFamily="34" charset="-122"/>
                </a:rPr>
                <a:t>职务名称</a:t>
              </a:r>
            </a:p>
          </p:txBody>
        </p:sp>
      </p:gr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randombar(horizontal)">
                                      <p:cBhvr>
                                        <p:cTn id="7" dur="125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99208" y="2749996"/>
            <a:ext cx="4288353" cy="1323439"/>
          </a:xfrm>
          <a:prstGeom prst="rect">
            <a:avLst/>
          </a:prstGeom>
          <a:noFill/>
        </p:spPr>
        <p:txBody>
          <a:bodyPr wrap="none" rtlCol="0">
            <a:spAutoFit/>
          </a:bodyPr>
          <a:lstStyle/>
          <a:p>
            <a:r>
              <a:rPr lang="zh-CN" altLang="en-US" sz="8000" dirty="0">
                <a:solidFill>
                  <a:srgbClr val="01E8F4"/>
                </a:solidFill>
                <a:cs typeface="+mn-ea"/>
                <a:sym typeface="+mn-lt"/>
              </a:rPr>
              <a:t>项目介绍</a:t>
            </a:r>
            <a:endParaRPr lang="zh-CN" altLang="en-US" sz="8000" dirty="0">
              <a:solidFill>
                <a:srgbClr val="01EFFB"/>
              </a:solidFill>
              <a:cs typeface="+mn-ea"/>
              <a:sym typeface="+mn-lt"/>
            </a:endParaRPr>
          </a:p>
        </p:txBody>
      </p:sp>
      <p:sp>
        <p:nvSpPr>
          <p:cNvPr id="6" name="文本框 5"/>
          <p:cNvSpPr txBox="1"/>
          <p:nvPr/>
        </p:nvSpPr>
        <p:spPr>
          <a:xfrm>
            <a:off x="1401161" y="4073435"/>
            <a:ext cx="3413902" cy="381708"/>
          </a:xfrm>
          <a:prstGeom prst="rect">
            <a:avLst/>
          </a:prstGeom>
          <a:noFill/>
        </p:spPr>
        <p:txBody>
          <a:bodyPr wrap="square" rtlCol="0">
            <a:spAutoFit/>
          </a:bodyPr>
          <a:lstStyle/>
          <a:p>
            <a:pPr>
              <a:lnSpc>
                <a:spcPct val="150000"/>
              </a:lnSpc>
            </a:pPr>
            <a:r>
              <a:rPr lang="zh-CN" altLang="en-US" sz="1400" dirty="0">
                <a:solidFill>
                  <a:schemeClr val="bg1">
                    <a:alpha val="96000"/>
                  </a:schemeClr>
                </a:solidFill>
                <a:cs typeface="+mn-ea"/>
                <a:sym typeface="+mn-lt"/>
              </a:rPr>
              <a:t>点击此处添加具体文本说明点击此处添加</a:t>
            </a:r>
          </a:p>
        </p:txBody>
      </p:sp>
      <p:sp>
        <p:nvSpPr>
          <p:cNvPr id="10" name="矩形 9"/>
          <p:cNvSpPr/>
          <p:nvPr/>
        </p:nvSpPr>
        <p:spPr>
          <a:xfrm>
            <a:off x="1199208" y="359361"/>
            <a:ext cx="2201244" cy="2215991"/>
          </a:xfrm>
          <a:prstGeom prst="rect">
            <a:avLst/>
          </a:prstGeom>
        </p:spPr>
        <p:txBody>
          <a:bodyPr wrap="none">
            <a:spAutoFit/>
          </a:bodyPr>
          <a:lstStyle/>
          <a:p>
            <a:r>
              <a:rPr lang="en-US" altLang="zh-CN" sz="13800" dirty="0">
                <a:solidFill>
                  <a:srgbClr val="01EFFB"/>
                </a:solidFill>
                <a:cs typeface="+mn-ea"/>
                <a:sym typeface="+mn-lt"/>
              </a:rPr>
              <a:t>02</a:t>
            </a:r>
            <a:endParaRPr lang="zh-CN" altLang="en-US" sz="32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149"/>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1998" cy="6857999"/>
          </a:xfrm>
          <a:prstGeom prst="rect">
            <a:avLst/>
          </a:prstGeom>
        </p:spPr>
      </p:pic>
      <p:sp>
        <p:nvSpPr>
          <p:cNvPr id="2" name="文本占位符 1"/>
          <p:cNvSpPr>
            <a:spLocks noGrp="1"/>
          </p:cNvSpPr>
          <p:nvPr>
            <p:ph type="body" sz="quarter" idx="15"/>
          </p:nvPr>
        </p:nvSpPr>
        <p:spPr/>
        <p:txBody>
          <a:bodyPr/>
          <a:lstStyle/>
          <a:p>
            <a:r>
              <a:rPr lang="zh-CN" altLang="zh-CN" dirty="0"/>
              <a:t>项目背景</a:t>
            </a:r>
            <a:endParaRPr lang="zh-CN" altLang="en-US" dirty="0">
              <a:latin typeface="+mn-lt"/>
              <a:ea typeface="+mn-ea"/>
              <a:cs typeface="+mn-ea"/>
              <a:sym typeface="+mn-lt"/>
            </a:endParaRPr>
          </a:p>
        </p:txBody>
      </p:sp>
      <p:grpSp>
        <p:nvGrpSpPr>
          <p:cNvPr id="9" name="组合 8"/>
          <p:cNvGrpSpPr/>
          <p:nvPr/>
        </p:nvGrpSpPr>
        <p:grpSpPr>
          <a:xfrm>
            <a:off x="522864" y="2584956"/>
            <a:ext cx="3262432" cy="2717924"/>
            <a:chOff x="5526128" y="917330"/>
            <a:chExt cx="3262432" cy="2717924"/>
          </a:xfrm>
        </p:grpSpPr>
        <p:sp>
          <p:nvSpPr>
            <p:cNvPr id="10" name="文本框 9"/>
            <p:cNvSpPr txBox="1"/>
            <p:nvPr/>
          </p:nvSpPr>
          <p:spPr>
            <a:xfrm>
              <a:off x="5526128" y="917330"/>
              <a:ext cx="3262432" cy="461665"/>
            </a:xfrm>
            <a:prstGeom prst="rect">
              <a:avLst/>
            </a:prstGeom>
            <a:noFill/>
          </p:spPr>
          <p:txBody>
            <a:bodyPr wrap="none" rtlCol="0">
              <a:spAutoFit/>
            </a:bodyPr>
            <a:lstStyle/>
            <a:p>
              <a:pPr algn="r"/>
              <a:r>
                <a:rPr lang="zh-CN" altLang="en-US" sz="2400" dirty="0">
                  <a:solidFill>
                    <a:srgbClr val="02B1C4"/>
                  </a:solidFill>
                  <a:cs typeface="+mn-ea"/>
                  <a:sym typeface="+mn-lt"/>
                </a:rPr>
                <a:t>绿水青山就是金山银山</a:t>
              </a:r>
            </a:p>
          </p:txBody>
        </p:sp>
        <p:sp>
          <p:nvSpPr>
            <p:cNvPr id="11" name="文本框 10"/>
            <p:cNvSpPr txBox="1"/>
            <p:nvPr/>
          </p:nvSpPr>
          <p:spPr>
            <a:xfrm>
              <a:off x="5526128" y="1378995"/>
              <a:ext cx="3081337" cy="2256259"/>
            </a:xfrm>
            <a:prstGeom prst="rect">
              <a:avLst/>
            </a:prstGeom>
            <a:noFill/>
          </p:spPr>
          <p:txBody>
            <a:bodyPr wrap="square" rtlCol="0">
              <a:spAutoFit/>
            </a:bodyPr>
            <a:lstStyle/>
            <a:p>
              <a:pPr indent="457200">
                <a:lnSpc>
                  <a:spcPct val="200000"/>
                </a:lnSpc>
              </a:pPr>
              <a:r>
                <a:rPr lang="zh-CN" altLang="en-US" sz="1200" dirty="0">
                  <a:solidFill>
                    <a:schemeClr val="bg1">
                      <a:alpha val="80000"/>
                    </a:schemeClr>
                  </a:solidFill>
                  <a:cs typeface="+mn-ea"/>
                  <a:sym typeface="+mn-lt"/>
                </a:rPr>
                <a:t>新时代中国特色社会主义的发展，既要创造更多物质财富和精神财富以满足人民日益增长的美好生活需要，也要提供更多优质生态产品以满足人民日益增长的优美生态环境需要。绿色发展是经济发展方式的变革。生态环境问题归根到底是经济发展方式问题。</a:t>
              </a:r>
            </a:p>
          </p:txBody>
        </p:sp>
      </p:grpSp>
      <p:grpSp>
        <p:nvGrpSpPr>
          <p:cNvPr id="12" name="组合 11"/>
          <p:cNvGrpSpPr/>
          <p:nvPr/>
        </p:nvGrpSpPr>
        <p:grpSpPr>
          <a:xfrm>
            <a:off x="7966711" y="1365210"/>
            <a:ext cx="3081337" cy="2779001"/>
            <a:chOff x="5616675" y="856253"/>
            <a:chExt cx="3081337" cy="2779001"/>
          </a:xfrm>
        </p:grpSpPr>
        <p:sp>
          <p:nvSpPr>
            <p:cNvPr id="14" name="文本框 13"/>
            <p:cNvSpPr txBox="1"/>
            <p:nvPr/>
          </p:nvSpPr>
          <p:spPr>
            <a:xfrm>
              <a:off x="5743357" y="856253"/>
              <a:ext cx="2954655" cy="461665"/>
            </a:xfrm>
            <a:prstGeom prst="rect">
              <a:avLst/>
            </a:prstGeom>
            <a:noFill/>
          </p:spPr>
          <p:txBody>
            <a:bodyPr wrap="none" rtlCol="0">
              <a:spAutoFit/>
            </a:bodyPr>
            <a:lstStyle/>
            <a:p>
              <a:pPr algn="r"/>
              <a:r>
                <a:rPr lang="zh-CN" altLang="en-US" sz="2400" dirty="0">
                  <a:solidFill>
                    <a:srgbClr val="02B1C4"/>
                  </a:solidFill>
                  <a:cs typeface="+mn-ea"/>
                  <a:sym typeface="+mn-lt"/>
                </a:rPr>
                <a:t>因地制宜，脱贫致富</a:t>
              </a:r>
            </a:p>
          </p:txBody>
        </p:sp>
        <p:sp>
          <p:nvSpPr>
            <p:cNvPr id="15" name="文本框 14"/>
            <p:cNvSpPr txBox="1"/>
            <p:nvPr/>
          </p:nvSpPr>
          <p:spPr>
            <a:xfrm>
              <a:off x="5616675" y="1378995"/>
              <a:ext cx="3081337" cy="2256259"/>
            </a:xfrm>
            <a:prstGeom prst="rect">
              <a:avLst/>
            </a:prstGeom>
            <a:noFill/>
          </p:spPr>
          <p:txBody>
            <a:bodyPr wrap="square" rtlCol="0">
              <a:spAutoFit/>
            </a:bodyPr>
            <a:lstStyle/>
            <a:p>
              <a:pPr indent="457200">
                <a:lnSpc>
                  <a:spcPct val="200000"/>
                </a:lnSpc>
              </a:pPr>
              <a:r>
                <a:rPr lang="zh-CN" altLang="en-US" sz="1200" dirty="0">
                  <a:solidFill>
                    <a:schemeClr val="bg1">
                      <a:alpha val="80000"/>
                    </a:schemeClr>
                  </a:solidFill>
                  <a:cs typeface="+mn-ea"/>
                  <a:sym typeface="+mn-lt"/>
                </a:rPr>
                <a:t>尤其是对于地域广袤、情况多样的我国广大农村地区来说</a:t>
              </a:r>
              <a:r>
                <a:rPr lang="en-US" altLang="zh-CN" sz="1200" dirty="0">
                  <a:solidFill>
                    <a:schemeClr val="bg1">
                      <a:alpha val="80000"/>
                    </a:schemeClr>
                  </a:solidFill>
                  <a:cs typeface="+mn-ea"/>
                  <a:sym typeface="+mn-lt"/>
                </a:rPr>
                <a:t>,</a:t>
              </a:r>
              <a:r>
                <a:rPr lang="zh-CN" altLang="en-US" sz="1200" dirty="0">
                  <a:solidFill>
                    <a:schemeClr val="bg1">
                      <a:alpha val="80000"/>
                    </a:schemeClr>
                  </a:solidFill>
                  <a:cs typeface="+mn-ea"/>
                  <a:sym typeface="+mn-lt"/>
                </a:rPr>
                <a:t>十分具有指导意义。建设生态宜居的美丽乡村</a:t>
              </a:r>
              <a:r>
                <a:rPr lang="en-US" altLang="zh-CN" sz="1200" dirty="0">
                  <a:solidFill>
                    <a:schemeClr val="bg1">
                      <a:alpha val="80000"/>
                    </a:schemeClr>
                  </a:solidFill>
                  <a:cs typeface="+mn-ea"/>
                  <a:sym typeface="+mn-lt"/>
                </a:rPr>
                <a:t>,</a:t>
              </a:r>
              <a:r>
                <a:rPr lang="zh-CN" altLang="en-US" sz="1200" dirty="0">
                  <a:solidFill>
                    <a:schemeClr val="bg1">
                      <a:alpha val="80000"/>
                    </a:schemeClr>
                  </a:solidFill>
                  <a:cs typeface="+mn-ea"/>
                  <a:sym typeface="+mn-lt"/>
                </a:rPr>
                <a:t>绝不是要把农村变得千篇一律</a:t>
              </a:r>
              <a:r>
                <a:rPr lang="en-US" altLang="zh-CN" sz="1200" dirty="0">
                  <a:solidFill>
                    <a:schemeClr val="bg1">
                      <a:alpha val="80000"/>
                    </a:schemeClr>
                  </a:solidFill>
                  <a:cs typeface="+mn-ea"/>
                  <a:sym typeface="+mn-lt"/>
                </a:rPr>
                <a:t>,</a:t>
              </a:r>
              <a:r>
                <a:rPr lang="zh-CN" altLang="en-US" sz="1200" dirty="0">
                  <a:solidFill>
                    <a:schemeClr val="bg1">
                      <a:alpha val="80000"/>
                    </a:schemeClr>
                  </a:solidFill>
                  <a:cs typeface="+mn-ea"/>
                  <a:sym typeface="+mn-lt"/>
                </a:rPr>
                <a:t>而是要立足自然禀赋、民俗特点</a:t>
              </a:r>
              <a:r>
                <a:rPr lang="en-US" altLang="zh-CN" sz="1200" dirty="0">
                  <a:solidFill>
                    <a:schemeClr val="bg1">
                      <a:alpha val="80000"/>
                    </a:schemeClr>
                  </a:solidFill>
                  <a:cs typeface="+mn-ea"/>
                  <a:sym typeface="+mn-lt"/>
                </a:rPr>
                <a:t>,</a:t>
              </a:r>
              <a:r>
                <a:rPr lang="zh-CN" altLang="en-US" sz="1200" dirty="0">
                  <a:solidFill>
                    <a:schemeClr val="bg1">
                      <a:alpha val="80000"/>
                    </a:schemeClr>
                  </a:solidFill>
                  <a:cs typeface="+mn-ea"/>
                  <a:sym typeface="+mn-lt"/>
                </a:rPr>
                <a:t>充分发掘村庄原有的个性与特色</a:t>
              </a:r>
              <a:r>
                <a:rPr lang="en-US" altLang="zh-CN" sz="1200" dirty="0">
                  <a:solidFill>
                    <a:schemeClr val="bg1">
                      <a:alpha val="80000"/>
                    </a:schemeClr>
                  </a:solidFill>
                  <a:cs typeface="+mn-ea"/>
                  <a:sym typeface="+mn-lt"/>
                </a:rPr>
                <a:t>,</a:t>
              </a:r>
              <a:r>
                <a:rPr lang="zh-CN" altLang="en-US" sz="1200" dirty="0">
                  <a:solidFill>
                    <a:schemeClr val="bg1">
                      <a:alpha val="80000"/>
                    </a:schemeClr>
                  </a:solidFill>
                  <a:cs typeface="+mn-ea"/>
                  <a:sym typeface="+mn-lt"/>
                </a:rPr>
                <a:t>更好保护山水田园</a:t>
              </a:r>
              <a:r>
                <a:rPr lang="en-US" altLang="zh-CN" sz="1200" dirty="0">
                  <a:solidFill>
                    <a:schemeClr val="bg1">
                      <a:alpha val="80000"/>
                    </a:schemeClr>
                  </a:solidFill>
                  <a:cs typeface="+mn-ea"/>
                  <a:sym typeface="+mn-lt"/>
                </a:rPr>
                <a:t>,</a:t>
              </a:r>
              <a:r>
                <a:rPr lang="zh-CN" altLang="en-US" sz="1200" dirty="0">
                  <a:solidFill>
                    <a:schemeClr val="bg1">
                      <a:alpha val="80000"/>
                    </a:schemeClr>
                  </a:solidFill>
                  <a:cs typeface="+mn-ea"/>
                  <a:sym typeface="+mn-lt"/>
                </a:rPr>
                <a:t>为文化传承创造有利条件。</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科技"/>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xad1nwmk">
      <a:majorFont>
        <a:latin typeface="思源黑体 CN Medium"/>
        <a:ea typeface="思源黑体 CN Medium"/>
        <a:cs typeface=""/>
      </a:majorFont>
      <a:minorFont>
        <a:latin typeface="思源黑体 CN Medium"/>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2716</Words>
  <Application>Microsoft Office PowerPoint</Application>
  <PresentationFormat>宽屏</PresentationFormat>
  <Paragraphs>182</Paragraphs>
  <Slides>25</Slides>
  <Notes>25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等线</vt:lpstr>
      <vt:lpstr>华文中宋</vt:lpstr>
      <vt:lpstr>思源黑体 CN Bold</vt:lpstr>
      <vt:lpstr>思源黑体 CN Medium</vt:lpstr>
      <vt:lpstr>宋体</vt:lpstr>
      <vt:lpstr>微软雅黑</vt:lpstr>
      <vt:lpstr>Arial</vt:lpstr>
      <vt:lpstr>Calibri</vt:lpstr>
      <vt:lpstr>Century Gothic</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2019-09-08T10:54:00Z</dcterms:created>
  <dcterms:modified xsi:type="dcterms:W3CDTF">2023-01-10T10:16:08Z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DB3A47B88AA645F8AA05341C3AF2A383</vt:lpwstr>
  </property>
  <property fmtid="{A09F084E-AD41-489F-8076-AA5BE3082BCA}" pid="100">
    <vt:ui4>5</vt:ui4>
  </property>
  <property fmtid="{64440492-4C8B-11D1-8B70-080036B11A03}" pid="11">
    <vt:lpwstr>www.2ppt.com-爱PPT提供资源下载</vt:lpwstr>
  </property>
</Properties>
</file>