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61" r:id="rId3"/>
    <p:sldId id="272" r:id="rId4"/>
    <p:sldId id="27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D"/>
    <a:srgbClr val="FFFFFE"/>
    <a:srgbClr val="F4F4F5"/>
    <a:srgbClr val="FEFFEE"/>
    <a:srgbClr val="02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CB12FE2-473C-46C3-9481-415375CF25B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E5FBA82-65D7-4689-BB8D-5264499D2ED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A312719-A2F9-41A4-A16B-935DFDAD23BD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4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FA14CA5-695A-432B-9C85-3F88EE63B77F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5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BBE3A8-61EC-4639-BF1E-E03254EBAF64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6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2F4E58C-6B20-4097-83BA-CB14603AAACF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7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F1DDF7-5A9D-4BBB-93D3-DF0543323A5D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8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9D5106-C29A-4545-ABCD-97C3322DC7ED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9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E0230C3-C50F-47D3-A03D-B839F395DDC1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10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6BE9BEF-4491-4D03-8472-DD6FDFC13C73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11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E1DD7E-BD85-4D90-BDBB-EEA351956E0F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12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188 w 5437991"/>
              <a:gd name="T3" fmla="*/ 0 h 6858000"/>
              <a:gd name="T4" fmla="*/ 1632886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49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FA7D24-1307-4E30-95F7-7F5C0A7827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B86334-2FC1-4860-98F8-BD3761681CB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9DD19-0D8A-489A-8E0E-48E75CD9D84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B1C7D4-49DE-4EFF-9931-E369D183D3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9E0A59-B33F-433E-9E29-39E9ACE595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4939D2-EAAF-4A87-8E71-F88E1B2FD68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93A90-09A9-41C1-B069-980FB365B47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0FC79-C26D-4C49-B900-090A74EC61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6C79-7FB6-4459-92EF-5573145794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F6E3-65C8-4836-A594-0F9723E07C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FC7A4-6FEF-4152-93E1-AC65D9E223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标题和内容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A9BD4-9E44-45DB-9A2E-B80DE8B201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16E-6CF1-4A19-9F5A-24C22A46E0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A9BD4-9E44-45DB-9A2E-B80DE8B201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169E7D-6E13-4188-9C73-B6D30EAFE9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343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旧知回顾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F3FB8-B7F7-4F9D-AA67-8742BEABD3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问题探究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647C72-C1A1-4640-AFF4-4FC6780370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4FD26C-D4CE-404A-8825-DBD11ACA271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92C2CF-B381-4FD0-9F31-A2D511E8B62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AB9BE5-C4B5-4B16-A465-B83506C9C7C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EB3EAC-BAC9-4F6B-A2B0-80D88CC2B46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0.wmf"/><Relationship Id="rId24" Type="http://schemas.openxmlformats.org/officeDocument/2006/relationships/image" Target="../media/image27.png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39875"/>
            <a:ext cx="9144000" cy="190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8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 </a:t>
            </a:r>
            <a:r>
              <a:rPr lang="zh-CN" altLang="en-US" sz="48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分式的加法与减法</a:t>
            </a:r>
            <a:endParaRPr lang="en-US" altLang="zh-CN" sz="4800" kern="1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6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33883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255713" y="1606550"/>
          <a:ext cx="497046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r:id="rId4" imgW="2400300" imgH="660400" progId="Equation.DSMT4">
                  <p:embed/>
                </p:oleObj>
              </mc:Choice>
              <mc:Fallback>
                <p:oleObj r:id="rId4" imgW="2400300" imgH="660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606550"/>
                        <a:ext cx="4970462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246188" y="1712913"/>
            <a:ext cx="6370637" cy="13843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</a:rPr>
              <a:t>       同分母的分式相加减，</a:t>
            </a: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分母不变</a:t>
            </a:r>
            <a:r>
              <a:rPr lang="zh-CN" altLang="en-US" sz="2800" dirty="0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</a:rPr>
              <a:t>，把</a:t>
            </a:r>
            <a:r>
              <a:rPr lang="zh-CN" altLang="en-US" sz="2800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分子相加减</a:t>
            </a:r>
            <a:r>
              <a:rPr lang="zh-CN" altLang="en-US" sz="2800" dirty="0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6" descr="紫色网格"/>
          <p:cNvSpPr>
            <a:spLocks noChangeArrowheads="1" noChangeShapeType="1" noTextEdit="1"/>
          </p:cNvSpPr>
          <p:nvPr/>
        </p:nvSpPr>
        <p:spPr bwMode="auto">
          <a:xfrm>
            <a:off x="714375" y="1214438"/>
            <a:ext cx="1303338" cy="520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643063" y="3000375"/>
            <a:ext cx="422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P</a:t>
            </a:r>
            <a:r>
              <a:rPr lang="en-US" altLang="zh-CN" sz="3600" b="1" baseline="-2500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93 </a:t>
            </a:r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</a:t>
            </a:r>
            <a:r>
              <a:rPr lang="zh-CN" altLang="en-US" sz="36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习题</a:t>
            </a:r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3.5</a:t>
            </a:r>
            <a:r>
              <a:rPr lang="zh-CN" altLang="en-US" sz="36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第</a:t>
            </a:r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36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题。</a:t>
            </a:r>
            <a:endParaRPr lang="en-US" altLang="zh-CN" sz="3600" b="1" baseline="-25000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"/>
          <p:cNvGrpSpPr/>
          <p:nvPr/>
        </p:nvGrpSpPr>
        <p:grpSpPr bwMode="auto">
          <a:xfrm>
            <a:off x="4330700" y="974725"/>
            <a:ext cx="3756025" cy="736600"/>
            <a:chOff x="4192588" y="1246188"/>
            <a:chExt cx="3755231" cy="735012"/>
          </a:xfrm>
        </p:grpSpPr>
        <p:sp>
          <p:nvSpPr>
            <p:cNvPr id="19481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82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01</a:t>
              </a:r>
            </a:p>
          </p:txBody>
        </p:sp>
        <p:sp>
          <p:nvSpPr>
            <p:cNvPr id="19483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学习目标</a:t>
              </a:r>
            </a:p>
          </p:txBody>
        </p:sp>
      </p:grpSp>
      <p:grpSp>
        <p:nvGrpSpPr>
          <p:cNvPr id="19459" name="组合 3"/>
          <p:cNvGrpSpPr/>
          <p:nvPr/>
        </p:nvGrpSpPr>
        <p:grpSpPr bwMode="auto">
          <a:xfrm>
            <a:off x="2311400" y="4633913"/>
            <a:ext cx="3808413" cy="736600"/>
            <a:chOff x="3246438" y="2955925"/>
            <a:chExt cx="3808412" cy="736600"/>
          </a:xfrm>
        </p:grpSpPr>
        <p:grpSp>
          <p:nvGrpSpPr>
            <p:cNvPr id="19477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19479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480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05</a:t>
                </a:r>
              </a:p>
            </p:txBody>
          </p:sp>
        </p:grpSp>
        <p:sp>
          <p:nvSpPr>
            <p:cNvPr id="19478" name="文本框 37"/>
            <p:cNvSpPr txBox="1">
              <a:spLocks noChangeArrowheads="1"/>
            </p:cNvSpPr>
            <p:nvPr/>
          </p:nvSpPr>
          <p:spPr bwMode="auto">
            <a:xfrm>
              <a:off x="3981450" y="31210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随堂练习</a:t>
              </a:r>
            </a:p>
          </p:txBody>
        </p:sp>
      </p:grpSp>
      <p:grpSp>
        <p:nvGrpSpPr>
          <p:cNvPr id="19460" name="组合 4"/>
          <p:cNvGrpSpPr/>
          <p:nvPr/>
        </p:nvGrpSpPr>
        <p:grpSpPr bwMode="auto">
          <a:xfrm>
            <a:off x="1803400" y="5527675"/>
            <a:ext cx="3808413" cy="736600"/>
            <a:chOff x="2773363" y="3849688"/>
            <a:chExt cx="3808412" cy="735012"/>
          </a:xfrm>
        </p:grpSpPr>
        <p:grpSp>
          <p:nvGrpSpPr>
            <p:cNvPr id="19473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19475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476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06</a:t>
                </a:r>
              </a:p>
            </p:txBody>
          </p:sp>
        </p:grpSp>
        <p:sp>
          <p:nvSpPr>
            <p:cNvPr id="19474" name="文本框 38"/>
            <p:cNvSpPr txBox="1">
              <a:spLocks noChangeArrowheads="1"/>
            </p:cNvSpPr>
            <p:nvPr/>
          </p:nvSpPr>
          <p:spPr bwMode="auto">
            <a:xfrm>
              <a:off x="3508375" y="4032250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课堂小结</a:t>
              </a:r>
            </a:p>
          </p:txBody>
        </p:sp>
      </p:grpSp>
      <p:grpSp>
        <p:nvGrpSpPr>
          <p:cNvPr id="19461" name="组合 2"/>
          <p:cNvGrpSpPr/>
          <p:nvPr/>
        </p:nvGrpSpPr>
        <p:grpSpPr bwMode="auto">
          <a:xfrm>
            <a:off x="3321050" y="2795588"/>
            <a:ext cx="3802063" cy="736600"/>
            <a:chOff x="3709988" y="2103438"/>
            <a:chExt cx="3802062" cy="736600"/>
          </a:xfrm>
        </p:grpSpPr>
        <p:sp>
          <p:nvSpPr>
            <p:cNvPr id="19470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71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03</a:t>
              </a:r>
            </a:p>
          </p:txBody>
        </p:sp>
        <p:sp>
          <p:nvSpPr>
            <p:cNvPr id="19472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新知探究</a:t>
              </a:r>
            </a:p>
          </p:txBody>
        </p:sp>
      </p:grpSp>
      <p:grpSp>
        <p:nvGrpSpPr>
          <p:cNvPr id="19462" name="组合 2"/>
          <p:cNvGrpSpPr/>
          <p:nvPr/>
        </p:nvGrpSpPr>
        <p:grpSpPr bwMode="auto">
          <a:xfrm>
            <a:off x="3822700" y="1879600"/>
            <a:ext cx="3808413" cy="736600"/>
            <a:chOff x="3709988" y="2103438"/>
            <a:chExt cx="3808412" cy="736600"/>
          </a:xfrm>
        </p:grpSpPr>
        <p:sp>
          <p:nvSpPr>
            <p:cNvPr id="19467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8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02</a:t>
              </a:r>
            </a:p>
          </p:txBody>
        </p:sp>
        <p:sp>
          <p:nvSpPr>
            <p:cNvPr id="19469" name="文本框 37"/>
            <p:cNvSpPr txBox="1">
              <a:spLocks noChangeArrowheads="1"/>
            </p:cNvSpPr>
            <p:nvPr/>
          </p:nvSpPr>
          <p:spPr bwMode="auto">
            <a:xfrm>
              <a:off x="4445000" y="2223418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问题探究</a:t>
              </a:r>
            </a:p>
          </p:txBody>
        </p:sp>
      </p:grpSp>
      <p:grpSp>
        <p:nvGrpSpPr>
          <p:cNvPr id="19463" name="组合 2"/>
          <p:cNvGrpSpPr/>
          <p:nvPr/>
        </p:nvGrpSpPr>
        <p:grpSpPr bwMode="auto">
          <a:xfrm>
            <a:off x="2819400" y="3711575"/>
            <a:ext cx="3802063" cy="736600"/>
            <a:chOff x="3709988" y="2103438"/>
            <a:chExt cx="3802062" cy="736600"/>
          </a:xfrm>
        </p:grpSpPr>
        <p:sp>
          <p:nvSpPr>
            <p:cNvPr id="19464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465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04</a:t>
              </a:r>
            </a:p>
          </p:txBody>
        </p:sp>
        <p:sp>
          <p:nvSpPr>
            <p:cNvPr id="19466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例题精讲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1538" y="1627188"/>
            <a:ext cx="6943725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eaLnBrk="0" hangingPunct="0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1.</a:t>
            </a:r>
            <a:r>
              <a:rPr lang="zh-CN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经历探索分式的加减法运算法则的过程，通过与分数加减法法则的类比，发展联想与合情推理能力</a:t>
            </a: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304800" eaLnBrk="0" hangingPunct="0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2.</a:t>
            </a:r>
            <a:r>
              <a:rPr lang="zh-CN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能熟练地进行同分母的分式加减法的运算</a:t>
            </a: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交流与发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4663" y="823913"/>
            <a:ext cx="1965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765175" y="1622425"/>
            <a:ext cx="6437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你还记得分数的加法与减法法则吗？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5175" y="3486150"/>
            <a:ext cx="7185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你能用字母分别表示出同分数分式加法和减法的法则吗？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5175" y="2332038"/>
            <a:ext cx="744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同分母分数相加减，分母不变，把分子相加减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457325" y="4995863"/>
          <a:ext cx="21939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r:id="rId5" imgW="1091565" imgH="393700" progId="Equation.DSMT4">
                  <p:embed/>
                </p:oleObj>
              </mc:Choice>
              <mc:Fallback>
                <p:oleObj r:id="rId5" imgW="1091565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4995863"/>
                        <a:ext cx="21939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983038" y="5029200"/>
          <a:ext cx="20859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r:id="rId7" imgW="1104900" imgH="393700" progId="Equation.DSMT4">
                  <p:embed/>
                </p:oleObj>
              </mc:Choice>
              <mc:Fallback>
                <p:oleObj r:id="rId7" imgW="11049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5029200"/>
                        <a:ext cx="20859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73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交流与发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4663" y="823913"/>
            <a:ext cx="1965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76263" y="1576388"/>
            <a:ext cx="78136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如果</a:t>
            </a:r>
            <a:r>
              <a:rPr lang="en-US" altLang="zh-CN" sz="2800" b="1" dirty="0" err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a,b,c,d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都表示整式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(a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≠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0)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，你会进行下面的计算吗？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76263" y="4757738"/>
            <a:ext cx="76660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类比同分母分数的加法和减法法则，你能得到同分母分式加法和减法的法则吗？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290638" y="2919413"/>
          <a:ext cx="16589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r:id="rId5" imgW="825500" imgH="393700" progId="Equation.DSMT4">
                  <p:embed/>
                </p:oleObj>
              </mc:Choice>
              <mc:Fallback>
                <p:oleObj r:id="rId5" imgW="8255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919413"/>
                        <a:ext cx="165893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795713" y="2967038"/>
          <a:ext cx="16065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r:id="rId7" imgW="850265" imgH="393700" progId="Equation.DSMT4">
                  <p:embed/>
                </p:oleObj>
              </mc:Choice>
              <mc:Fallback>
                <p:oleObj r:id="rId7" imgW="850265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2967038"/>
                        <a:ext cx="160655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2763838" y="2916238"/>
          <a:ext cx="7397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r:id="rId9" imgW="368300" imgH="393700" progId="Equation.DSMT4">
                  <p:embed/>
                </p:oleObj>
              </mc:Choice>
              <mc:Fallback>
                <p:oleObj r:id="rId9" imgW="3683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916238"/>
                        <a:ext cx="739775" cy="792162"/>
                      </a:xfrm>
                      <a:prstGeom prst="rect">
                        <a:avLst/>
                      </a:prstGeom>
                      <a:solidFill>
                        <a:srgbClr val="FEFFE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5076825" y="2963863"/>
          <a:ext cx="6953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r:id="rId11" imgW="368300" imgH="393700" progId="Equation.DSMT4">
                  <p:embed/>
                </p:oleObj>
              </mc:Choice>
              <mc:Fallback>
                <p:oleObj r:id="rId11" imgW="3683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963863"/>
                        <a:ext cx="695325" cy="744537"/>
                      </a:xfrm>
                      <a:prstGeom prst="rect">
                        <a:avLst/>
                      </a:prstGeom>
                      <a:solidFill>
                        <a:srgbClr val="FFFFE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30325" y="3963988"/>
            <a:ext cx="63293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所得结果在形式上与分数加减运算的结果相同。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642938" y="1787525"/>
            <a:ext cx="8086725" cy="522288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buFontTx/>
              <a:buNone/>
              <a:defRPr/>
            </a:pPr>
            <a:r>
              <a:rPr lang="zh-CN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同分母的分式相加减，分母不变，把分子相加减。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42938" y="1017588"/>
            <a:ext cx="724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同分母分式的加法与减法法则：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357313" y="3192463"/>
          <a:ext cx="21939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r:id="rId4" imgW="1091565" imgH="393700" progId="Equation.DSMT4">
                  <p:embed/>
                </p:oleObj>
              </mc:Choice>
              <mc:Fallback>
                <p:oleObj r:id="rId4" imgW="1091565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192463"/>
                        <a:ext cx="21939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827463" y="3216275"/>
          <a:ext cx="20859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r:id="rId6" imgW="1104900" imgH="393700" progId="Equation.DSMT4">
                  <p:embed/>
                </p:oleObj>
              </mc:Choice>
              <mc:Fallback>
                <p:oleObj r:id="rId6" imgW="11049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3216275"/>
                        <a:ext cx="20859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2938" y="2668588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即得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89025" y="5389563"/>
            <a:ext cx="2627313" cy="792162"/>
            <a:chOff x="1088698" y="5389288"/>
            <a:chExt cx="2627312" cy="792162"/>
          </a:xfrm>
        </p:grpSpPr>
        <p:graphicFrame>
          <p:nvGraphicFramePr>
            <p:cNvPr id="23566" name="Object 6"/>
            <p:cNvGraphicFramePr>
              <a:graphicFrameLocks noChangeAspect="1"/>
            </p:cNvGraphicFramePr>
            <p:nvPr/>
          </p:nvGraphicFramePr>
          <p:xfrm>
            <a:off x="1088698" y="5389288"/>
            <a:ext cx="1454150" cy="792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0" r:id="rId8" imgW="723900" imgH="393700" progId="Equation.DSMT4">
                    <p:embed/>
                  </p:oleObj>
                </mc:Choice>
                <mc:Fallback>
                  <p:oleObj r:id="rId8" imgW="723900" imgH="3937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698" y="5389288"/>
                          <a:ext cx="1454150" cy="792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7" name="Line 7"/>
            <p:cNvSpPr>
              <a:spLocks noChangeShapeType="1"/>
            </p:cNvSpPr>
            <p:nvPr/>
          </p:nvSpPr>
          <p:spPr bwMode="auto">
            <a:xfrm>
              <a:off x="2492048" y="6036988"/>
              <a:ext cx="122396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827463" y="5389563"/>
            <a:ext cx="3473450" cy="792162"/>
            <a:chOff x="3827135" y="5389288"/>
            <a:chExt cx="3473450" cy="792162"/>
          </a:xfrm>
        </p:grpSpPr>
        <p:graphicFrame>
          <p:nvGraphicFramePr>
            <p:cNvPr id="23564" name="Object 8"/>
            <p:cNvGraphicFramePr>
              <a:graphicFrameLocks noChangeAspect="1"/>
            </p:cNvGraphicFramePr>
            <p:nvPr/>
          </p:nvGraphicFramePr>
          <p:xfrm>
            <a:off x="3827135" y="5389288"/>
            <a:ext cx="2301875" cy="792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1" r:id="rId10" imgW="1219200" imgH="419100" progId="Equation.DSMT4">
                    <p:embed/>
                  </p:oleObj>
                </mc:Choice>
                <mc:Fallback>
                  <p:oleObj r:id="rId10" imgW="1219200" imgH="4191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135" y="5389288"/>
                          <a:ext cx="2301875" cy="792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5" name="Line 9"/>
            <p:cNvSpPr>
              <a:spLocks noChangeShapeType="1"/>
            </p:cNvSpPr>
            <p:nvPr/>
          </p:nvSpPr>
          <p:spPr bwMode="auto">
            <a:xfrm>
              <a:off x="6076623" y="6036988"/>
              <a:ext cx="122396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2870200" y="5251450"/>
          <a:ext cx="3063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r:id="rId12" imgW="152400" imgH="393700" progId="Equation.DSMT4">
                  <p:embed/>
                </p:oleObj>
              </mc:Choice>
              <mc:Fallback>
                <p:oleObj r:id="rId12" imgW="152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251450"/>
                        <a:ext cx="3063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6397625" y="5251450"/>
          <a:ext cx="4064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r:id="rId14" imgW="215900" imgH="419100" progId="Equation.DSMT4">
                  <p:embed/>
                </p:oleObj>
              </mc:Choice>
              <mc:Fallback>
                <p:oleObj r:id="rId14" imgW="2159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5251450"/>
                        <a:ext cx="4064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2938" y="4335463"/>
            <a:ext cx="906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计算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977900" y="1889125"/>
            <a:ext cx="798513" cy="800100"/>
            <a:chOff x="1438" y="2523"/>
            <a:chExt cx="687" cy="688"/>
          </a:xfrm>
        </p:grpSpPr>
        <p:sp>
          <p:nvSpPr>
            <p:cNvPr id="24594" name="Oval 10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解</a:t>
              </a:r>
            </a:p>
          </p:txBody>
        </p:sp>
        <p:grpSp>
          <p:nvGrpSpPr>
            <p:cNvPr id="24595" name="Group 11"/>
            <p:cNvGrpSpPr>
              <a:grpSpLocks noChangeAspect="1"/>
            </p:cNvGrpSpPr>
            <p:nvPr/>
          </p:nvGrpSpPr>
          <p:grpSpPr bwMode="auto">
            <a:xfrm>
              <a:off x="1438" y="2524"/>
              <a:ext cx="687" cy="687"/>
              <a:chOff x="975" y="754"/>
              <a:chExt cx="1406" cy="1406"/>
            </a:xfrm>
          </p:grpSpPr>
          <p:sp>
            <p:nvSpPr>
              <p:cNvPr id="3175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975" y="755"/>
                <a:ext cx="1406" cy="1405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175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025" y="805"/>
                <a:ext cx="1305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aphicFrame>
        <p:nvGraphicFramePr>
          <p:cNvPr id="5122" name="Object 14"/>
          <p:cNvGraphicFramePr>
            <a:graphicFrameLocks noChangeAspect="1"/>
          </p:cNvGraphicFramePr>
          <p:nvPr/>
        </p:nvGraphicFramePr>
        <p:xfrm>
          <a:off x="2706688" y="923925"/>
          <a:ext cx="42449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r:id="rId4" imgW="2565400" imgH="419100" progId="Equation.DSMT4">
                  <p:embed/>
                </p:oleObj>
              </mc:Choice>
              <mc:Fallback>
                <p:oleObj r:id="rId4" imgW="2565400" imgH="419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923925"/>
                        <a:ext cx="4244975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0" name="Object 16"/>
          <p:cNvGraphicFramePr>
            <a:graphicFrameLocks noChangeAspect="1"/>
          </p:cNvGraphicFramePr>
          <p:nvPr/>
        </p:nvGraphicFramePr>
        <p:xfrm>
          <a:off x="1892300" y="1885950"/>
          <a:ext cx="14239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r:id="rId6" imgW="799465" imgH="393700" progId="Equation.DSMT4">
                  <p:embed/>
                </p:oleObj>
              </mc:Choice>
              <mc:Fallback>
                <p:oleObj r:id="rId6" imgW="799465" imgH="393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1885950"/>
                        <a:ext cx="14239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1" name="Object 17"/>
          <p:cNvGraphicFramePr>
            <a:graphicFrameLocks noChangeAspect="1"/>
          </p:cNvGraphicFramePr>
          <p:nvPr/>
        </p:nvGraphicFramePr>
        <p:xfrm>
          <a:off x="3259138" y="1885950"/>
          <a:ext cx="8604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r:id="rId8" imgW="482600" imgH="393700" progId="Equation.DSMT4">
                  <p:embed/>
                </p:oleObj>
              </mc:Choice>
              <mc:Fallback>
                <p:oleObj r:id="rId8" imgW="4826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885950"/>
                        <a:ext cx="8604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4064000" y="1885950"/>
          <a:ext cx="6778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r:id="rId10" imgW="381000" imgH="393700" progId="Equation.DSMT4">
                  <p:embed/>
                </p:oleObj>
              </mc:Choice>
              <mc:Fallback>
                <p:oleObj r:id="rId10" imgW="3810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1885950"/>
                        <a:ext cx="6778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Object 19"/>
          <p:cNvGraphicFramePr>
            <a:graphicFrameLocks noChangeAspect="1"/>
          </p:cNvGraphicFramePr>
          <p:nvPr/>
        </p:nvGraphicFramePr>
        <p:xfrm>
          <a:off x="4683125" y="1885950"/>
          <a:ext cx="7445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r:id="rId12" imgW="381000" imgH="393700" progId="Equation.DSMT4">
                  <p:embed/>
                </p:oleObj>
              </mc:Choice>
              <mc:Fallback>
                <p:oleObj r:id="rId12" imgW="381000" imgH="393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1885950"/>
                        <a:ext cx="74453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Object 20"/>
          <p:cNvGraphicFramePr>
            <a:graphicFrameLocks noChangeAspect="1"/>
          </p:cNvGraphicFramePr>
          <p:nvPr/>
        </p:nvGraphicFramePr>
        <p:xfrm>
          <a:off x="1106488" y="2762250"/>
          <a:ext cx="23225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r:id="rId14" imgW="1397000" imgH="419100" progId="Equation.DSMT4">
                  <p:embed/>
                </p:oleObj>
              </mc:Choice>
              <mc:Fallback>
                <p:oleObj r:id="rId14" imgW="1397000" imgH="419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762250"/>
                        <a:ext cx="23225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21"/>
          <p:cNvGraphicFramePr>
            <a:graphicFrameLocks noChangeAspect="1"/>
          </p:cNvGraphicFramePr>
          <p:nvPr/>
        </p:nvGraphicFramePr>
        <p:xfrm>
          <a:off x="3381375" y="2660650"/>
          <a:ext cx="2928938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r:id="rId16" imgW="1511300" imgH="457200" progId="Equation.DSMT4">
                  <p:embed/>
                </p:oleObj>
              </mc:Choice>
              <mc:Fallback>
                <p:oleObj r:id="rId16" imgW="1511300" imgH="457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660650"/>
                        <a:ext cx="2928938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6" name="Object 22"/>
          <p:cNvGraphicFramePr>
            <a:graphicFrameLocks noChangeAspect="1"/>
          </p:cNvGraphicFramePr>
          <p:nvPr/>
        </p:nvGraphicFramePr>
        <p:xfrm>
          <a:off x="3381375" y="3575050"/>
          <a:ext cx="22748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r:id="rId18" imgW="1308100" imgH="419100" progId="Equation.DSMT4">
                  <p:embed/>
                </p:oleObj>
              </mc:Choice>
              <mc:Fallback>
                <p:oleObj r:id="rId18" imgW="1308100" imgH="419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3575050"/>
                        <a:ext cx="227488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3429000" y="4346575"/>
          <a:ext cx="9477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r:id="rId20" imgW="546100" imgH="419100" progId="Equation.DSMT4">
                  <p:embed/>
                </p:oleObj>
              </mc:Choice>
              <mc:Fallback>
                <p:oleObj r:id="rId20" imgW="546100" imgH="419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46575"/>
                        <a:ext cx="9477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8" name="Object 24"/>
          <p:cNvGraphicFramePr>
            <a:graphicFrameLocks noChangeAspect="1"/>
          </p:cNvGraphicFramePr>
          <p:nvPr/>
        </p:nvGraphicFramePr>
        <p:xfrm>
          <a:off x="3451225" y="5218113"/>
          <a:ext cx="9255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r:id="rId22" imgW="533400" imgH="393700" progId="Equation.DSMT4">
                  <p:embed/>
                </p:oleObj>
              </mc:Choice>
              <mc:Fallback>
                <p:oleObj r:id="rId22" imgW="5334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218113"/>
                        <a:ext cx="9255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71" name="Picture 27" descr="女博士1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6713" y="2054225"/>
            <a:ext cx="9556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977900" y="1030288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1  </a:t>
            </a:r>
            <a:r>
              <a:rPr lang="zh-CN" altLang="en-US" dirty="0" smtClean="0">
                <a:latin typeface="Times New Roman Italic" pitchFamily="18" charset="0"/>
                <a:ea typeface="黑体" panose="02010609060101010101" pitchFamily="49" charset="-122"/>
              </a:rPr>
              <a:t>计算：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621213" y="4643438"/>
            <a:ext cx="3121025" cy="1511300"/>
            <a:chOff x="2842009" y="4286250"/>
            <a:chExt cx="3120676" cy="1511300"/>
          </a:xfrm>
        </p:grpSpPr>
        <p:sp>
          <p:nvSpPr>
            <p:cNvPr id="24592" name="AutoShape 28"/>
            <p:cNvSpPr>
              <a:spLocks noChangeArrowheads="1"/>
            </p:cNvSpPr>
            <p:nvPr/>
          </p:nvSpPr>
          <p:spPr bwMode="auto">
            <a:xfrm rot="10800000">
              <a:off x="2842009" y="4286250"/>
              <a:ext cx="3120676" cy="1511300"/>
            </a:xfrm>
            <a:prstGeom prst="cloudCallout">
              <a:avLst>
                <a:gd name="adj1" fmla="val -45139"/>
                <a:gd name="adj2" fmla="val 111042"/>
              </a:avLst>
            </a:prstGeom>
            <a:gradFill rotWithShape="1">
              <a:gsLst>
                <a:gs pos="0">
                  <a:srgbClr val="0000CC"/>
                </a:gs>
                <a:gs pos="50000">
                  <a:srgbClr val="0099CC"/>
                </a:gs>
                <a:gs pos="100000">
                  <a:srgbClr val="0000CC"/>
                </a:gs>
              </a:gsLst>
              <a:lin ang="5400000" scaled="1"/>
            </a:gradFill>
            <a:ln w="9525">
              <a:solidFill>
                <a:srgbClr val="0000CC"/>
              </a:solidFill>
              <a:round/>
            </a:ln>
          </p:spPr>
          <p:txBody>
            <a:bodyPr rot="10800000"/>
            <a:lstStyle/>
            <a:p>
              <a:pPr marL="342900" indent="-342900" algn="ctr"/>
              <a:endParaRPr lang="zh-CN" altLang="en-US" sz="2800" b="1">
                <a:solidFill>
                  <a:schemeClr val="bg1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endParaRPr>
            </a:p>
          </p:txBody>
        </p:sp>
        <p:sp>
          <p:nvSpPr>
            <p:cNvPr id="24593" name="矩形 1"/>
            <p:cNvSpPr>
              <a:spLocks noChangeArrowheads="1"/>
            </p:cNvSpPr>
            <p:nvPr/>
          </p:nvSpPr>
          <p:spPr bwMode="auto">
            <a:xfrm>
              <a:off x="3045805" y="4571772"/>
              <a:ext cx="271308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       一定要注意符号！并且结果为最简分式或整式。</a:t>
              </a:r>
              <a:endParaRPr lang="zh-CN" altLang="en-US" sz="2000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920750" y="2143125"/>
            <a:ext cx="798513" cy="800100"/>
            <a:chOff x="1438" y="2523"/>
            <a:chExt cx="687" cy="688"/>
          </a:xfrm>
        </p:grpSpPr>
        <p:sp>
          <p:nvSpPr>
            <p:cNvPr id="25614" name="Oval 10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解</a:t>
              </a:r>
            </a:p>
          </p:txBody>
        </p:sp>
        <p:grpSp>
          <p:nvGrpSpPr>
            <p:cNvPr id="25615" name="Group 11"/>
            <p:cNvGrpSpPr>
              <a:grpSpLocks noChangeAspect="1"/>
            </p:cNvGrpSpPr>
            <p:nvPr/>
          </p:nvGrpSpPr>
          <p:grpSpPr bwMode="auto">
            <a:xfrm>
              <a:off x="1438" y="2524"/>
              <a:ext cx="687" cy="687"/>
              <a:chOff x="975" y="754"/>
              <a:chExt cx="1406" cy="1406"/>
            </a:xfrm>
          </p:grpSpPr>
          <p:sp>
            <p:nvSpPr>
              <p:cNvPr id="10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975" y="755"/>
                <a:ext cx="1406" cy="1405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025" y="805"/>
                <a:ext cx="1305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97150" y="1181100"/>
          <a:ext cx="45196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r:id="rId4" imgW="2730500" imgH="444500" progId="Equation.DSMT4">
                  <p:embed/>
                </p:oleObj>
              </mc:Choice>
              <mc:Fallback>
                <p:oleObj r:id="rId4" imgW="27305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1181100"/>
                        <a:ext cx="4519613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1976438" y="2259013"/>
          <a:ext cx="23066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r:id="rId6" imgW="1295400" imgH="393700" progId="Equation.DSMT4">
                  <p:embed/>
                </p:oleObj>
              </mc:Choice>
              <mc:Fallback>
                <p:oleObj r:id="rId6" imgW="12954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2259013"/>
                        <a:ext cx="23066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4244975" y="2259013"/>
          <a:ext cx="158591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r:id="rId8" imgW="888365" imgH="393700" progId="Equation.DSMT4">
                  <p:embed/>
                </p:oleObj>
              </mc:Choice>
              <mc:Fallback>
                <p:oleObj r:id="rId8" imgW="888365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2259013"/>
                        <a:ext cx="158591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5794375" y="2259013"/>
          <a:ext cx="103981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r:id="rId10" imgW="584200" imgH="393700" progId="Equation.DSMT4">
                  <p:embed/>
                </p:oleObj>
              </mc:Choice>
              <mc:Fallback>
                <p:oleObj r:id="rId10" imgW="5842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2259013"/>
                        <a:ext cx="103981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821488" y="2419350"/>
          <a:ext cx="520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r:id="rId12" imgW="266065" imgH="165100" progId="Equation.DSMT4">
                  <p:embed/>
                </p:oleObj>
              </mc:Choice>
              <mc:Fallback>
                <p:oleObj r:id="rId12" imgW="266065" imgH="165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2419350"/>
                        <a:ext cx="5207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1041400" y="3128963"/>
          <a:ext cx="21447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r:id="rId14" imgW="1180465" imgH="444500" progId="Equation.DSMT4">
                  <p:embed/>
                </p:oleObj>
              </mc:Choice>
              <mc:Fallback>
                <p:oleObj r:id="rId14" imgW="1180465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128963"/>
                        <a:ext cx="214471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3186113" y="3128963"/>
          <a:ext cx="1698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r:id="rId16" imgW="875665" imgH="444500" progId="Equation.DSMT4">
                  <p:embed/>
                </p:oleObj>
              </mc:Choice>
              <mc:Fallback>
                <p:oleObj r:id="rId16" imgW="875665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3128963"/>
                        <a:ext cx="16986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2935288" y="3994150"/>
          <a:ext cx="10747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r:id="rId18" imgW="660400" imgH="444500" progId="Equation.DSMT4">
                  <p:embed/>
                </p:oleObj>
              </mc:Choice>
              <mc:Fallback>
                <p:oleObj r:id="rId18" imgW="660400" imgH="444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3994150"/>
                        <a:ext cx="107473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2935288" y="4830763"/>
          <a:ext cx="18748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r:id="rId20" imgW="1078865" imgH="444500" progId="Equation.DSMT4">
                  <p:embed/>
                </p:oleObj>
              </mc:Choice>
              <mc:Fallback>
                <p:oleObj r:id="rId20" imgW="1078865" imgH="444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830763"/>
                        <a:ext cx="187483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2962275" y="5713413"/>
          <a:ext cx="9477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r:id="rId22" imgW="546100" imgH="190500" progId="Equation.DSMT4">
                  <p:embed/>
                </p:oleObj>
              </mc:Choice>
              <mc:Fallback>
                <p:oleObj r:id="rId22" imgW="546100" imgH="190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5713413"/>
                        <a:ext cx="9477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920750" y="1303338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2  </a:t>
            </a:r>
            <a:r>
              <a:rPr lang="zh-CN" altLang="en-US" dirty="0" smtClean="0">
                <a:latin typeface="Times New Roman Italic" pitchFamily="18" charset="0"/>
                <a:ea typeface="黑体" panose="02010609060101010101" pitchFamily="49" charset="-122"/>
              </a:rPr>
              <a:t>计算：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"/>
          <p:cNvGraphicFramePr>
            <a:graphicFrameLocks noChangeAspect="1"/>
          </p:cNvGraphicFramePr>
          <p:nvPr/>
        </p:nvGraphicFramePr>
        <p:xfrm>
          <a:off x="1143000" y="847725"/>
          <a:ext cx="516572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r:id="rId4" imgW="2400300" imgH="635000" progId="Equation.DSMT4">
                  <p:embed/>
                </p:oleObj>
              </mc:Choice>
              <mc:Fallback>
                <p:oleObj r:id="rId4" imgW="2400300" imgH="63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47725"/>
                        <a:ext cx="5165725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1006475" y="3495675"/>
          <a:ext cx="3865563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r:id="rId6" imgW="1637665" imgH="584200" progId="Equation.DSMT4">
                  <p:embed/>
                </p:oleObj>
              </mc:Choice>
              <mc:Fallback>
                <p:oleObj r:id="rId6" imgW="1637665" imgH="584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495675"/>
                        <a:ext cx="3865563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1006475" y="4946650"/>
          <a:ext cx="68072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r:id="rId8" imgW="3517900" imgH="406400" progId="Equation.DSMT4">
                  <p:embed/>
                </p:oleObj>
              </mc:Choice>
              <mc:Fallback>
                <p:oleObj r:id="rId8" imgW="3517900" imgH="406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946650"/>
                        <a:ext cx="68072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1006475" y="2455863"/>
            <a:ext cx="798513" cy="800100"/>
            <a:chOff x="1438" y="2523"/>
            <a:chExt cx="687" cy="688"/>
          </a:xfrm>
        </p:grpSpPr>
        <p:sp>
          <p:nvSpPr>
            <p:cNvPr id="26630" name="Oval 10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解</a:t>
              </a:r>
            </a:p>
          </p:txBody>
        </p:sp>
        <p:grpSp>
          <p:nvGrpSpPr>
            <p:cNvPr id="26631" name="Group 11"/>
            <p:cNvGrpSpPr>
              <a:grpSpLocks noChangeAspect="1"/>
            </p:cNvGrpSpPr>
            <p:nvPr/>
          </p:nvGrpSpPr>
          <p:grpSpPr bwMode="auto">
            <a:xfrm>
              <a:off x="1438" y="2524"/>
              <a:ext cx="687" cy="687"/>
              <a:chOff x="975" y="754"/>
              <a:chExt cx="1406" cy="1406"/>
            </a:xfrm>
          </p:grpSpPr>
          <p:sp>
            <p:nvSpPr>
              <p:cNvPr id="10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975" y="755"/>
                <a:ext cx="1406" cy="1405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025" y="805"/>
                <a:ext cx="1305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259</Words>
  <Application>Microsoft Office PowerPoint</Application>
  <PresentationFormat>全屏显示(4:3)</PresentationFormat>
  <Paragraphs>45</Paragraphs>
  <Slides>12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Times New Roman Italic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2023-01-16T15:33:12Z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8CCC1C83D22642DFB81DAFD50DE4E981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