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496" r:id="rId2"/>
    <p:sldId id="525" r:id="rId3"/>
    <p:sldId id="559" r:id="rId4"/>
    <p:sldId id="527" r:id="rId5"/>
    <p:sldId id="577" r:id="rId6"/>
    <p:sldId id="528" r:id="rId7"/>
    <p:sldId id="530" r:id="rId8"/>
    <p:sldId id="531" r:id="rId9"/>
    <p:sldId id="592" r:id="rId10"/>
    <p:sldId id="327" r:id="rId11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5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DAC0"/>
    <a:srgbClr val="E4DAC1"/>
    <a:srgbClr val="E5D8C5"/>
    <a:srgbClr val="D0C5A5"/>
    <a:srgbClr val="CDBC91"/>
    <a:srgbClr val="C8B58B"/>
    <a:srgbClr val="CAB68E"/>
    <a:srgbClr val="CCBB90"/>
    <a:srgbClr val="1F1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56" autoAdjust="0"/>
  </p:normalViewPr>
  <p:slideViewPr>
    <p:cSldViewPr snapToGrid="0">
      <p:cViewPr varScale="1">
        <p:scale>
          <a:sx n="107" d="100"/>
          <a:sy n="107" d="100"/>
        </p:scale>
        <p:origin x="-90" y="-690"/>
      </p:cViewPr>
      <p:guideLst>
        <p:guide orient="horz" pos="1695"/>
        <p:guide pos="2784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953" y="107157"/>
            <a:ext cx="118586" cy="4005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-26670" y="5031582"/>
            <a:ext cx="9210199" cy="1090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 lIns="68580" tIns="34290" rIns="68580" bIns="34290"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 lIns="68580" tIns="34290" rIns="68580" bIns="34290"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684714"/>
            <a:ext cx="2133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fld id="{3E5A1C33-E7E8-497D-BFBE-6668BCC38FD5}" type="datetimeFigureOut">
              <a:rPr lang="zh-CN" altLang="en-US" sz="800" smtClean="0"/>
              <a:t>2023-01-16</a:t>
            </a:fld>
            <a:endParaRPr lang="zh-CN" altLang="en-US" sz="8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684714"/>
            <a:ext cx="2133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3"/>
          </p:nvPr>
        </p:nvSpPr>
        <p:spPr>
          <a:xfrm>
            <a:off x="3124200" y="4684714"/>
            <a:ext cx="2895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algn="ctr">
              <a:defRPr/>
            </a:pPr>
            <a:endParaRPr lang="zh-CN" altLang="en-US" sz="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3000" y="342901"/>
            <a:ext cx="7391400" cy="365522"/>
          </a:xfrm>
        </p:spPr>
        <p:txBody>
          <a:bodyPr lIns="68580" tIns="34290" rIns="68580" bIns="34290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0"/>
          </p:nvPr>
        </p:nvSpPr>
        <p:spPr>
          <a:xfrm>
            <a:off x="5943600" y="4902994"/>
            <a:ext cx="2895600" cy="240506"/>
          </a:xfrm>
        </p:spPr>
        <p:txBody>
          <a:bodyPr lIns="68580" tIns="34290" rIns="68580" bIns="34290"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1"/>
          </p:nvPr>
        </p:nvSpPr>
        <p:spPr>
          <a:xfrm>
            <a:off x="2971800" y="4902994"/>
            <a:ext cx="2133600" cy="240506"/>
          </a:xfrm>
        </p:spPr>
        <p:txBody>
          <a:bodyPr lIns="68580" tIns="34290" rIns="68580" bIns="34290"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日期占位符 1053"/>
          <p:cNvSpPr>
            <a:spLocks noGrp="1"/>
          </p:cNvSpPr>
          <p:nvPr>
            <p:ph type="dt" sz="half" idx="12"/>
          </p:nvPr>
        </p:nvSpPr>
        <p:spPr>
          <a:xfrm>
            <a:off x="5943600" y="51198"/>
            <a:ext cx="2590800" cy="177403"/>
          </a:xfrm>
        </p:spPr>
        <p:txBody>
          <a:bodyPr lIns="68580" tIns="34290" rIns="68580" bIns="34290"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lIns="68580" tIns="34290" rIns="68580" bIns="34290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 lIns="68580" tIns="34290" rIns="68580" bIns="3429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 lIns="68580" tIns="34290" rIns="68580" bIns="3429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 lIns="68580" tIns="34290" rIns="68580" bIns="34290"/>
          <a:lstStyle/>
          <a:p>
            <a:pPr>
              <a:defRPr/>
            </a:pPr>
            <a:fld id="{6CB2FF18-A3AF-4250-8E63-1356B589048D}" type="datetimeFigureOut">
              <a:rPr lang="zh-CN" altLang="en-US" sz="900" smtClean="0">
                <a:solidFill>
                  <a:schemeClr val="tx1">
                    <a:tint val="75000"/>
                  </a:schemeClr>
                </a:solidFill>
              </a:rPr>
              <a:t>2023-01-16</a:t>
            </a:fld>
            <a:endParaRPr lang="zh-CN" altLang="en-US" sz="9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 lIns="68580" tIns="34290" rIns="68580" bIns="34290"/>
          <a:lstStyle/>
          <a:p>
            <a:pPr algn="ctr">
              <a:defRPr/>
            </a:pPr>
            <a:endParaRPr lang="zh-CN" altLang="en-US" sz="9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 lIns="68580" tIns="34290" rIns="68580" bIns="34290"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标题，内容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lIns="68580" tIns="34290" rIns="68580" bIns="34290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 lIns="68580" tIns="34290" rIns="68580" bIns="34290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48200" y="1200151"/>
            <a:ext cx="4038600" cy="3394472"/>
          </a:xfrm>
        </p:spPr>
        <p:txBody>
          <a:bodyPr lIns="68580" tIns="34290" rIns="68580" bIns="34290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 lIns="68580" tIns="34290" rIns="68580" bIns="34290"/>
          <a:lstStyle/>
          <a:p>
            <a:pPr>
              <a:defRPr/>
            </a:pPr>
            <a:fld id="{6CB2FF18-A3AF-4250-8E63-1356B589048D}" type="datetimeFigureOut">
              <a:rPr lang="zh-CN" altLang="en-US" sz="900" smtClean="0">
                <a:solidFill>
                  <a:schemeClr val="tx1">
                    <a:tint val="75000"/>
                  </a:schemeClr>
                </a:solidFill>
              </a:rPr>
              <a:t>2023-01-16</a:t>
            </a:fld>
            <a:endParaRPr lang="zh-CN" altLang="en-US" sz="9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 lIns="68580" tIns="34290" rIns="68580" bIns="34290"/>
          <a:lstStyle/>
          <a:p>
            <a:pPr algn="ctr">
              <a:defRPr/>
            </a:pPr>
            <a:endParaRPr lang="zh-CN" altLang="en-US" sz="9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 lIns="68580" tIns="34290" rIns="68580" bIns="34290"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631157" y="1712379"/>
            <a:ext cx="5665946" cy="901675"/>
          </a:xfrm>
          <a:prstGeom prst="roundRect">
            <a:avLst>
              <a:gd name="adj" fmla="val 18458"/>
            </a:avLst>
          </a:prstGeom>
          <a:solidFill>
            <a:schemeClr val="bg2">
              <a:lumMod val="90000"/>
              <a:alpha val="60000"/>
            </a:schemeClr>
          </a:solidFill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等可能事件的概</a:t>
            </a:r>
            <a:r>
              <a:rPr lang="zh-CN" altLang="en-US" sz="48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率</a:t>
            </a:r>
            <a:endParaRPr lang="en-US" altLang="zh-CN" sz="48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0" y="419261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33926" y="1145857"/>
            <a:ext cx="7741920" cy="21459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500"/>
              <a:t>             </a:t>
            </a: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1042" y="2135975"/>
            <a:ext cx="7909084" cy="83869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5000" dirty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5729" y="105728"/>
            <a:ext cx="1401604" cy="62103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37904" y="1565120"/>
            <a:ext cx="8082314" cy="9773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defTabSz="342900">
              <a:lnSpc>
                <a:spcPct val="150000"/>
              </a:lnSpc>
              <a:defRPr/>
            </a:pP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前面我们用事件发生的</a:t>
            </a:r>
            <a:r>
              <a:rPr lang="zh-CN" altLang="en-US" sz="2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频率来估计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该事件发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生的</a:t>
            </a:r>
            <a:r>
              <a:rPr lang="zh-CN" altLang="en-US" sz="2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概率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，但得到的往往只是概率的估计值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那么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，还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有没有其他求概率的方法呢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5915026" y="3642360"/>
            <a:ext cx="2697956" cy="1106329"/>
          </a:xfrm>
          <a:prstGeom prst="cloudCallout">
            <a:avLst>
              <a:gd name="adj1" fmla="val -93387"/>
              <a:gd name="adj2" fmla="val -18187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8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同时具有这两个特点的实验为古典概率模型</a:t>
            </a:r>
          </a:p>
        </p:txBody>
      </p:sp>
      <p:pic>
        <p:nvPicPr>
          <p:cNvPr id="2" name="图片 1" descr="1-6.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68593" y="170974"/>
            <a:ext cx="1924050" cy="615791"/>
          </a:xfrm>
          <a:prstGeom prst="rect">
            <a:avLst/>
          </a:prstGeom>
        </p:spPr>
      </p:pic>
      <p:sp>
        <p:nvSpPr>
          <p:cNvPr id="26" name="内容占位符 7"/>
          <p:cNvSpPr txBox="1">
            <a:spLocks noChangeArrowheads="1"/>
          </p:cNvSpPr>
          <p:nvPr/>
        </p:nvSpPr>
        <p:spPr bwMode="auto">
          <a:xfrm>
            <a:off x="423863" y="669131"/>
            <a:ext cx="8008620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一个袋中装有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个球，分别标有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5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这五个号码，这些球除号码外都相同，搅匀后任意摸出一个球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defTabSz="342900" fontAlgn="base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(1)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会出现哪些可能的结果？</a:t>
            </a:r>
          </a:p>
          <a:p>
            <a:pPr defTabSz="342900" fontAlgn="base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(2)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每种结果出现的可能性相同吗？猜一猜它们的概率分别是多少？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66237" y="3214212"/>
            <a:ext cx="8196796" cy="489365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pPr defTabSz="342900" eaLnBrk="0" fontAlgn="base" hangingPunct="0">
              <a:lnSpc>
                <a:spcPct val="130000"/>
              </a:lnSpc>
              <a:spcAft>
                <a:spcPct val="0"/>
              </a:spcAft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2.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前面我们提到的掷硬币、掷骰子和摸球的游戏有什么共同的特点？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23862" y="2362200"/>
            <a:ext cx="5148263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>
                <a:solidFill>
                  <a:srgbClr val="00B0F0"/>
                </a:solidFill>
              </a:rPr>
              <a:t>(1)</a:t>
            </a:r>
            <a:r>
              <a:rPr lang="zh-CN" altLang="en-US" sz="2100" dirty="0">
                <a:solidFill>
                  <a:srgbClr val="00B0F0"/>
                </a:solidFill>
              </a:rPr>
              <a:t>可能摸到</a:t>
            </a:r>
            <a:r>
              <a:rPr lang="en-US" altLang="zh-CN" sz="2100" dirty="0">
                <a:solidFill>
                  <a:srgbClr val="00B0F0"/>
                </a:solidFill>
              </a:rPr>
              <a:t>1</a:t>
            </a:r>
            <a:r>
              <a:rPr lang="zh-CN" altLang="en-US" sz="2100" dirty="0">
                <a:solidFill>
                  <a:srgbClr val="00B0F0"/>
                </a:solidFill>
              </a:rPr>
              <a:t>、</a:t>
            </a:r>
            <a:r>
              <a:rPr lang="en-US" altLang="zh-CN" sz="2100" dirty="0">
                <a:solidFill>
                  <a:srgbClr val="00B0F0"/>
                </a:solidFill>
              </a:rPr>
              <a:t>2</a:t>
            </a:r>
            <a:r>
              <a:rPr lang="zh-CN" altLang="en-US" sz="2100" dirty="0">
                <a:solidFill>
                  <a:srgbClr val="00B0F0"/>
                </a:solidFill>
              </a:rPr>
              <a:t>、</a:t>
            </a:r>
            <a:r>
              <a:rPr lang="en-US" altLang="zh-CN" sz="2100" dirty="0">
                <a:solidFill>
                  <a:srgbClr val="00B0F0"/>
                </a:solidFill>
              </a:rPr>
              <a:t>3</a:t>
            </a:r>
            <a:r>
              <a:rPr lang="zh-CN" altLang="en-US" sz="2100" dirty="0">
                <a:solidFill>
                  <a:srgbClr val="00B0F0"/>
                </a:solidFill>
              </a:rPr>
              <a:t>、</a:t>
            </a:r>
            <a:r>
              <a:rPr lang="en-US" altLang="zh-CN" sz="2100" dirty="0">
                <a:solidFill>
                  <a:srgbClr val="00B0F0"/>
                </a:solidFill>
              </a:rPr>
              <a:t>4</a:t>
            </a:r>
            <a:r>
              <a:rPr lang="zh-CN" altLang="en-US" sz="2100" dirty="0">
                <a:solidFill>
                  <a:srgbClr val="00B0F0"/>
                </a:solidFill>
              </a:rPr>
              <a:t>、</a:t>
            </a:r>
            <a:r>
              <a:rPr lang="en-US" altLang="zh-CN" sz="2100" dirty="0">
                <a:solidFill>
                  <a:srgbClr val="00B0F0"/>
                </a:solidFill>
              </a:rPr>
              <a:t>5</a:t>
            </a:r>
            <a:r>
              <a:rPr lang="zh-CN" altLang="en-US" sz="2100" dirty="0">
                <a:solidFill>
                  <a:srgbClr val="00B0F0"/>
                </a:solidFill>
              </a:rPr>
              <a:t>号球这</a:t>
            </a:r>
            <a:r>
              <a:rPr lang="en-US" altLang="zh-CN" sz="2100" dirty="0">
                <a:solidFill>
                  <a:srgbClr val="00B0F0"/>
                </a:solidFill>
              </a:rPr>
              <a:t>5</a:t>
            </a:r>
            <a:r>
              <a:rPr lang="zh-CN" altLang="en-US" sz="2100" dirty="0">
                <a:solidFill>
                  <a:srgbClr val="00B0F0"/>
                </a:solidFill>
              </a:rPr>
              <a:t>中结果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3862" y="2763202"/>
            <a:ext cx="7559993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00B0F0"/>
                </a:solidFill>
              </a:rPr>
              <a:t>(2)</a:t>
            </a:r>
            <a:r>
              <a:rPr lang="zh-CN" altLang="en-US" sz="2100">
                <a:solidFill>
                  <a:srgbClr val="00B0F0"/>
                </a:solidFill>
              </a:rPr>
              <a:t>每种结果出现的可能性都相同，所以它们发生的概率都是</a:t>
            </a:r>
          </a:p>
        </p:txBody>
      </p:sp>
      <p:graphicFrame>
        <p:nvGraphicFramePr>
          <p:cNvPr id="7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442359" y="2666524"/>
          <a:ext cx="19431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4" imgW="139700" imgH="393700" progId="Equation.KSEE3">
                  <p:embed/>
                </p:oleObj>
              </mc:Choice>
              <mc:Fallback>
                <p:oleObj r:id="rId4" imgW="1397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42359" y="2666524"/>
                        <a:ext cx="194310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435293" y="3787617"/>
            <a:ext cx="5364480" cy="71485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00B0F0"/>
                </a:solidFill>
              </a:rPr>
              <a:t>(1)</a:t>
            </a:r>
            <a:r>
              <a:rPr lang="zh-CN" altLang="en-US" sz="2100">
                <a:solidFill>
                  <a:srgbClr val="00B0F0"/>
                </a:solidFill>
              </a:rPr>
              <a:t>每种实验的结果都有有限种（有限性）；</a:t>
            </a:r>
          </a:p>
          <a:p>
            <a:r>
              <a:rPr lang="en-US" altLang="zh-CN" sz="2100">
                <a:solidFill>
                  <a:srgbClr val="00B0F0"/>
                </a:solidFill>
              </a:rPr>
              <a:t>(2)</a:t>
            </a:r>
            <a:r>
              <a:rPr lang="zh-CN" altLang="en-US" sz="2100">
                <a:solidFill>
                  <a:srgbClr val="00B0F0"/>
                </a:solidFill>
              </a:rPr>
              <a:t>每种结果出现的可能性相同（等可能性）</a:t>
            </a:r>
            <a:r>
              <a:rPr lang="en-US" altLang="zh-CN" sz="2100">
                <a:solidFill>
                  <a:srgbClr val="00B0F0"/>
                </a:solidFill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" grpId="0"/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4"/>
          <p:cNvGrpSpPr/>
          <p:nvPr/>
        </p:nvGrpSpPr>
        <p:grpSpPr>
          <a:xfrm>
            <a:off x="459105" y="229076"/>
            <a:ext cx="5992654" cy="1889760"/>
            <a:chOff x="315" y="2933"/>
            <a:chExt cx="4805" cy="1083"/>
          </a:xfrm>
        </p:grpSpPr>
        <p:sp>
          <p:nvSpPr>
            <p:cNvPr id="9269" name="AutoShape 5"/>
            <p:cNvSpPr/>
            <p:nvPr/>
          </p:nvSpPr>
          <p:spPr>
            <a:xfrm>
              <a:off x="315" y="3280"/>
              <a:ext cx="4805" cy="736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l"/>
              <a:endParaRPr lang="zh-CN" altLang="en-US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endParaRPr>
            </a:p>
            <a:p>
              <a:pPr defTabSz="342900" eaLnBrk="0" fontAlgn="base" hangingPunct="0">
                <a:lnSpc>
                  <a:spcPct val="140000"/>
                </a:lnSpc>
                <a:spcAft>
                  <a:spcPct val="0"/>
                </a:spcAft>
                <a:defRPr/>
              </a:pPr>
              <a:r>
                <a:rPr lang="zh-CN" altLang="en-US" sz="1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     一般地，如果一个试验有</a:t>
              </a:r>
              <a:r>
                <a:rPr lang="en-US" altLang="zh-CN" sz="1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n</a:t>
              </a:r>
              <a:r>
                <a:rPr lang="zh-CN" altLang="en-US" sz="1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种等可能的结果，</a:t>
              </a:r>
            </a:p>
            <a:p>
              <a:pPr defTabSz="342900" eaLnBrk="0" fontAlgn="base" hangingPunct="0">
                <a:lnSpc>
                  <a:spcPct val="140000"/>
                </a:lnSpc>
                <a:spcAft>
                  <a:spcPct val="0"/>
                </a:spcAft>
                <a:defRPr/>
              </a:pPr>
              <a:r>
                <a:rPr lang="zh-CN" altLang="en-US" sz="1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事件</a:t>
              </a:r>
              <a:r>
                <a:rPr lang="en-US" altLang="zh-CN" sz="1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A</a:t>
              </a:r>
              <a:r>
                <a:rPr lang="zh-CN" altLang="en-US" sz="1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包含其中的</a:t>
              </a:r>
              <a:r>
                <a:rPr lang="en-US" altLang="zh-CN" sz="1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m</a:t>
              </a:r>
              <a:r>
                <a:rPr lang="zh-CN" altLang="en-US" sz="1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种结果，</a:t>
              </a:r>
            </a:p>
            <a:p>
              <a:pPr defTabSz="342900" eaLnBrk="0" fontAlgn="base" hangingPunct="0">
                <a:lnSpc>
                  <a:spcPct val="140000"/>
                </a:lnSpc>
                <a:spcAft>
                  <a:spcPct val="0"/>
                </a:spcAft>
                <a:defRPr/>
              </a:pPr>
              <a:r>
                <a:rPr lang="zh-CN" altLang="en-US" sz="1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那么事件</a:t>
              </a:r>
              <a:r>
                <a:rPr lang="en-US" altLang="zh-CN" sz="1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A</a:t>
              </a:r>
              <a:r>
                <a:rPr lang="zh-CN" altLang="en-US" sz="1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发生的概率为：</a:t>
              </a:r>
              <a:r>
                <a:rPr lang="en-US" altLang="zh-CN" sz="1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+mn-ea"/>
                </a:rPr>
                <a:t>P(A)=</a:t>
              </a: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15" y="2933"/>
              <a:ext cx="279" cy="412"/>
            </a:xfrm>
            <a:prstGeom prst="rect">
              <a:avLst/>
            </a:prstGeom>
            <a:noFill/>
            <a:ln w="9525">
              <a:noFill/>
            </a:ln>
          </p:spPr>
        </p:pic>
      </p:grp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892392" y="1610678"/>
          <a:ext cx="253841" cy="508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r:id="rId4" imgW="177165" imgH="393700" progId="Equation.KSEE3">
                  <p:embed/>
                </p:oleObj>
              </mc:Choice>
              <mc:Fallback>
                <p:oleObj r:id="rId4" imgW="177165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92392" y="1610678"/>
                        <a:ext cx="253841" cy="508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内容占位符 7"/>
          <p:cNvSpPr txBox="1">
            <a:spLocks noChangeArrowheads="1"/>
          </p:cNvSpPr>
          <p:nvPr/>
        </p:nvSpPr>
        <p:spPr bwMode="auto">
          <a:xfrm>
            <a:off x="182404" y="304324"/>
            <a:ext cx="6147911" cy="394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defTabSz="342900" fontAlgn="base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任意掷一枚质地均匀的骰子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defTabSz="342900" fontAlgn="base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掷出的点数大于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的概率是多少？</a:t>
            </a:r>
            <a:endParaRPr lang="en-US" altLang="zh-CN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342900" fontAlgn="base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掷出的点数是偶数的概率是多少？</a:t>
            </a:r>
            <a:endParaRPr lang="en-US" altLang="zh-CN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342900" fontAlgn="base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解：任意掷一枚质地均匀的骰子，所有可能的结果有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种：</a:t>
            </a:r>
            <a:endParaRPr lang="en-US" altLang="zh-CN" sz="18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 defTabSz="342900" fontAlgn="base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掷出的点数分别是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3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</a:p>
          <a:p>
            <a:pPr algn="just" defTabSz="342900" fontAlgn="base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因为骰子是质地均匀的，所以每种结果出现的可能性相同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algn="just" defTabSz="342900" fontAlgn="base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(1)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掷出的点数大于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的结果只有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种：</a:t>
            </a:r>
          </a:p>
          <a:p>
            <a:pPr algn="just" defTabSz="342900" fontAlgn="base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掷出的点数分别是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，所以 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P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（掷出的点数大于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4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）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=</a:t>
            </a:r>
            <a:endParaRPr lang="en-US" altLang="zh-CN" sz="18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 defTabSz="342900" fontAlgn="base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272415" algn="l"/>
              </a:tabLst>
              <a:defRPr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(2)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掷出的点数是偶数的结果有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种：</a:t>
            </a:r>
          </a:p>
          <a:p>
            <a:pPr algn="just" defTabSz="342900" fontAlgn="base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272415" algn="l"/>
              </a:tabLst>
              <a:defRPr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掷出的点数分别是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，所以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P(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掷出的点数是偶数）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=</a:t>
            </a:r>
            <a:endParaRPr lang="en-US" altLang="zh-CN" sz="1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9218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744528" y="2870598"/>
          <a:ext cx="765572" cy="677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r:id="rId3" imgW="444500" imgH="393700" progId="Equation.KSEE3">
                  <p:embed/>
                </p:oleObj>
              </mc:Choice>
              <mc:Fallback>
                <p:oleObj r:id="rId3" imgW="444500" imgH="393700" progId="Equation.KSEE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44528" y="2870598"/>
                        <a:ext cx="765572" cy="6774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078141" y="3617595"/>
          <a:ext cx="770334" cy="683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r:id="rId5" imgW="444500" imgH="393700" progId="Equation.KSEE3">
                  <p:embed/>
                </p:oleObj>
              </mc:Choice>
              <mc:Fallback>
                <p:oleObj r:id="rId5" imgW="444500" imgH="393700" progId="Equation.KSEE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78141" y="3617595"/>
                        <a:ext cx="770334" cy="68341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6117908" y="583407"/>
            <a:ext cx="2850356" cy="1264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76200" dir="2700000" algn="tl" rotWithShape="0">
              <a:srgbClr val="FFC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古典概率求法关键：</a:t>
            </a:r>
          </a:p>
          <a:p>
            <a:pPr algn="l"/>
            <a:r>
              <a:rPr lang="en-US" altLang="zh-CN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全部可能的结果总数；</a:t>
            </a:r>
          </a:p>
          <a:p>
            <a:pPr algn="l"/>
            <a:r>
              <a:rPr lang="en-US" altLang="zh-CN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符合条件的结果数目</a:t>
            </a:r>
            <a:r>
              <a:rPr lang="en-US" altLang="zh-CN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8" name="Group 18"/>
          <p:cNvGrpSpPr/>
          <p:nvPr/>
        </p:nvGrpSpPr>
        <p:grpSpPr>
          <a:xfrm>
            <a:off x="3009901" y="2580323"/>
            <a:ext cx="1191101" cy="449580"/>
            <a:chOff x="0" y="0"/>
            <a:chExt cx="907" cy="317"/>
          </a:xfrm>
        </p:grpSpPr>
        <p:sp>
          <p:nvSpPr>
            <p:cNvPr id="4109" name="Line 19"/>
            <p:cNvSpPr/>
            <p:nvPr/>
          </p:nvSpPr>
          <p:spPr>
            <a:xfrm>
              <a:off x="0" y="0"/>
              <a:ext cx="0" cy="317"/>
            </a:xfrm>
            <a:prstGeom prst="line">
              <a:avLst/>
            </a:prstGeom>
            <a:ln w="9525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0" name="Line 20"/>
            <p:cNvSpPr/>
            <p:nvPr/>
          </p:nvSpPr>
          <p:spPr>
            <a:xfrm>
              <a:off x="0" y="0"/>
              <a:ext cx="907" cy="0"/>
            </a:xfrm>
            <a:prstGeom prst="line">
              <a:avLst/>
            </a:prstGeom>
            <a:ln w="9525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1" name="Line 21"/>
            <p:cNvSpPr/>
            <p:nvPr/>
          </p:nvSpPr>
          <p:spPr>
            <a:xfrm>
              <a:off x="907" y="0"/>
              <a:ext cx="0" cy="317"/>
            </a:xfrm>
            <a:prstGeom prst="line">
              <a:avLst/>
            </a:prstGeom>
            <a:ln w="9525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2" name="Line 22"/>
            <p:cNvSpPr/>
            <p:nvPr/>
          </p:nvSpPr>
          <p:spPr>
            <a:xfrm>
              <a:off x="363" y="0"/>
              <a:ext cx="0" cy="317"/>
            </a:xfrm>
            <a:prstGeom prst="line">
              <a:avLst/>
            </a:prstGeom>
            <a:ln w="9525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" name="图片 1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7634" y="73819"/>
            <a:ext cx="3824764" cy="617696"/>
          </a:xfrm>
          <a:prstGeom prst="rect">
            <a:avLst/>
          </a:prstGeom>
        </p:spPr>
      </p:pic>
      <p:sp>
        <p:nvSpPr>
          <p:cNvPr id="11265" name="Rectangle 3"/>
          <p:cNvSpPr>
            <a:spLocks noGrp="1"/>
          </p:cNvSpPr>
          <p:nvPr/>
        </p:nvSpPr>
        <p:spPr>
          <a:xfrm>
            <a:off x="471660" y="718108"/>
            <a:ext cx="7645366" cy="16787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219075" indent="-219075"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en-US" altLang="zh-CN" sz="2100" dirty="0">
                <a:latin typeface="+mn-ea"/>
                <a:cs typeface="+mn-ea"/>
              </a:rPr>
              <a:t>1.</a:t>
            </a:r>
            <a:r>
              <a:rPr lang="zh-CN" altLang="en-US" sz="2100" dirty="0">
                <a:latin typeface="+mn-ea"/>
                <a:cs typeface="+mn-ea"/>
              </a:rPr>
              <a:t>将</a:t>
            </a:r>
            <a:r>
              <a:rPr lang="en-US" altLang="zh-CN" sz="2100" b="1" i="1" dirty="0">
                <a:cs typeface="+mn-lt"/>
              </a:rPr>
              <a:t>A</a:t>
            </a:r>
            <a:r>
              <a:rPr lang="en-US" altLang="zh-CN" sz="2100" dirty="0">
                <a:latin typeface="+mn-ea"/>
                <a:cs typeface="+mn-ea"/>
              </a:rPr>
              <a:t>,</a:t>
            </a:r>
            <a:r>
              <a:rPr lang="en-US" altLang="zh-CN" sz="2100" b="1" i="1" dirty="0">
                <a:cs typeface="+mn-lt"/>
              </a:rPr>
              <a:t>B</a:t>
            </a:r>
            <a:r>
              <a:rPr lang="en-US" altLang="zh-CN" sz="2100" dirty="0">
                <a:latin typeface="+mn-ea"/>
                <a:cs typeface="+mn-ea"/>
              </a:rPr>
              <a:t>,</a:t>
            </a:r>
            <a:r>
              <a:rPr lang="en-US" altLang="zh-CN" sz="2100" b="1" i="1" dirty="0">
                <a:cs typeface="+mn-lt"/>
              </a:rPr>
              <a:t>C</a:t>
            </a:r>
            <a:r>
              <a:rPr lang="en-US" altLang="zh-CN" sz="2100" dirty="0">
                <a:latin typeface="+mn-ea"/>
                <a:cs typeface="+mn-ea"/>
              </a:rPr>
              <a:t>,</a:t>
            </a:r>
            <a:r>
              <a:rPr lang="en-US" altLang="zh-CN" sz="2100" b="1" i="1" dirty="0">
                <a:cs typeface="+mn-lt"/>
              </a:rPr>
              <a:t>D</a:t>
            </a:r>
            <a:r>
              <a:rPr lang="en-US" altLang="zh-CN" sz="2100" dirty="0">
                <a:latin typeface="+mn-ea"/>
                <a:cs typeface="+mn-ea"/>
              </a:rPr>
              <a:t>,</a:t>
            </a:r>
            <a:r>
              <a:rPr lang="en-US" altLang="zh-CN" sz="2100" i="1" dirty="0">
                <a:latin typeface="+mn-ea"/>
                <a:cs typeface="+mn-ea"/>
              </a:rPr>
              <a:t>E</a:t>
            </a:r>
            <a:r>
              <a:rPr lang="zh-CN" altLang="en-US" sz="2100" dirty="0">
                <a:latin typeface="+mn-ea"/>
                <a:cs typeface="+mn-ea"/>
              </a:rPr>
              <a:t>这五个字母分别写在</a:t>
            </a:r>
            <a:r>
              <a:rPr lang="en-US" altLang="zh-CN" sz="2100" dirty="0">
                <a:latin typeface="+mn-ea"/>
                <a:cs typeface="+mn-ea"/>
              </a:rPr>
              <a:t>5</a:t>
            </a:r>
            <a:r>
              <a:rPr lang="zh-CN" altLang="en-US" sz="2100" dirty="0">
                <a:latin typeface="+mn-ea"/>
                <a:cs typeface="+mn-ea"/>
              </a:rPr>
              <a:t>张同样</a:t>
            </a:r>
            <a:r>
              <a:rPr lang="zh-CN" altLang="en-US" sz="2100" dirty="0" smtClean="0">
                <a:latin typeface="+mn-ea"/>
                <a:cs typeface="+mn-ea"/>
              </a:rPr>
              <a:t>的纸</a:t>
            </a:r>
            <a:r>
              <a:rPr lang="zh-CN" altLang="en-US" sz="2100" dirty="0">
                <a:latin typeface="+mn-ea"/>
                <a:cs typeface="+mn-ea"/>
              </a:rPr>
              <a:t>条上，并将这些纸条放在一个盒子中</a:t>
            </a:r>
            <a:r>
              <a:rPr lang="en-US" altLang="zh-CN" sz="2100" dirty="0">
                <a:latin typeface="+mn-ea"/>
                <a:cs typeface="+mn-ea"/>
              </a:rPr>
              <a:t>.</a:t>
            </a:r>
            <a:r>
              <a:rPr lang="zh-CN" altLang="en-US" sz="2100" dirty="0">
                <a:latin typeface="+mn-ea"/>
                <a:cs typeface="+mn-ea"/>
              </a:rPr>
              <a:t>搅</a:t>
            </a:r>
            <a:r>
              <a:rPr lang="zh-CN" altLang="en-US" sz="2100" dirty="0" smtClean="0">
                <a:latin typeface="+mn-ea"/>
                <a:cs typeface="+mn-ea"/>
              </a:rPr>
              <a:t>匀后</a:t>
            </a:r>
            <a:r>
              <a:rPr lang="zh-CN" altLang="en-US" sz="2100" dirty="0">
                <a:latin typeface="+mn-ea"/>
                <a:cs typeface="+mn-ea"/>
              </a:rPr>
              <a:t>从中任意摸出一张，会出现哪些可能的</a:t>
            </a:r>
            <a:r>
              <a:rPr lang="zh-CN" altLang="en-US" sz="2100" dirty="0" smtClean="0">
                <a:latin typeface="+mn-ea"/>
                <a:cs typeface="+mn-ea"/>
              </a:rPr>
              <a:t>结果</a:t>
            </a:r>
            <a:r>
              <a:rPr lang="zh-CN" altLang="en-US" sz="2100" dirty="0">
                <a:latin typeface="+mn-ea"/>
                <a:cs typeface="+mn-ea"/>
              </a:rPr>
              <a:t>？它们是等可能的吗？</a:t>
            </a:r>
          </a:p>
        </p:txBody>
      </p:sp>
      <p:sp>
        <p:nvSpPr>
          <p:cNvPr id="11266" name="文本框 1"/>
          <p:cNvSpPr txBox="1"/>
          <p:nvPr/>
        </p:nvSpPr>
        <p:spPr>
          <a:xfrm>
            <a:off x="493157" y="2522935"/>
            <a:ext cx="4012958" cy="715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  <a:cs typeface="+mn-ea"/>
              </a:rPr>
              <a:t>解：出现</a:t>
            </a:r>
            <a:r>
              <a:rPr lang="en-US" altLang="zh-CN" sz="2100" b="1" i="1" dirty="0">
                <a:solidFill>
                  <a:srgbClr val="FF0000"/>
                </a:solidFill>
                <a:cs typeface="+mn-lt"/>
              </a:rPr>
              <a:t>A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cs typeface="+mn-ea"/>
              </a:rPr>
              <a:t>,</a:t>
            </a:r>
            <a:r>
              <a:rPr lang="en-US" altLang="zh-CN" sz="2100" b="1" i="1" dirty="0">
                <a:solidFill>
                  <a:srgbClr val="FF0000"/>
                </a:solidFill>
                <a:cs typeface="+mn-lt"/>
              </a:rPr>
              <a:t>B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cs typeface="+mn-ea"/>
              </a:rPr>
              <a:t>,</a:t>
            </a:r>
            <a:r>
              <a:rPr lang="en-US" altLang="zh-CN" sz="2100" b="1" i="1" dirty="0">
                <a:solidFill>
                  <a:srgbClr val="FF0000"/>
                </a:solidFill>
                <a:cs typeface="+mn-lt"/>
              </a:rPr>
              <a:t>C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cs typeface="+mn-ea"/>
              </a:rPr>
              <a:t>,</a:t>
            </a:r>
            <a:r>
              <a:rPr lang="en-US" altLang="zh-CN" sz="2100" b="1" i="1" dirty="0">
                <a:solidFill>
                  <a:srgbClr val="FF0000"/>
                </a:solidFill>
                <a:cs typeface="+mn-lt"/>
              </a:rPr>
              <a:t>D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cs typeface="+mn-ea"/>
              </a:rPr>
              <a:t>,</a:t>
            </a:r>
            <a:r>
              <a:rPr lang="en-US" altLang="zh-CN" sz="2100" b="1" i="1" dirty="0">
                <a:solidFill>
                  <a:srgbClr val="FF0000"/>
                </a:solidFill>
                <a:cs typeface="+mn-lt"/>
              </a:rPr>
              <a:t>E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cs typeface="+mn-ea"/>
              </a:rPr>
              <a:t>五种结果，</a:t>
            </a:r>
          </a:p>
          <a:p>
            <a:r>
              <a:rPr lang="zh-CN" altLang="en-US" sz="2100" dirty="0">
                <a:solidFill>
                  <a:srgbClr val="FF0000"/>
                </a:solidFill>
                <a:latin typeface="+mn-ea"/>
                <a:cs typeface="+mn-ea"/>
              </a:rPr>
              <a:t>他们是等可能的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cs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P spid="112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/>
          <p:nvPr/>
        </p:nvSpPr>
        <p:spPr>
          <a:xfrm>
            <a:off x="162922" y="259796"/>
            <a:ext cx="8137931" cy="103874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一副扑克牌，任意抽取其中的一张，抽到大王的概率是多少？抽到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的概率是多少？抽到方块的概率是多少？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61486" y="1767364"/>
            <a:ext cx="3069908" cy="16840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/>
              <a:t>解：</a:t>
            </a:r>
            <a:r>
              <a:rPr lang="en-US" altLang="zh-CN" sz="2100" b="1" i="1"/>
              <a:t>P</a:t>
            </a:r>
            <a:r>
              <a:rPr lang="en-US" altLang="zh-CN" sz="2100"/>
              <a:t>(</a:t>
            </a:r>
            <a:r>
              <a:rPr lang="zh-CN" altLang="en-US" sz="2100"/>
              <a:t>抽到大王</a:t>
            </a:r>
            <a:r>
              <a:rPr lang="en-US" altLang="zh-CN" sz="2100"/>
              <a:t>)=      </a:t>
            </a:r>
            <a:r>
              <a:rPr lang="zh-CN" altLang="en-US" sz="2100"/>
              <a:t>；</a:t>
            </a:r>
          </a:p>
          <a:p>
            <a:r>
              <a:rPr lang="zh-CN" altLang="en-US" sz="2100"/>
              <a:t>       </a:t>
            </a:r>
          </a:p>
          <a:p>
            <a:r>
              <a:rPr lang="zh-CN" altLang="en-US" sz="2100"/>
              <a:t>        </a:t>
            </a:r>
            <a:r>
              <a:rPr lang="en-US" altLang="zh-CN" sz="2100" b="1" i="1">
                <a:sym typeface="+mn-ea"/>
              </a:rPr>
              <a:t>P</a:t>
            </a:r>
            <a:r>
              <a:rPr lang="en-US" altLang="zh-CN" sz="2100" b="1">
                <a:sym typeface="+mn-ea"/>
              </a:rPr>
              <a:t>(</a:t>
            </a:r>
            <a:r>
              <a:rPr lang="zh-CN" altLang="en-US" sz="2100">
                <a:sym typeface="+mn-ea"/>
              </a:rPr>
              <a:t>抽到</a:t>
            </a:r>
            <a:r>
              <a:rPr lang="en-US" altLang="zh-CN" sz="2100">
                <a:sym typeface="+mn-ea"/>
              </a:rPr>
              <a:t>3)=            </a:t>
            </a:r>
            <a:r>
              <a:rPr lang="zh-CN" altLang="en-US" sz="2100">
                <a:sym typeface="+mn-ea"/>
              </a:rPr>
              <a:t>；</a:t>
            </a:r>
          </a:p>
          <a:p>
            <a:endParaRPr lang="zh-CN" altLang="en-US" sz="2100">
              <a:sym typeface="+mn-ea"/>
            </a:endParaRPr>
          </a:p>
          <a:p>
            <a:r>
              <a:rPr lang="zh-CN" altLang="en-US" sz="2100">
                <a:sym typeface="+mn-ea"/>
              </a:rPr>
              <a:t>        </a:t>
            </a:r>
            <a:r>
              <a:rPr lang="en-US" altLang="zh-CN" sz="2100" b="1" i="1">
                <a:sym typeface="+mn-ea"/>
              </a:rPr>
              <a:t>P</a:t>
            </a:r>
            <a:r>
              <a:rPr lang="en-US" altLang="zh-CN" sz="2100" b="1">
                <a:sym typeface="+mn-ea"/>
              </a:rPr>
              <a:t>(</a:t>
            </a:r>
            <a:r>
              <a:rPr lang="zh-CN" altLang="en-US" sz="2100">
                <a:sym typeface="+mn-ea"/>
              </a:rPr>
              <a:t>抽到方块</a:t>
            </a:r>
            <a:r>
              <a:rPr lang="en-US" altLang="zh-CN" sz="2100">
                <a:sym typeface="+mn-ea"/>
              </a:rPr>
              <a:t>)=</a:t>
            </a:r>
            <a:endParaRPr lang="zh-CN" altLang="en-US" sz="2100">
              <a:sym typeface="+mn-ea"/>
            </a:endParaRPr>
          </a:p>
        </p:txBody>
      </p:sp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640807" y="1676401"/>
          <a:ext cx="346234" cy="573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r:id="rId3" imgW="215900" imgH="393700" progId="Equation.KSEE3">
                  <p:embed/>
                </p:oleObj>
              </mc:Choice>
              <mc:Fallback>
                <p:oleObj r:id="rId3" imgW="215900" imgH="393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40807" y="1676401"/>
                        <a:ext cx="346234" cy="573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255520" y="2294096"/>
          <a:ext cx="698659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r:id="rId5" imgW="545465" imgH="393700" progId="Equation.KSEE3">
                  <p:embed/>
                </p:oleObj>
              </mc:Choice>
              <mc:Fallback>
                <p:oleObj r:id="rId5" imgW="545465" imgH="393700" progId="Equation.KSEE3">
                  <p:embed/>
                  <p:pic>
                    <p:nvPicPr>
                      <p:cNvPr id="0" name="图片 307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55520" y="2294096"/>
                        <a:ext cx="698659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689146" y="2946559"/>
          <a:ext cx="60198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r:id="rId7" imgW="469900" imgH="393700" progId="Equation.KSEE3">
                  <p:embed/>
                </p:oleObj>
              </mc:Choice>
              <mc:Fallback>
                <p:oleObj r:id="rId7" imgW="469900" imgH="393700" progId="Equation.KSEE3">
                  <p:embed/>
                  <p:pic>
                    <p:nvPicPr>
                      <p:cNvPr id="0" name="图片 307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89146" y="2946559"/>
                        <a:ext cx="601980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/>
          <p:nvPr/>
        </p:nvSpPr>
        <p:spPr>
          <a:xfrm>
            <a:off x="461342" y="3451210"/>
            <a:ext cx="6669360" cy="15234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大王一副牌只有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张，而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在一副牌中有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张（黑桃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、红桃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、梅花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、方块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），显然摸到大王的机会比摸到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的机会小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/>
        </p:nvSpPr>
        <p:spPr>
          <a:xfrm>
            <a:off x="260032" y="302419"/>
            <a:ext cx="6266498" cy="207168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219075" indent="-219075"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en-US" altLang="zh-CN" sz="2100" dirty="0">
                <a:latin typeface="+mn-ea"/>
                <a:cs typeface="+mn-ea"/>
              </a:rPr>
              <a:t>3.</a:t>
            </a:r>
            <a:r>
              <a:rPr lang="zh-CN" altLang="en-US" sz="2100" dirty="0">
                <a:latin typeface="+mn-ea"/>
                <a:cs typeface="+mn-ea"/>
              </a:rPr>
              <a:t>有</a:t>
            </a:r>
            <a:r>
              <a:rPr lang="en-US" altLang="zh-CN" sz="2100" dirty="0">
                <a:latin typeface="+mn-ea"/>
                <a:cs typeface="+mn-ea"/>
              </a:rPr>
              <a:t>7</a:t>
            </a:r>
            <a:r>
              <a:rPr lang="zh-CN" altLang="en-US" sz="2100" dirty="0">
                <a:latin typeface="+mn-ea"/>
                <a:cs typeface="+mn-ea"/>
              </a:rPr>
              <a:t>张纸签，分别标有数字</a:t>
            </a:r>
            <a:r>
              <a:rPr lang="en-US" altLang="zh-CN" sz="2100" b="1" dirty="0">
                <a:cs typeface="+mn-lt"/>
              </a:rPr>
              <a:t>1</a:t>
            </a:r>
            <a:r>
              <a:rPr lang="en-US" altLang="zh-CN" sz="2100" dirty="0">
                <a:latin typeface="+mn-ea"/>
                <a:cs typeface="+mn-ea"/>
              </a:rPr>
              <a:t>,</a:t>
            </a:r>
            <a:r>
              <a:rPr lang="en-US" altLang="zh-CN" sz="2100" b="1" dirty="0">
                <a:cs typeface="+mn-lt"/>
              </a:rPr>
              <a:t>1</a:t>
            </a:r>
            <a:r>
              <a:rPr lang="en-US" altLang="zh-CN" sz="2100" dirty="0">
                <a:latin typeface="+mn-ea"/>
                <a:cs typeface="+mn-ea"/>
              </a:rPr>
              <a:t>,</a:t>
            </a:r>
            <a:r>
              <a:rPr lang="en-US" altLang="zh-CN" sz="2100" b="1" dirty="0">
                <a:cs typeface="+mn-lt"/>
              </a:rPr>
              <a:t>2</a:t>
            </a:r>
            <a:r>
              <a:rPr lang="en-US" altLang="zh-CN" sz="2100" dirty="0">
                <a:latin typeface="+mn-ea"/>
                <a:cs typeface="+mn-ea"/>
              </a:rPr>
              <a:t>,</a:t>
            </a:r>
            <a:r>
              <a:rPr lang="en-US" altLang="zh-CN" sz="2100" b="1" dirty="0">
                <a:cs typeface="+mn-lt"/>
              </a:rPr>
              <a:t>2</a:t>
            </a:r>
            <a:r>
              <a:rPr lang="en-US" altLang="zh-CN" sz="2100" dirty="0">
                <a:latin typeface="+mn-ea"/>
                <a:cs typeface="+mn-ea"/>
              </a:rPr>
              <a:t>,</a:t>
            </a:r>
            <a:r>
              <a:rPr lang="en-US" altLang="zh-CN" sz="2100" b="1" dirty="0">
                <a:cs typeface="+mn-lt"/>
              </a:rPr>
              <a:t>3</a:t>
            </a:r>
            <a:r>
              <a:rPr lang="en-US" altLang="zh-CN" sz="2100" dirty="0">
                <a:latin typeface="+mn-ea"/>
                <a:cs typeface="+mn-ea"/>
              </a:rPr>
              <a:t>,</a:t>
            </a:r>
            <a:r>
              <a:rPr lang="en-US" altLang="zh-CN" sz="2100" b="1" dirty="0">
                <a:cs typeface="+mn-lt"/>
              </a:rPr>
              <a:t>4</a:t>
            </a:r>
            <a:r>
              <a:rPr lang="en-US" altLang="zh-CN" sz="2100" dirty="0">
                <a:latin typeface="+mn-ea"/>
                <a:cs typeface="+mn-ea"/>
              </a:rPr>
              <a:t>,</a:t>
            </a:r>
            <a:r>
              <a:rPr lang="en-US" altLang="zh-CN" sz="2100" b="1" dirty="0">
                <a:cs typeface="+mn-lt"/>
              </a:rPr>
              <a:t>5</a:t>
            </a:r>
            <a:r>
              <a:rPr lang="zh-CN" altLang="en-US" sz="2100" dirty="0">
                <a:latin typeface="+mn-ea"/>
                <a:cs typeface="+mn-ea"/>
              </a:rPr>
              <a:t>，从中</a:t>
            </a:r>
          </a:p>
          <a:p>
            <a:pPr marL="219075" indent="-219075"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zh-CN" altLang="en-US" sz="2100" dirty="0">
                <a:latin typeface="+mn-ea"/>
                <a:cs typeface="+mn-ea"/>
              </a:rPr>
              <a:t>随机地抽出一张，求：</a:t>
            </a:r>
          </a:p>
          <a:p>
            <a:pPr marL="219075" indent="-219075"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zh-CN" altLang="en-US" sz="2100" dirty="0">
                <a:latin typeface="+mn-ea"/>
                <a:cs typeface="+mn-ea"/>
              </a:rPr>
              <a:t>（</a:t>
            </a:r>
            <a:r>
              <a:rPr lang="en-US" altLang="zh-CN" sz="2100" dirty="0">
                <a:latin typeface="+mn-ea"/>
                <a:cs typeface="+mn-ea"/>
              </a:rPr>
              <a:t>1</a:t>
            </a:r>
            <a:r>
              <a:rPr lang="zh-CN" altLang="en-US" sz="2100" dirty="0">
                <a:latin typeface="+mn-ea"/>
                <a:cs typeface="+mn-ea"/>
              </a:rPr>
              <a:t>）抽出标有数字</a:t>
            </a:r>
            <a:r>
              <a:rPr lang="en-US" altLang="zh-CN" sz="2100" b="1" dirty="0">
                <a:cs typeface="+mn-lt"/>
              </a:rPr>
              <a:t>3</a:t>
            </a:r>
            <a:r>
              <a:rPr lang="zh-CN" altLang="en-US" sz="2100" dirty="0">
                <a:latin typeface="+mn-ea"/>
                <a:cs typeface="+mn-ea"/>
              </a:rPr>
              <a:t>的纸签的概率；</a:t>
            </a:r>
          </a:p>
          <a:p>
            <a:pPr marL="219075" indent="-219075"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zh-CN" altLang="en-US" sz="2100" dirty="0">
                <a:latin typeface="+mn-ea"/>
                <a:cs typeface="+mn-ea"/>
              </a:rPr>
              <a:t>（</a:t>
            </a:r>
            <a:r>
              <a:rPr lang="en-US" altLang="zh-CN" sz="2100" dirty="0">
                <a:latin typeface="+mn-ea"/>
                <a:cs typeface="+mn-ea"/>
              </a:rPr>
              <a:t>2</a:t>
            </a:r>
            <a:r>
              <a:rPr lang="zh-CN" altLang="en-US" sz="2100" dirty="0">
                <a:latin typeface="+mn-ea"/>
                <a:cs typeface="+mn-ea"/>
              </a:rPr>
              <a:t>）抽出标有数字</a:t>
            </a:r>
            <a:r>
              <a:rPr lang="en-US" altLang="zh-CN" sz="2100" b="1" dirty="0">
                <a:cs typeface="+mn-lt"/>
              </a:rPr>
              <a:t>1</a:t>
            </a:r>
            <a:r>
              <a:rPr lang="zh-CN" altLang="en-US" sz="2100" dirty="0">
                <a:latin typeface="+mn-ea"/>
                <a:cs typeface="+mn-ea"/>
              </a:rPr>
              <a:t>的纸签的概率；</a:t>
            </a:r>
          </a:p>
          <a:p>
            <a:pPr marL="219075" indent="-219075"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zh-CN" altLang="en-US" sz="2100" dirty="0">
                <a:latin typeface="+mn-ea"/>
                <a:cs typeface="+mn-ea"/>
              </a:rPr>
              <a:t>（</a:t>
            </a:r>
            <a:r>
              <a:rPr lang="en-US" altLang="zh-CN" sz="2100" dirty="0">
                <a:latin typeface="+mn-ea"/>
                <a:cs typeface="+mn-ea"/>
              </a:rPr>
              <a:t>3</a:t>
            </a:r>
            <a:r>
              <a:rPr lang="zh-CN" altLang="en-US" sz="2100" dirty="0">
                <a:latin typeface="+mn-ea"/>
                <a:cs typeface="+mn-ea"/>
              </a:rPr>
              <a:t>）抽出标有数字为奇数的纸签的概率</a:t>
            </a:r>
            <a:r>
              <a:rPr lang="en-US" altLang="zh-CN" sz="2100" dirty="0">
                <a:latin typeface="+mn-ea"/>
                <a:cs typeface="+mn-ea"/>
              </a:rPr>
              <a:t>.</a:t>
            </a:r>
          </a:p>
        </p:txBody>
      </p:sp>
      <p:sp>
        <p:nvSpPr>
          <p:cNvPr id="20509" name="Text Box 29"/>
          <p:cNvSpPr txBox="1"/>
          <p:nvPr/>
        </p:nvSpPr>
        <p:spPr>
          <a:xfrm>
            <a:off x="401003" y="2544604"/>
            <a:ext cx="5550694" cy="48815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+mn-ea"/>
                <a:cs typeface="+mn-ea"/>
              </a:rPr>
              <a:t>解：（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cs typeface="+mn-ea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cs typeface="+mn-ea"/>
              </a:rPr>
              <a:t>）</a:t>
            </a:r>
            <a:r>
              <a:rPr lang="en-US" altLang="zh-CN" sz="2100" b="1" i="1" dirty="0">
                <a:solidFill>
                  <a:srgbClr val="FF0000"/>
                </a:solidFill>
                <a:cs typeface="+mn-lt"/>
              </a:rPr>
              <a:t>P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cs typeface="+mn-ea"/>
              </a:rPr>
              <a:t>（数字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cs typeface="+mn-ea"/>
              </a:rPr>
              <a:t>3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cs typeface="+mn-ea"/>
              </a:rPr>
              <a:t>）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cs typeface="+mn-ea"/>
              </a:rPr>
              <a:t>=</a:t>
            </a:r>
          </a:p>
        </p:txBody>
      </p:sp>
      <p:sp>
        <p:nvSpPr>
          <p:cNvPr id="14340" name="文本框 2"/>
          <p:cNvSpPr txBox="1"/>
          <p:nvPr/>
        </p:nvSpPr>
        <p:spPr>
          <a:xfrm>
            <a:off x="982028" y="3263741"/>
            <a:ext cx="2323393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  <a:cs typeface="+mn-ea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cs typeface="+mn-ea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cs typeface="+mn-ea"/>
              </a:rPr>
              <a:t>）</a:t>
            </a:r>
            <a:r>
              <a:rPr lang="en-US" altLang="zh-CN" sz="2100" b="1" i="1" dirty="0">
                <a:solidFill>
                  <a:srgbClr val="FF0000"/>
                </a:solidFill>
                <a:cs typeface="+mn-lt"/>
              </a:rPr>
              <a:t>P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cs typeface="+mn-ea"/>
              </a:rPr>
              <a:t>（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cs typeface="+mn-ea"/>
                <a:sym typeface="宋体" panose="02010600030101010101" pitchFamily="2" charset="-122"/>
              </a:rPr>
              <a:t>数字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cs typeface="+mn-ea"/>
                <a:sym typeface="宋体" panose="02010600030101010101" pitchFamily="2" charset="-122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cs typeface="+mn-ea"/>
                <a:sym typeface="宋体" panose="02010600030101010101" pitchFamily="2" charset="-122"/>
              </a:rPr>
              <a:t>）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cs typeface="+mn-ea"/>
                <a:sym typeface="宋体" panose="02010600030101010101" pitchFamily="2" charset="-122"/>
              </a:rPr>
              <a:t>=</a:t>
            </a:r>
          </a:p>
        </p:txBody>
      </p:sp>
      <p:sp>
        <p:nvSpPr>
          <p:cNvPr id="14342" name="文本框 4"/>
          <p:cNvSpPr txBox="1"/>
          <p:nvPr/>
        </p:nvSpPr>
        <p:spPr>
          <a:xfrm>
            <a:off x="992744" y="3770948"/>
            <a:ext cx="2996654" cy="48936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+mn-ea"/>
                <a:cs typeface="+mn-ea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cs typeface="+mn-ea"/>
              </a:rPr>
              <a:t>3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cs typeface="+mn-ea"/>
              </a:rPr>
              <a:t>）</a:t>
            </a:r>
            <a:r>
              <a:rPr lang="en-US" altLang="zh-CN" sz="2100" b="1" i="1" dirty="0">
                <a:solidFill>
                  <a:srgbClr val="FF0000"/>
                </a:solidFill>
                <a:cs typeface="+mn-lt"/>
              </a:rPr>
              <a:t>P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cs typeface="+mn-ea"/>
              </a:rPr>
              <a:t>（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cs typeface="+mn-ea"/>
                <a:sym typeface="宋体" panose="02010600030101010101" pitchFamily="2" charset="-122"/>
              </a:rPr>
              <a:t>数字为奇数）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cs typeface="+mn-ea"/>
                <a:sym typeface="宋体" panose="02010600030101010101" pitchFamily="2" charset="-122"/>
              </a:rPr>
              <a:t>=</a:t>
            </a:r>
          </a:p>
        </p:txBody>
      </p:sp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243025" y="2480311"/>
          <a:ext cx="315515" cy="611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r:id="rId3" imgW="203200" imgH="393700" progId="Equation.3">
                  <p:embed/>
                </p:oleObj>
              </mc:Choice>
              <mc:Fallback>
                <p:oleObj r:id="rId3" imgW="203200" imgH="3937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43025" y="2480311"/>
                        <a:ext cx="315515" cy="61198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243025" y="3092292"/>
          <a:ext cx="315515" cy="611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r:id="rId5" imgW="203200" imgH="393700" progId="Equation.3">
                  <p:embed/>
                </p:oleObj>
              </mc:Choice>
              <mc:Fallback>
                <p:oleObj r:id="rId5" imgW="203200" imgH="3937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3025" y="3092292"/>
                        <a:ext cx="315515" cy="61198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969307" y="3770948"/>
          <a:ext cx="296465" cy="611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r:id="rId7" imgW="190500" imgH="393700" progId="Equation.3">
                  <p:embed/>
                </p:oleObj>
              </mc:Choice>
              <mc:Fallback>
                <p:oleObj r:id="rId7" imgW="190500" imgH="3937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69307" y="3770948"/>
                        <a:ext cx="296465" cy="61198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4340" grpId="0"/>
      <p:bldP spid="143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73561" y="160232"/>
            <a:ext cx="98969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小结</a:t>
            </a:r>
          </a:p>
        </p:txBody>
      </p:sp>
      <p:sp>
        <p:nvSpPr>
          <p:cNvPr id="11" name="内容占位符 7"/>
          <p:cNvSpPr txBox="1"/>
          <p:nvPr/>
        </p:nvSpPr>
        <p:spPr>
          <a:xfrm>
            <a:off x="325279" y="848678"/>
            <a:ext cx="6053614" cy="297703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应用                    求简单事件的概率的步骤：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判断：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试验所有可能出现的结果必须是</a:t>
            </a:r>
            <a:r>
              <a:rPr lang="zh-CN" altLang="en-US" sz="2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有限的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各种结果出现的</a:t>
            </a:r>
            <a:r>
              <a:rPr lang="zh-CN" altLang="en-US" sz="2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可能性必须相等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确定：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试验发生的所有的结果数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和事件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发生</a:t>
            </a:r>
            <a:endParaRPr lang="en-US" altLang="zh-CN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的所有结果数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计算：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套入公式                     计算                     </a:t>
            </a:r>
            <a:endParaRPr lang="zh-CN" altLang="en-US" sz="2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1030129" y="848440"/>
          <a:ext cx="108466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r:id="rId3" imgW="723900" imgH="393700" progId="Equation.DSMT4">
                  <p:embed/>
                </p:oleObj>
              </mc:Choice>
              <mc:Fallback>
                <p:oleObj r:id="rId3" imgW="723900" imgH="393700" progId="Equation.DSMT4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0129" y="848440"/>
                        <a:ext cx="1084660" cy="590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2752130" y="3293269"/>
          <a:ext cx="1085850" cy="608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r:id="rId5" imgW="723900" imgH="405765" progId="Equation.DSMT4">
                  <p:embed/>
                </p:oleObj>
              </mc:Choice>
              <mc:Fallback>
                <p:oleObj r:id="rId5" imgW="723900" imgH="405765" progId="Equation.DSMT4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52130" y="3293269"/>
                        <a:ext cx="1085850" cy="60864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初中专用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 w="9525">
          <a:noFill/>
          <a:miter lim="800000"/>
        </a:ln>
      </a:spPr>
      <a:bodyPr vert="horz" wrap="none" lIns="91440" tIns="45720" rIns="91440" bIns="45720" numCol="1" anchor="ctr" anchorCtr="0" compatLnSpc="1">
        <a:spAutoFit/>
      </a:bodyPr>
      <a:lstStyle>
        <a:defPPr marL="0" marR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2400" b="1" i="0" u="none" strike="noStrike" cap="none" normalizeH="0" baseline="0" dirty="0" smtClean="0">
            <a:ln>
              <a:noFill/>
            </a:ln>
            <a:solidFill>
              <a:srgbClr val="57C6CF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778</Words>
  <Application>Microsoft Office PowerPoint</Application>
  <PresentationFormat>全屏显示(16:9)</PresentationFormat>
  <Paragraphs>57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黑体</vt:lpstr>
      <vt:lpstr>华文楷体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23913C77EC3646C681E0944721DC945E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