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3449" autoAdjust="0"/>
  </p:normalViewPr>
  <p:slideViewPr>
    <p:cSldViewPr>
      <p:cViewPr varScale="1">
        <p:scale>
          <a:sx n="102" d="100"/>
          <a:sy n="102" d="100"/>
        </p:scale>
        <p:origin x="-9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2064-91F4-460B-ADE5-AB22D9510C1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2129-9168-4B09-BE86-3CEE08E46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NULL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 noChangeArrowheads="1"/>
          </p:cNvSpPr>
          <p:nvPr>
            <p:ph type="ctrTitle"/>
          </p:nvPr>
        </p:nvSpPr>
        <p:spPr>
          <a:xfrm>
            <a:off x="3406145" y="2859782"/>
            <a:ext cx="2331710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七年级下册</a:t>
            </a:r>
          </a:p>
        </p:txBody>
      </p:sp>
      <p:sp>
        <p:nvSpPr>
          <p:cNvPr id="7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-13387" y="951570"/>
            <a:ext cx="9144000" cy="1764196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3.3   </a:t>
            </a:r>
            <a:r>
              <a:rPr lang="zh-CN" altLang="en-US" sz="3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用图象表示的变量关系</a:t>
            </a:r>
            <a:endParaRPr lang="en-US" altLang="zh-CN" sz="36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5592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84845" y="914936"/>
            <a:ext cx="81832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一天中，骆驼的体温的变化范围是什么？它的体温从最低上升到最高需要多少时间</a:t>
            </a:r>
            <a:r>
              <a:rPr 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5" descr="P19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95400" y="2419350"/>
            <a:ext cx="6781800" cy="256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84849" y="510781"/>
            <a:ext cx="79743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骆驼被称为“</a:t>
            </a:r>
            <a:r>
              <a:rPr 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沙漠之舟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”，下面是</a:t>
            </a:r>
            <a:r>
              <a:rPr lang="zh-CN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48</a:t>
            </a:r>
            <a:r>
              <a:rPr 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小时内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骆驼的体温随时间的变化而变化的关系图：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H="1" flipV="1">
            <a:off x="3200403" y="4019551"/>
            <a:ext cx="381001" cy="45719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 flipV="1">
            <a:off x="3200399" y="3227071"/>
            <a:ext cx="1447800" cy="45719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34227" y="1283555"/>
            <a:ext cx="20891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sz="16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35</a:t>
            </a:r>
            <a:r>
              <a:rPr lang="zh-CN" altLang="zh-CN" sz="1600" baseline="300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zh-CN" sz="16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sz="16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lang="zh-CN" altLang="zh-CN" sz="16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</a:t>
            </a:r>
            <a:r>
              <a:rPr lang="zh-CN" altLang="zh-CN" sz="1600" baseline="300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zh-CN" sz="16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200403" y="1269517"/>
            <a:ext cx="14398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sz="16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sz="16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小时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743200" y="3028950"/>
            <a:ext cx="78180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b="1" dirty="0">
                <a:solidFill>
                  <a:srgbClr val="FB0F36"/>
                </a:solidFill>
              </a:rPr>
              <a:t>40</a:t>
            </a: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rot="16200000" flipH="1">
            <a:off x="3951034" y="3883351"/>
            <a:ext cx="1310701" cy="9500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rot="16200000" flipH="1" flipV="1">
            <a:off x="3337166" y="4241134"/>
            <a:ext cx="488879" cy="45719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606512" y="1556441"/>
            <a:ext cx="40416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从</a:t>
            </a: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时到</a:t>
            </a: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时，骆驼的体温下降了多少？</a:t>
            </a: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rot="5400000" flipH="1">
            <a:off x="4907054" y="4162200"/>
            <a:ext cx="805404" cy="1942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 flipH="1">
            <a:off x="3200400" y="3714752"/>
            <a:ext cx="2102914" cy="45719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606515" y="2045554"/>
            <a:ext cx="79930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在什么时间范围内骆驼的体温在上升？在什么时间范围内骆驼的体温在下降</a:t>
            </a:r>
            <a:r>
              <a:rPr 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zh-CN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3549640" y="4476752"/>
            <a:ext cx="1053407" cy="45719"/>
          </a:xfrm>
          <a:prstGeom prst="line">
            <a:avLst/>
          </a:prstGeom>
          <a:noFill/>
          <a:ln w="38100">
            <a:solidFill>
              <a:srgbClr val="FB0F3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" name="未知"/>
          <p:cNvSpPr/>
          <p:nvPr/>
        </p:nvSpPr>
        <p:spPr bwMode="auto">
          <a:xfrm>
            <a:off x="3581401" y="3257550"/>
            <a:ext cx="990600" cy="780332"/>
          </a:xfrm>
          <a:custGeom>
            <a:avLst/>
            <a:gdLst>
              <a:gd name="T0" fmla="*/ 0 w 21600"/>
              <a:gd name="T1" fmla="*/ 2147483646 h 21600"/>
              <a:gd name="T2" fmla="*/ 688215673 w 21600"/>
              <a:gd name="T3" fmla="*/ 2147483646 h 21600"/>
              <a:gd name="T4" fmla="*/ 1579512085 w 21600"/>
              <a:gd name="T5" fmla="*/ 1798822829 h 21600"/>
              <a:gd name="T6" fmla="*/ 2147483646 w 21600"/>
              <a:gd name="T7" fmla="*/ 1116235616 h 21600"/>
              <a:gd name="T8" fmla="*/ 2147483646 w 21600"/>
              <a:gd name="T9" fmla="*/ 589236790 h 21600"/>
              <a:gd name="T10" fmla="*/ 2147483646 w 21600"/>
              <a:gd name="T11" fmla="*/ 217676590 h 21600"/>
              <a:gd name="T12" fmla="*/ 2147483646 w 21600"/>
              <a:gd name="T13" fmla="*/ 30976056 h 21600"/>
              <a:gd name="T14" fmla="*/ 2147483646 w 21600"/>
              <a:gd name="T15" fmla="*/ 30976056 h 21600"/>
              <a:gd name="T16" fmla="*/ 2147483646 w 21600"/>
              <a:gd name="T17" fmla="*/ 0 h 216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600"/>
              <a:gd name="T28" fmla="*/ 0 h 21600"/>
              <a:gd name="T29" fmla="*/ 21600 w 21600"/>
              <a:gd name="T30" fmla="*/ 21600 h 216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600" h="21600">
                <a:moveTo>
                  <a:pt x="0" y="21600"/>
                </a:moveTo>
                <a:cubicBezTo>
                  <a:pt x="543" y="21271"/>
                  <a:pt x="2003" y="21125"/>
                  <a:pt x="3250" y="19641"/>
                </a:cubicBezTo>
                <a:cubicBezTo>
                  <a:pt x="4496" y="18158"/>
                  <a:pt x="6127" y="14618"/>
                  <a:pt x="7459" y="12660"/>
                </a:cubicBezTo>
                <a:cubicBezTo>
                  <a:pt x="8791" y="10702"/>
                  <a:pt x="10102" y="9279"/>
                  <a:pt x="11274" y="7856"/>
                </a:cubicBezTo>
                <a:cubicBezTo>
                  <a:pt x="12446" y="6433"/>
                  <a:pt x="13469" y="5205"/>
                  <a:pt x="14524" y="4147"/>
                </a:cubicBezTo>
                <a:cubicBezTo>
                  <a:pt x="15579" y="3089"/>
                  <a:pt x="16495" y="2189"/>
                  <a:pt x="17582" y="1532"/>
                </a:cubicBezTo>
                <a:cubicBezTo>
                  <a:pt x="18669" y="875"/>
                  <a:pt x="20449" y="437"/>
                  <a:pt x="21024" y="218"/>
                </a:cubicBezTo>
                <a:cubicBezTo>
                  <a:pt x="21600" y="0"/>
                  <a:pt x="21024" y="255"/>
                  <a:pt x="21024" y="218"/>
                </a:cubicBezTo>
                <a:cubicBezTo>
                  <a:pt x="21024" y="182"/>
                  <a:pt x="21024" y="36"/>
                  <a:pt x="21024" y="0"/>
                </a:cubicBezTo>
              </a:path>
            </a:pathLst>
          </a:custGeom>
          <a:noFill/>
          <a:ln w="38100">
            <a:solidFill>
              <a:srgbClr val="FB0F3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V="1">
            <a:off x="5638803" y="4476751"/>
            <a:ext cx="1087467" cy="45719"/>
          </a:xfrm>
          <a:prstGeom prst="line">
            <a:avLst/>
          </a:prstGeom>
          <a:noFill/>
          <a:ln w="38100">
            <a:solidFill>
              <a:srgbClr val="FB0F3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未知"/>
          <p:cNvSpPr/>
          <p:nvPr/>
        </p:nvSpPr>
        <p:spPr bwMode="auto">
          <a:xfrm>
            <a:off x="5638801" y="3257550"/>
            <a:ext cx="1066800" cy="780332"/>
          </a:xfrm>
          <a:custGeom>
            <a:avLst/>
            <a:gdLst>
              <a:gd name="T0" fmla="*/ 0 w 21600"/>
              <a:gd name="T1" fmla="*/ 2147483646 h 21600"/>
              <a:gd name="T2" fmla="*/ 690765670 w 21600"/>
              <a:gd name="T3" fmla="*/ 2147483646 h 21600"/>
              <a:gd name="T4" fmla="*/ 1585362611 w 21600"/>
              <a:gd name="T5" fmla="*/ 1798822829 h 21600"/>
              <a:gd name="T6" fmla="*/ 2147483646 w 21600"/>
              <a:gd name="T7" fmla="*/ 1116235616 h 21600"/>
              <a:gd name="T8" fmla="*/ 2147483646 w 21600"/>
              <a:gd name="T9" fmla="*/ 589236790 h 21600"/>
              <a:gd name="T10" fmla="*/ 2147483646 w 21600"/>
              <a:gd name="T11" fmla="*/ 217676590 h 21600"/>
              <a:gd name="T12" fmla="*/ 2147483646 w 21600"/>
              <a:gd name="T13" fmla="*/ 30976056 h 21600"/>
              <a:gd name="T14" fmla="*/ 2147483646 w 21600"/>
              <a:gd name="T15" fmla="*/ 30976056 h 21600"/>
              <a:gd name="T16" fmla="*/ 2147483646 w 21600"/>
              <a:gd name="T17" fmla="*/ 0 h 216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600"/>
              <a:gd name="T28" fmla="*/ 0 h 21600"/>
              <a:gd name="T29" fmla="*/ 21600 w 21600"/>
              <a:gd name="T30" fmla="*/ 21600 h 216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600" h="21600">
                <a:moveTo>
                  <a:pt x="0" y="21600"/>
                </a:moveTo>
                <a:cubicBezTo>
                  <a:pt x="543" y="21271"/>
                  <a:pt x="2003" y="21125"/>
                  <a:pt x="3250" y="19641"/>
                </a:cubicBezTo>
                <a:cubicBezTo>
                  <a:pt x="4496" y="18158"/>
                  <a:pt x="6127" y="14618"/>
                  <a:pt x="7459" y="12660"/>
                </a:cubicBezTo>
                <a:cubicBezTo>
                  <a:pt x="8791" y="10702"/>
                  <a:pt x="10102" y="9279"/>
                  <a:pt x="11274" y="7856"/>
                </a:cubicBezTo>
                <a:cubicBezTo>
                  <a:pt x="12446" y="6433"/>
                  <a:pt x="13469" y="5205"/>
                  <a:pt x="14524" y="4147"/>
                </a:cubicBezTo>
                <a:cubicBezTo>
                  <a:pt x="15579" y="3089"/>
                  <a:pt x="16495" y="2189"/>
                  <a:pt x="17582" y="1532"/>
                </a:cubicBezTo>
                <a:cubicBezTo>
                  <a:pt x="18669" y="875"/>
                  <a:pt x="20449" y="437"/>
                  <a:pt x="21024" y="218"/>
                </a:cubicBezTo>
                <a:cubicBezTo>
                  <a:pt x="21600" y="0"/>
                  <a:pt x="21024" y="255"/>
                  <a:pt x="21024" y="218"/>
                </a:cubicBezTo>
                <a:cubicBezTo>
                  <a:pt x="21024" y="182"/>
                  <a:pt x="21024" y="36"/>
                  <a:pt x="21024" y="0"/>
                </a:cubicBezTo>
              </a:path>
            </a:pathLst>
          </a:custGeom>
          <a:noFill/>
          <a:ln w="38100">
            <a:solidFill>
              <a:srgbClr val="FB0F3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未知"/>
          <p:cNvSpPr/>
          <p:nvPr/>
        </p:nvSpPr>
        <p:spPr bwMode="auto">
          <a:xfrm>
            <a:off x="3200400" y="3714751"/>
            <a:ext cx="341872" cy="282128"/>
          </a:xfrm>
          <a:custGeom>
            <a:avLst/>
            <a:gdLst>
              <a:gd name="T0" fmla="*/ 0 w 21600"/>
              <a:gd name="T1" fmla="*/ 0 h 21600"/>
              <a:gd name="T2" fmla="*/ 61318383 w 21600"/>
              <a:gd name="T3" fmla="*/ 82071749 h 21600"/>
              <a:gd name="T4" fmla="*/ 122637127 w 21600"/>
              <a:gd name="T5" fmla="*/ 142482468 h 21600"/>
              <a:gd name="T6" fmla="*/ 147262710 w 21600"/>
              <a:gd name="T7" fmla="*/ 15957794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cubicBezTo>
                  <a:pt x="1504" y="1857"/>
                  <a:pt x="5985" y="7884"/>
                  <a:pt x="8994" y="11109"/>
                </a:cubicBezTo>
                <a:cubicBezTo>
                  <a:pt x="12003" y="14334"/>
                  <a:pt x="15882" y="17527"/>
                  <a:pt x="17988" y="19286"/>
                </a:cubicBezTo>
                <a:cubicBezTo>
                  <a:pt x="20095" y="21046"/>
                  <a:pt x="20998" y="21209"/>
                  <a:pt x="21600" y="2160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>
            <a:off x="3221023" y="4476752"/>
            <a:ext cx="331855" cy="4571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未知"/>
          <p:cNvSpPr/>
          <p:nvPr/>
        </p:nvSpPr>
        <p:spPr bwMode="auto">
          <a:xfrm>
            <a:off x="4572001" y="3257550"/>
            <a:ext cx="1066800" cy="762000"/>
          </a:xfrm>
          <a:custGeom>
            <a:avLst/>
            <a:gdLst>
              <a:gd name="T0" fmla="*/ 0 w 21600"/>
              <a:gd name="T1" fmla="*/ 5311164 h 21600"/>
              <a:gd name="T2" fmla="*/ 649534272 w 21600"/>
              <a:gd name="T3" fmla="*/ 101079414 h 21600"/>
              <a:gd name="T4" fmla="*/ 1543703857 w 21600"/>
              <a:gd name="T5" fmla="*/ 610011585 h 21600"/>
              <a:gd name="T6" fmla="*/ 2147483646 w 21600"/>
              <a:gd name="T7" fmla="*/ 1374515639 h 21600"/>
              <a:gd name="T8" fmla="*/ 2147483646 w 21600"/>
              <a:gd name="T9" fmla="*/ 1947343793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36"/>
                </a:moveTo>
                <a:cubicBezTo>
                  <a:pt x="511" y="144"/>
                  <a:pt x="1842" y="0"/>
                  <a:pt x="3056" y="685"/>
                </a:cubicBezTo>
                <a:cubicBezTo>
                  <a:pt x="4271" y="1370"/>
                  <a:pt x="5953" y="2692"/>
                  <a:pt x="7263" y="4134"/>
                </a:cubicBezTo>
                <a:cubicBezTo>
                  <a:pt x="8573" y="5577"/>
                  <a:pt x="9777" y="7801"/>
                  <a:pt x="10895" y="9315"/>
                </a:cubicBezTo>
                <a:cubicBezTo>
                  <a:pt x="12014" y="10830"/>
                  <a:pt x="12930" y="11767"/>
                  <a:pt x="13952" y="13197"/>
                </a:cubicBezTo>
                <a:cubicBezTo>
                  <a:pt x="14975" y="14628"/>
                  <a:pt x="16498" y="17212"/>
                  <a:pt x="17009" y="17933"/>
                </a:cubicBezTo>
                <a:cubicBezTo>
                  <a:pt x="17520" y="18655"/>
                  <a:pt x="16242" y="16900"/>
                  <a:pt x="17009" y="17513"/>
                </a:cubicBezTo>
                <a:cubicBezTo>
                  <a:pt x="17776" y="18126"/>
                  <a:pt x="20833" y="20914"/>
                  <a:pt x="21600" y="2160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V="1">
            <a:off x="4608517" y="4497734"/>
            <a:ext cx="1058877" cy="4571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 flipV="1">
            <a:off x="6705601" y="4476751"/>
            <a:ext cx="714414" cy="4571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未知"/>
          <p:cNvSpPr/>
          <p:nvPr/>
        </p:nvSpPr>
        <p:spPr bwMode="auto">
          <a:xfrm>
            <a:off x="6705600" y="3257550"/>
            <a:ext cx="685800" cy="457200"/>
          </a:xfrm>
          <a:custGeom>
            <a:avLst/>
            <a:gdLst>
              <a:gd name="T0" fmla="*/ 0 w 21600"/>
              <a:gd name="T1" fmla="*/ 0 h 21600"/>
              <a:gd name="T2" fmla="*/ 405880950 w 21600"/>
              <a:gd name="T3" fmla="*/ 122196506 h 21600"/>
              <a:gd name="T4" fmla="*/ 625329412 w 21600"/>
              <a:gd name="T5" fmla="*/ 255937680 h 21600"/>
              <a:gd name="T6" fmla="*/ 946447389 w 21600"/>
              <a:gd name="T7" fmla="*/ 499666443 h 21600"/>
              <a:gd name="T8" fmla="*/ 1233751049 w 21600"/>
              <a:gd name="T9" fmla="*/ 75563951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0"/>
              <a:gd name="T16" fmla="*/ 0 h 21600"/>
              <a:gd name="T17" fmla="*/ 2160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cubicBezTo>
                  <a:pt x="1187" y="582"/>
                  <a:pt x="5276" y="2270"/>
                  <a:pt x="7106" y="3493"/>
                </a:cubicBezTo>
                <a:cubicBezTo>
                  <a:pt x="8936" y="4715"/>
                  <a:pt x="9365" y="5511"/>
                  <a:pt x="10948" y="7316"/>
                </a:cubicBezTo>
                <a:cubicBezTo>
                  <a:pt x="12531" y="9121"/>
                  <a:pt x="14790" y="11896"/>
                  <a:pt x="16570" y="14283"/>
                </a:cubicBezTo>
                <a:cubicBezTo>
                  <a:pt x="18351" y="16670"/>
                  <a:pt x="20759" y="20377"/>
                  <a:pt x="21600" y="2160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4710633" y="153027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3℃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bldLvl="0" autoUpdateAnimBg="0"/>
      <p:bldP spid="8" grpId="0" bldLvl="0" autoUpdateAnimBg="0"/>
      <p:bldP spid="9" grpId="0" bldLvl="0" autoUpdateAnimBg="0"/>
      <p:bldP spid="10" grpId="0" animBg="1"/>
      <p:bldP spid="11" grpId="0" animBg="1"/>
      <p:bldP spid="13" grpId="0" animBg="1"/>
      <p:bldP spid="14" grpId="0" animBg="1"/>
      <p:bldP spid="14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1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37967"/>
            <a:ext cx="8135938" cy="360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Line 6"/>
          <p:cNvSpPr>
            <a:spLocks noChangeShapeType="1"/>
          </p:cNvSpPr>
          <p:nvPr/>
        </p:nvSpPr>
        <p:spPr bwMode="auto">
          <a:xfrm rot="16200000" flipH="1" flipV="1">
            <a:off x="6738939" y="3406492"/>
            <a:ext cx="1589087" cy="1587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V="1">
            <a:off x="5434013" y="1958692"/>
            <a:ext cx="0" cy="2232025"/>
          </a:xfrm>
          <a:prstGeom prst="line">
            <a:avLst/>
          </a:prstGeom>
          <a:noFill/>
          <a:ln w="38100">
            <a:solidFill>
              <a:srgbClr val="FB0F3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rot="5400000" flipH="1" flipV="1">
            <a:off x="5710241" y="3616040"/>
            <a:ext cx="1154113" cy="20638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2913067" y="3077877"/>
            <a:ext cx="3394075" cy="1588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rot="16200000" flipH="1">
            <a:off x="3366296" y="3399346"/>
            <a:ext cx="1604962" cy="19050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rot="5400000" flipH="1" flipV="1">
            <a:off x="3188496" y="3623183"/>
            <a:ext cx="1155700" cy="20638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 flipH="1">
            <a:off x="2913063" y="2617502"/>
            <a:ext cx="1255712" cy="1588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 flipV="1">
            <a:off x="4156075" y="2607979"/>
            <a:ext cx="3798888" cy="11113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 rot="16200000" flipH="1" flipV="1">
            <a:off x="4217198" y="3400934"/>
            <a:ext cx="1589087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 rot="16200000" flipH="1" flipV="1">
            <a:off x="5901531" y="3415221"/>
            <a:ext cx="1589088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09601" y="325460"/>
            <a:ext cx="71307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你能看出第二天</a:t>
            </a: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时骆驼的体温与第一天</a:t>
            </a: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时有什么关系吗？其他时刻呢？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9604" y="757811"/>
            <a:ext cx="74898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(5)A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点表示的是什么？还有几时的温度与</a:t>
            </a: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点所表示的温度相同？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03548" y="772986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．某市一天的温度变化如图所示，看图回答下列问题：</a:t>
            </a: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）这一天中什么时间温度最高？是多少度？什么时间温度最低？是多少度？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）在这一天中，从什么时间到什么时间温度开始上升？在这一天中，从什么时间到什么时间温度开始下降？</a:t>
            </a:r>
          </a:p>
          <a:p>
            <a:pPr>
              <a:lnSpc>
                <a:spcPct val="150000"/>
              </a:lnSpc>
            </a:pP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6" name="图片 16" descr=" www.jb1000.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6200" y="2427734"/>
            <a:ext cx="2154267" cy="1984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145004" y="1481047"/>
            <a:ext cx="346761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时温度最高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24℃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时温度最低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4℃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051721" y="2760913"/>
            <a:ext cx="41404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时到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时温度上升，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时到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时温度下降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03548" y="675487"/>
            <a:ext cx="8460940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2.《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新民晚报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》1993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月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日登载一则泰信和（无锡）房地产广告，其中有房地产价值变化示意图，请你先观察此图（如图），然后回答下列问题：</a:t>
            </a:r>
          </a:p>
        </p:txBody>
      </p:sp>
      <p:pic>
        <p:nvPicPr>
          <p:cNvPr id="12289" name="图片 17" descr=" www.jb1000.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4228" y="1279555"/>
            <a:ext cx="2138382" cy="1706492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97463" y="1527635"/>
            <a:ext cx="6442789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）大约在哪几年，日本和台湾的房地产价值变化率相同？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endParaRPr kumimoji="0" lang="en-US" altLang="zh-CN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1980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年后，日本和台湾的房地产价值上升率谁较快？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endParaRPr kumimoji="0" lang="en-US" altLang="zh-CN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1970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年至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1985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年间，什么期间台湾的房地产变化率高于日本？</a:t>
            </a:r>
            <a:endParaRPr kumimoji="0" lang="en-US" altLang="zh-CN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20679" y="1923772"/>
            <a:ext cx="30670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1973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年、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1975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年、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1980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21159" y="2718308"/>
            <a:ext cx="8071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日本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23504" y="3512844"/>
            <a:ext cx="4257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1970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至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1973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年和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1975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年至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1980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1"/>
            <a:chOff x="279260" y="218396"/>
            <a:chExt cx="2179008" cy="519193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5" y="272355"/>
              <a:ext cx="1415543" cy="46523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3095836" y="78676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本节课都学到了什么？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1031718" y="3003798"/>
            <a:ext cx="796446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、图象法能直观反映变量间的整体变化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情况及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变化规律，这就是它的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优越性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125796" y="2211009"/>
            <a:ext cx="957061" cy="369332"/>
          </a:xfrm>
          <a:prstGeom prst="rect">
            <a:avLst/>
          </a:prstGeom>
          <a:solidFill>
            <a:srgbClr val="C0C0C0"/>
          </a:solidFill>
          <a:ln w="9525">
            <a:solidFill>
              <a:srgbClr val="FF0000"/>
            </a:solidFill>
            <a:miter lim="800000"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关系式</a:t>
            </a:r>
            <a:endParaRPr lang="zh-CN" i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181106" y="2211009"/>
            <a:ext cx="958172" cy="369332"/>
          </a:xfrm>
          <a:prstGeom prst="rect">
            <a:avLst/>
          </a:prstGeom>
          <a:solidFill>
            <a:srgbClr val="C0C0C0"/>
          </a:solidFill>
          <a:ln w="9525">
            <a:solidFill>
              <a:srgbClr val="FF0000"/>
            </a:solidFill>
            <a:miter lim="800000"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表格法</a:t>
            </a:r>
            <a:endParaRPr lang="zh-CN" i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141921" y="2211009"/>
            <a:ext cx="1008193" cy="369332"/>
          </a:xfrm>
          <a:prstGeom prst="rect">
            <a:avLst/>
          </a:prstGeom>
          <a:solidFill>
            <a:srgbClr val="CCFFCC"/>
          </a:solidFill>
          <a:ln w="9525">
            <a:solidFill>
              <a:srgbClr val="FB0F36"/>
            </a:solidFill>
            <a:miter lim="800000"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图象法</a:t>
            </a:r>
            <a:endParaRPr lang="zh-CN" i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1043608" y="1476616"/>
            <a:ext cx="406845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、两个变量之间关系的表示方法？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7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94700" y="770329"/>
            <a:ext cx="8669912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．正常人的体温一般在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37℃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左右，但一天中的不同时刻不尽相同图反映了一天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小时内小明体温的变化情况：</a:t>
            </a:r>
          </a:p>
        </p:txBody>
      </p:sp>
      <p:pic>
        <p:nvPicPr>
          <p:cNvPr id="10241" name="图片 18" descr=" www.jb1000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3810" y="2931790"/>
            <a:ext cx="2519397" cy="1538942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1504" y="1547646"/>
            <a:ext cx="7850295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）什么时间体温最低？什么时间体温最高？最低和最高体温各是多少？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）一天中小明体温</a:t>
            </a:r>
            <a:r>
              <a:rPr kumimoji="0" lang="en-US" altLang="zh-CN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（单位：℃）的范围是多少．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）哪段时间小明的体温在上升，哪段时间体温在下降．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）请你说一说小明一天中体温的变化情况．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6" name="直接连接符 10"/>
          <p:cNvCxnSpPr>
            <a:cxnSpLocks noChangeShapeType="1"/>
          </p:cNvCxnSpPr>
          <p:nvPr/>
        </p:nvCxnSpPr>
        <p:spPr bwMode="auto">
          <a:xfrm>
            <a:off x="1066752" y="636561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46562" y="749533"/>
            <a:ext cx="251413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．根据下图回答问题：</a:t>
            </a:r>
          </a:p>
        </p:txBody>
      </p:sp>
      <p:pic>
        <p:nvPicPr>
          <p:cNvPr id="9217" name="图片 19" descr=" www.jb1000.co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4756" y="3098120"/>
            <a:ext cx="3383367" cy="1570059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159127"/>
            <a:ext cx="9161748" cy="19389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）上图表示的是哪两个变量之间的关系？哪个是自变量，哪个是因变量？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）从图象中观察，哪一年的居民的消费价格最低？哪一年居民的消费价格最高？相差多少？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）哪些年的居民消费价格指数与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1989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年的相当？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）图中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点表示什么？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）你能够大致地描述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1986—2000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年价格指数的变化情况吗？试试看．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7700" y="1033448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平面直角坐标系如何构建？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图象表示变量关系，其横坐标表示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，纵坐标表示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268126" y="122839"/>
            <a:ext cx="2179360" cy="515210"/>
            <a:chOff x="279260" y="218396"/>
            <a:chExt cx="2179285" cy="51949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教材助读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680204" y="1501500"/>
            <a:ext cx="8068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平面直角坐标系是由两条互相垂直的数轴构建而成，水平的数轴是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轴，竖直的数轴是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8" y="2281466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自变量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40256" y="2258786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因变量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468764" y="971552"/>
            <a:ext cx="5643563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结合具体情境理解图象上的点所表示的意义．</a:t>
            </a:r>
            <a:endParaRPr lang="zh-CN" altLang="en-US" sz="20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03648" y="2190752"/>
            <a:ext cx="7315200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zh-CN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发展从图象中获得信息的能力及有条理地进行语言表达的能力．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71652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882951" y="971628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854397" y="2245768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68760" y="3486152"/>
            <a:ext cx="6847656" cy="779557"/>
          </a:xfrm>
          <a:prstGeom prst="rect">
            <a:avLst/>
          </a:prstGeom>
          <a:solidFill>
            <a:schemeClr val="tx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zh-CN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理解用数学的方法描述变量之间的关系，感受数学的价值．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>
            <p:custDataLst>
              <p:tags r:id="rId4"/>
            </p:custDataLst>
          </p:nvPr>
        </p:nvSpPr>
        <p:spPr bwMode="auto">
          <a:xfrm>
            <a:off x="859160" y="3562351"/>
            <a:ext cx="642938" cy="63782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情境导入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11560" y="879562"/>
            <a:ext cx="8032968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学们见过股市走势图吗？生活中还有哪些类似现象？你能看懂这些图象吗？</a:t>
            </a: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本节课我们就来学习：用图象来表示一些量与量之间的关系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kumimoji="0" 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" name="draw" descr="传播先进教育理念、提供最佳教学方法 --- 尽在中国教育出版网 www.zzstep.com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2424000" y="1851670"/>
            <a:ext cx="4087056" cy="2893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 bwMode="auto">
          <a:xfrm>
            <a:off x="1031715" y="176386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 smtClean="0">
                <a:latin typeface="Times New Roman" panose="02020603050405020304"/>
                <a:ea typeface="微软雅黑" panose="020B0503020204020204" pitchFamily="34" charset="-122"/>
              </a:rPr>
              <a:t>活动探究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27" name="TextBox 2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1746606" y="664103"/>
            <a:ext cx="540160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请根据下图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与同学讨论某地某天的温度变化情况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5040317" y="1504952"/>
            <a:ext cx="378145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上午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时的温度是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___,    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时呢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5040317" y="2190750"/>
            <a:ext cx="3995737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这一天的最高温度是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__,   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时达到的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 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最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低温度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呢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5105400" y="3202729"/>
            <a:ext cx="3636992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这一天的温差是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___,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从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最低温度到最高温度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经过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小时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7053258" y="3203407"/>
            <a:ext cx="9350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14</a:t>
            </a:r>
            <a:r>
              <a:rPr lang="zh-CN" altLang="en-US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℃</a:t>
            </a:r>
            <a:endParaRPr lang="zh-CN" altLang="zh-CN" dirty="0">
              <a:solidFill>
                <a:srgbClr val="FB0F3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7086600" y="1504952"/>
            <a:ext cx="6858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27</a:t>
            </a:r>
            <a:r>
              <a:rPr lang="zh-CN" altLang="en-US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℃</a:t>
            </a:r>
            <a:endParaRPr lang="zh-CN" altLang="zh-CN" dirty="0">
              <a:solidFill>
                <a:srgbClr val="FB0F3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7868064" y="1814515"/>
            <a:ext cx="9366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31</a:t>
            </a:r>
            <a:r>
              <a:rPr lang="zh-CN" altLang="en-US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℃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7424202" y="2199697"/>
            <a:ext cx="761999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37</a:t>
            </a:r>
            <a:r>
              <a:rPr lang="zh-CN" altLang="en-US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℃</a:t>
            </a:r>
            <a:endParaRPr lang="zh-CN" altLang="zh-CN" dirty="0">
              <a:solidFill>
                <a:srgbClr val="FB0F3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0" name="Text Box 35"/>
          <p:cNvSpPr txBox="1">
            <a:spLocks noChangeArrowheads="1"/>
          </p:cNvSpPr>
          <p:nvPr/>
        </p:nvSpPr>
        <p:spPr bwMode="auto">
          <a:xfrm>
            <a:off x="8506879" y="2195128"/>
            <a:ext cx="45761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endParaRPr lang="zh-CN" altLang="zh-CN" dirty="0">
              <a:solidFill>
                <a:srgbClr val="FB0F3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7537713" y="2633768"/>
            <a:ext cx="9350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23</a:t>
            </a:r>
            <a:r>
              <a:rPr lang="zh-CN" altLang="en-US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℃</a:t>
            </a:r>
            <a:endParaRPr lang="zh-CN" altLang="zh-CN" dirty="0">
              <a:solidFill>
                <a:srgbClr val="FB0F3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8286092" y="2666952"/>
            <a:ext cx="678401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7249579" y="3616899"/>
            <a:ext cx="9366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endParaRPr lang="zh-CN" altLang="zh-CN" dirty="0">
              <a:solidFill>
                <a:srgbClr val="FB0F3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aphicFrame>
        <p:nvGraphicFramePr>
          <p:cNvPr id="45" name="Object 2"/>
          <p:cNvGraphicFramePr>
            <a:graphicFrameLocks noChangeAspect="1"/>
          </p:cNvGraphicFramePr>
          <p:nvPr/>
        </p:nvGraphicFramePr>
        <p:xfrm>
          <a:off x="5105404" y="4095752"/>
          <a:ext cx="87369" cy="165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r:id="rId4" imgW="392430" imgH="741045" progId="Equation.3">
                  <p:embed/>
                </p:oleObj>
              </mc:Choice>
              <mc:Fallback>
                <p:oleObj r:id="rId4" imgW="392430" imgH="741045" progId="Equation.3">
                  <p:embed/>
                  <p:pic>
                    <p:nvPicPr>
                      <p:cNvPr id="0" name="图片 24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4" y="4095752"/>
                        <a:ext cx="87369" cy="1650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Group 3"/>
          <p:cNvGrpSpPr/>
          <p:nvPr/>
        </p:nvGrpSpPr>
        <p:grpSpPr bwMode="auto">
          <a:xfrm>
            <a:off x="474812" y="1191241"/>
            <a:ext cx="4523155" cy="3467269"/>
            <a:chOff x="681" y="330"/>
            <a:chExt cx="8816" cy="8856"/>
          </a:xfrm>
        </p:grpSpPr>
        <p:pic>
          <p:nvPicPr>
            <p:cNvPr id="49" name="Picture 5" descr="P198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681" y="465"/>
              <a:ext cx="8816" cy="8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 Box 7"/>
            <p:cNvSpPr txBox="1">
              <a:spLocks noChangeArrowheads="1"/>
            </p:cNvSpPr>
            <p:nvPr/>
          </p:nvSpPr>
          <p:spPr bwMode="auto">
            <a:xfrm>
              <a:off x="2381" y="330"/>
              <a:ext cx="3630" cy="94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zh-CN" altLang="zh-CN" dirty="0">
                <a:latin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51" name="Line 11"/>
          <p:cNvSpPr>
            <a:spLocks noChangeShapeType="1"/>
          </p:cNvSpPr>
          <p:nvPr/>
        </p:nvSpPr>
        <p:spPr bwMode="auto">
          <a:xfrm flipH="1">
            <a:off x="1333501" y="2638427"/>
            <a:ext cx="1431882" cy="45719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Line 13"/>
          <p:cNvSpPr>
            <a:spLocks noChangeShapeType="1"/>
          </p:cNvSpPr>
          <p:nvPr/>
        </p:nvSpPr>
        <p:spPr bwMode="auto">
          <a:xfrm flipV="1">
            <a:off x="2400305" y="3324225"/>
            <a:ext cx="45719" cy="949876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 flipH="1">
            <a:off x="1333505" y="3324227"/>
            <a:ext cx="1100607" cy="45719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952505" y="3171825"/>
            <a:ext cx="54969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55" name="Line 16"/>
          <p:cNvSpPr>
            <a:spLocks noChangeShapeType="1"/>
          </p:cNvSpPr>
          <p:nvPr/>
        </p:nvSpPr>
        <p:spPr bwMode="auto">
          <a:xfrm flipH="1" flipV="1">
            <a:off x="2750824" y="2638425"/>
            <a:ext cx="45719" cy="1600200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 Box 17"/>
          <p:cNvSpPr txBox="1">
            <a:spLocks noChangeArrowheads="1"/>
          </p:cNvSpPr>
          <p:nvPr/>
        </p:nvSpPr>
        <p:spPr bwMode="auto">
          <a:xfrm>
            <a:off x="1028705" y="2562225"/>
            <a:ext cx="7147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2171705" y="3019425"/>
            <a:ext cx="7147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3086101" y="1343025"/>
            <a:ext cx="71594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2400301" y="2333625"/>
            <a:ext cx="71594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952501" y="1495425"/>
            <a:ext cx="71594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</p:txBody>
      </p:sp>
      <p:sp>
        <p:nvSpPr>
          <p:cNvPr id="65" name="Line 29"/>
          <p:cNvSpPr>
            <a:spLocks noChangeShapeType="1"/>
          </p:cNvSpPr>
          <p:nvPr/>
        </p:nvSpPr>
        <p:spPr bwMode="auto">
          <a:xfrm flipH="1" flipV="1">
            <a:off x="1333505" y="1647827"/>
            <a:ext cx="1789851" cy="45719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2892406" y="4214835"/>
            <a:ext cx="7147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67" name="Text Box 31"/>
          <p:cNvSpPr txBox="1">
            <a:spLocks noChangeArrowheads="1"/>
          </p:cNvSpPr>
          <p:nvPr/>
        </p:nvSpPr>
        <p:spPr bwMode="auto">
          <a:xfrm>
            <a:off x="1562105" y="3629025"/>
            <a:ext cx="7147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68" name="Line 32"/>
          <p:cNvSpPr>
            <a:spLocks noChangeShapeType="1"/>
          </p:cNvSpPr>
          <p:nvPr/>
        </p:nvSpPr>
        <p:spPr bwMode="auto">
          <a:xfrm flipH="1">
            <a:off x="1668786" y="3933825"/>
            <a:ext cx="45719" cy="381000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Line 33"/>
          <p:cNvSpPr>
            <a:spLocks noChangeShapeType="1"/>
          </p:cNvSpPr>
          <p:nvPr/>
        </p:nvSpPr>
        <p:spPr bwMode="auto">
          <a:xfrm>
            <a:off x="3162305" y="1724025"/>
            <a:ext cx="45719" cy="2590800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Line 36"/>
          <p:cNvSpPr>
            <a:spLocks noChangeShapeType="1"/>
          </p:cNvSpPr>
          <p:nvPr/>
        </p:nvSpPr>
        <p:spPr bwMode="auto">
          <a:xfrm flipH="1">
            <a:off x="1333505" y="3933827"/>
            <a:ext cx="383453" cy="45719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 Box 37"/>
          <p:cNvSpPr txBox="1">
            <a:spLocks noChangeArrowheads="1"/>
          </p:cNvSpPr>
          <p:nvPr/>
        </p:nvSpPr>
        <p:spPr bwMode="auto">
          <a:xfrm>
            <a:off x="952501" y="3705225"/>
            <a:ext cx="71594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72" name="Text Box 39"/>
          <p:cNvSpPr txBox="1">
            <a:spLocks noChangeArrowheads="1"/>
          </p:cNvSpPr>
          <p:nvPr/>
        </p:nvSpPr>
        <p:spPr bwMode="auto">
          <a:xfrm>
            <a:off x="1541425" y="4214835"/>
            <a:ext cx="7147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ldLvl="0" autoUpdateAnimBg="0"/>
      <p:bldP spid="38" grpId="0" bldLvl="0" autoUpdateAnimBg="0"/>
      <p:bldP spid="39" grpId="0" bldLvl="0" autoUpdateAnimBg="0"/>
      <p:bldP spid="40" grpId="0" bldLvl="0" autoUpdateAnimBg="0"/>
      <p:bldP spid="41" grpId="0" bldLvl="0" autoUpdateAnimBg="0"/>
      <p:bldP spid="42" grpId="0" bldLvl="0" autoUpdateAnimBg="0"/>
      <p:bldP spid="43" grpId="0" bldLvl="0" autoUpdateAnimBg="0"/>
      <p:bldP spid="51" grpId="0" animBg="1"/>
      <p:bldP spid="52" grpId="0" animBg="1"/>
      <p:bldP spid="54" grpId="0" bldLvl="0" autoUpdateAnimBg="0"/>
      <p:bldP spid="55" grpId="0" animBg="1"/>
      <p:bldP spid="56" grpId="0" bldLvl="0" autoUpdateAnimBg="0"/>
      <p:bldP spid="60" grpId="0" bldLvl="0" autoUpdateAnimBg="0"/>
      <p:bldP spid="61" grpId="0" bldLvl="0" autoUpdateAnimBg="0"/>
      <p:bldP spid="62" grpId="0" bldLvl="0" autoUpdateAnimBg="0"/>
      <p:bldP spid="63" grpId="0" bldLvl="0" autoUpdateAnimBg="0"/>
      <p:bldP spid="65" grpId="0" animBg="1"/>
      <p:bldP spid="66" grpId="0" bldLvl="0" autoUpdateAnimBg="0"/>
      <p:bldP spid="67" grpId="0" bldLvl="0" autoUpdateAnimBg="0"/>
      <p:bldP spid="68" grpId="0" animBg="1"/>
      <p:bldP spid="69" grpId="0" animBg="1"/>
      <p:bldP spid="70" grpId="0" animBg="1"/>
      <p:bldP spid="71" grpId="0" bldLvl="0" autoUpdateAnimBg="0"/>
      <p:bldP spid="72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16" name="组合 5"/>
          <p:cNvGrpSpPr/>
          <p:nvPr/>
        </p:nvGrpSpPr>
        <p:grpSpPr bwMode="auto">
          <a:xfrm>
            <a:off x="304801" y="285752"/>
            <a:ext cx="2253972" cy="461665"/>
            <a:chOff x="279260" y="113096"/>
            <a:chExt cx="2179425" cy="637972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89738" y="113096"/>
              <a:ext cx="1368947" cy="63797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典例剖析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69" name="Object 2"/>
          <p:cNvGraphicFramePr>
            <a:graphicFrameLocks noChangeAspect="1"/>
          </p:cNvGraphicFramePr>
          <p:nvPr/>
        </p:nvGraphicFramePr>
        <p:xfrm>
          <a:off x="4724400" y="1428750"/>
          <a:ext cx="85368" cy="16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r:id="rId4" imgW="392430" imgH="741045" progId="Equation.3">
                  <p:embed/>
                </p:oleObj>
              </mc:Choice>
              <mc:Fallback>
                <p:oleObj r:id="rId4" imgW="392430" imgH="741045" progId="Equation.3">
                  <p:embed/>
                  <p:pic>
                    <p:nvPicPr>
                      <p:cNvPr id="0" name="图片 256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428750"/>
                        <a:ext cx="85368" cy="16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4" name="Group 3"/>
          <p:cNvGrpSpPr/>
          <p:nvPr/>
        </p:nvGrpSpPr>
        <p:grpSpPr bwMode="auto">
          <a:xfrm>
            <a:off x="395255" y="1087834"/>
            <a:ext cx="4419600" cy="3563522"/>
            <a:chOff x="681" y="330"/>
            <a:chExt cx="8816" cy="8855"/>
          </a:xfrm>
        </p:grpSpPr>
        <p:pic>
          <p:nvPicPr>
            <p:cNvPr id="75" name="Picture 5" descr="P198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681" y="464"/>
              <a:ext cx="8816" cy="8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" name="Text Box 7"/>
            <p:cNvSpPr txBox="1">
              <a:spLocks noChangeArrowheads="1"/>
            </p:cNvSpPr>
            <p:nvPr/>
          </p:nvSpPr>
          <p:spPr bwMode="auto">
            <a:xfrm>
              <a:off x="2381" y="330"/>
              <a:ext cx="3630" cy="9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zh-CN" altLang="zh-CN" dirty="0">
                <a:latin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4896036" y="1100273"/>
            <a:ext cx="3971924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在什么时间范围内温度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在上升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 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在什么时间范围内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温度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在下降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8" name="Text Box 10"/>
          <p:cNvSpPr txBox="1">
            <a:spLocks noChangeArrowheads="1"/>
          </p:cNvSpPr>
          <p:nvPr/>
        </p:nvSpPr>
        <p:spPr bwMode="auto">
          <a:xfrm>
            <a:off x="5043459" y="2993998"/>
            <a:ext cx="382450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(5)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图中的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点表示的是什么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?B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点呢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9" name="Line 11"/>
          <p:cNvSpPr>
            <a:spLocks noChangeShapeType="1"/>
          </p:cNvSpPr>
          <p:nvPr/>
        </p:nvSpPr>
        <p:spPr bwMode="auto">
          <a:xfrm flipH="1">
            <a:off x="1233459" y="2617463"/>
            <a:ext cx="2501779" cy="45719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80" name="Text Box 14"/>
          <p:cNvSpPr txBox="1">
            <a:spLocks noChangeArrowheads="1"/>
          </p:cNvSpPr>
          <p:nvPr/>
        </p:nvSpPr>
        <p:spPr bwMode="auto">
          <a:xfrm>
            <a:off x="2757459" y="1245861"/>
            <a:ext cx="69954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b="1" dirty="0">
                <a:solidFill>
                  <a:srgbClr val="FB0F36"/>
                </a:solidFill>
              </a:rPr>
              <a:t>D</a:t>
            </a:r>
          </a:p>
        </p:txBody>
      </p:sp>
      <p:sp>
        <p:nvSpPr>
          <p:cNvPr id="81" name="未知"/>
          <p:cNvSpPr/>
          <p:nvPr/>
        </p:nvSpPr>
        <p:spPr bwMode="auto">
          <a:xfrm>
            <a:off x="1614455" y="1550661"/>
            <a:ext cx="1421627" cy="2362200"/>
          </a:xfrm>
          <a:custGeom>
            <a:avLst/>
            <a:gdLst>
              <a:gd name="T0" fmla="*/ 0 w 21600"/>
              <a:gd name="T1" fmla="*/ 2147483646 h 21600"/>
              <a:gd name="T2" fmla="*/ 1859889515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2147483646 w 21600"/>
              <a:gd name="T17" fmla="*/ 2147483646 h 21600"/>
              <a:gd name="T18" fmla="*/ 2147483646 w 21600"/>
              <a:gd name="T19" fmla="*/ 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600"/>
              <a:gd name="T31" fmla="*/ 0 h 21600"/>
              <a:gd name="T32" fmla="*/ 21600 w 21600"/>
              <a:gd name="T33" fmla="*/ 216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>
                <a:moveTo>
                  <a:pt x="0" y="21471"/>
                </a:moveTo>
                <a:cubicBezTo>
                  <a:pt x="454" y="21428"/>
                  <a:pt x="1643" y="21600"/>
                  <a:pt x="2718" y="21214"/>
                </a:cubicBezTo>
                <a:cubicBezTo>
                  <a:pt x="3792" y="20828"/>
                  <a:pt x="4830" y="20403"/>
                  <a:pt x="6467" y="19163"/>
                </a:cubicBezTo>
                <a:cubicBezTo>
                  <a:pt x="8103" y="17923"/>
                  <a:pt x="10958" y="15422"/>
                  <a:pt x="12551" y="13779"/>
                </a:cubicBezTo>
                <a:cubicBezTo>
                  <a:pt x="14145" y="12136"/>
                  <a:pt x="15284" y="10306"/>
                  <a:pt x="16041" y="9292"/>
                </a:cubicBezTo>
                <a:cubicBezTo>
                  <a:pt x="16798" y="8277"/>
                  <a:pt x="16755" y="8470"/>
                  <a:pt x="17079" y="7691"/>
                </a:cubicBezTo>
                <a:cubicBezTo>
                  <a:pt x="17404" y="6913"/>
                  <a:pt x="17569" y="5619"/>
                  <a:pt x="17980" y="4615"/>
                </a:cubicBezTo>
                <a:cubicBezTo>
                  <a:pt x="18391" y="3611"/>
                  <a:pt x="19076" y="2347"/>
                  <a:pt x="19530" y="1664"/>
                </a:cubicBezTo>
                <a:cubicBezTo>
                  <a:pt x="19985" y="982"/>
                  <a:pt x="20352" y="793"/>
                  <a:pt x="20698" y="514"/>
                </a:cubicBezTo>
                <a:cubicBezTo>
                  <a:pt x="21044" y="235"/>
                  <a:pt x="21448" y="85"/>
                  <a:pt x="21600" y="0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" name="Text Box 18"/>
          <p:cNvSpPr txBox="1">
            <a:spLocks noChangeArrowheads="1"/>
          </p:cNvSpPr>
          <p:nvPr/>
        </p:nvSpPr>
        <p:spPr bwMode="auto">
          <a:xfrm>
            <a:off x="1385858" y="3608061"/>
            <a:ext cx="24659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b="1" dirty="0">
                <a:solidFill>
                  <a:srgbClr val="FB0F36"/>
                </a:solidFill>
              </a:rPr>
              <a:t>E</a:t>
            </a:r>
          </a:p>
        </p:txBody>
      </p:sp>
      <p:sp>
        <p:nvSpPr>
          <p:cNvPr id="83" name="Line 19"/>
          <p:cNvSpPr>
            <a:spLocks noChangeShapeType="1"/>
          </p:cNvSpPr>
          <p:nvPr/>
        </p:nvSpPr>
        <p:spPr bwMode="auto">
          <a:xfrm>
            <a:off x="1614459" y="3989061"/>
            <a:ext cx="45719" cy="304800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84" name="Line 20"/>
          <p:cNvSpPr>
            <a:spLocks noChangeShapeType="1"/>
          </p:cNvSpPr>
          <p:nvPr/>
        </p:nvSpPr>
        <p:spPr bwMode="auto">
          <a:xfrm>
            <a:off x="2986059" y="1703063"/>
            <a:ext cx="45719" cy="2621153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85" name="Line 21"/>
          <p:cNvSpPr>
            <a:spLocks noChangeShapeType="1"/>
          </p:cNvSpPr>
          <p:nvPr/>
        </p:nvSpPr>
        <p:spPr bwMode="auto">
          <a:xfrm flipV="1">
            <a:off x="1614459" y="4217663"/>
            <a:ext cx="1451269" cy="45719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86" name="Group 22"/>
          <p:cNvGrpSpPr/>
          <p:nvPr/>
        </p:nvGrpSpPr>
        <p:grpSpPr bwMode="auto">
          <a:xfrm>
            <a:off x="1233459" y="3455661"/>
            <a:ext cx="399573" cy="536898"/>
            <a:chOff x="0" y="0"/>
            <a:chExt cx="842" cy="1376"/>
          </a:xfrm>
        </p:grpSpPr>
        <p:sp>
          <p:nvSpPr>
            <p:cNvPr id="87" name="未知"/>
            <p:cNvSpPr/>
            <p:nvPr/>
          </p:nvSpPr>
          <p:spPr bwMode="auto">
            <a:xfrm>
              <a:off x="0" y="0"/>
              <a:ext cx="772" cy="13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3 h 21600"/>
                <a:gd name="T6" fmla="*/ 1 w 21600"/>
                <a:gd name="T7" fmla="*/ 4 h 21600"/>
                <a:gd name="T8" fmla="*/ 1 w 21600"/>
                <a:gd name="T9" fmla="*/ 5 h 21600"/>
                <a:gd name="T10" fmla="*/ 1 w 21600"/>
                <a:gd name="T11" fmla="*/ 5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0"/>
                  </a:moveTo>
                  <a:cubicBezTo>
                    <a:pt x="503" y="1187"/>
                    <a:pt x="1678" y="4699"/>
                    <a:pt x="3021" y="7106"/>
                  </a:cubicBezTo>
                  <a:cubicBezTo>
                    <a:pt x="4364" y="9513"/>
                    <a:pt x="6519" y="12564"/>
                    <a:pt x="8030" y="14493"/>
                  </a:cubicBezTo>
                  <a:cubicBezTo>
                    <a:pt x="9540" y="16422"/>
                    <a:pt x="10212" y="17560"/>
                    <a:pt x="12059" y="18648"/>
                  </a:cubicBezTo>
                  <a:cubicBezTo>
                    <a:pt x="13905" y="19736"/>
                    <a:pt x="17487" y="20511"/>
                    <a:pt x="19081" y="21006"/>
                  </a:cubicBezTo>
                  <a:cubicBezTo>
                    <a:pt x="20676" y="21501"/>
                    <a:pt x="21180" y="21501"/>
                    <a:pt x="21599" y="21600"/>
                  </a:cubicBezTo>
                </a:path>
              </a:pathLst>
            </a:custGeom>
            <a:noFill/>
            <a:ln w="31750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Line 24"/>
            <p:cNvSpPr>
              <a:spLocks noChangeShapeType="1"/>
            </p:cNvSpPr>
            <p:nvPr/>
          </p:nvSpPr>
          <p:spPr bwMode="auto">
            <a:xfrm>
              <a:off x="842" y="1376"/>
              <a:ext cx="1" cy="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9" name="Group 25"/>
          <p:cNvGrpSpPr/>
          <p:nvPr/>
        </p:nvGrpSpPr>
        <p:grpSpPr bwMode="auto">
          <a:xfrm>
            <a:off x="2986059" y="1550661"/>
            <a:ext cx="1055253" cy="1856244"/>
            <a:chOff x="0" y="0"/>
            <a:chExt cx="2226" cy="4764"/>
          </a:xfrm>
        </p:grpSpPr>
        <p:sp>
          <p:nvSpPr>
            <p:cNvPr id="90" name="未知"/>
            <p:cNvSpPr/>
            <p:nvPr/>
          </p:nvSpPr>
          <p:spPr bwMode="auto">
            <a:xfrm>
              <a:off x="0" y="0"/>
              <a:ext cx="2226" cy="4736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10 h 21600"/>
                <a:gd name="T4" fmla="*/ 5 w 21600"/>
                <a:gd name="T5" fmla="*/ 23 h 21600"/>
                <a:gd name="T6" fmla="*/ 8 w 21600"/>
                <a:gd name="T7" fmla="*/ 40 h 21600"/>
                <a:gd name="T8" fmla="*/ 10 w 21600"/>
                <a:gd name="T9" fmla="*/ 65 h 21600"/>
                <a:gd name="T10" fmla="*/ 12 w 21600"/>
                <a:gd name="T11" fmla="*/ 84 h 21600"/>
                <a:gd name="T12" fmla="*/ 14 w 21600"/>
                <a:gd name="T13" fmla="*/ 105 h 21600"/>
                <a:gd name="T14" fmla="*/ 16 w 21600"/>
                <a:gd name="T15" fmla="*/ 125 h 21600"/>
                <a:gd name="T16" fmla="*/ 18 w 21600"/>
                <a:gd name="T17" fmla="*/ 147 h 21600"/>
                <a:gd name="T18" fmla="*/ 19 w 21600"/>
                <a:gd name="T19" fmla="*/ 166 h 21600"/>
                <a:gd name="T20" fmla="*/ 21 w 21600"/>
                <a:gd name="T21" fmla="*/ 188 h 21600"/>
                <a:gd name="T22" fmla="*/ 22 w 21600"/>
                <a:gd name="T23" fmla="*/ 208 h 21600"/>
                <a:gd name="T24" fmla="*/ 24 w 21600"/>
                <a:gd name="T25" fmla="*/ 228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00"/>
                <a:gd name="T40" fmla="*/ 0 h 21600"/>
                <a:gd name="T41" fmla="*/ 21600 w 21600"/>
                <a:gd name="T42" fmla="*/ 21600 h 216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00" h="21600">
                  <a:moveTo>
                    <a:pt x="0" y="0"/>
                  </a:moveTo>
                  <a:cubicBezTo>
                    <a:pt x="524" y="164"/>
                    <a:pt x="2320" y="611"/>
                    <a:pt x="3135" y="980"/>
                  </a:cubicBezTo>
                  <a:cubicBezTo>
                    <a:pt x="3951" y="1350"/>
                    <a:pt x="4213" y="1742"/>
                    <a:pt x="4883" y="2207"/>
                  </a:cubicBezTo>
                  <a:cubicBezTo>
                    <a:pt x="5552" y="2672"/>
                    <a:pt x="6387" y="3105"/>
                    <a:pt x="7144" y="3762"/>
                  </a:cubicBezTo>
                  <a:cubicBezTo>
                    <a:pt x="7902" y="4419"/>
                    <a:pt x="8707" y="5431"/>
                    <a:pt x="9406" y="6138"/>
                  </a:cubicBezTo>
                  <a:cubicBezTo>
                    <a:pt x="10105" y="6845"/>
                    <a:pt x="10746" y="7379"/>
                    <a:pt x="11329" y="8017"/>
                  </a:cubicBezTo>
                  <a:cubicBezTo>
                    <a:pt x="11911" y="8656"/>
                    <a:pt x="12396" y="9345"/>
                    <a:pt x="12892" y="9983"/>
                  </a:cubicBezTo>
                  <a:cubicBezTo>
                    <a:pt x="13387" y="10622"/>
                    <a:pt x="13765" y="11210"/>
                    <a:pt x="14289" y="11862"/>
                  </a:cubicBezTo>
                  <a:cubicBezTo>
                    <a:pt x="14814" y="12514"/>
                    <a:pt x="15474" y="13253"/>
                    <a:pt x="16027" y="13910"/>
                  </a:cubicBezTo>
                  <a:cubicBezTo>
                    <a:pt x="16581" y="14567"/>
                    <a:pt x="17095" y="15141"/>
                    <a:pt x="17590" y="15794"/>
                  </a:cubicBezTo>
                  <a:cubicBezTo>
                    <a:pt x="18085" y="16446"/>
                    <a:pt x="18522" y="17185"/>
                    <a:pt x="18988" y="17837"/>
                  </a:cubicBezTo>
                  <a:cubicBezTo>
                    <a:pt x="19454" y="18489"/>
                    <a:pt x="19939" y="19096"/>
                    <a:pt x="20376" y="19720"/>
                  </a:cubicBezTo>
                  <a:cubicBezTo>
                    <a:pt x="20813" y="20345"/>
                    <a:pt x="21396" y="21285"/>
                    <a:pt x="21600" y="21600"/>
                  </a:cubicBezTo>
                </a:path>
              </a:pathLst>
            </a:custGeom>
            <a:noFill/>
            <a:ln w="31750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Line 27"/>
            <p:cNvSpPr>
              <a:spLocks noChangeShapeType="1"/>
            </p:cNvSpPr>
            <p:nvPr/>
          </p:nvSpPr>
          <p:spPr bwMode="auto">
            <a:xfrm>
              <a:off x="2209" y="4650"/>
              <a:ext cx="1" cy="11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" name="Text Box 29"/>
          <p:cNvSpPr txBox="1">
            <a:spLocks noChangeArrowheads="1"/>
          </p:cNvSpPr>
          <p:nvPr/>
        </p:nvSpPr>
        <p:spPr bwMode="auto">
          <a:xfrm>
            <a:off x="3976659" y="3303261"/>
            <a:ext cx="69954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b="1" dirty="0">
                <a:solidFill>
                  <a:srgbClr val="FB0F36"/>
                </a:solidFill>
              </a:rPr>
              <a:t>F</a:t>
            </a:r>
          </a:p>
        </p:txBody>
      </p:sp>
      <p:sp>
        <p:nvSpPr>
          <p:cNvPr id="93" name="Line 30"/>
          <p:cNvSpPr>
            <a:spLocks noChangeShapeType="1"/>
          </p:cNvSpPr>
          <p:nvPr/>
        </p:nvSpPr>
        <p:spPr bwMode="auto">
          <a:xfrm>
            <a:off x="3062259" y="4217663"/>
            <a:ext cx="1075409" cy="45719"/>
          </a:xfrm>
          <a:prstGeom prst="line">
            <a:avLst/>
          </a:prstGeom>
          <a:noFill/>
          <a:ln w="57150">
            <a:solidFill>
              <a:srgbClr val="0000FF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94" name="Line 31"/>
          <p:cNvSpPr>
            <a:spLocks noChangeShapeType="1"/>
          </p:cNvSpPr>
          <p:nvPr/>
        </p:nvSpPr>
        <p:spPr bwMode="auto">
          <a:xfrm flipV="1">
            <a:off x="1233455" y="4217663"/>
            <a:ext cx="380602" cy="45719"/>
          </a:xfrm>
          <a:prstGeom prst="line">
            <a:avLst/>
          </a:prstGeom>
          <a:noFill/>
          <a:ln w="57150">
            <a:solidFill>
              <a:srgbClr val="0000FF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95" name="Text Box 33"/>
          <p:cNvSpPr txBox="1">
            <a:spLocks noChangeArrowheads="1"/>
          </p:cNvSpPr>
          <p:nvPr/>
        </p:nvSpPr>
        <p:spPr bwMode="auto">
          <a:xfrm>
            <a:off x="5225842" y="2023441"/>
            <a:ext cx="1327864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zh-CN" altLang="en-US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lang="zh-CN" altLang="zh-CN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lang="zh-CN" altLang="en-US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endParaRPr lang="zh-CN" dirty="0">
              <a:solidFill>
                <a:srgbClr val="FB0F3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6" name="Line 34"/>
          <p:cNvSpPr>
            <a:spLocks noChangeShapeType="1"/>
          </p:cNvSpPr>
          <p:nvPr/>
        </p:nvSpPr>
        <p:spPr bwMode="auto">
          <a:xfrm>
            <a:off x="3671859" y="2617463"/>
            <a:ext cx="45719" cy="1636027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97" name="Text Box 35"/>
          <p:cNvSpPr txBox="1">
            <a:spLocks noChangeArrowheads="1"/>
          </p:cNvSpPr>
          <p:nvPr/>
        </p:nvSpPr>
        <p:spPr bwMode="auto">
          <a:xfrm>
            <a:off x="5350191" y="3521966"/>
            <a:ext cx="2274852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21</a:t>
            </a:r>
            <a:r>
              <a:rPr 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时的温度是</a:t>
            </a: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31</a:t>
            </a:r>
            <a:r>
              <a:rPr lang="zh-CN" altLang="zh-CN" baseline="300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8" name="Text Box 36"/>
          <p:cNvSpPr txBox="1">
            <a:spLocks noChangeArrowheads="1"/>
          </p:cNvSpPr>
          <p:nvPr/>
        </p:nvSpPr>
        <p:spPr bwMode="auto">
          <a:xfrm>
            <a:off x="5350191" y="4013507"/>
            <a:ext cx="2058952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时的温度是</a:t>
            </a: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26</a:t>
            </a:r>
            <a:r>
              <a:rPr lang="zh-CN" altLang="zh-CN" baseline="300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9" name="Line 38"/>
          <p:cNvSpPr>
            <a:spLocks noChangeShapeType="1"/>
          </p:cNvSpPr>
          <p:nvPr/>
        </p:nvSpPr>
        <p:spPr bwMode="auto">
          <a:xfrm flipV="1">
            <a:off x="1244873" y="3455661"/>
            <a:ext cx="2332" cy="794754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00" name="Line 39"/>
          <p:cNvSpPr>
            <a:spLocks noChangeShapeType="1"/>
          </p:cNvSpPr>
          <p:nvPr/>
        </p:nvSpPr>
        <p:spPr bwMode="auto">
          <a:xfrm flipH="1" flipV="1">
            <a:off x="1152274" y="3447229"/>
            <a:ext cx="161252" cy="45719"/>
          </a:xfrm>
          <a:prstGeom prst="line">
            <a:avLst/>
          </a:prstGeom>
          <a:noFill/>
          <a:ln w="508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5211427" y="2409266"/>
            <a:ext cx="2424077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时到</a:t>
            </a: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时、</a:t>
            </a: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</a:t>
            </a:r>
            <a:r>
              <a:rPr 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bldLvl="0" autoUpdateAnimBg="0"/>
      <p:bldP spid="81" grpId="0" animBg="1"/>
      <p:bldP spid="82" grpId="0" bldLvl="0" autoUpdateAnimBg="0"/>
      <p:bldP spid="83" grpId="0" animBg="1"/>
      <p:bldP spid="84" grpId="0" animBg="1"/>
      <p:bldP spid="85" grpId="0" animBg="1"/>
      <p:bldP spid="92" grpId="0" bldLvl="0" autoUpdateAnimBg="0"/>
      <p:bldP spid="93" grpId="0" animBg="1"/>
      <p:bldP spid="94" grpId="0" animBg="1"/>
      <p:bldP spid="95" grpId="0" bldLvl="0" autoUpdateAnimBg="0"/>
      <p:bldP spid="95" grpId="1" bldLvl="0" autoUpdateAnimBg="0"/>
      <p:bldP spid="95" grpId="2" bldLvl="0" autoUpdateAnimBg="0"/>
      <p:bldP spid="95" grpId="3" bldLvl="0" autoUpdateAnimBg="0"/>
      <p:bldP spid="95" grpId="4" bldLvl="0" autoUpdateAnimBg="0"/>
      <p:bldP spid="96" grpId="0" animBg="1"/>
      <p:bldP spid="97" grpId="0" bldLvl="0" autoUpdateAnimBg="0"/>
      <p:bldP spid="98" grpId="0" bldLvl="0" autoUpdateAnimBg="0"/>
      <p:bldP spid="99" grpId="0" animBg="1"/>
      <p:bldP spid="100" grpId="0" animBg="1"/>
      <p:bldP spid="35" grpId="0" bldLvl="0" autoUpdateAnimBg="0"/>
      <p:bldP spid="35" grpId="1" bldLvl="0" autoUpdateAnimBg="0"/>
      <p:bldP spid="35" grpId="2" bldLvl="0" autoUpdateAnimBg="0"/>
      <p:bldP spid="35" grpId="3" bldLvl="0" autoUpdateAnimBg="0"/>
      <p:bldP spid="35" grpId="4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484438" y="6453188"/>
            <a:ext cx="863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67544" y="1241956"/>
            <a:ext cx="80772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图象是我们表示变量之间关系的第三种方法，它的特点是非常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直观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67548" y="1815665"/>
            <a:ext cx="8353425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在用图象表示变量之间的关系时，通常用水平方向的数轴（称为横轴）上的点表示自变量，用竖直方向的数轴（称为纵轴）上的点表示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因变量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0" name="TextBox 50"/>
          <p:cNvSpPr txBox="1">
            <a:spLocks noChangeArrowheads="1"/>
          </p:cNvSpPr>
          <p:nvPr/>
        </p:nvSpPr>
        <p:spPr bwMode="auto">
          <a:xfrm>
            <a:off x="539556" y="733849"/>
            <a:ext cx="13684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utoUpdateAnimBg="0"/>
      <p:bldP spid="11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484438" y="6453188"/>
            <a:ext cx="863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31544" y="846054"/>
            <a:ext cx="446753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如何从图象中获取关于两个变量的信息？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31540" y="1423904"/>
            <a:ext cx="4069394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要明白图象上的点所表示的意义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31545" y="2001752"/>
            <a:ext cx="4173249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从自变量的值如何得到因变量的值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及从因变量的值如何得到自变量的值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86878" y="2931790"/>
            <a:ext cx="420576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要明白因变量如何随自变量变化而变化的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未知"/>
          <p:cNvSpPr/>
          <p:nvPr/>
        </p:nvSpPr>
        <p:spPr bwMode="auto">
          <a:xfrm>
            <a:off x="5321300" y="2070759"/>
            <a:ext cx="2952750" cy="1295400"/>
          </a:xfrm>
          <a:custGeom>
            <a:avLst/>
            <a:gdLst>
              <a:gd name="T0" fmla="*/ 0 w 1784"/>
              <a:gd name="T1" fmla="*/ 2147483646 h 1048"/>
              <a:gd name="T2" fmla="*/ 2147483646 w 1784"/>
              <a:gd name="T3" fmla="*/ 2147483646 h 1048"/>
              <a:gd name="T4" fmla="*/ 2147483646 w 1784"/>
              <a:gd name="T5" fmla="*/ 2147483646 h 1048"/>
              <a:gd name="T6" fmla="*/ 2147483646 w 1784"/>
              <a:gd name="T7" fmla="*/ 2147483646 h 1048"/>
              <a:gd name="T8" fmla="*/ 2147483646 w 1784"/>
              <a:gd name="T9" fmla="*/ 2147483646 h 10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4"/>
              <a:gd name="T16" fmla="*/ 0 h 1048"/>
              <a:gd name="T17" fmla="*/ 1784 w 1784"/>
              <a:gd name="T18" fmla="*/ 1048 h 10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4" h="1048">
                <a:moveTo>
                  <a:pt x="0" y="616"/>
                </a:moveTo>
                <a:cubicBezTo>
                  <a:pt x="120" y="832"/>
                  <a:pt x="240" y="1048"/>
                  <a:pt x="384" y="952"/>
                </a:cubicBezTo>
                <a:cubicBezTo>
                  <a:pt x="528" y="856"/>
                  <a:pt x="656" y="80"/>
                  <a:pt x="864" y="40"/>
                </a:cubicBezTo>
                <a:cubicBezTo>
                  <a:pt x="1072" y="0"/>
                  <a:pt x="1480" y="584"/>
                  <a:pt x="1632" y="712"/>
                </a:cubicBezTo>
                <a:cubicBezTo>
                  <a:pt x="1784" y="840"/>
                  <a:pt x="1780" y="824"/>
                  <a:pt x="1776" y="808"/>
                </a:cubicBezTo>
              </a:path>
            </a:pathLst>
          </a:custGeom>
          <a:noFill/>
          <a:ln w="57150">
            <a:solidFill>
              <a:srgbClr val="0C0001"/>
            </a:solidFill>
            <a:rou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5794379" y="3224874"/>
            <a:ext cx="111125" cy="111125"/>
          </a:xfrm>
          <a:prstGeom prst="ellipse">
            <a:avLst/>
          </a:prstGeom>
          <a:solidFill>
            <a:srgbClr val="FB0F36"/>
          </a:solidFill>
          <a:ln w="9525">
            <a:solidFill>
              <a:srgbClr val="FB0F36"/>
            </a:solidFill>
            <a:round/>
          </a:ln>
        </p:spPr>
        <p:txBody>
          <a:bodyPr anchor="ctr"/>
          <a:lstStyle/>
          <a:p>
            <a:pPr eaLnBrk="1" hangingPunct="1"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rot="16200000" flipH="1" flipV="1">
            <a:off x="6003925" y="2896259"/>
            <a:ext cx="1512888" cy="1588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 flipV="1">
            <a:off x="4962529" y="3653499"/>
            <a:ext cx="3598863" cy="3175"/>
          </a:xfrm>
          <a:prstGeom prst="line">
            <a:avLst/>
          </a:prstGeom>
          <a:noFill/>
          <a:ln w="57150">
            <a:solidFill>
              <a:srgbClr val="FB0F36"/>
            </a:solidFill>
            <a:round/>
            <a:tailEnd type="triangle" w="med" len="med"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V="1">
            <a:off x="5321304" y="1710399"/>
            <a:ext cx="9525" cy="2243137"/>
          </a:xfrm>
          <a:prstGeom prst="line">
            <a:avLst/>
          </a:prstGeom>
          <a:noFill/>
          <a:ln w="57150">
            <a:solidFill>
              <a:srgbClr val="D40427"/>
            </a:solidFill>
            <a:round/>
            <a:tailEnd type="triangle" w="med" len="med"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8345488" y="3664713"/>
            <a:ext cx="65500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横轴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4709565" y="1563640"/>
            <a:ext cx="9350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纵轴</a:t>
            </a:r>
          </a:p>
        </p:txBody>
      </p:sp>
      <p:sp>
        <p:nvSpPr>
          <p:cNvPr id="23" name="Oval 18"/>
          <p:cNvSpPr>
            <a:spLocks noChangeArrowheads="1"/>
          </p:cNvSpPr>
          <p:nvPr/>
        </p:nvSpPr>
        <p:spPr bwMode="auto">
          <a:xfrm>
            <a:off x="6708779" y="2069174"/>
            <a:ext cx="111125" cy="111125"/>
          </a:xfrm>
          <a:prstGeom prst="ellipse">
            <a:avLst/>
          </a:prstGeom>
          <a:solidFill>
            <a:srgbClr val="FB0F36"/>
          </a:solidFill>
          <a:ln w="9525">
            <a:solidFill>
              <a:srgbClr val="FB0F36"/>
            </a:solidFill>
            <a:round/>
          </a:ln>
        </p:spPr>
        <p:txBody>
          <a:bodyPr anchor="ctr"/>
          <a:lstStyle/>
          <a:p>
            <a:pPr eaLnBrk="1" hangingPunct="1"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6616700" y="1704049"/>
            <a:ext cx="9350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5680075" y="2789899"/>
            <a:ext cx="9350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 flipH="1">
            <a:off x="5319713" y="2140611"/>
            <a:ext cx="1439862" cy="1588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 flipH="1">
            <a:off x="5287963" y="3270911"/>
            <a:ext cx="576262" cy="3175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6580137" y="3589375"/>
            <a:ext cx="86677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8018576" y="3555360"/>
            <a:ext cx="7207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26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5723484" y="3576089"/>
            <a:ext cx="7207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4967403" y="1919905"/>
            <a:ext cx="7207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33</a:t>
            </a: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rot="5400000" flipH="1" flipV="1">
            <a:off x="5673729" y="3470936"/>
            <a:ext cx="358775" cy="3175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4911725" y="3096286"/>
            <a:ext cx="7207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5319713" y="2572410"/>
            <a:ext cx="3025775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>
            <a:off x="6038852" y="2213636"/>
            <a:ext cx="9366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7491417" y="2202524"/>
            <a:ext cx="935037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>
            <a:off x="7553325" y="2573997"/>
            <a:ext cx="0" cy="10795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tailEnd type="triangle" w="med" len="med"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8" name="Line 33"/>
          <p:cNvSpPr>
            <a:spLocks noChangeShapeType="1"/>
          </p:cNvSpPr>
          <p:nvPr/>
        </p:nvSpPr>
        <p:spPr bwMode="auto">
          <a:xfrm>
            <a:off x="6356350" y="2572411"/>
            <a:ext cx="1588" cy="1081088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tailEnd type="triangle" w="med" len="med"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7350619" y="3543028"/>
            <a:ext cx="722312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40" name="Text Box 35"/>
          <p:cNvSpPr txBox="1">
            <a:spLocks noChangeArrowheads="1"/>
          </p:cNvSpPr>
          <p:nvPr/>
        </p:nvSpPr>
        <p:spPr bwMode="auto">
          <a:xfrm>
            <a:off x="6185809" y="3579864"/>
            <a:ext cx="7207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41" name="Text Box 36"/>
          <p:cNvSpPr txBox="1">
            <a:spLocks noChangeArrowheads="1"/>
          </p:cNvSpPr>
          <p:nvPr/>
        </p:nvSpPr>
        <p:spPr bwMode="auto">
          <a:xfrm>
            <a:off x="4967403" y="2319724"/>
            <a:ext cx="7207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42" name="未知"/>
          <p:cNvSpPr/>
          <p:nvPr/>
        </p:nvSpPr>
        <p:spPr bwMode="auto">
          <a:xfrm>
            <a:off x="5324475" y="2845459"/>
            <a:ext cx="534988" cy="465138"/>
          </a:xfrm>
          <a:custGeom>
            <a:avLst/>
            <a:gdLst>
              <a:gd name="T0" fmla="*/ 0 w 21600"/>
              <a:gd name="T1" fmla="*/ 0 h 21600"/>
              <a:gd name="T2" fmla="*/ 118725652 w 21600"/>
              <a:gd name="T3" fmla="*/ 116095150 h 21600"/>
              <a:gd name="T4" fmla="*/ 237466040 w 21600"/>
              <a:gd name="T5" fmla="*/ 200665228 h 21600"/>
              <a:gd name="T6" fmla="*/ 328174147 w 21600"/>
              <a:gd name="T7" fmla="*/ 20596786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cubicBezTo>
                  <a:pt x="1306" y="1947"/>
                  <a:pt x="5201" y="8291"/>
                  <a:pt x="7814" y="11626"/>
                </a:cubicBezTo>
                <a:cubicBezTo>
                  <a:pt x="10428" y="14960"/>
                  <a:pt x="13323" y="18590"/>
                  <a:pt x="15629" y="20095"/>
                </a:cubicBezTo>
                <a:cubicBezTo>
                  <a:pt x="17935" y="21600"/>
                  <a:pt x="20600" y="20537"/>
                  <a:pt x="21599" y="20626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5291138" y="3543860"/>
            <a:ext cx="722312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4" name="未知"/>
          <p:cNvSpPr/>
          <p:nvPr/>
        </p:nvSpPr>
        <p:spPr bwMode="auto">
          <a:xfrm>
            <a:off x="5835654" y="2092985"/>
            <a:ext cx="900113" cy="1209675"/>
          </a:xfrm>
          <a:custGeom>
            <a:avLst/>
            <a:gdLst>
              <a:gd name="T0" fmla="*/ 0 w 21600"/>
              <a:gd name="T1" fmla="*/ 2147483646 h 21600"/>
              <a:gd name="T2" fmla="*/ 356254349 w 21600"/>
              <a:gd name="T3" fmla="*/ 2147483646 h 21600"/>
              <a:gd name="T4" fmla="*/ 772136517 w 21600"/>
              <a:gd name="T5" fmla="*/ 2037348076 h 21600"/>
              <a:gd name="T6" fmla="*/ 1088735180 w 21600"/>
              <a:gd name="T7" fmla="*/ 822386348 h 21600"/>
              <a:gd name="T8" fmla="*/ 1405331925 w 21600"/>
              <a:gd name="T9" fmla="*/ 179163060 h 21600"/>
              <a:gd name="T10" fmla="*/ 156308848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21565"/>
                </a:moveTo>
                <a:cubicBezTo>
                  <a:pt x="823" y="21293"/>
                  <a:pt x="3140" y="21600"/>
                  <a:pt x="4923" y="19944"/>
                </a:cubicBezTo>
                <a:cubicBezTo>
                  <a:pt x="6707" y="18289"/>
                  <a:pt x="8978" y="14139"/>
                  <a:pt x="10670" y="11599"/>
                </a:cubicBezTo>
                <a:cubicBezTo>
                  <a:pt x="12362" y="9059"/>
                  <a:pt x="13581" y="6440"/>
                  <a:pt x="15045" y="4682"/>
                </a:cubicBezTo>
                <a:cubicBezTo>
                  <a:pt x="16508" y="2925"/>
                  <a:pt x="18322" y="1802"/>
                  <a:pt x="19420" y="1020"/>
                </a:cubicBezTo>
                <a:cubicBezTo>
                  <a:pt x="20517" y="238"/>
                  <a:pt x="21234" y="170"/>
                  <a:pt x="21600" y="0"/>
                </a:cubicBezTo>
              </a:path>
            </a:pathLst>
          </a:custGeom>
          <a:noFill/>
          <a:ln w="57150">
            <a:solidFill>
              <a:srgbClr val="FB0F36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5" name="未知"/>
          <p:cNvSpPr/>
          <p:nvPr/>
        </p:nvSpPr>
        <p:spPr bwMode="auto">
          <a:xfrm>
            <a:off x="6781800" y="2097747"/>
            <a:ext cx="1492250" cy="1003300"/>
          </a:xfrm>
          <a:custGeom>
            <a:avLst/>
            <a:gdLst>
              <a:gd name="T0" fmla="*/ 0 w 21600"/>
              <a:gd name="T1" fmla="*/ 49305739 h 21600"/>
              <a:gd name="T2" fmla="*/ 978648984 w 21600"/>
              <a:gd name="T3" fmla="*/ 123364607 h 21600"/>
              <a:gd name="T4" fmla="*/ 2147483646 w 21600"/>
              <a:gd name="T5" fmla="*/ 788188207 h 21600"/>
              <a:gd name="T6" fmla="*/ 2147483646 w 21600"/>
              <a:gd name="T7" fmla="*/ 1279038425 h 21600"/>
              <a:gd name="T8" fmla="*/ 2147483646 w 21600"/>
              <a:gd name="T9" fmla="*/ 1869805062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492"/>
                </a:moveTo>
                <a:cubicBezTo>
                  <a:pt x="496" y="615"/>
                  <a:pt x="1296" y="0"/>
                  <a:pt x="2968" y="1231"/>
                </a:cubicBezTo>
                <a:cubicBezTo>
                  <a:pt x="4641" y="2462"/>
                  <a:pt x="8327" y="5950"/>
                  <a:pt x="10055" y="7865"/>
                </a:cubicBezTo>
                <a:cubicBezTo>
                  <a:pt x="11783" y="9780"/>
                  <a:pt x="11985" y="10970"/>
                  <a:pt x="13355" y="12763"/>
                </a:cubicBezTo>
                <a:cubicBezTo>
                  <a:pt x="14724" y="14555"/>
                  <a:pt x="16930" y="17181"/>
                  <a:pt x="18300" y="18658"/>
                </a:cubicBezTo>
                <a:cubicBezTo>
                  <a:pt x="19669" y="20136"/>
                  <a:pt x="21048" y="21107"/>
                  <a:pt x="21600" y="21600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6" name="Line 41"/>
          <p:cNvSpPr>
            <a:spLocks noChangeShapeType="1"/>
          </p:cNvSpPr>
          <p:nvPr/>
        </p:nvSpPr>
        <p:spPr bwMode="auto">
          <a:xfrm>
            <a:off x="8255000" y="3077236"/>
            <a:ext cx="0" cy="576263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tailEnd type="triangle" w="med" len="med"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 flipV="1">
            <a:off x="5864225" y="3659849"/>
            <a:ext cx="896938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6751642" y="3656672"/>
            <a:ext cx="1512887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>
            <a:off x="5307013" y="3658261"/>
            <a:ext cx="539750" cy="3175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33 0.03395 L -0.13316 0.1179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4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0.08365 L -0.00799 -0.0003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4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35802E-6 L 0.13333 -0.17408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-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3 -0.17408 L 4.72222E-6 1.35802E-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utoUpdateAnimBg="0"/>
      <p:bldP spid="13" grpId="0" bldLvl="0" autoUpdateAnimBg="0"/>
      <p:bldP spid="14" grpId="0" bldLvl="0" autoUpdateAnimBg="0"/>
      <p:bldP spid="15" grpId="0" bldLvl="0" autoUpdateAnimBg="0"/>
      <p:bldP spid="17" grpId="0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bldLvl="0" autoUpdateAnimBg="0"/>
      <p:bldP spid="22" grpId="0" bldLvl="0" autoUpdateAnimBg="0"/>
      <p:bldP spid="23" grpId="0" animBg="1"/>
      <p:bldP spid="24" grpId="0" bldLvl="0" autoUpdateAnimBg="0"/>
      <p:bldP spid="25" grpId="0" bldLvl="0" autoUpdateAnimBg="0"/>
      <p:bldP spid="26" grpId="0" animBg="1"/>
      <p:bldP spid="27" grpId="0" animBg="1"/>
      <p:bldP spid="28" grpId="0" bldLvl="0" autoUpdateAnimBg="0"/>
      <p:bldP spid="29" grpId="0" bldLvl="0" autoUpdateAnimBg="0"/>
      <p:bldP spid="30" grpId="0" bldLvl="0" autoUpdateAnimBg="0"/>
      <p:bldP spid="31" grpId="0" bldLvl="0" autoUpdateAnimBg="0"/>
      <p:bldP spid="32" grpId="0" animBg="1"/>
      <p:bldP spid="33" grpId="0" bldLvl="0" autoUpdateAnimBg="0"/>
      <p:bldP spid="34" grpId="0" animBg="1"/>
      <p:bldP spid="35" grpId="0" bldLvl="0" autoUpdateAnimBg="0"/>
      <p:bldP spid="36" grpId="0" bldLvl="0" autoUpdateAnimBg="0"/>
      <p:bldP spid="37" grpId="0" animBg="1"/>
      <p:bldP spid="38" grpId="0" animBg="1"/>
      <p:bldP spid="39" grpId="0" bldLvl="0" autoUpdateAnimBg="0"/>
      <p:bldP spid="40" grpId="0" bldLvl="0" autoUpdateAnimBg="0"/>
      <p:bldP spid="41" grpId="0" bldLvl="0" autoUpdateAnimBg="0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39552" y="856130"/>
            <a:ext cx="5309592" cy="38318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Clr>
                <a:srgbClr val="D40427"/>
              </a:buClr>
              <a:buFont typeface="Wingdings" panose="05000000000000000000" pitchFamily="2" charset="2"/>
              <a:buChar char="v"/>
            </a:pP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骆驼的睫毛很长，可以挡住风沙．它的皮很厚，夜里可以保暖，白天则隔热．生活在沙漠里的人们将单峰驼用作坐骑．图片显示的是双峰驼，比单峰驼强壮，更适于运输货物．</a:t>
            </a:r>
          </a:p>
          <a:p>
            <a:pPr eaLnBrk="1" hangingPunct="1">
              <a:lnSpc>
                <a:spcPct val="150000"/>
              </a:lnSpc>
              <a:buClr>
                <a:srgbClr val="D40427"/>
              </a:buClr>
              <a:buFont typeface="Wingdings" panose="05000000000000000000" pitchFamily="2" charset="2"/>
              <a:buChar char="v"/>
            </a:pP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几千年来，骆驼对于住在亚非沙漠地带人们的生活至关重要．它们不仅运送人和货物，而且还被用作结婚的馈赠礼物，或是杀伤人后的罚金．骆驼也被进口到澳大利亚，其中一些逃到中部沙漠地带，成为野生群落．</a:t>
            </a:r>
          </a:p>
        </p:txBody>
      </p:sp>
      <p:pic>
        <p:nvPicPr>
          <p:cNvPr id="15" name="Picture 3" descr="88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4191" y="943239"/>
            <a:ext cx="2547937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953</Words>
  <Application>Microsoft Office PowerPoint</Application>
  <PresentationFormat>全屏显示(16:9)</PresentationFormat>
  <Paragraphs>131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华文行楷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七年级下册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2023-01-16T15:33:29Z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B9F3688034544ECD9CDE012EB4F45C4B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