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890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9F3073A6-A992-4AE1-9A0F-21EFBE31A12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04FE8FE-1336-4E7C-946F-9263668FD473}" type="slidenum">
              <a:rPr lang="en-US" altLang="zh-CN"/>
              <a:t>16</a:t>
            </a:fld>
            <a:endParaRPr lang="en-US" altLang="zh-CN"/>
          </a:p>
        </p:txBody>
      </p:sp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6EB776CA-64D1-4BA5-A3FA-CBACFFCF3F67}" type="slidenum">
              <a:rPr lang="en-US" altLang="zh-CN" sz="1200"/>
              <a:t>16</a:t>
            </a:fld>
            <a:endParaRPr lang="en-US" altLang="zh-CN" sz="12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DB999-DEC2-421C-9D3A-DD1E4519C1D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60CD7-EE78-48DB-906C-4ADE6D45029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D1E38-0F11-4204-B676-2E1FE48AD22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D55B363-DFF7-4BBD-B021-39222FDDD71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EEEA8-5541-464A-8EE5-828A59A0FFE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9037E-0E01-4119-AFDD-ACF58531336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DFF0B-B87B-4328-9C73-5F3FE666A45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02B31-B2B8-4833-9D0C-D208FAC2C51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AA126-D081-4F15-82F2-D622D4479CE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C784A-AB60-4513-AE96-30B5BC457D1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337E9-6C61-48AF-B40E-8C4FBC5AB4B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F24F6-4C26-4603-BD53-F013A701213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6F39FA3-1755-4CC8-9B20-1133BABECBE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7.jpeg"/><Relationship Id="rId7" Type="http://schemas.openxmlformats.org/officeDocument/2006/relationships/slide" Target="slide1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slide" Target="slide15.xml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file:///C:\Program%20Files\Tencent\QQ\Users\490466817\FileRecv\67ed5689oXYdHe88%5b1%5d.flv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file:///C:\Program%20Files\Tencent\QQ\Users\490466817\FileRecv\English%20songs\yesterday%20once%20more.mp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886891"/>
            <a:ext cx="91440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5400" b="1" kern="10" dirty="0" smtClean="0">
                <a:ln w="12700">
                  <a:noFill/>
                  <a:round/>
                </a:ln>
                <a:solidFill>
                  <a:schemeClr val="tx2">
                    <a:alpha val="50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/>
                <a:cs typeface="Times New Roman" panose="02020603050405020304"/>
              </a:rPr>
              <a:t>Unit 1</a:t>
            </a:r>
          </a:p>
          <a:p>
            <a:r>
              <a:rPr lang="en-US" altLang="zh-CN" sz="7200" b="1" kern="10" dirty="0" smtClean="0">
                <a:ln w="12700">
                  <a:noFill/>
                  <a:round/>
                </a:ln>
                <a:solidFill>
                  <a:schemeClr val="tx2">
                    <a:alpha val="50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/>
                <a:cs typeface="Times New Roman" panose="02020603050405020304"/>
              </a:rPr>
              <a:t>Past and present</a:t>
            </a:r>
          </a:p>
          <a:p>
            <a:r>
              <a:rPr lang="en-US" altLang="zh-CN" sz="4400" b="1" kern="10" dirty="0" smtClean="0">
                <a:ln w="12700">
                  <a:noFill/>
                  <a:round/>
                </a:ln>
                <a:solidFill>
                  <a:schemeClr val="tx2">
                    <a:alpha val="50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/>
                <a:cs typeface="Times New Roman" panose="02020603050405020304"/>
              </a:rPr>
              <a:t>(Revision)</a:t>
            </a:r>
            <a:endParaRPr lang="zh-CN" altLang="en-US" sz="4400" b="1" kern="10" dirty="0">
              <a:ln w="12700">
                <a:noFill/>
                <a:round/>
              </a:ln>
              <a:solidFill>
                <a:schemeClr val="tx2">
                  <a:alpha val="50000"/>
                </a:scheme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24754" y="52578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22" name="Group 2"/>
          <p:cNvGraphicFramePr>
            <a:graphicFrameLocks noGrp="1"/>
          </p:cNvGraphicFramePr>
          <p:nvPr/>
        </p:nvGraphicFramePr>
        <p:xfrm>
          <a:off x="1600200" y="2514600"/>
          <a:ext cx="6858000" cy="1752600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2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2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3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5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1938" name="WordArt 18" descr="纸袋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981200" y="2743200"/>
            <a:ext cx="685800" cy="1371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r>
              <a:rPr lang="en-US" altLang="zh-CN" sz="4400" b="1" kern="10">
                <a:ln w="9525">
                  <a:rou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Comic Sans MS" panose="030F0702030302020204"/>
              </a:rPr>
              <a:t>1</a:t>
            </a:r>
            <a:endParaRPr lang="zh-CN" altLang="en-US" sz="4400" b="1" kern="10">
              <a:ln w="9525">
                <a:rou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latin typeface="Comic Sans MS" panose="030F0702030302020204"/>
            </a:endParaRPr>
          </a:p>
        </p:txBody>
      </p:sp>
      <p:sp>
        <p:nvSpPr>
          <p:cNvPr id="81939" name="WordArt 19" descr="纸袋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76600" y="2743200"/>
            <a:ext cx="685800" cy="1219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r>
              <a:rPr lang="en-US" altLang="zh-CN" sz="4000" b="1" kern="10">
                <a:ln w="9525">
                  <a:rou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Comic Sans MS" panose="030F0702030302020204"/>
              </a:rPr>
              <a:t>2</a:t>
            </a:r>
            <a:endParaRPr lang="zh-CN" altLang="en-US" sz="4000" b="1" kern="10">
              <a:ln w="9525">
                <a:rou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latin typeface="Comic Sans MS" panose="030F0702030302020204"/>
            </a:endParaRPr>
          </a:p>
        </p:txBody>
      </p:sp>
      <p:sp>
        <p:nvSpPr>
          <p:cNvPr id="81940" name="WordArt 20" descr="纸袋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239000" y="2819400"/>
            <a:ext cx="609600" cy="1066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r>
              <a:rPr lang="en-US" altLang="zh-CN" sz="3600" kern="10">
                <a:ln w="9525">
                  <a:rou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Comic Sans MS" panose="030F0702030302020204"/>
              </a:rPr>
              <a:t>5</a:t>
            </a:r>
            <a:endParaRPr lang="zh-CN" altLang="en-US" sz="3600" kern="10">
              <a:ln w="9525">
                <a:rou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latin typeface="Comic Sans MS" panose="030F0702030302020204"/>
            </a:endParaRPr>
          </a:p>
        </p:txBody>
      </p:sp>
      <p:sp>
        <p:nvSpPr>
          <p:cNvPr id="81941" name="WordArt 21" descr="纸袋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495800" y="2743200"/>
            <a:ext cx="762000" cy="12319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r>
              <a:rPr lang="en-US" altLang="zh-CN" sz="4000" b="1" kern="10">
                <a:ln w="9525">
                  <a:rou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Comic Sans MS" panose="030F0702030302020204"/>
              </a:rPr>
              <a:t>3</a:t>
            </a:r>
            <a:endParaRPr lang="zh-CN" altLang="en-US" sz="4000" b="1" kern="10">
              <a:ln w="9525">
                <a:rou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latin typeface="Comic Sans MS" panose="030F0702030302020204"/>
            </a:endParaRPr>
          </a:p>
        </p:txBody>
      </p:sp>
      <p:sp>
        <p:nvSpPr>
          <p:cNvPr id="81942" name="WordArt 22" descr="纸袋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867400" y="2667000"/>
            <a:ext cx="685800" cy="15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r>
              <a:rPr lang="en-US" altLang="zh-CN" sz="4000" b="1" kern="10">
                <a:ln w="9525">
                  <a:rou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Comic Sans MS" panose="030F0702030302020204"/>
              </a:rPr>
              <a:t>4</a:t>
            </a:r>
            <a:endParaRPr lang="zh-CN" altLang="en-US" sz="4000" b="1" kern="10">
              <a:ln w="9525">
                <a:rou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latin typeface="Comic Sans MS" panose="030F0702030302020204"/>
            </a:endParaRPr>
          </a:p>
        </p:txBody>
      </p:sp>
      <p:sp>
        <p:nvSpPr>
          <p:cNvPr id="81943" name="WordArt 23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36576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competition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1944" name="AutoShape 24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52600" y="5867400"/>
            <a:ext cx="838200" cy="609600"/>
          </a:xfrm>
          <a:prstGeom prst="actionButtonEnd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48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latin typeface="Franklin Gothic Medium" panose="020B0603020102020204" pitchFamily="34" charset="0"/>
              </a:rPr>
              <a:t>选用 </a:t>
            </a:r>
            <a:r>
              <a:rPr kumimoji="1" lang="en-US" altLang="zh-CN" sz="3600" b="1" dirty="0">
                <a:solidFill>
                  <a:srgbClr val="3333CC"/>
                </a:solidFill>
                <a:latin typeface="Franklin Gothic Medium" panose="020B0603020102020204" pitchFamily="34" charset="0"/>
              </a:rPr>
              <a:t>for</a:t>
            </a:r>
            <a:r>
              <a:rPr kumimoji="1" lang="zh-CN" altLang="en-US" sz="3200" b="1" dirty="0">
                <a:latin typeface="Franklin Gothic Medium" panose="020B0603020102020204" pitchFamily="34" charset="0"/>
              </a:rPr>
              <a:t>和 </a:t>
            </a:r>
            <a:r>
              <a:rPr kumimoji="1" lang="en-US" altLang="zh-CN" sz="3600" b="1" dirty="0">
                <a:solidFill>
                  <a:srgbClr val="3333CC"/>
                </a:solidFill>
                <a:latin typeface="Franklin Gothic Medium" panose="020B0603020102020204" pitchFamily="34" charset="0"/>
              </a:rPr>
              <a:t>since</a:t>
            </a:r>
            <a:r>
              <a:rPr kumimoji="1" lang="zh-CN" altLang="en-US" sz="3200" b="1" dirty="0">
                <a:latin typeface="Franklin Gothic Medium" panose="020B0603020102020204" pitchFamily="34" charset="0"/>
              </a:rPr>
              <a:t>填空</a:t>
            </a:r>
            <a:r>
              <a:rPr kumimoji="1" lang="en-US" altLang="zh-CN" sz="3200" b="1" i="1" dirty="0">
                <a:latin typeface="Franklin Gothic Medium" panose="020B0603020102020204" pitchFamily="34" charset="0"/>
              </a:rPr>
              <a:t>:</a:t>
            </a:r>
          </a:p>
          <a:p>
            <a:pPr algn="l">
              <a:spcBef>
                <a:spcPct val="50000"/>
              </a:spcBef>
            </a:pPr>
            <a:r>
              <a:rPr kumimoji="1" lang="en-US" altLang="zh-CN" sz="2800" dirty="0">
                <a:latin typeface="Verdana" panose="020B0604030504040204" pitchFamily="34" charset="0"/>
              </a:rPr>
              <a:t>1.We haven’t seen each other ______ a long time.</a:t>
            </a:r>
          </a:p>
          <a:p>
            <a:pPr algn="l">
              <a:spcBef>
                <a:spcPct val="50000"/>
              </a:spcBef>
            </a:pPr>
            <a:r>
              <a:rPr kumimoji="1" lang="en-US" altLang="zh-CN" sz="2800" dirty="0">
                <a:latin typeface="Verdana" panose="020B0604030504040204" pitchFamily="34" charset="0"/>
              </a:rPr>
              <a:t>2.His father has been in the Party ______ 10 years  ago.</a:t>
            </a:r>
          </a:p>
          <a:p>
            <a:pPr algn="l">
              <a:spcBef>
                <a:spcPct val="50000"/>
              </a:spcBef>
            </a:pPr>
            <a:r>
              <a:rPr kumimoji="1" lang="en-US" altLang="zh-CN" sz="2800" dirty="0">
                <a:latin typeface="Verdana" panose="020B0604030504040204" pitchFamily="34" charset="0"/>
              </a:rPr>
              <a:t>3.The film has been on ______ 20 minutes.</a:t>
            </a:r>
          </a:p>
          <a:p>
            <a:pPr algn="l">
              <a:spcBef>
                <a:spcPct val="50000"/>
              </a:spcBef>
            </a:pPr>
            <a:r>
              <a:rPr kumimoji="1" lang="en-US" altLang="zh-CN" sz="2800" dirty="0">
                <a:latin typeface="Verdana" panose="020B0604030504040204" pitchFamily="34" charset="0"/>
              </a:rPr>
              <a:t>4.Mr Green has worked here ______ he came to China.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6096000" y="6858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3200" b="1">
                <a:solidFill>
                  <a:srgbClr val="FF0000"/>
                </a:solidFill>
                <a:latin typeface="Franklin Gothic Medium" panose="020B0603020102020204" pitchFamily="34" charset="0"/>
              </a:rPr>
              <a:t>for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6477000" y="17526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3200" b="1">
                <a:solidFill>
                  <a:srgbClr val="FF0000"/>
                </a:solidFill>
                <a:latin typeface="Franklin Gothic Medium" panose="020B0603020102020204" pitchFamily="34" charset="0"/>
              </a:rPr>
              <a:t>since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4572000" y="28194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3200" b="1">
                <a:solidFill>
                  <a:srgbClr val="FF0000"/>
                </a:solidFill>
                <a:latin typeface="Franklin Gothic Medium" panose="020B0603020102020204" pitchFamily="34" charset="0"/>
              </a:rPr>
              <a:t>for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5486400" y="34290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3200" b="1">
                <a:solidFill>
                  <a:srgbClr val="FF0000"/>
                </a:solidFill>
                <a:latin typeface="Franklin Gothic Medium" panose="020B0603020102020204" pitchFamily="34" charset="0"/>
              </a:rPr>
              <a:t>since</a:t>
            </a:r>
          </a:p>
        </p:txBody>
      </p:sp>
      <p:sp>
        <p:nvSpPr>
          <p:cNvPr id="82951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391400" y="6400800"/>
            <a:ext cx="838200" cy="457200"/>
          </a:xfrm>
          <a:prstGeom prst="leftArrow">
            <a:avLst>
              <a:gd name="adj1" fmla="val 50000"/>
              <a:gd name="adj2" fmla="val 4583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0" y="5105400"/>
            <a:ext cx="1152525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b="1">
                <a:solidFill>
                  <a:srgbClr val="FF0000"/>
                </a:solidFill>
                <a:latin typeface="Verdana" panose="020B0604030504040204" pitchFamily="34" charset="0"/>
              </a:rPr>
              <a:t>Tips:</a:t>
            </a:r>
          </a:p>
          <a:p>
            <a:pPr algn="l"/>
            <a:r>
              <a:rPr lang="en-US" altLang="zh-CN"/>
              <a:t>          </a:t>
            </a: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1295400" y="5029200"/>
            <a:ext cx="5581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Verdana" panose="020B0604030504040204" pitchFamily="34" charset="0"/>
              </a:rPr>
              <a:t>for</a:t>
            </a:r>
            <a:r>
              <a:rPr lang="en-US" altLang="zh-CN" sz="2800" dirty="0">
                <a:latin typeface="Verdana" panose="020B0604030504040204" pitchFamily="34" charset="0"/>
              </a:rPr>
              <a:t> refers to a length of time.</a:t>
            </a:r>
          </a:p>
        </p:txBody>
      </p:sp>
      <p:sp>
        <p:nvSpPr>
          <p:cNvPr id="82954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320800" y="5638800"/>
            <a:ext cx="7823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Verdana" panose="020B0604030504040204" pitchFamily="34" charset="0"/>
              </a:rPr>
              <a:t>since</a:t>
            </a:r>
            <a:r>
              <a:rPr lang="en-US" altLang="zh-CN" sz="3200" b="1">
                <a:latin typeface="Verdana" panose="020B0604030504040204" pitchFamily="34" charset="0"/>
              </a:rPr>
              <a:t> </a:t>
            </a:r>
            <a:r>
              <a:rPr lang="en-US" altLang="zh-CN" sz="2800">
                <a:latin typeface="Verdana" panose="020B0604030504040204" pitchFamily="34" charset="0"/>
              </a:rPr>
              <a:t>refers to the beginning of a period </a:t>
            </a:r>
          </a:p>
          <a:p>
            <a:pPr algn="l"/>
            <a:r>
              <a:rPr lang="en-US" altLang="zh-CN" sz="2800">
                <a:latin typeface="Verdana" panose="020B0604030504040204" pitchFamily="34" charset="0"/>
              </a:rPr>
              <a:t>and continues to present.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2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2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autoUpdateAnimBg="0"/>
      <p:bldP spid="82948" grpId="0" autoUpdateAnimBg="0"/>
      <p:bldP spid="82949" grpId="0" autoUpdateAnimBg="0"/>
      <p:bldP spid="82950" grpId="0" autoUpdateAnimBg="0"/>
      <p:bldP spid="82952" grpId="0"/>
      <p:bldP spid="829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-685800" y="0"/>
            <a:ext cx="9677400" cy="914400"/>
          </a:xfrm>
          <a:noFill/>
        </p:spPr>
        <p:txBody>
          <a:bodyPr/>
          <a:lstStyle/>
          <a:p>
            <a:r>
              <a:rPr lang="en-US" altLang="zh-CN" sz="2800" b="1" dirty="0">
                <a:solidFill>
                  <a:srgbClr val="FF0000"/>
                </a:solidFill>
                <a:latin typeface="Verdana" panose="020B0604030504040204" pitchFamily="34" charset="0"/>
              </a:rPr>
              <a:t>Fill in the blanks with correct adverbials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686800" cy="6172200"/>
          </a:xfrm>
          <a:noFill/>
        </p:spPr>
        <p:txBody>
          <a:bodyPr/>
          <a:lstStyle/>
          <a:p>
            <a:pPr algn="just">
              <a:buFontTx/>
              <a:buNone/>
            </a:pPr>
            <a:r>
              <a:rPr lang="en-US" altLang="zh-CN" sz="2800" dirty="0">
                <a:latin typeface="Verdana" panose="020B0604030504040204" pitchFamily="34" charset="0"/>
              </a:rPr>
              <a:t>1) </a:t>
            </a:r>
            <a:r>
              <a:rPr lang="en-US" altLang="zh-CN" sz="2800" dirty="0">
                <a:solidFill>
                  <a:srgbClr val="3333CC"/>
                </a:solidFill>
                <a:latin typeface="Verdana" panose="020B0604030504040204" pitchFamily="34" charset="0"/>
              </a:rPr>
              <a:t>yet or already</a:t>
            </a:r>
          </a:p>
          <a:p>
            <a:pPr algn="just">
              <a:buFontTx/>
              <a:buNone/>
            </a:pPr>
            <a:r>
              <a:rPr lang="en-US" altLang="zh-CN" sz="2800" dirty="0">
                <a:latin typeface="Verdana" panose="020B0604030504040204" pitchFamily="34" charset="0"/>
              </a:rPr>
              <a:t>   A: Have you done your homework </a:t>
            </a:r>
            <a:r>
              <a:rPr lang="en-US" altLang="zh-CN" sz="2800" u="sng" dirty="0">
                <a:latin typeface="Verdana" panose="020B0604030504040204" pitchFamily="34" charset="0"/>
              </a:rPr>
              <a:t>       </a:t>
            </a:r>
            <a:r>
              <a:rPr lang="en-US" altLang="zh-CN" sz="2800" dirty="0">
                <a:latin typeface="Verdana" panose="020B0604030504040204" pitchFamily="34" charset="0"/>
              </a:rPr>
              <a:t>?         </a:t>
            </a:r>
          </a:p>
          <a:p>
            <a:pPr algn="just">
              <a:buFontTx/>
              <a:buNone/>
            </a:pPr>
            <a:r>
              <a:rPr lang="en-US" altLang="zh-CN" sz="2800" dirty="0">
                <a:latin typeface="Verdana" panose="020B0604030504040204" pitchFamily="34" charset="0"/>
              </a:rPr>
              <a:t>   B: No, I haven’t done it </a:t>
            </a:r>
            <a:r>
              <a:rPr lang="en-US" altLang="zh-CN" sz="2800" u="sng" dirty="0">
                <a:latin typeface="Verdana" panose="020B0604030504040204" pitchFamily="34" charset="0"/>
              </a:rPr>
              <a:t>           </a:t>
            </a:r>
            <a:r>
              <a:rPr lang="en-US" altLang="zh-CN" sz="2800" dirty="0">
                <a:latin typeface="Verdana" panose="020B0604030504040204" pitchFamily="34" charset="0"/>
              </a:rPr>
              <a:t>.</a:t>
            </a:r>
          </a:p>
          <a:p>
            <a:pPr algn="just">
              <a:buFontTx/>
              <a:buNone/>
            </a:pPr>
            <a:r>
              <a:rPr lang="en-US" altLang="zh-CN" sz="2800" dirty="0">
                <a:latin typeface="Verdana" panose="020B0604030504040204" pitchFamily="34" charset="0"/>
              </a:rPr>
              <a:t>   B: Yes, I have done it </a:t>
            </a:r>
            <a:r>
              <a:rPr lang="en-US" altLang="zh-CN" sz="2800" u="sng" dirty="0">
                <a:latin typeface="Verdana" panose="020B0604030504040204" pitchFamily="34" charset="0"/>
              </a:rPr>
              <a:t>               </a:t>
            </a:r>
            <a:r>
              <a:rPr lang="en-US" altLang="zh-CN" sz="2800" dirty="0">
                <a:latin typeface="Verdana" panose="020B0604030504040204" pitchFamily="34" charset="0"/>
              </a:rPr>
              <a:t>.</a:t>
            </a:r>
          </a:p>
          <a:p>
            <a:pPr algn="just">
              <a:buFontTx/>
              <a:buNone/>
            </a:pPr>
            <a:r>
              <a:rPr lang="en-US" altLang="zh-CN" sz="2800" dirty="0">
                <a:latin typeface="Verdana" panose="020B0604030504040204" pitchFamily="34" charset="0"/>
              </a:rPr>
              <a:t>2) </a:t>
            </a:r>
            <a:r>
              <a:rPr lang="en-US" altLang="zh-CN" sz="2800" dirty="0">
                <a:solidFill>
                  <a:srgbClr val="3333CC"/>
                </a:solidFill>
                <a:latin typeface="Verdana" panose="020B0604030504040204" pitchFamily="34" charset="0"/>
              </a:rPr>
              <a:t>ever or never</a:t>
            </a:r>
          </a:p>
          <a:p>
            <a:pPr algn="just">
              <a:buFontTx/>
              <a:buNone/>
            </a:pPr>
            <a:r>
              <a:rPr lang="en-US" altLang="zh-CN" sz="2800" dirty="0">
                <a:latin typeface="Verdana" panose="020B0604030504040204" pitchFamily="34" charset="0"/>
              </a:rPr>
              <a:t>   A: Have you </a:t>
            </a:r>
            <a:r>
              <a:rPr lang="en-US" altLang="zh-CN" sz="2800" u="sng" dirty="0">
                <a:latin typeface="Verdana" panose="020B0604030504040204" pitchFamily="34" charset="0"/>
              </a:rPr>
              <a:t>          </a:t>
            </a:r>
            <a:r>
              <a:rPr lang="en-US" altLang="zh-CN" sz="2800" dirty="0">
                <a:latin typeface="Verdana" panose="020B0604030504040204" pitchFamily="34" charset="0"/>
              </a:rPr>
              <a:t>been to Hong Kong</a:t>
            </a:r>
          </a:p>
          <a:p>
            <a:pPr algn="just">
              <a:buFontTx/>
              <a:buNone/>
            </a:pPr>
            <a:r>
              <a:rPr lang="en-US" altLang="zh-CN" sz="2800" dirty="0">
                <a:latin typeface="Verdana" panose="020B0604030504040204" pitchFamily="34" charset="0"/>
              </a:rPr>
              <a:t>   B: No, I have </a:t>
            </a:r>
            <a:r>
              <a:rPr lang="en-US" altLang="zh-CN" sz="2800" u="sng" dirty="0">
                <a:latin typeface="Verdana" panose="020B0604030504040204" pitchFamily="34" charset="0"/>
              </a:rPr>
              <a:t>          </a:t>
            </a:r>
            <a:r>
              <a:rPr lang="en-US" altLang="zh-CN" sz="2800" dirty="0">
                <a:latin typeface="Verdana" panose="020B0604030504040204" pitchFamily="34" charset="0"/>
              </a:rPr>
              <a:t>been there before.</a:t>
            </a:r>
          </a:p>
          <a:p>
            <a:pPr algn="just">
              <a:buFontTx/>
              <a:buNone/>
            </a:pPr>
            <a:r>
              <a:rPr lang="en-US" altLang="zh-CN" sz="2800" dirty="0">
                <a:latin typeface="Verdana" panose="020B0604030504040204" pitchFamily="34" charset="0"/>
              </a:rPr>
              <a:t>3) </a:t>
            </a:r>
            <a:r>
              <a:rPr lang="en-US" altLang="zh-CN" sz="2800" dirty="0">
                <a:solidFill>
                  <a:srgbClr val="3333CC"/>
                </a:solidFill>
                <a:latin typeface="Verdana" panose="020B0604030504040204" pitchFamily="34" charset="0"/>
              </a:rPr>
              <a:t>Just or just now</a:t>
            </a:r>
          </a:p>
          <a:p>
            <a:pPr algn="just">
              <a:buFontTx/>
              <a:buNone/>
            </a:pPr>
            <a:r>
              <a:rPr lang="en-US" altLang="zh-CN" sz="2800" dirty="0">
                <a:latin typeface="Verdana" panose="020B0604030504040204" pitchFamily="34" charset="0"/>
              </a:rPr>
              <a:t>  A: Clean the blackboard, please.              </a:t>
            </a:r>
          </a:p>
          <a:p>
            <a:pPr algn="just">
              <a:buFontTx/>
              <a:buNone/>
            </a:pPr>
            <a:r>
              <a:rPr lang="en-US" altLang="zh-CN" sz="2800" dirty="0">
                <a:latin typeface="Verdana" panose="020B0604030504040204" pitchFamily="34" charset="0"/>
              </a:rPr>
              <a:t>  B: We have </a:t>
            </a:r>
            <a:r>
              <a:rPr lang="en-US" altLang="zh-CN" sz="2800" u="sng" dirty="0">
                <a:latin typeface="Verdana" panose="020B0604030504040204" pitchFamily="34" charset="0"/>
              </a:rPr>
              <a:t>           </a:t>
            </a:r>
            <a:r>
              <a:rPr lang="en-US" altLang="zh-CN" sz="2800" dirty="0">
                <a:latin typeface="Verdana" panose="020B0604030504040204" pitchFamily="34" charset="0"/>
              </a:rPr>
              <a:t>cleaned it.</a:t>
            </a:r>
          </a:p>
          <a:p>
            <a:pPr algn="just">
              <a:buFontTx/>
              <a:buNone/>
            </a:pPr>
            <a:r>
              <a:rPr lang="en-US" altLang="zh-CN" sz="2800" dirty="0">
                <a:latin typeface="Verdana" panose="020B0604030504040204" pitchFamily="34" charset="0"/>
              </a:rPr>
              <a:t>  A: When did you clean it?                   </a:t>
            </a:r>
          </a:p>
          <a:p>
            <a:pPr algn="just">
              <a:buFontTx/>
              <a:buNone/>
            </a:pPr>
            <a:r>
              <a:rPr lang="en-US" altLang="zh-CN" sz="2800" dirty="0">
                <a:latin typeface="Verdana" panose="020B0604030504040204" pitchFamily="34" charset="0"/>
              </a:rPr>
              <a:t>  B: We cleaned it_________.</a:t>
            </a:r>
          </a:p>
          <a:p>
            <a:endParaRPr lang="en-US" altLang="zh-CN" sz="2800" dirty="0">
              <a:latin typeface="Verdana" panose="020B0604030504040204" pitchFamily="34" charset="0"/>
            </a:endParaRPr>
          </a:p>
        </p:txBody>
      </p:sp>
      <p:sp>
        <p:nvSpPr>
          <p:cNvPr id="83972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43800" y="5943600"/>
            <a:ext cx="838200" cy="457200"/>
          </a:xfrm>
          <a:prstGeom prst="leftArrow">
            <a:avLst>
              <a:gd name="adj1" fmla="val 50000"/>
              <a:gd name="adj2" fmla="val 4583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7315200" y="1219200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</a:rPr>
              <a:t>yet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5775325" y="1716088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</a:rPr>
              <a:t>yet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5257800" y="2286000"/>
            <a:ext cx="1541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</a:rPr>
              <a:t>already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3276600" y="33528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zh-CN" altLang="zh-CN"/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3505200" y="3276600"/>
            <a:ext cx="81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</a:rPr>
              <a:t>ever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3657600" y="3810000"/>
            <a:ext cx="998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</a:rPr>
              <a:t>never</a:t>
            </a:r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3336925" y="5297488"/>
            <a:ext cx="72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</a:rPr>
              <a:t>just</a:t>
            </a: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4038600" y="6324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</a:rPr>
              <a:t>just now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3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3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4525963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altLang="zh-CN" sz="2800" dirty="0">
                <a:latin typeface="Verdana" panose="020B0604030504040204" pitchFamily="34" charset="0"/>
              </a:rPr>
              <a:t>1.He _________ (know) the city since he was very young .</a:t>
            </a:r>
          </a:p>
          <a:p>
            <a:pPr>
              <a:buFontTx/>
              <a:buNone/>
            </a:pPr>
            <a:r>
              <a:rPr lang="en-US" altLang="zh-CN" sz="2800" dirty="0">
                <a:latin typeface="Verdana" panose="020B0604030504040204" pitchFamily="34" charset="0"/>
              </a:rPr>
              <a:t>2. _____ you ____ (see) my watch ? Yes, I ___ (see) it  on your desk five minutes ago .</a:t>
            </a:r>
          </a:p>
          <a:p>
            <a:pPr>
              <a:buFontTx/>
              <a:buNone/>
            </a:pPr>
            <a:r>
              <a:rPr lang="en-US" altLang="zh-CN" sz="2800" dirty="0">
                <a:latin typeface="Verdana" panose="020B0604030504040204" pitchFamily="34" charset="0"/>
              </a:rPr>
              <a:t>3.Last night ,it ______ (rain) heavily .</a:t>
            </a:r>
          </a:p>
          <a:p>
            <a:pPr>
              <a:buFontTx/>
              <a:buNone/>
            </a:pPr>
            <a:r>
              <a:rPr lang="en-US" altLang="zh-CN" sz="2800" dirty="0">
                <a:latin typeface="Verdana" panose="020B0604030504040204" pitchFamily="34" charset="0"/>
              </a:rPr>
              <a:t>4.--When _____ you _____ (finish) your work ? </a:t>
            </a:r>
          </a:p>
          <a:p>
            <a:pPr>
              <a:buFontTx/>
              <a:buNone/>
            </a:pPr>
            <a:r>
              <a:rPr lang="en-US" altLang="zh-CN" sz="2800" dirty="0">
                <a:latin typeface="Verdana" panose="020B0604030504040204" pitchFamily="34" charset="0"/>
              </a:rPr>
              <a:t>   -- Half an hour ago .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1447800" y="1066800"/>
            <a:ext cx="1830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has known</a:t>
            </a:r>
            <a:endParaRPr lang="en-US" altLang="zh-CN" sz="240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914400" y="2057400"/>
            <a:ext cx="957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Have</a:t>
            </a:r>
            <a:endParaRPr lang="en-US" altLang="zh-CN" sz="240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3048000" y="2057400"/>
            <a:ext cx="898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seen</a:t>
            </a:r>
            <a:endParaRPr lang="en-US" altLang="zh-CN" sz="240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762000" y="2514600"/>
            <a:ext cx="774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saw</a:t>
            </a:r>
            <a:endParaRPr lang="en-US" altLang="zh-CN" sz="240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3276600" y="3352800"/>
            <a:ext cx="1146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rained</a:t>
            </a:r>
            <a:endParaRPr lang="en-US" altLang="zh-CN" sz="240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2514600" y="3886200"/>
            <a:ext cx="649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did</a:t>
            </a:r>
            <a:endParaRPr lang="en-US" altLang="zh-CN" sz="240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4343400" y="3886200"/>
            <a:ext cx="1006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finish</a:t>
            </a:r>
            <a:endParaRPr lang="en-US" altLang="zh-CN" sz="240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85002" name="AutoShape 1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01000" y="6248400"/>
            <a:ext cx="838200" cy="457200"/>
          </a:xfrm>
          <a:prstGeom prst="leftArrow">
            <a:avLst>
              <a:gd name="adj1" fmla="val 50000"/>
              <a:gd name="adj2" fmla="val 4583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365125" y="55086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zh-CN" altLang="zh-CN"/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914400" y="5334000"/>
            <a:ext cx="7543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2400" dirty="0"/>
              <a:t>一般过去时</a:t>
            </a:r>
            <a:r>
              <a:rPr lang="zh-CN" altLang="en-US" sz="2400" b="1" dirty="0"/>
              <a:t>表示</a:t>
            </a:r>
            <a:r>
              <a:rPr lang="zh-CN" altLang="en-US" sz="2400" b="1" dirty="0">
                <a:solidFill>
                  <a:srgbClr val="FF0000"/>
                </a:solidFill>
              </a:rPr>
              <a:t>过去某个时间发生的动作或状态</a:t>
            </a:r>
            <a:r>
              <a:rPr lang="zh-CN" altLang="en-US" sz="2400" b="1" dirty="0"/>
              <a:t>，常和表示过去的时间连用，</a:t>
            </a:r>
            <a:r>
              <a:rPr lang="en-US" altLang="zh-CN" sz="2400" b="1" dirty="0">
                <a:solidFill>
                  <a:srgbClr val="FF0000"/>
                </a:solidFill>
              </a:rPr>
              <a:t>yesterday, last night, in 1990, two days ago</a:t>
            </a:r>
            <a:r>
              <a:rPr lang="zh-CN" altLang="en-US" sz="2400" b="1" dirty="0"/>
              <a:t>等。易与现在完成时混淆。</a:t>
            </a:r>
            <a:r>
              <a:rPr lang="zh-CN" altLang="en-US" sz="24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0" y="5334000"/>
            <a:ext cx="1035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FF0000"/>
                </a:solidFill>
              </a:rPr>
              <a:t>Tips:</a:t>
            </a:r>
          </a:p>
        </p:txBody>
      </p:sp>
      <p:sp>
        <p:nvSpPr>
          <p:cNvPr id="85006" name="WordArt 14"/>
          <p:cNvSpPr>
            <a:spLocks noChangeArrowheads="1" noChangeShapeType="1" noTextEdit="1"/>
          </p:cNvSpPr>
          <p:nvPr/>
        </p:nvSpPr>
        <p:spPr bwMode="auto">
          <a:xfrm>
            <a:off x="419100" y="228600"/>
            <a:ext cx="2057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时态填空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  <p:bldP spid="84997" grpId="0"/>
      <p:bldP spid="84998" grpId="0"/>
      <p:bldP spid="85000" grpId="0"/>
      <p:bldP spid="85001" grpId="0"/>
      <p:bldP spid="85004" grpId="0"/>
      <p:bldP spid="8500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6781800" cy="4525963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altLang="zh-CN" sz="2800" dirty="0">
                <a:latin typeface="Verdana" panose="020B0604030504040204" pitchFamily="34" charset="0"/>
              </a:rPr>
              <a:t>1.The boy has already gone home .</a:t>
            </a:r>
          </a:p>
          <a:p>
            <a:pPr>
              <a:buFontTx/>
              <a:buNone/>
            </a:pPr>
            <a:r>
              <a:rPr lang="zh-CN" altLang="en-US" sz="2400" dirty="0">
                <a:latin typeface="Verdana" panose="020B0604030504040204" pitchFamily="34" charset="0"/>
              </a:rPr>
              <a:t>（改为一般疑句）</a:t>
            </a:r>
            <a:endParaRPr lang="zh-CN" altLang="en-US" sz="2800" dirty="0">
              <a:latin typeface="Verdana" panose="020B0604030504040204" pitchFamily="34" charset="0"/>
            </a:endParaRPr>
          </a:p>
          <a:p>
            <a:pPr>
              <a:buFontTx/>
              <a:buNone/>
            </a:pPr>
            <a:r>
              <a:rPr lang="zh-CN" altLang="en-US" sz="2800" dirty="0">
                <a:latin typeface="Verdana" panose="020B0604030504040204" pitchFamily="34" charset="0"/>
              </a:rPr>
              <a:t> </a:t>
            </a:r>
            <a:r>
              <a:rPr lang="en-US" altLang="zh-CN" sz="2800" u="sng" dirty="0">
                <a:latin typeface="Verdana" panose="020B0604030504040204" pitchFamily="34" charset="0"/>
              </a:rPr>
              <a:t>__________________________</a:t>
            </a:r>
          </a:p>
          <a:p>
            <a:pPr>
              <a:buFontTx/>
              <a:buNone/>
            </a:pPr>
            <a:r>
              <a:rPr lang="en-US" altLang="zh-CN" sz="2800" dirty="0">
                <a:latin typeface="Verdana" panose="020B0604030504040204" pitchFamily="34" charset="0"/>
              </a:rPr>
              <a:t>2.The girl has just given it to me . </a:t>
            </a:r>
          </a:p>
          <a:p>
            <a:pPr>
              <a:buFontTx/>
              <a:buNone/>
            </a:pPr>
            <a:r>
              <a:rPr lang="zh-CN" altLang="en-US" sz="2400" dirty="0">
                <a:latin typeface="Verdana" panose="020B0604030504040204" pitchFamily="34" charset="0"/>
              </a:rPr>
              <a:t>（改为否定句）</a:t>
            </a:r>
          </a:p>
          <a:p>
            <a:pPr>
              <a:buFontTx/>
              <a:buNone/>
            </a:pPr>
            <a:r>
              <a:rPr lang="en-US" altLang="zh-CN" sz="2800" dirty="0">
                <a:latin typeface="Verdana" panose="020B0604030504040204" pitchFamily="34" charset="0"/>
              </a:rPr>
              <a:t>___________________________</a:t>
            </a:r>
          </a:p>
          <a:p>
            <a:pPr>
              <a:buFontTx/>
              <a:buNone/>
            </a:pPr>
            <a:r>
              <a:rPr lang="en-US" altLang="zh-CN" sz="2400" dirty="0">
                <a:latin typeface="Verdana" panose="020B0604030504040204" pitchFamily="34" charset="0"/>
              </a:rPr>
              <a:t>3.They have ever</a:t>
            </a:r>
            <a:r>
              <a:rPr lang="en-US" altLang="zh-CN" sz="2400" dirty="0">
                <a:solidFill>
                  <a:srgbClr val="3333CC"/>
                </a:solidFill>
                <a:latin typeface="Verdana" panose="020B0604030504040204" pitchFamily="34" charset="0"/>
              </a:rPr>
              <a:t> </a:t>
            </a:r>
            <a:r>
              <a:rPr lang="en-US" altLang="zh-CN" sz="2400" dirty="0">
                <a:latin typeface="Verdana" panose="020B0604030504040204" pitchFamily="34" charset="0"/>
              </a:rPr>
              <a:t>visited Beijing before.</a:t>
            </a:r>
          </a:p>
          <a:p>
            <a:pPr>
              <a:buFontTx/>
              <a:buNone/>
            </a:pPr>
            <a:r>
              <a:rPr lang="zh-CN" altLang="en-US" sz="2400" dirty="0">
                <a:latin typeface="Verdana" panose="020B0604030504040204" pitchFamily="34" charset="0"/>
              </a:rPr>
              <a:t>（改为否定句）</a:t>
            </a:r>
            <a:endParaRPr lang="zh-CN" altLang="en-US" sz="2800" dirty="0">
              <a:latin typeface="Verdana" panose="020B0604030504040204" pitchFamily="34" charset="0"/>
            </a:endParaRPr>
          </a:p>
          <a:p>
            <a:pPr>
              <a:buFontTx/>
              <a:buNone/>
            </a:pPr>
            <a:r>
              <a:rPr lang="en-US" altLang="zh-CN" sz="2800" dirty="0">
                <a:latin typeface="Verdana" panose="020B0604030504040204" pitchFamily="34" charset="0"/>
              </a:rPr>
              <a:t>____________________________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533400" y="2286000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Has</a:t>
            </a:r>
            <a:r>
              <a:rPr lang="en-US" altLang="zh-CN" sz="2400">
                <a:latin typeface="Verdana" panose="020B0604030504040204" pitchFamily="34" charset="0"/>
              </a:rPr>
              <a:t> the boy gone home </a:t>
            </a:r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yet</a:t>
            </a:r>
            <a:r>
              <a:rPr lang="en-US" altLang="zh-CN" sz="2400">
                <a:latin typeface="Verdana" panose="020B0604030504040204" pitchFamily="34" charset="0"/>
              </a:rPr>
              <a:t>?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457200" y="3733800"/>
            <a:ext cx="5335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>
                <a:latin typeface="Verdana" panose="020B0604030504040204" pitchFamily="34" charset="0"/>
              </a:rPr>
              <a:t>The girl </a:t>
            </a:r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hasn’t</a:t>
            </a:r>
            <a:r>
              <a:rPr lang="en-US" altLang="zh-CN" sz="2400">
                <a:latin typeface="Verdana" panose="020B0604030504040204" pitchFamily="34" charset="0"/>
              </a:rPr>
              <a:t> given it to me </a:t>
            </a:r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yet.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228600" y="5181600"/>
            <a:ext cx="602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>
                <a:latin typeface="Verdana" panose="020B0604030504040204" pitchFamily="34" charset="0"/>
              </a:rPr>
              <a:t>They have</a:t>
            </a:r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 never</a:t>
            </a:r>
            <a:r>
              <a:rPr lang="en-US" altLang="zh-CN" sz="2400" b="1">
                <a:latin typeface="Verdana" panose="020B0604030504040204" pitchFamily="34" charset="0"/>
              </a:rPr>
              <a:t> </a:t>
            </a:r>
            <a:r>
              <a:rPr lang="en-US" altLang="zh-CN" sz="2400">
                <a:latin typeface="Verdana" panose="020B0604030504040204" pitchFamily="34" charset="0"/>
              </a:rPr>
              <a:t>visited </a:t>
            </a:r>
            <a:r>
              <a:rPr lang="en-US" altLang="zh-CN" sz="2400"/>
              <a:t>Beijing</a:t>
            </a:r>
            <a:r>
              <a:rPr lang="en-US" altLang="zh-CN"/>
              <a:t> </a:t>
            </a:r>
            <a:r>
              <a:rPr lang="en-US" altLang="zh-CN" sz="2400">
                <a:latin typeface="Verdana" panose="020B0604030504040204" pitchFamily="34" charset="0"/>
              </a:rPr>
              <a:t>before.</a:t>
            </a:r>
          </a:p>
        </p:txBody>
      </p:sp>
      <p:sp>
        <p:nvSpPr>
          <p:cNvPr id="86023" name="WordArt 7"/>
          <p:cNvSpPr>
            <a:spLocks noChangeArrowheads="1" noChangeShapeType="1" noTextEdit="1"/>
          </p:cNvSpPr>
          <p:nvPr/>
        </p:nvSpPr>
        <p:spPr bwMode="auto">
          <a:xfrm>
            <a:off x="228600" y="457200"/>
            <a:ext cx="2590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句型转换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  <p:bldP spid="86020" grpId="0"/>
      <p:bldP spid="860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525963"/>
          </a:xfrm>
          <a:noFill/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zh-CN" dirty="0">
                <a:latin typeface="Verdana" panose="020B0604030504040204" pitchFamily="34" charset="0"/>
              </a:rPr>
              <a:t>1.</a:t>
            </a:r>
            <a:r>
              <a:rPr lang="zh-CN" altLang="en-US" dirty="0">
                <a:latin typeface="Verdana" panose="020B0604030504040204" pitchFamily="34" charset="0"/>
              </a:rPr>
              <a:t>我已完成我的家庭作业。</a:t>
            </a:r>
          </a:p>
          <a:p>
            <a:pPr marL="609600" indent="-609600">
              <a:buFontTx/>
              <a:buNone/>
            </a:pPr>
            <a:endParaRPr lang="zh-CN" altLang="en-US" dirty="0">
              <a:latin typeface="Verdana" panose="020B0604030504040204" pitchFamily="34" charset="0"/>
            </a:endParaRPr>
          </a:p>
          <a:p>
            <a:pPr marL="609600" indent="-609600">
              <a:buFontTx/>
              <a:buNone/>
            </a:pPr>
            <a:r>
              <a:rPr lang="en-US" altLang="zh-CN" dirty="0">
                <a:latin typeface="Verdana" panose="020B0604030504040204" pitchFamily="34" charset="0"/>
              </a:rPr>
              <a:t>2.</a:t>
            </a:r>
            <a:r>
              <a:rPr lang="zh-CN" altLang="en-US" dirty="0">
                <a:latin typeface="Verdana" panose="020B0604030504040204" pitchFamily="34" charset="0"/>
              </a:rPr>
              <a:t>我半小时前完成的家庭作业。</a:t>
            </a:r>
          </a:p>
          <a:p>
            <a:pPr marL="609600" indent="-609600">
              <a:buFontTx/>
              <a:buNone/>
            </a:pPr>
            <a:endParaRPr lang="zh-CN" altLang="en-US" dirty="0">
              <a:latin typeface="Verdana" panose="020B0604030504040204" pitchFamily="34" charset="0"/>
            </a:endParaRPr>
          </a:p>
          <a:p>
            <a:pPr marL="609600" indent="-609600">
              <a:buFontTx/>
              <a:buNone/>
            </a:pPr>
            <a:r>
              <a:rPr lang="en-US" altLang="zh-CN" dirty="0">
                <a:latin typeface="Verdana" panose="020B0604030504040204" pitchFamily="34" charset="0"/>
              </a:rPr>
              <a:t>3.</a:t>
            </a:r>
            <a:r>
              <a:rPr lang="zh-CN" altLang="en-US" dirty="0">
                <a:latin typeface="Verdana" panose="020B0604030504040204" pitchFamily="34" charset="0"/>
              </a:rPr>
              <a:t>陈先生自出生以来就住在阳光镇。</a:t>
            </a:r>
          </a:p>
          <a:p>
            <a:pPr marL="609600" indent="-609600">
              <a:buFontTx/>
              <a:buNone/>
            </a:pPr>
            <a:endParaRPr lang="zh-CN" altLang="en-US" dirty="0">
              <a:latin typeface="Verdana" panose="020B0604030504040204" pitchFamily="34" charset="0"/>
            </a:endParaRPr>
          </a:p>
          <a:p>
            <a:pPr marL="609600" indent="-609600">
              <a:buFontTx/>
              <a:buNone/>
            </a:pPr>
            <a:r>
              <a:rPr lang="en-US" altLang="zh-CN" dirty="0">
                <a:latin typeface="Verdana" panose="020B0604030504040204" pitchFamily="34" charset="0"/>
              </a:rPr>
              <a:t>4.</a:t>
            </a:r>
            <a:r>
              <a:rPr lang="zh-CN" altLang="en-US" dirty="0">
                <a:latin typeface="Verdana" panose="020B0604030504040204" pitchFamily="34" charset="0"/>
              </a:rPr>
              <a:t>陈先生五年前住在阳光镇。</a:t>
            </a:r>
          </a:p>
          <a:p>
            <a:pPr marL="609600" indent="-609600">
              <a:buFontTx/>
              <a:buNone/>
            </a:pPr>
            <a:endParaRPr lang="zh-CN" altLang="en-US" dirty="0"/>
          </a:p>
          <a:p>
            <a:pPr marL="609600" indent="-609600"/>
            <a:endParaRPr lang="en-US" altLang="zh-CN" dirty="0"/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228600" y="1981200"/>
            <a:ext cx="6983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dirty="0">
                <a:latin typeface="Verdana" panose="020B0604030504040204" pitchFamily="34" charset="0"/>
              </a:rPr>
              <a:t>I </a:t>
            </a:r>
            <a:r>
              <a:rPr lang="en-US" altLang="zh-CN" sz="2400" u="sng" dirty="0">
                <a:latin typeface="Verdana" panose="020B0604030504040204" pitchFamily="34" charset="0"/>
              </a:rPr>
              <a:t>            </a:t>
            </a:r>
            <a:r>
              <a:rPr lang="en-US" altLang="zh-CN" sz="2400" dirty="0">
                <a:latin typeface="Verdana" panose="020B0604030504040204" pitchFamily="34" charset="0"/>
              </a:rPr>
              <a:t>already</a:t>
            </a:r>
            <a:r>
              <a:rPr lang="en-US" altLang="zh-CN" sz="2400" u="sng" dirty="0">
                <a:latin typeface="Verdana" panose="020B0604030504040204" pitchFamily="34" charset="0"/>
              </a:rPr>
              <a:t>              </a:t>
            </a:r>
            <a:r>
              <a:rPr lang="en-US" altLang="zh-CN" sz="2400" dirty="0">
                <a:latin typeface="Verdana" panose="020B0604030504040204" pitchFamily="34" charset="0"/>
              </a:rPr>
              <a:t>  my  homework.</a:t>
            </a:r>
            <a:endParaRPr lang="en-US" altLang="zh-CN" sz="2400" u="sng" dirty="0">
              <a:latin typeface="Verdana" panose="020B0604030504040204" pitchFamily="34" charset="0"/>
            </a:endParaRP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922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have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3124200" y="1905000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finished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152400" y="3048000"/>
            <a:ext cx="8059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dirty="0">
                <a:latin typeface="Verdana" panose="020B0604030504040204" pitchFamily="34" charset="0"/>
              </a:rPr>
              <a:t>I </a:t>
            </a:r>
            <a:r>
              <a:rPr lang="en-US" altLang="zh-CN" sz="2400" u="sng" dirty="0">
                <a:latin typeface="Verdana" panose="020B0604030504040204" pitchFamily="34" charset="0"/>
              </a:rPr>
              <a:t>                </a:t>
            </a:r>
            <a:r>
              <a:rPr lang="en-US" altLang="zh-CN" sz="2400" dirty="0">
                <a:latin typeface="Verdana" panose="020B0604030504040204" pitchFamily="34" charset="0"/>
              </a:rPr>
              <a:t>my  homework half an hour ago.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609600" y="3048000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finished</a:t>
            </a: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152400" y="4114800"/>
            <a:ext cx="845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dirty="0" err="1">
                <a:latin typeface="Verdana" panose="020B0604030504040204" pitchFamily="34" charset="0"/>
              </a:rPr>
              <a:t>Mr</a:t>
            </a:r>
            <a:r>
              <a:rPr lang="en-US" altLang="zh-CN" sz="2400" dirty="0">
                <a:latin typeface="Verdana" panose="020B0604030504040204" pitchFamily="34" charset="0"/>
              </a:rPr>
              <a:t> Chen </a:t>
            </a:r>
            <a:r>
              <a:rPr lang="en-US" altLang="zh-CN" sz="2400" u="sng" dirty="0">
                <a:latin typeface="Verdana" panose="020B0604030504040204" pitchFamily="34" charset="0"/>
              </a:rPr>
              <a:t>              </a:t>
            </a:r>
            <a:r>
              <a:rPr lang="en-US" altLang="zh-CN" sz="2400" dirty="0">
                <a:latin typeface="Verdana" panose="020B0604030504040204" pitchFamily="34" charset="0"/>
              </a:rPr>
              <a:t> in Sunshine Town since he was born.</a:t>
            </a: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1524000" y="4114800"/>
            <a:ext cx="2644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has lived</a:t>
            </a:r>
          </a:p>
        </p:txBody>
      </p:sp>
      <p:sp>
        <p:nvSpPr>
          <p:cNvPr id="87050" name="Text Box 10"/>
          <p:cNvSpPr txBox="1">
            <a:spLocks noChangeArrowheads="1"/>
          </p:cNvSpPr>
          <p:nvPr/>
        </p:nvSpPr>
        <p:spPr bwMode="auto">
          <a:xfrm>
            <a:off x="0" y="5410200"/>
            <a:ext cx="8285163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dirty="0" err="1">
                <a:latin typeface="Verdana" panose="020B0604030504040204" pitchFamily="34" charset="0"/>
              </a:rPr>
              <a:t>Mr</a:t>
            </a:r>
            <a:r>
              <a:rPr lang="en-US" altLang="zh-CN" sz="2400" dirty="0">
                <a:latin typeface="Verdana" panose="020B0604030504040204" pitchFamily="34" charset="0"/>
              </a:rPr>
              <a:t> Chen </a:t>
            </a:r>
            <a:r>
              <a:rPr lang="en-US" altLang="zh-CN" sz="2400" u="sng" dirty="0">
                <a:latin typeface="Verdana" panose="020B0604030504040204" pitchFamily="34" charset="0"/>
              </a:rPr>
              <a:t>              </a:t>
            </a:r>
            <a:r>
              <a:rPr lang="en-US" altLang="zh-CN" sz="2400" dirty="0">
                <a:latin typeface="Verdana" panose="020B0604030504040204" pitchFamily="34" charset="0"/>
              </a:rPr>
              <a:t> in Sunshine Town five years ago.</a:t>
            </a:r>
          </a:p>
          <a:p>
            <a:pPr algn="l"/>
            <a:endParaRPr lang="en-US" altLang="zh-CN" dirty="0"/>
          </a:p>
        </p:txBody>
      </p:sp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1905000" y="5410200"/>
            <a:ext cx="904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lived</a:t>
            </a:r>
          </a:p>
        </p:txBody>
      </p:sp>
      <p:sp>
        <p:nvSpPr>
          <p:cNvPr id="87052" name="WordArt 12"/>
          <p:cNvSpPr>
            <a:spLocks noChangeArrowheads="1" noChangeShapeType="1" noTextEdit="1"/>
          </p:cNvSpPr>
          <p:nvPr/>
        </p:nvSpPr>
        <p:spPr bwMode="auto">
          <a:xfrm>
            <a:off x="465138" y="457200"/>
            <a:ext cx="2590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翻译句子</a:t>
            </a:r>
          </a:p>
        </p:txBody>
      </p:sp>
      <p:sp>
        <p:nvSpPr>
          <p:cNvPr id="87053" name="AutoShape 1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934200" y="6019800"/>
            <a:ext cx="838200" cy="457200"/>
          </a:xfrm>
          <a:prstGeom prst="leftArrow">
            <a:avLst>
              <a:gd name="adj1" fmla="val 50000"/>
              <a:gd name="adj2" fmla="val 4583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/>
      <p:bldP spid="87045" grpId="0"/>
      <p:bldP spid="87047" grpId="0"/>
      <p:bldP spid="87049" grpId="0"/>
      <p:bldP spid="8705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6"/>
          <p:cNvSpPr txBox="1">
            <a:spLocks noChangeArrowheads="1"/>
          </p:cNvSpPr>
          <p:nvPr/>
        </p:nvSpPr>
        <p:spPr bwMode="auto">
          <a:xfrm>
            <a:off x="0" y="914400"/>
            <a:ext cx="9448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What do you know about your hometown?</a:t>
            </a:r>
          </a:p>
          <a:p>
            <a:r>
              <a:rPr kumimoji="1"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Have a discussion in your groups and try to finish the table!</a:t>
            </a:r>
          </a:p>
        </p:txBody>
      </p:sp>
      <p:graphicFrame>
        <p:nvGraphicFramePr>
          <p:cNvPr id="88067" name="Group 3"/>
          <p:cNvGraphicFramePr>
            <a:graphicFrameLocks noGrp="1"/>
          </p:cNvGraphicFramePr>
          <p:nvPr/>
        </p:nvGraphicFramePr>
        <p:xfrm>
          <a:off x="0" y="1905000"/>
          <a:ext cx="8870950" cy="4746943"/>
        </p:xfrm>
        <a:graphic>
          <a:graphicData uri="http://schemas.openxmlformats.org/drawingml/2006/table">
            <a:tbl>
              <a:tblPr/>
              <a:tblGrid>
                <a:gridCol w="2957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5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7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In the 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At present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1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Environment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Transport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Advantages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Problems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8093" name="WordArt 29"/>
          <p:cNvSpPr>
            <a:spLocks noChangeArrowheads="1" noChangeShapeType="1"/>
          </p:cNvSpPr>
          <p:nvPr/>
        </p:nvSpPr>
        <p:spPr bwMode="auto">
          <a:xfrm>
            <a:off x="381000" y="152400"/>
            <a:ext cx="5543550" cy="695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4800" b="1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Times New Roman" panose="02020603050405020304"/>
                <a:cs typeface="Times New Roman" panose="02020603050405020304"/>
              </a:rPr>
              <a:t>Activity Five:  Writing</a:t>
            </a:r>
            <a:endParaRPr lang="zh-CN" altLang="en-US" sz="4800" b="1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5000"/>
                  </a:srgbClr>
                </a:prst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11049000" cy="594995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altLang="zh-CN" sz="2800"/>
              <a:t>        </a:t>
            </a:r>
            <a:r>
              <a:rPr lang="en-US" altLang="zh-CN" sz="4800" b="1">
                <a:solidFill>
                  <a:srgbClr val="3333CC"/>
                </a:solidFill>
                <a:latin typeface="Times New Roman" panose="02020603050405020304" pitchFamily="18" charset="0"/>
              </a:rPr>
              <a:t>Writing :</a:t>
            </a:r>
          </a:p>
          <a:p>
            <a:pPr>
              <a:buFontTx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 The changes to Yancheng</a:t>
            </a:r>
          </a:p>
        </p:txBody>
      </p:sp>
      <p:pic>
        <p:nvPicPr>
          <p:cNvPr id="91139" name="Picture 3" descr="N_175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5105400"/>
            <a:ext cx="1447800" cy="145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669925" y="1712913"/>
            <a:ext cx="799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/>
              <a:t>                                                                               </a:t>
            </a:r>
            <a:r>
              <a:rPr lang="en-US" altLang="zh-CN" u="sng"/>
              <a:t>                                            </a:t>
            </a:r>
            <a:endParaRPr lang="en-US" altLang="zh-CN"/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152400" y="2590800"/>
            <a:ext cx="92964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Para1: General introduction of </a:t>
            </a:r>
            <a:r>
              <a:rPr lang="en-US" altLang="zh-CN" sz="3600" b="1" dirty="0" err="1">
                <a:solidFill>
                  <a:srgbClr val="A50021"/>
                </a:solidFill>
                <a:latin typeface="Times New Roman" panose="02020603050405020304" pitchFamily="18" charset="0"/>
              </a:rPr>
              <a:t>Yancheng</a:t>
            </a:r>
            <a:r>
              <a:rPr lang="en-US" altLang="zh-CN" sz="36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.</a:t>
            </a:r>
          </a:p>
          <a:p>
            <a:pPr algn="l"/>
            <a:r>
              <a:rPr lang="en-US" altLang="zh-CN" sz="36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Para2: In the past, what was </a:t>
            </a:r>
            <a:r>
              <a:rPr lang="en-US" altLang="zh-CN" sz="3600" b="1" dirty="0" err="1">
                <a:solidFill>
                  <a:srgbClr val="A50021"/>
                </a:solidFill>
                <a:latin typeface="Times New Roman" panose="02020603050405020304" pitchFamily="18" charset="0"/>
              </a:rPr>
              <a:t>Yancheng</a:t>
            </a:r>
            <a:r>
              <a:rPr lang="en-US" altLang="zh-CN" sz="36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 like?</a:t>
            </a:r>
          </a:p>
          <a:p>
            <a:pPr algn="l"/>
            <a:r>
              <a:rPr lang="en-US" altLang="zh-CN" sz="36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Para3: At present, what’s </a:t>
            </a:r>
            <a:r>
              <a:rPr lang="en-US" altLang="zh-CN" sz="3600" b="1" dirty="0" err="1">
                <a:solidFill>
                  <a:srgbClr val="A50021"/>
                </a:solidFill>
                <a:latin typeface="Times New Roman" panose="02020603050405020304" pitchFamily="18" charset="0"/>
              </a:rPr>
              <a:t>Yancheng</a:t>
            </a:r>
            <a:r>
              <a:rPr lang="en-US" altLang="zh-CN" sz="36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 like?</a:t>
            </a:r>
          </a:p>
          <a:p>
            <a:pPr algn="l"/>
            <a:r>
              <a:rPr lang="en-US" altLang="zh-CN" sz="36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Para4: 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9275" y="2209800"/>
            <a:ext cx="8229600" cy="14478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altLang="zh-CN" b="1" dirty="0"/>
              <a:t>1.Review unit 1 of 8A,</a:t>
            </a:r>
          </a:p>
          <a:p>
            <a:pPr>
              <a:buFontTx/>
              <a:buNone/>
            </a:pPr>
            <a:r>
              <a:rPr lang="en-US" altLang="zh-CN" b="1" dirty="0"/>
              <a:t>2.Finish the exercises on the sheet</a:t>
            </a:r>
            <a:r>
              <a:rPr lang="en-US" altLang="zh-CN" b="1" dirty="0" smtClean="0"/>
              <a:t>. </a:t>
            </a:r>
            <a:endParaRPr lang="en-US" altLang="zh-CN" b="1" dirty="0"/>
          </a:p>
        </p:txBody>
      </p:sp>
      <p:sp>
        <p:nvSpPr>
          <p:cNvPr id="92163" name="WordArt 3"/>
          <p:cNvSpPr>
            <a:spLocks noChangeArrowheads="1" noChangeShapeType="1" noTextEdit="1"/>
          </p:cNvSpPr>
          <p:nvPr/>
        </p:nvSpPr>
        <p:spPr bwMode="auto">
          <a:xfrm>
            <a:off x="2133600" y="533400"/>
            <a:ext cx="4876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noFill/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Homework</a:t>
            </a:r>
            <a:endParaRPr lang="zh-CN" altLang="en-US" sz="3600" b="1" kern="10" dirty="0">
              <a:ln w="12700">
                <a:noFill/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4479925" y="4670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zh-CN" altLang="zh-CN"/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4098925" y="47466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 descr="43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8835" name="WordArt 3"/>
          <p:cNvSpPr>
            <a:spLocks noChangeArrowheads="1" noChangeShapeType="1" noTextEdit="1"/>
          </p:cNvSpPr>
          <p:nvPr/>
        </p:nvSpPr>
        <p:spPr bwMode="auto">
          <a:xfrm>
            <a:off x="1403350" y="1700213"/>
            <a:ext cx="6337300" cy="1728787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0282"/>
                <a:gd name="adj2" fmla="val 444"/>
              </a:avLst>
            </a:prstTxWarp>
          </a:bodyPr>
          <a:lstStyle/>
          <a:p>
            <a:r>
              <a:rPr lang="en-US" altLang="zh-CN" sz="4000" b="1" kern="10">
                <a:ln w="25400">
                  <a:solidFill>
                    <a:srgbClr val="FFFF00"/>
                  </a:solidFill>
                  <a:rou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/>
              </a:rPr>
              <a:t>Thank you !</a:t>
            </a:r>
            <a:endParaRPr lang="zh-CN" altLang="en-US" sz="4000" b="1" kern="10">
              <a:ln w="25400">
                <a:solidFill>
                  <a:srgbClr val="FFFF00"/>
                </a:solidFill>
                <a:round/>
              </a:ln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88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88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8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48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WordArt 2"/>
          <p:cNvSpPr>
            <a:spLocks noChangeArrowheads="1" noChangeShapeType="1" noTextEdit="1"/>
          </p:cNvSpPr>
          <p:nvPr/>
        </p:nvSpPr>
        <p:spPr bwMode="auto">
          <a:xfrm>
            <a:off x="609600" y="1223962"/>
            <a:ext cx="7886700" cy="771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5400" b="1" kern="10" dirty="0">
                <a:ln w="12700" cmpd="sng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Times New Roman" panose="02020603050405020304"/>
                <a:cs typeface="Times New Roman" panose="02020603050405020304"/>
              </a:rPr>
              <a:t>Activity One:  Preview show</a:t>
            </a:r>
            <a:endParaRPr lang="zh-CN" altLang="en-US" sz="5400" b="1" kern="10" dirty="0">
              <a:ln w="12700" cmpd="sng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5000"/>
                  </a:srgbClr>
                </a:prst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3336925" y="860425"/>
            <a:ext cx="5349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18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81600" y="1066800"/>
            <a:ext cx="3527425" cy="426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55" name="Picture 3" descr="17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682625" y="1052513"/>
            <a:ext cx="3384550" cy="4281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4756" name="Text Box 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0" y="5943600"/>
            <a:ext cx="517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b="1">
                <a:latin typeface="Verdana" panose="020B0604030504040204" pitchFamily="34" charset="0"/>
              </a:rPr>
              <a:t>a place of </a:t>
            </a:r>
            <a:r>
              <a:rPr lang="en-US" altLang="zh-CN" sz="2800" b="1">
                <a:solidFill>
                  <a:srgbClr val="FF0000"/>
                </a:solidFill>
                <a:latin typeface="Verdana" panose="020B0604030504040204" pitchFamily="34" charset="0"/>
              </a:rPr>
              <a:t>natural beauty</a:t>
            </a:r>
          </a:p>
        </p:txBody>
      </p:sp>
      <p:sp>
        <p:nvSpPr>
          <p:cNvPr id="74757" name="Text Box 5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5715000" y="5935663"/>
            <a:ext cx="32115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b="1">
                <a:latin typeface="Verdana" panose="020B0604030504040204" pitchFamily="34" charset="0"/>
              </a:rPr>
              <a:t>a </a:t>
            </a:r>
            <a:r>
              <a:rPr lang="en-US" altLang="zh-CN" sz="2800" b="1">
                <a:solidFill>
                  <a:srgbClr val="FF0000"/>
                </a:solidFill>
                <a:latin typeface="Verdana" panose="020B0604030504040204" pitchFamily="34" charset="0"/>
              </a:rPr>
              <a:t>modern</a:t>
            </a:r>
            <a:r>
              <a:rPr lang="en-US" altLang="zh-CN" sz="2800" b="1">
                <a:latin typeface="Verdana" panose="020B0604030504040204" pitchFamily="34" charset="0"/>
              </a:rPr>
              <a:t> town</a:t>
            </a:r>
          </a:p>
        </p:txBody>
      </p:sp>
      <p:sp>
        <p:nvSpPr>
          <p:cNvPr id="74758" name="WordArt 6"/>
          <p:cNvSpPr>
            <a:spLocks noChangeArrowheads="1" noChangeShapeType="1" noTextEdit="1"/>
          </p:cNvSpPr>
          <p:nvPr/>
        </p:nvSpPr>
        <p:spPr bwMode="auto">
          <a:xfrm>
            <a:off x="533400" y="152400"/>
            <a:ext cx="7734300" cy="771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5400" b="1" kern="10">
                <a:ln w="12700" cmpd="sng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Times New Roman" panose="02020603050405020304"/>
                <a:cs typeface="Times New Roman" panose="02020603050405020304"/>
              </a:rPr>
              <a:t>Activity Two:  Speaking</a:t>
            </a:r>
            <a:endParaRPr lang="zh-CN" altLang="en-US" sz="5400" b="1" kern="10">
              <a:ln w="12700" cmpd="sng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5000"/>
                  </a:srgbClr>
                </a:prst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228600" y="723900"/>
            <a:ext cx="8713788" cy="541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dirty="0">
                <a:latin typeface="Verdana" panose="020B0604030504040204" pitchFamily="34" charset="0"/>
              </a:rPr>
              <a:t>     </a:t>
            </a:r>
            <a:r>
              <a:rPr lang="en-US" altLang="zh-CN" sz="2400" b="1" dirty="0" err="1">
                <a:latin typeface="Verdana" panose="020B0604030504040204" pitchFamily="34" charset="0"/>
              </a:rPr>
              <a:t>Mr</a:t>
            </a:r>
            <a:r>
              <a:rPr lang="en-US" altLang="zh-CN" sz="2400" b="1" dirty="0">
                <a:latin typeface="Verdana" panose="020B0604030504040204" pitchFamily="34" charset="0"/>
              </a:rPr>
              <a:t> Chen knows Sunshine Town very ____ . He lived with  his family </a:t>
            </a:r>
            <a:r>
              <a:rPr lang="en-US" altLang="zh-CN" sz="2400" u="sng" dirty="0">
                <a:latin typeface="Verdana" panose="020B0604030504040204" pitchFamily="34" charset="0"/>
              </a:rPr>
              <a:t>        </a:t>
            </a:r>
            <a:r>
              <a:rPr lang="en-US" altLang="zh-CN" sz="2400" b="1" dirty="0">
                <a:latin typeface="Verdana" panose="020B0604030504040204" pitchFamily="34" charset="0"/>
              </a:rPr>
              <a:t>he got  _____. Then he and his wife ____ to another ____ in the ____ of  town. Last year they moved again </a:t>
            </a:r>
            <a:r>
              <a:rPr lang="en-US" altLang="zh-CN" sz="2400" b="1" u="sng" dirty="0">
                <a:latin typeface="Verdana" panose="020B0604030504040204" pitchFamily="34" charset="0"/>
              </a:rPr>
              <a:t>              </a:t>
            </a:r>
            <a:r>
              <a:rPr lang="en-US" altLang="zh-CN" sz="2400" b="1" dirty="0">
                <a:latin typeface="Verdana" panose="020B0604030504040204" pitchFamily="34" charset="0"/>
              </a:rPr>
              <a:t> his children _____ them a new flat .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   The  pollution was _______ then because the factory </a:t>
            </a:r>
            <a:r>
              <a:rPr lang="en-US" altLang="zh-CN" sz="24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____ 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to dump its _____ into the river. The ______ in the waste killed fish and plants and ________ the river. Later the government _______ it  was a very serious problem and took action to ______ the pollution. Now the river is much _______.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 dirty="0">
                <a:latin typeface="Verdana" panose="020B0604030504040204" pitchFamily="34" charset="0"/>
              </a:rPr>
              <a:t>     In some ways</a:t>
            </a:r>
            <a:r>
              <a:rPr lang="zh-CN" altLang="en-US" sz="2400" b="1" dirty="0">
                <a:latin typeface="Verdana" panose="020B0604030504040204" pitchFamily="34" charset="0"/>
              </a:rPr>
              <a:t>，</a:t>
            </a:r>
            <a:r>
              <a:rPr lang="en-US" altLang="zh-CN" sz="2400" b="1" dirty="0">
                <a:latin typeface="Verdana" panose="020B0604030504040204" pitchFamily="34" charset="0"/>
              </a:rPr>
              <a:t>he thinks life is better now. Many of his old friends ___ </a:t>
            </a:r>
            <a:r>
              <a:rPr lang="en-US" altLang="zh-CN" sz="2400" b="1" u="sng" dirty="0">
                <a:latin typeface="Verdana" panose="020B0604030504040204" pitchFamily="34" charset="0"/>
              </a:rPr>
              <a:t>_</a:t>
            </a:r>
            <a:r>
              <a:rPr lang="en-US" altLang="zh-CN" sz="2400" b="1" dirty="0">
                <a:latin typeface="Verdana" panose="020B0604030504040204" pitchFamily="34" charset="0"/>
              </a:rPr>
              <a:t>___ other areas and he feels ___ ___ lonely ____ ___ ___ ___. 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7086600" y="685800"/>
            <a:ext cx="782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well</a:t>
            </a:r>
          </a:p>
        </p:txBody>
      </p:sp>
      <p:sp>
        <p:nvSpPr>
          <p:cNvPr id="75780" name="WordArt 4"/>
          <p:cNvSpPr>
            <a:spLocks noChangeArrowheads="1" noChangeShapeType="1"/>
          </p:cNvSpPr>
          <p:nvPr/>
        </p:nvSpPr>
        <p:spPr bwMode="auto">
          <a:xfrm>
            <a:off x="381000" y="152400"/>
            <a:ext cx="77628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i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Arial" panose="020B0604020202020204"/>
                <a:cs typeface="Arial" panose="020B0604020202020204"/>
              </a:rPr>
              <a:t>Fill in the blanks with the right words </a:t>
            </a:r>
            <a:endParaRPr lang="zh-CN" altLang="en-US" sz="3600" b="1" i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5000"/>
                  </a:srgbClr>
                </a:prst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4038600" y="10668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till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5943600" y="1066800"/>
            <a:ext cx="1379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married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2362200" y="1447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moved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5410200" y="1443038"/>
            <a:ext cx="679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flat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7315200" y="1447800"/>
            <a:ext cx="1149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centre</a:t>
            </a: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6248400" y="1828800"/>
            <a:ext cx="1430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because</a:t>
            </a: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1752600" y="2133600"/>
            <a:ext cx="1258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bought</a:t>
            </a: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3962400" y="2590800"/>
            <a:ext cx="1285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terrible</a:t>
            </a:r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1812925" y="2927350"/>
            <a:ext cx="908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used</a:t>
            </a:r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4724400" y="2895600"/>
            <a:ext cx="1076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waste</a:t>
            </a:r>
          </a:p>
        </p:txBody>
      </p:sp>
      <p:sp>
        <p:nvSpPr>
          <p:cNvPr id="75791" name="Text Box 15"/>
          <p:cNvSpPr txBox="1">
            <a:spLocks noChangeArrowheads="1"/>
          </p:cNvSpPr>
          <p:nvPr/>
        </p:nvSpPr>
        <p:spPr bwMode="auto">
          <a:xfrm>
            <a:off x="1203325" y="3232150"/>
            <a:ext cx="1182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poison</a:t>
            </a:r>
          </a:p>
        </p:txBody>
      </p:sp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1371600" y="3576638"/>
            <a:ext cx="141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polluted</a:t>
            </a:r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381000" y="3886200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realized</a:t>
            </a:r>
          </a:p>
        </p:txBody>
      </p:sp>
      <p:sp>
        <p:nvSpPr>
          <p:cNvPr id="75794" name="Text Box 18"/>
          <p:cNvSpPr txBox="1">
            <a:spLocks noChangeArrowheads="1"/>
          </p:cNvSpPr>
          <p:nvPr/>
        </p:nvSpPr>
        <p:spPr bwMode="auto">
          <a:xfrm>
            <a:off x="1981200" y="4186238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reduce</a:t>
            </a:r>
          </a:p>
        </p:txBody>
      </p:sp>
      <p:sp>
        <p:nvSpPr>
          <p:cNvPr id="75795" name="Text Box 19"/>
          <p:cNvSpPr txBox="1">
            <a:spLocks noChangeArrowheads="1"/>
          </p:cNvSpPr>
          <p:nvPr/>
        </p:nvSpPr>
        <p:spPr bwMode="auto">
          <a:xfrm>
            <a:off x="1508125" y="452755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cleaner</a:t>
            </a:r>
          </a:p>
        </p:txBody>
      </p:sp>
      <p:sp>
        <p:nvSpPr>
          <p:cNvPr id="75796" name="Text Box 20"/>
          <p:cNvSpPr txBox="1">
            <a:spLocks noChangeArrowheads="1"/>
          </p:cNvSpPr>
          <p:nvPr/>
        </p:nvSpPr>
        <p:spPr bwMode="auto">
          <a:xfrm>
            <a:off x="4251325" y="528955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moved</a:t>
            </a:r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5486400" y="5334000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to</a:t>
            </a:r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1828800" y="5638800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a</a:t>
            </a:r>
          </a:p>
        </p:txBody>
      </p: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2438400" y="5638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bit</a:t>
            </a:r>
          </a:p>
        </p:txBody>
      </p:sp>
      <p:sp>
        <p:nvSpPr>
          <p:cNvPr id="75800" name="Text Box 24"/>
          <p:cNvSpPr txBox="1">
            <a:spLocks noChangeArrowheads="1"/>
          </p:cNvSpPr>
          <p:nvPr/>
        </p:nvSpPr>
        <p:spPr bwMode="auto">
          <a:xfrm>
            <a:off x="4419600" y="5638800"/>
            <a:ext cx="904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from</a:t>
            </a:r>
          </a:p>
        </p:txBody>
      </p:sp>
      <p:sp>
        <p:nvSpPr>
          <p:cNvPr id="75801" name="Text Box 25"/>
          <p:cNvSpPr txBox="1">
            <a:spLocks noChangeArrowheads="1"/>
          </p:cNvSpPr>
          <p:nvPr/>
        </p:nvSpPr>
        <p:spPr bwMode="auto">
          <a:xfrm>
            <a:off x="5470525" y="5594350"/>
            <a:ext cx="866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time</a:t>
            </a:r>
          </a:p>
        </p:txBody>
      </p:sp>
      <p:sp>
        <p:nvSpPr>
          <p:cNvPr id="75802" name="Text Box 26"/>
          <p:cNvSpPr txBox="1">
            <a:spLocks noChangeArrowheads="1"/>
          </p:cNvSpPr>
          <p:nvPr/>
        </p:nvSpPr>
        <p:spPr bwMode="auto">
          <a:xfrm>
            <a:off x="6308725" y="5594350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to</a:t>
            </a:r>
          </a:p>
        </p:txBody>
      </p:sp>
      <p:sp>
        <p:nvSpPr>
          <p:cNvPr id="75803" name="Text Box 27"/>
          <p:cNvSpPr txBox="1">
            <a:spLocks noChangeArrowheads="1"/>
          </p:cNvSpPr>
          <p:nvPr/>
        </p:nvSpPr>
        <p:spPr bwMode="auto">
          <a:xfrm>
            <a:off x="6918325" y="5594350"/>
            <a:ext cx="866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latin typeface="Verdana" panose="020B0604030504040204" pitchFamily="34" charset="0"/>
              </a:rPr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5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5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5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5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5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5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5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5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5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5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5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5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5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5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5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5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5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5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/>
      <p:bldP spid="75796" grpId="0"/>
      <p:bldP spid="757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8382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altLang="zh-CN" sz="4000" dirty="0">
                <a:solidFill>
                  <a:srgbClr val="FF0000"/>
                </a:solidFill>
                <a:latin typeface="Comic Sans MS" panose="030F0702030302020204" pitchFamily="66" charset="0"/>
                <a:ea typeface="Arial Unicode MS" pitchFamily="34" charset="-122"/>
              </a:rPr>
              <a:t>The changes to Shenzhen</a:t>
            </a:r>
          </a:p>
        </p:txBody>
      </p:sp>
      <p:pic>
        <p:nvPicPr>
          <p:cNvPr id="76803" name="Picture 3" descr="20081121224425492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2362200"/>
            <a:ext cx="84582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04" name="WordArt 4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5400" b="1" kern="10" dirty="0">
                <a:ln w="12700" cmpd="sng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Times New Roman" panose="02020603050405020304"/>
                <a:cs typeface="Times New Roman" panose="02020603050405020304"/>
              </a:rPr>
              <a:t>Activity Three:  Listening</a:t>
            </a:r>
            <a:endParaRPr lang="zh-CN" altLang="en-US" sz="5400" b="1" kern="10" dirty="0">
              <a:ln w="12700" cmpd="sng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5000"/>
                  </a:srgbClr>
                </a:prst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629400"/>
          </a:xfrm>
          <a:noFill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(   ) 1. When was the photo of old Shenzhen taken?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       A. in the early1970s             B. in the late 1970s           C. in 1970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(    )2.How is today’s Shenzhen?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       A. It’s quiet and modern    B. It is busy and noisy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       C. It is busy but still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(    )3.What’s in the photo of today’s Shenzhen?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       A. some old houses and a few small buildings.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       B. many tall buildings and many people in the wide streets.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       C. just a park.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(    )4.What changes can we see in the photo of today’s Shenzhen?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       A. Shenzhen has become a rich and important city, a place to do business.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       B. It has become a small village.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       C. We can’t see any changes in the photo.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(    )5.Which is right according to the dialogue?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      A. The changes of Shenzhen have brought some problems for people.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      B. Life in Shenzhen was better in the past than now.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      C. Shenzhen has been a good place to do business.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7451725" y="-2825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zh-CN" altLang="zh-CN"/>
          </a:p>
        </p:txBody>
      </p:sp>
      <p:pic>
        <p:nvPicPr>
          <p:cNvPr id="77828" name="Picture 4" descr="u=2956544838,2228675133&amp;fm=5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304800"/>
            <a:ext cx="25146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152400" y="2286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0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152400" y="9747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0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152400" y="20574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0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165100" y="35052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0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152400" y="5257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/>
      <p:bldP spid="77830" grpId="0"/>
      <p:bldP spid="77831" grpId="0"/>
      <p:bldP spid="77832" grpId="0"/>
      <p:bldP spid="778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4"/>
          <p:cNvSpPr txBox="1">
            <a:spLocks noChangeArrowheads="1"/>
          </p:cNvSpPr>
          <p:nvPr/>
        </p:nvSpPr>
        <p:spPr bwMode="auto">
          <a:xfrm>
            <a:off x="228600" y="1828800"/>
            <a:ext cx="855186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latin typeface="Comic Sans MS" panose="030F0702030302020204" pitchFamily="66" charset="0"/>
              </a:rPr>
              <a:t>    </a:t>
            </a:r>
            <a:r>
              <a:rPr lang="zh-CN" altLang="en-US" sz="2800" b="1" dirty="0">
                <a:latin typeface="Comic Sans MS" panose="030F0702030302020204" pitchFamily="66" charset="0"/>
              </a:rPr>
              <a:t>现在完成时是由助动词</a:t>
            </a:r>
            <a:r>
              <a:rPr lang="en-US" altLang="zh-C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have</a:t>
            </a:r>
            <a:r>
              <a:rPr lang="zh-CN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has</a:t>
            </a:r>
            <a:r>
              <a:rPr lang="zh-CN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）</a:t>
            </a:r>
            <a:r>
              <a:rPr lang="en-US" altLang="zh-C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zh-CN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过去分词</a:t>
            </a:r>
            <a:r>
              <a:rPr lang="zh-CN" altLang="en-US" sz="2800" b="1" dirty="0">
                <a:latin typeface="Comic Sans MS" panose="030F0702030302020204" pitchFamily="66" charset="0"/>
              </a:rPr>
              <a:t>构成。</a:t>
            </a:r>
            <a:br>
              <a:rPr lang="zh-CN" altLang="en-US" sz="2800" b="1" dirty="0">
                <a:latin typeface="Comic Sans MS" panose="030F0702030302020204" pitchFamily="66" charset="0"/>
              </a:rPr>
            </a:br>
            <a:r>
              <a:rPr lang="zh-CN" altLang="en-US" sz="2800" b="1" dirty="0">
                <a:latin typeface="Comic Sans MS" panose="030F0702030302020204" pitchFamily="66" charset="0"/>
              </a:rPr>
              <a:t>    现在完成时</a:t>
            </a:r>
            <a:r>
              <a:rPr lang="zh-CN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表过去发生的某一动作对现在造成的影响或结果</a:t>
            </a:r>
            <a:r>
              <a:rPr lang="en-US" altLang="zh-C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  <a:r>
              <a:rPr lang="en-US" altLang="zh-CN" sz="2800" b="1" dirty="0">
                <a:latin typeface="Comic Sans MS" panose="030F0702030302020204" pitchFamily="66" charset="0"/>
              </a:rPr>
              <a:t> </a:t>
            </a:r>
            <a:r>
              <a:rPr lang="zh-CN" altLang="en-US" sz="2800" b="1" dirty="0">
                <a:latin typeface="Comic Sans MS" panose="030F0702030302020204" pitchFamily="66" charset="0"/>
              </a:rPr>
              <a:t>或表示</a:t>
            </a:r>
            <a:r>
              <a:rPr lang="zh-CN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过去已经开始，持续到现在的动作或状态，也可以表示可能继续下去的动作或状态。</a:t>
            </a:r>
            <a:r>
              <a:rPr lang="zh-CN" altLang="en-US" sz="2800" b="1" dirty="0">
                <a:latin typeface="Comic Sans MS" panose="030F0702030302020204" pitchFamily="66" charset="0"/>
              </a:rPr>
              <a:t>通常和 </a:t>
            </a:r>
            <a:r>
              <a:rPr lang="en-US" altLang="zh-CN" sz="2800" b="1" dirty="0">
                <a:latin typeface="Comic Sans MS" panose="030F0702030302020204" pitchFamily="66" charset="0"/>
              </a:rPr>
              <a:t>for, since</a:t>
            </a:r>
            <a:r>
              <a:rPr lang="zh-CN" altLang="en-US" sz="2800" b="1" dirty="0">
                <a:latin typeface="Comic Sans MS" panose="030F0702030302020204" pitchFamily="66" charset="0"/>
              </a:rPr>
              <a:t>引导的时间状语连用</a:t>
            </a:r>
            <a:r>
              <a:rPr lang="en-US" altLang="zh-CN" sz="2800" b="1" dirty="0">
                <a:latin typeface="Comic Sans MS" panose="030F0702030302020204" pitchFamily="66" charset="0"/>
              </a:rPr>
              <a:t>.</a:t>
            </a:r>
            <a:r>
              <a:rPr lang="zh-CN" altLang="en-US" sz="2800" b="1" dirty="0">
                <a:latin typeface="Comic Sans MS" panose="030F0702030302020204" pitchFamily="66" charset="0"/>
              </a:rPr>
              <a:t>以及 </a:t>
            </a:r>
            <a:r>
              <a:rPr lang="en-US" altLang="zh-CN" sz="2800" b="1" dirty="0">
                <a:latin typeface="Verdana" panose="020B0604030504040204" pitchFamily="34" charset="0"/>
              </a:rPr>
              <a:t>so far</a:t>
            </a:r>
            <a:r>
              <a:rPr lang="zh-CN" altLang="en-US" sz="2800" b="1" dirty="0">
                <a:latin typeface="Comic Sans MS" panose="030F0702030302020204" pitchFamily="66" charset="0"/>
              </a:rPr>
              <a:t>（至今）</a:t>
            </a:r>
            <a:r>
              <a:rPr lang="en-US" altLang="zh-CN" sz="2800" b="1" dirty="0">
                <a:latin typeface="Comic Sans MS" panose="030F0702030302020204" pitchFamily="66" charset="0"/>
              </a:rPr>
              <a:t>, </a:t>
            </a:r>
            <a:r>
              <a:rPr lang="en-US" altLang="zh-CN" sz="2800" b="1" dirty="0">
                <a:latin typeface="Verdana" panose="020B0604030504040204" pitchFamily="34" charset="0"/>
              </a:rPr>
              <a:t>by now</a:t>
            </a:r>
            <a:r>
              <a:rPr lang="zh-CN" altLang="en-US" sz="2800" b="1" dirty="0">
                <a:latin typeface="Comic Sans MS" panose="030F0702030302020204" pitchFamily="66" charset="0"/>
              </a:rPr>
              <a:t>（直到现在）</a:t>
            </a:r>
            <a:r>
              <a:rPr lang="en-US" altLang="zh-CN" sz="2800" b="1" dirty="0">
                <a:latin typeface="Comic Sans MS" panose="030F0702030302020204" pitchFamily="66" charset="0"/>
              </a:rPr>
              <a:t>, </a:t>
            </a:r>
            <a:r>
              <a:rPr lang="en-US" altLang="zh-CN" sz="2800" b="1" dirty="0">
                <a:latin typeface="Verdana" panose="020B0604030504040204" pitchFamily="34" charset="0"/>
              </a:rPr>
              <a:t>these days</a:t>
            </a:r>
            <a:r>
              <a:rPr lang="en-US" altLang="zh-CN" sz="2800" b="1" dirty="0">
                <a:latin typeface="Comic Sans MS" panose="030F0702030302020204" pitchFamily="66" charset="0"/>
              </a:rPr>
              <a:t>, </a:t>
            </a:r>
            <a:r>
              <a:rPr lang="en-US" altLang="zh-CN" sz="2800" b="1" dirty="0">
                <a:latin typeface="Verdana" panose="020B0604030504040204" pitchFamily="34" charset="0"/>
              </a:rPr>
              <a:t>in the last ten years</a:t>
            </a:r>
            <a:r>
              <a:rPr lang="en-US" altLang="zh-CN" sz="2800" b="1" dirty="0">
                <a:latin typeface="Comic Sans MS" panose="030F0702030302020204" pitchFamily="66" charset="0"/>
              </a:rPr>
              <a:t> </a:t>
            </a:r>
            <a:r>
              <a:rPr lang="zh-CN" altLang="en-US" sz="2800" b="1" dirty="0">
                <a:latin typeface="Comic Sans MS" panose="030F0702030302020204" pitchFamily="66" charset="0"/>
              </a:rPr>
              <a:t>等连用。 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25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800" b="1" i="1">
                <a:solidFill>
                  <a:srgbClr val="FF0000"/>
                </a:solidFill>
              </a:rPr>
              <a:t>------The present perfect tense</a:t>
            </a:r>
          </a:p>
        </p:txBody>
      </p:sp>
      <p:sp>
        <p:nvSpPr>
          <p:cNvPr id="78852" name="WordArt 4"/>
          <p:cNvSpPr>
            <a:spLocks noChangeArrowheads="1" noChangeShapeType="1"/>
          </p:cNvSpPr>
          <p:nvPr/>
        </p:nvSpPr>
        <p:spPr bwMode="auto">
          <a:xfrm>
            <a:off x="381000" y="152400"/>
            <a:ext cx="7886700" cy="771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54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Times New Roman" panose="02020603050405020304"/>
                <a:cs typeface="Times New Roman" panose="02020603050405020304"/>
              </a:rPr>
              <a:t>Activity Four:  Grammar</a:t>
            </a:r>
            <a:endParaRPr lang="zh-CN" altLang="en-US" sz="54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5000"/>
                  </a:srgbClr>
                </a:prst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874" name="Group 2"/>
          <p:cNvGraphicFramePr>
            <a:graphicFrameLocks noGrp="1"/>
          </p:cNvGraphicFramePr>
          <p:nvPr>
            <p:ph idx="1"/>
          </p:nvPr>
        </p:nvGraphicFramePr>
        <p:xfrm>
          <a:off x="381000" y="762000"/>
          <a:ext cx="8229600" cy="5652453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原形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过去式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过去分词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ask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plant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live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move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carry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cry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play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enjoy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stop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plan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9924" name="Text Box 52"/>
          <p:cNvSpPr txBox="1">
            <a:spLocks noChangeArrowheads="1"/>
          </p:cNvSpPr>
          <p:nvPr/>
        </p:nvSpPr>
        <p:spPr bwMode="auto">
          <a:xfrm>
            <a:off x="457200" y="46038"/>
            <a:ext cx="1816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 b="1">
                <a:solidFill>
                  <a:srgbClr val="FF0000"/>
                </a:solidFill>
                <a:latin typeface="Comic Sans MS" panose="030F0702030302020204" pitchFamily="66" charset="0"/>
              </a:rPr>
              <a:t>规则动词</a:t>
            </a:r>
          </a:p>
        </p:txBody>
      </p:sp>
      <p:sp>
        <p:nvSpPr>
          <p:cNvPr id="79925" name="Text Box 53"/>
          <p:cNvSpPr txBox="1">
            <a:spLocks noChangeArrowheads="1"/>
          </p:cNvSpPr>
          <p:nvPr/>
        </p:nvSpPr>
        <p:spPr bwMode="auto">
          <a:xfrm>
            <a:off x="3870325" y="1182688"/>
            <a:ext cx="1049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/>
              <a:t>ask</a:t>
            </a:r>
            <a:r>
              <a:rPr lang="en-US" altLang="zh-CN" sz="2400" b="1">
                <a:solidFill>
                  <a:srgbClr val="FF0000"/>
                </a:solidFill>
              </a:rPr>
              <a:t>ed</a:t>
            </a:r>
          </a:p>
        </p:txBody>
      </p:sp>
      <p:sp>
        <p:nvSpPr>
          <p:cNvPr id="79926" name="Text Box 54"/>
          <p:cNvSpPr txBox="1">
            <a:spLocks noChangeArrowheads="1"/>
          </p:cNvSpPr>
          <p:nvPr/>
        </p:nvSpPr>
        <p:spPr bwMode="auto">
          <a:xfrm>
            <a:off x="6934200" y="12954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zh-CN" altLang="zh-CN"/>
          </a:p>
        </p:txBody>
      </p:sp>
      <p:sp>
        <p:nvSpPr>
          <p:cNvPr id="79927" name="Text Box 55"/>
          <p:cNvSpPr txBox="1">
            <a:spLocks noChangeArrowheads="1"/>
          </p:cNvSpPr>
          <p:nvPr/>
        </p:nvSpPr>
        <p:spPr bwMode="auto">
          <a:xfrm>
            <a:off x="6537325" y="13176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zh-CN" altLang="zh-CN"/>
          </a:p>
        </p:txBody>
      </p:sp>
      <p:sp>
        <p:nvSpPr>
          <p:cNvPr id="79928" name="Text Box 56"/>
          <p:cNvSpPr txBox="1">
            <a:spLocks noChangeArrowheads="1"/>
          </p:cNvSpPr>
          <p:nvPr/>
        </p:nvSpPr>
        <p:spPr bwMode="auto">
          <a:xfrm>
            <a:off x="6705600" y="1222375"/>
            <a:ext cx="1049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/>
              <a:t>ask</a:t>
            </a:r>
            <a:r>
              <a:rPr lang="en-US" altLang="zh-CN" sz="2400" b="1">
                <a:solidFill>
                  <a:srgbClr val="FF0000"/>
                </a:solidFill>
              </a:rPr>
              <a:t>ed</a:t>
            </a:r>
          </a:p>
        </p:txBody>
      </p:sp>
      <p:sp>
        <p:nvSpPr>
          <p:cNvPr id="79929" name="Text Box 57"/>
          <p:cNvSpPr txBox="1">
            <a:spLocks noChangeArrowheads="1"/>
          </p:cNvSpPr>
          <p:nvPr/>
        </p:nvSpPr>
        <p:spPr bwMode="auto">
          <a:xfrm>
            <a:off x="3838575" y="1676400"/>
            <a:ext cx="1266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/>
              <a:t>plant</a:t>
            </a:r>
            <a:r>
              <a:rPr lang="en-US" altLang="zh-CN" sz="2400" b="1">
                <a:solidFill>
                  <a:srgbClr val="FF0000"/>
                </a:solidFill>
              </a:rPr>
              <a:t>ed</a:t>
            </a:r>
          </a:p>
        </p:txBody>
      </p:sp>
      <p:sp>
        <p:nvSpPr>
          <p:cNvPr id="79930" name="Text Box 58"/>
          <p:cNvSpPr txBox="1">
            <a:spLocks noChangeArrowheads="1"/>
          </p:cNvSpPr>
          <p:nvPr/>
        </p:nvSpPr>
        <p:spPr bwMode="auto">
          <a:xfrm>
            <a:off x="6705600" y="1755775"/>
            <a:ext cx="1266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/>
              <a:t>plant</a:t>
            </a:r>
            <a:r>
              <a:rPr lang="en-US" altLang="zh-CN" sz="2400" b="1">
                <a:solidFill>
                  <a:srgbClr val="FF0000"/>
                </a:solidFill>
              </a:rPr>
              <a:t>ed</a:t>
            </a:r>
          </a:p>
        </p:txBody>
      </p:sp>
      <p:sp>
        <p:nvSpPr>
          <p:cNvPr id="79931" name="Text Box 59"/>
          <p:cNvSpPr txBox="1">
            <a:spLocks noChangeArrowheads="1"/>
          </p:cNvSpPr>
          <p:nvPr/>
        </p:nvSpPr>
        <p:spPr bwMode="auto">
          <a:xfrm>
            <a:off x="3846513" y="2249488"/>
            <a:ext cx="877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/>
              <a:t>live</a:t>
            </a:r>
            <a:r>
              <a:rPr lang="en-US" altLang="zh-CN" sz="24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79932" name="Text Box 60"/>
          <p:cNvSpPr txBox="1">
            <a:spLocks noChangeArrowheads="1"/>
          </p:cNvSpPr>
          <p:nvPr/>
        </p:nvSpPr>
        <p:spPr bwMode="auto">
          <a:xfrm>
            <a:off x="6705600" y="2289175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/>
              <a:t>live</a:t>
            </a:r>
            <a:r>
              <a:rPr lang="en-US" altLang="zh-CN" sz="24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79933" name="Text Box 61"/>
          <p:cNvSpPr txBox="1">
            <a:spLocks noChangeArrowheads="1"/>
          </p:cNvSpPr>
          <p:nvPr/>
        </p:nvSpPr>
        <p:spPr bwMode="auto">
          <a:xfrm>
            <a:off x="3810000" y="2746375"/>
            <a:ext cx="1166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/>
              <a:t>move</a:t>
            </a:r>
            <a:r>
              <a:rPr lang="en-US" altLang="zh-CN" sz="24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79934" name="Text Box 62"/>
          <p:cNvSpPr txBox="1">
            <a:spLocks noChangeArrowheads="1"/>
          </p:cNvSpPr>
          <p:nvPr/>
        </p:nvSpPr>
        <p:spPr bwMode="auto">
          <a:xfrm>
            <a:off x="6705600" y="2822575"/>
            <a:ext cx="1166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/>
              <a:t>move</a:t>
            </a:r>
            <a:r>
              <a:rPr lang="en-US" altLang="zh-CN" sz="24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79935" name="Text Box 63"/>
          <p:cNvSpPr txBox="1">
            <a:spLocks noChangeArrowheads="1"/>
          </p:cNvSpPr>
          <p:nvPr/>
        </p:nvSpPr>
        <p:spPr bwMode="auto">
          <a:xfrm>
            <a:off x="3810000" y="3316288"/>
            <a:ext cx="1201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/>
              <a:t>carr</a:t>
            </a:r>
            <a:r>
              <a:rPr lang="en-US" altLang="zh-CN" sz="2400" b="1">
                <a:solidFill>
                  <a:srgbClr val="FF0000"/>
                </a:solidFill>
              </a:rPr>
              <a:t>ied</a:t>
            </a:r>
          </a:p>
        </p:txBody>
      </p:sp>
      <p:sp>
        <p:nvSpPr>
          <p:cNvPr id="79936" name="Text Box 64"/>
          <p:cNvSpPr txBox="1">
            <a:spLocks noChangeArrowheads="1"/>
          </p:cNvSpPr>
          <p:nvPr/>
        </p:nvSpPr>
        <p:spPr bwMode="auto">
          <a:xfrm>
            <a:off x="6705600" y="3279775"/>
            <a:ext cx="1201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/>
              <a:t>carr</a:t>
            </a:r>
            <a:r>
              <a:rPr lang="en-US" altLang="zh-CN" sz="2400" b="1">
                <a:solidFill>
                  <a:srgbClr val="FF0000"/>
                </a:solidFill>
              </a:rPr>
              <a:t>ied</a:t>
            </a:r>
          </a:p>
        </p:txBody>
      </p:sp>
      <p:sp>
        <p:nvSpPr>
          <p:cNvPr id="79937" name="Text Box 65"/>
          <p:cNvSpPr txBox="1">
            <a:spLocks noChangeArrowheads="1"/>
          </p:cNvSpPr>
          <p:nvPr/>
        </p:nvSpPr>
        <p:spPr bwMode="auto">
          <a:xfrm>
            <a:off x="3810000" y="3773488"/>
            <a:ext cx="91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/>
              <a:t>cr</a:t>
            </a:r>
            <a:r>
              <a:rPr lang="en-US" altLang="zh-CN" sz="2400" b="1">
                <a:solidFill>
                  <a:srgbClr val="FF0000"/>
                </a:solidFill>
              </a:rPr>
              <a:t>ied</a:t>
            </a:r>
          </a:p>
        </p:txBody>
      </p:sp>
      <p:sp>
        <p:nvSpPr>
          <p:cNvPr id="79938" name="Text Box 66"/>
          <p:cNvSpPr txBox="1">
            <a:spLocks noChangeArrowheads="1"/>
          </p:cNvSpPr>
          <p:nvPr/>
        </p:nvSpPr>
        <p:spPr bwMode="auto">
          <a:xfrm>
            <a:off x="6705600" y="3813175"/>
            <a:ext cx="91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/>
              <a:t>cr</a:t>
            </a:r>
            <a:r>
              <a:rPr lang="en-US" altLang="zh-CN" sz="2400" b="1">
                <a:solidFill>
                  <a:srgbClr val="FF0000"/>
                </a:solidFill>
              </a:rPr>
              <a:t>ied</a:t>
            </a:r>
          </a:p>
        </p:txBody>
      </p:sp>
      <p:sp>
        <p:nvSpPr>
          <p:cNvPr id="79939" name="Text Box 67"/>
          <p:cNvSpPr txBox="1">
            <a:spLocks noChangeArrowheads="1"/>
          </p:cNvSpPr>
          <p:nvPr/>
        </p:nvSpPr>
        <p:spPr bwMode="auto">
          <a:xfrm>
            <a:off x="3810000" y="4306888"/>
            <a:ext cx="1149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/>
              <a:t>play</a:t>
            </a:r>
            <a:r>
              <a:rPr lang="en-US" altLang="zh-CN" sz="2400" b="1">
                <a:solidFill>
                  <a:srgbClr val="FF0000"/>
                </a:solidFill>
              </a:rPr>
              <a:t>ed</a:t>
            </a:r>
          </a:p>
        </p:txBody>
      </p:sp>
      <p:sp>
        <p:nvSpPr>
          <p:cNvPr id="79940" name="Text Box 68"/>
          <p:cNvSpPr txBox="1">
            <a:spLocks noChangeArrowheads="1"/>
          </p:cNvSpPr>
          <p:nvPr/>
        </p:nvSpPr>
        <p:spPr bwMode="auto">
          <a:xfrm>
            <a:off x="6699250" y="4306888"/>
            <a:ext cx="1149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/>
              <a:t>play</a:t>
            </a:r>
            <a:r>
              <a:rPr lang="en-US" altLang="zh-CN" sz="2400" b="1">
                <a:solidFill>
                  <a:srgbClr val="FF0000"/>
                </a:solidFill>
              </a:rPr>
              <a:t>ed</a:t>
            </a:r>
          </a:p>
        </p:txBody>
      </p:sp>
      <p:sp>
        <p:nvSpPr>
          <p:cNvPr id="79941" name="Text Box 69"/>
          <p:cNvSpPr txBox="1">
            <a:spLocks noChangeArrowheads="1"/>
          </p:cNvSpPr>
          <p:nvPr/>
        </p:nvSpPr>
        <p:spPr bwMode="auto">
          <a:xfrm>
            <a:off x="3770313" y="4840288"/>
            <a:ext cx="1335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/>
              <a:t>enjoy</a:t>
            </a:r>
            <a:r>
              <a:rPr lang="en-US" altLang="zh-CN" sz="2400" b="1">
                <a:solidFill>
                  <a:srgbClr val="FF0000"/>
                </a:solidFill>
              </a:rPr>
              <a:t>ed</a:t>
            </a:r>
          </a:p>
        </p:txBody>
      </p:sp>
      <p:sp>
        <p:nvSpPr>
          <p:cNvPr id="79942" name="Text Box 70"/>
          <p:cNvSpPr txBox="1">
            <a:spLocks noChangeArrowheads="1"/>
          </p:cNvSpPr>
          <p:nvPr/>
        </p:nvSpPr>
        <p:spPr bwMode="auto">
          <a:xfrm>
            <a:off x="6705600" y="4764088"/>
            <a:ext cx="133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/>
              <a:t>enjoy</a:t>
            </a:r>
            <a:r>
              <a:rPr lang="en-US" altLang="zh-CN" sz="2400" b="1">
                <a:solidFill>
                  <a:srgbClr val="FF0000"/>
                </a:solidFill>
              </a:rPr>
              <a:t>ed</a:t>
            </a:r>
          </a:p>
        </p:txBody>
      </p:sp>
      <p:sp>
        <p:nvSpPr>
          <p:cNvPr id="79943" name="Text Box 71"/>
          <p:cNvSpPr txBox="1">
            <a:spLocks noChangeArrowheads="1"/>
          </p:cNvSpPr>
          <p:nvPr/>
        </p:nvSpPr>
        <p:spPr bwMode="auto">
          <a:xfrm>
            <a:off x="3733800" y="5337175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/>
              <a:t>sto</a:t>
            </a:r>
            <a:r>
              <a:rPr lang="en-US" altLang="zh-CN" sz="2400" b="1">
                <a:solidFill>
                  <a:srgbClr val="FF0000"/>
                </a:solidFill>
              </a:rPr>
              <a:t>pped</a:t>
            </a:r>
          </a:p>
        </p:txBody>
      </p:sp>
      <p:sp>
        <p:nvSpPr>
          <p:cNvPr id="79944" name="Text Box 72"/>
          <p:cNvSpPr txBox="1">
            <a:spLocks noChangeArrowheads="1"/>
          </p:cNvSpPr>
          <p:nvPr/>
        </p:nvSpPr>
        <p:spPr bwMode="auto">
          <a:xfrm>
            <a:off x="6705600" y="5297488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/>
              <a:t>sto</a:t>
            </a:r>
            <a:r>
              <a:rPr lang="en-US" altLang="zh-CN" sz="2400" b="1">
                <a:solidFill>
                  <a:srgbClr val="FF0000"/>
                </a:solidFill>
              </a:rPr>
              <a:t>pped</a:t>
            </a:r>
          </a:p>
        </p:txBody>
      </p:sp>
      <p:sp>
        <p:nvSpPr>
          <p:cNvPr id="79945" name="Text Box 73"/>
          <p:cNvSpPr txBox="1">
            <a:spLocks noChangeArrowheads="1"/>
          </p:cNvSpPr>
          <p:nvPr/>
        </p:nvSpPr>
        <p:spPr bwMode="auto">
          <a:xfrm>
            <a:off x="3733800" y="5870575"/>
            <a:ext cx="1350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/>
              <a:t>pla</a:t>
            </a:r>
            <a:r>
              <a:rPr lang="en-US" altLang="zh-CN" sz="2400" b="1">
                <a:solidFill>
                  <a:srgbClr val="FF0000"/>
                </a:solidFill>
              </a:rPr>
              <a:t>nned</a:t>
            </a:r>
          </a:p>
        </p:txBody>
      </p:sp>
      <p:sp>
        <p:nvSpPr>
          <p:cNvPr id="79946" name="Text Box 74"/>
          <p:cNvSpPr txBox="1">
            <a:spLocks noChangeArrowheads="1"/>
          </p:cNvSpPr>
          <p:nvPr/>
        </p:nvSpPr>
        <p:spPr bwMode="auto">
          <a:xfrm>
            <a:off x="6726238" y="5870575"/>
            <a:ext cx="1350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/>
              <a:t>pla</a:t>
            </a:r>
            <a:r>
              <a:rPr lang="en-US" altLang="zh-CN" sz="2400" b="1">
                <a:solidFill>
                  <a:srgbClr val="FF0000"/>
                </a:solidFill>
              </a:rPr>
              <a:t>nned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9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9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9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9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9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9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9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9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9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7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25" grpId="0"/>
      <p:bldP spid="79928" grpId="0"/>
      <p:bldP spid="79929" grpId="0"/>
      <p:bldP spid="79930" grpId="0"/>
      <p:bldP spid="79931" grpId="0"/>
      <p:bldP spid="79932" grpId="0"/>
      <p:bldP spid="79933" grpId="0"/>
      <p:bldP spid="79934" grpId="0"/>
      <p:bldP spid="79935" grpId="0"/>
      <p:bldP spid="79936" grpId="0"/>
      <p:bldP spid="79937" grpId="0"/>
      <p:bldP spid="79938" grpId="0"/>
      <p:bldP spid="79939" grpId="0"/>
      <p:bldP spid="79940" grpId="0"/>
      <p:bldP spid="79941" grpId="0"/>
      <p:bldP spid="79942" grpId="0"/>
      <p:bldP spid="79943" grpId="0"/>
      <p:bldP spid="79944" grpId="0"/>
      <p:bldP spid="79945" grpId="0"/>
      <p:bldP spid="799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898" name="Group 2"/>
          <p:cNvGraphicFramePr>
            <a:graphicFrameLocks noGrp="1"/>
          </p:cNvGraphicFramePr>
          <p:nvPr>
            <p:ph idx="1"/>
          </p:nvPr>
        </p:nvGraphicFramePr>
        <p:xfrm>
          <a:off x="381000" y="838200"/>
          <a:ext cx="8229600" cy="5791202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原形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过去式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过去分词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be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come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go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see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eat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give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put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make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write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0948" name="Text Box 52"/>
          <p:cNvSpPr txBox="1">
            <a:spLocks noChangeArrowheads="1"/>
          </p:cNvSpPr>
          <p:nvPr/>
        </p:nvSpPr>
        <p:spPr bwMode="auto">
          <a:xfrm>
            <a:off x="304800" y="152400"/>
            <a:ext cx="2224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 b="1">
                <a:solidFill>
                  <a:srgbClr val="FF0000"/>
                </a:solidFill>
              </a:rPr>
              <a:t>不规则动词</a:t>
            </a:r>
          </a:p>
        </p:txBody>
      </p:sp>
      <p:sp>
        <p:nvSpPr>
          <p:cNvPr id="80949" name="Text Box 53"/>
          <p:cNvSpPr txBox="1">
            <a:spLocks noChangeArrowheads="1"/>
          </p:cNvSpPr>
          <p:nvPr/>
        </p:nvSpPr>
        <p:spPr bwMode="auto">
          <a:xfrm>
            <a:off x="3886200" y="1295400"/>
            <a:ext cx="1539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</a:rPr>
              <a:t>was/were</a:t>
            </a:r>
          </a:p>
        </p:txBody>
      </p:sp>
      <p:sp>
        <p:nvSpPr>
          <p:cNvPr id="80950" name="Text Box 54"/>
          <p:cNvSpPr txBox="1">
            <a:spLocks noChangeArrowheads="1"/>
          </p:cNvSpPr>
          <p:nvPr/>
        </p:nvSpPr>
        <p:spPr bwMode="auto">
          <a:xfrm>
            <a:off x="6629400" y="1374775"/>
            <a:ext cx="89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</a:rPr>
              <a:t>been</a:t>
            </a:r>
          </a:p>
        </p:txBody>
      </p:sp>
      <p:sp>
        <p:nvSpPr>
          <p:cNvPr id="80951" name="Text Box 55"/>
          <p:cNvSpPr txBox="1">
            <a:spLocks noChangeArrowheads="1"/>
          </p:cNvSpPr>
          <p:nvPr/>
        </p:nvSpPr>
        <p:spPr bwMode="auto">
          <a:xfrm>
            <a:off x="4038600" y="1831975"/>
            <a:ext cx="96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</a:rPr>
              <a:t>came</a:t>
            </a:r>
          </a:p>
        </p:txBody>
      </p:sp>
      <p:sp>
        <p:nvSpPr>
          <p:cNvPr id="80952" name="Text Box 56"/>
          <p:cNvSpPr txBox="1">
            <a:spLocks noChangeArrowheads="1"/>
          </p:cNvSpPr>
          <p:nvPr/>
        </p:nvSpPr>
        <p:spPr bwMode="auto">
          <a:xfrm>
            <a:off x="6613525" y="1868488"/>
            <a:ext cx="98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</a:rPr>
              <a:t>come</a:t>
            </a:r>
          </a:p>
        </p:txBody>
      </p:sp>
      <p:sp>
        <p:nvSpPr>
          <p:cNvPr id="80953" name="Text Box 57"/>
          <p:cNvSpPr txBox="1">
            <a:spLocks noChangeArrowheads="1"/>
          </p:cNvSpPr>
          <p:nvPr/>
        </p:nvSpPr>
        <p:spPr bwMode="auto">
          <a:xfrm>
            <a:off x="4022725" y="2401888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</a:rPr>
              <a:t>went</a:t>
            </a:r>
          </a:p>
        </p:txBody>
      </p:sp>
      <p:sp>
        <p:nvSpPr>
          <p:cNvPr id="80954" name="Text Box 58"/>
          <p:cNvSpPr txBox="1">
            <a:spLocks noChangeArrowheads="1"/>
          </p:cNvSpPr>
          <p:nvPr/>
        </p:nvSpPr>
        <p:spPr bwMode="auto">
          <a:xfrm>
            <a:off x="6632575" y="2401888"/>
            <a:ext cx="911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</a:rPr>
              <a:t>gone</a:t>
            </a:r>
          </a:p>
        </p:txBody>
      </p:sp>
      <p:sp>
        <p:nvSpPr>
          <p:cNvPr id="80955" name="Text Box 59"/>
          <p:cNvSpPr txBox="1">
            <a:spLocks noChangeArrowheads="1"/>
          </p:cNvSpPr>
          <p:nvPr/>
        </p:nvSpPr>
        <p:spPr bwMode="auto">
          <a:xfrm>
            <a:off x="4098925" y="2935288"/>
            <a:ext cx="76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</a:rPr>
              <a:t>saw</a:t>
            </a:r>
          </a:p>
        </p:txBody>
      </p:sp>
      <p:sp>
        <p:nvSpPr>
          <p:cNvPr id="80956" name="Text Box 60"/>
          <p:cNvSpPr txBox="1">
            <a:spLocks noChangeArrowheads="1"/>
          </p:cNvSpPr>
          <p:nvPr/>
        </p:nvSpPr>
        <p:spPr bwMode="auto">
          <a:xfrm>
            <a:off x="6629400" y="2971800"/>
            <a:ext cx="87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</a:rPr>
              <a:t>seen</a:t>
            </a:r>
          </a:p>
        </p:txBody>
      </p:sp>
      <p:sp>
        <p:nvSpPr>
          <p:cNvPr id="80957" name="Text Box 61"/>
          <p:cNvSpPr txBox="1">
            <a:spLocks noChangeArrowheads="1"/>
          </p:cNvSpPr>
          <p:nvPr/>
        </p:nvSpPr>
        <p:spPr bwMode="auto">
          <a:xfrm>
            <a:off x="4038600" y="3432175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</a:rPr>
              <a:t>ate</a:t>
            </a:r>
          </a:p>
        </p:txBody>
      </p:sp>
      <p:sp>
        <p:nvSpPr>
          <p:cNvPr id="80958" name="Text Box 62"/>
          <p:cNvSpPr txBox="1">
            <a:spLocks noChangeArrowheads="1"/>
          </p:cNvSpPr>
          <p:nvPr/>
        </p:nvSpPr>
        <p:spPr bwMode="auto">
          <a:xfrm>
            <a:off x="6613525" y="3468688"/>
            <a:ext cx="98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</a:rPr>
              <a:t>eaten</a:t>
            </a:r>
          </a:p>
        </p:txBody>
      </p:sp>
      <p:sp>
        <p:nvSpPr>
          <p:cNvPr id="80959" name="Text Box 63"/>
          <p:cNvSpPr txBox="1">
            <a:spLocks noChangeArrowheads="1"/>
          </p:cNvSpPr>
          <p:nvPr/>
        </p:nvSpPr>
        <p:spPr bwMode="auto">
          <a:xfrm>
            <a:off x="4022725" y="4002088"/>
            <a:ext cx="87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</a:rPr>
              <a:t>gave</a:t>
            </a:r>
          </a:p>
        </p:txBody>
      </p:sp>
      <p:sp>
        <p:nvSpPr>
          <p:cNvPr id="80960" name="Text Box 64"/>
          <p:cNvSpPr txBox="1">
            <a:spLocks noChangeArrowheads="1"/>
          </p:cNvSpPr>
          <p:nvPr/>
        </p:nvSpPr>
        <p:spPr bwMode="auto">
          <a:xfrm>
            <a:off x="6640513" y="4002088"/>
            <a:ext cx="979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</a:rPr>
              <a:t>given</a:t>
            </a:r>
          </a:p>
        </p:txBody>
      </p:sp>
      <p:sp>
        <p:nvSpPr>
          <p:cNvPr id="80961" name="Text Box 65"/>
          <p:cNvSpPr txBox="1">
            <a:spLocks noChangeArrowheads="1"/>
          </p:cNvSpPr>
          <p:nvPr/>
        </p:nvSpPr>
        <p:spPr bwMode="auto">
          <a:xfrm>
            <a:off x="4038600" y="4495800"/>
            <a:ext cx="65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</a:rPr>
              <a:t>put</a:t>
            </a:r>
          </a:p>
        </p:txBody>
      </p:sp>
      <p:sp>
        <p:nvSpPr>
          <p:cNvPr id="80962" name="Text Box 66"/>
          <p:cNvSpPr txBox="1">
            <a:spLocks noChangeArrowheads="1"/>
          </p:cNvSpPr>
          <p:nvPr/>
        </p:nvSpPr>
        <p:spPr bwMode="auto">
          <a:xfrm>
            <a:off x="6613525" y="4459288"/>
            <a:ext cx="65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</a:rPr>
              <a:t>put</a:t>
            </a:r>
          </a:p>
        </p:txBody>
      </p:sp>
      <p:sp>
        <p:nvSpPr>
          <p:cNvPr id="80963" name="Text Box 67"/>
          <p:cNvSpPr txBox="1">
            <a:spLocks noChangeArrowheads="1"/>
          </p:cNvSpPr>
          <p:nvPr/>
        </p:nvSpPr>
        <p:spPr bwMode="auto">
          <a:xfrm>
            <a:off x="4048125" y="5068888"/>
            <a:ext cx="98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</a:rPr>
              <a:t>made</a:t>
            </a:r>
          </a:p>
        </p:txBody>
      </p:sp>
      <p:sp>
        <p:nvSpPr>
          <p:cNvPr id="80964" name="Text Box 68"/>
          <p:cNvSpPr txBox="1">
            <a:spLocks noChangeArrowheads="1"/>
          </p:cNvSpPr>
          <p:nvPr/>
        </p:nvSpPr>
        <p:spPr bwMode="auto">
          <a:xfrm>
            <a:off x="6629400" y="5029200"/>
            <a:ext cx="98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</a:rPr>
              <a:t>made</a:t>
            </a:r>
          </a:p>
        </p:txBody>
      </p:sp>
      <p:sp>
        <p:nvSpPr>
          <p:cNvPr id="80965" name="Text Box 69"/>
          <p:cNvSpPr txBox="1">
            <a:spLocks noChangeArrowheads="1"/>
          </p:cNvSpPr>
          <p:nvPr/>
        </p:nvSpPr>
        <p:spPr bwMode="auto">
          <a:xfrm>
            <a:off x="4114800" y="57150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zh-CN" altLang="zh-CN"/>
          </a:p>
        </p:txBody>
      </p:sp>
      <p:sp>
        <p:nvSpPr>
          <p:cNvPr id="80966" name="Text Box 70"/>
          <p:cNvSpPr txBox="1">
            <a:spLocks noChangeArrowheads="1"/>
          </p:cNvSpPr>
          <p:nvPr/>
        </p:nvSpPr>
        <p:spPr bwMode="auto">
          <a:xfrm>
            <a:off x="4022725" y="5526088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</a:rPr>
              <a:t>wrote</a:t>
            </a:r>
          </a:p>
        </p:txBody>
      </p:sp>
      <p:sp>
        <p:nvSpPr>
          <p:cNvPr id="80967" name="Text Box 71"/>
          <p:cNvSpPr txBox="1">
            <a:spLocks noChangeArrowheads="1"/>
          </p:cNvSpPr>
          <p:nvPr/>
        </p:nvSpPr>
        <p:spPr bwMode="auto">
          <a:xfrm>
            <a:off x="6589713" y="5638800"/>
            <a:ext cx="1182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</a:rPr>
              <a:t>written</a:t>
            </a:r>
          </a:p>
        </p:txBody>
      </p:sp>
      <p:sp>
        <p:nvSpPr>
          <p:cNvPr id="80968" name="Text Box 72"/>
          <p:cNvSpPr txBox="1">
            <a:spLocks noChangeArrowheads="1"/>
          </p:cNvSpPr>
          <p:nvPr/>
        </p:nvSpPr>
        <p:spPr bwMode="auto">
          <a:xfrm>
            <a:off x="4038600" y="6172200"/>
            <a:ext cx="639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</a:rPr>
              <a:t>did</a:t>
            </a:r>
          </a:p>
        </p:txBody>
      </p:sp>
      <p:sp>
        <p:nvSpPr>
          <p:cNvPr id="80969" name="Text Box 73"/>
          <p:cNvSpPr txBox="1">
            <a:spLocks noChangeArrowheads="1"/>
          </p:cNvSpPr>
          <p:nvPr/>
        </p:nvSpPr>
        <p:spPr bwMode="auto">
          <a:xfrm>
            <a:off x="6629400" y="6172200"/>
            <a:ext cx="911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</a:rPr>
              <a:t>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0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0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0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0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0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0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0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8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49" grpId="0"/>
      <p:bldP spid="80950" grpId="0"/>
      <p:bldP spid="80951" grpId="0"/>
      <p:bldP spid="80952" grpId="0"/>
      <p:bldP spid="80953" grpId="0"/>
      <p:bldP spid="80954" grpId="0"/>
      <p:bldP spid="80955" grpId="0"/>
      <p:bldP spid="80956" grpId="0"/>
      <p:bldP spid="80957" grpId="0"/>
      <p:bldP spid="80958" grpId="0"/>
      <p:bldP spid="80959" grpId="0"/>
      <p:bldP spid="80960" grpId="0"/>
      <p:bldP spid="80961" grpId="0"/>
      <p:bldP spid="80962" grpId="0"/>
      <p:bldP spid="80963" grpId="0"/>
      <p:bldP spid="80964" grpId="0"/>
      <p:bldP spid="80966" grpId="0"/>
      <p:bldP spid="80967" grpId="0"/>
      <p:bldP spid="80968" grpId="0"/>
      <p:bldP spid="80969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1061</Words>
  <Application>Microsoft Office PowerPoint</Application>
  <PresentationFormat>全屏显示(4:3)</PresentationFormat>
  <Paragraphs>238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Arial Unicode MS</vt:lpstr>
      <vt:lpstr>黑体</vt:lpstr>
      <vt:lpstr>宋体</vt:lpstr>
      <vt:lpstr>微软雅黑</vt:lpstr>
      <vt:lpstr>Arial</vt:lpstr>
      <vt:lpstr>Arial Black</vt:lpstr>
      <vt:lpstr>Comic Sans MS</vt:lpstr>
      <vt:lpstr>Franklin Gothic Medium</vt:lpstr>
      <vt:lpstr>Times New Roman</vt:lpstr>
      <vt:lpstr>Verdana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Fill in the blanks with correct adverbials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2023-01-16T15:33:44Z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8F1A083289E74543BEACD63B2A529109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