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2" r:id="rId2"/>
    <p:sldId id="303" r:id="rId3"/>
    <p:sldId id="304" r:id="rId4"/>
    <p:sldId id="263" r:id="rId5"/>
    <p:sldId id="305" r:id="rId6"/>
    <p:sldId id="313" r:id="rId7"/>
    <p:sldId id="311" r:id="rId8"/>
    <p:sldId id="306" r:id="rId9"/>
    <p:sldId id="312" r:id="rId10"/>
    <p:sldId id="314" r:id="rId11"/>
    <p:sldId id="307" r:id="rId12"/>
    <p:sldId id="315" r:id="rId13"/>
    <p:sldId id="308" r:id="rId14"/>
    <p:sldId id="319" r:id="rId15"/>
    <p:sldId id="320" r:id="rId16"/>
    <p:sldId id="316" r:id="rId17"/>
    <p:sldId id="317" r:id="rId18"/>
    <p:sldId id="309" r:id="rId19"/>
    <p:sldId id="318" r:id="rId20"/>
    <p:sldId id="321" r:id="rId21"/>
    <p:sldId id="310" r:id="rId22"/>
    <p:sldId id="322" r:id="rId23"/>
    <p:sldId id="323" r:id="rId24"/>
    <p:sldId id="325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孙 畅" initials="孙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396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F07CC-87FF-4F41-94B1-F1F7B1CDA940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B5784-D08A-4F99-9301-9E42F44C2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B5784-D08A-4F99-9301-9E42F44C2AE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srgbClr val="231FAD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9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9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96905" y="931999"/>
            <a:ext cx="2656805" cy="26545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2547" y="3193771"/>
            <a:ext cx="12204547" cy="36642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1801368"/>
            <a:ext cx="12192000" cy="482772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58533" y="3820780"/>
            <a:ext cx="3964124" cy="29023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619" y="1969148"/>
            <a:ext cx="2128426" cy="26955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307051" y="2257814"/>
            <a:ext cx="2906187" cy="34729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619" y="2435867"/>
            <a:ext cx="12192000" cy="442876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911716" y="461244"/>
            <a:ext cx="824392" cy="112241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1886618" flipH="1">
            <a:off x="9758412" y="1984154"/>
            <a:ext cx="572684" cy="77970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886618" flipH="1">
            <a:off x="8857561" y="3237638"/>
            <a:ext cx="393496" cy="5357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19713382">
            <a:off x="1532549" y="946194"/>
            <a:ext cx="565913" cy="77049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rot="19713382">
            <a:off x="2165040" y="2675384"/>
            <a:ext cx="783152" cy="1066262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2273099" y="949155"/>
            <a:ext cx="7038801" cy="3171701"/>
            <a:chOff x="2273099" y="949155"/>
            <a:chExt cx="7038801" cy="317170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5" cstate="screen"/>
            <a:stretch>
              <a:fillRect/>
            </a:stretch>
          </p:blipFill>
          <p:spPr>
            <a:xfrm>
              <a:off x="2273099" y="949155"/>
              <a:ext cx="7038801" cy="3171701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4175510" y="3422629"/>
              <a:ext cx="2580956" cy="472634"/>
              <a:chOff x="4175510" y="3422629"/>
              <a:chExt cx="2580956" cy="472634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6" cstate="screen"/>
              <a:stretch>
                <a:fillRect/>
              </a:stretch>
            </p:blipFill>
            <p:spPr>
              <a:xfrm>
                <a:off x="4175510" y="3422629"/>
                <a:ext cx="2580956" cy="472634"/>
              </a:xfrm>
              <a:prstGeom prst="rect">
                <a:avLst/>
              </a:prstGeom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4735046" y="3429000"/>
                <a:ext cx="1793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231FAD"/>
                    </a:solidFill>
                    <a:cs typeface="+mn-ea"/>
                    <a:sym typeface="+mn-lt"/>
                  </a:rPr>
                  <a:t>七夕情人节</a:t>
                </a: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4090215" y="4063582"/>
            <a:ext cx="316928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汇报人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xxx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 时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间：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2030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4552" y="108050"/>
            <a:ext cx="457835" cy="6233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2387" y="31496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231FAD"/>
                </a:solidFill>
                <a:cs typeface="+mn-ea"/>
                <a:sym typeface="+mn-lt"/>
              </a:rPr>
              <a:t>七夕传说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326897" y="914880"/>
            <a:ext cx="5835070" cy="583507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927276" y="2449750"/>
            <a:ext cx="9101241" cy="1673406"/>
            <a:chOff x="8522512" y="5127381"/>
            <a:chExt cx="2502304" cy="1054941"/>
          </a:xfrm>
        </p:grpSpPr>
        <p:sp>
          <p:nvSpPr>
            <p:cNvPr id="7" name="îślïḓê"/>
            <p:cNvSpPr/>
            <p:nvPr/>
          </p:nvSpPr>
          <p:spPr>
            <a:xfrm>
              <a:off x="8522512" y="5678043"/>
              <a:ext cx="1853103" cy="504279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织女和牛郎成亲的事被天庭的玉帝和王母娘娘知道后，他们勃然大怒，下界抓回织女。王母趁牛郎不在家的时候，抓走了织女。牛郎回家不见织女，急忙穿上牛皮鞋，担了两个小孩追去。眼看就要追上，王母娘娘心中一急，拔下头上的金钗向银河一划，昔日清浅的银河一霎间变得浊浪滔天，牛郎再也过不去了。从此，牛郎织女只能泪眼盈盈，隔河相望，天长地久，玉皇大帝和王母娘娘也拗不过他们之间的真挚情感，准许他们每年七月七日相会一次，相传，每逢七月初七，人间的喜鹊就要飞上天去，在银河为牛郎织女搭鹊桥相会。此外，七夕夜深人静之时，人们还能在瓜果架下听到牛郎织女在天上的脉脉情话。 </a:t>
              </a:r>
            </a:p>
          </p:txBody>
        </p:sp>
        <p:sp>
          <p:nvSpPr>
            <p:cNvPr id="8" name="íṩḻíḓé"/>
            <p:cNvSpPr/>
            <p:nvPr/>
          </p:nvSpPr>
          <p:spPr>
            <a:xfrm>
              <a:off x="8522512" y="5127381"/>
              <a:ext cx="2502304" cy="88200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68934" y="757156"/>
            <a:ext cx="4042331" cy="40388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2547" y="3193771"/>
            <a:ext cx="12204547" cy="36642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1801368"/>
            <a:ext cx="12192000" cy="48277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619" y="2429476"/>
            <a:ext cx="1654325" cy="209514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239367" y="1395260"/>
            <a:ext cx="1941706" cy="23203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619" y="2435190"/>
            <a:ext cx="12192000" cy="44287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7550046" y="3258353"/>
            <a:ext cx="5193679" cy="3709173"/>
          </a:xfrm>
          <a:prstGeom prst="rect">
            <a:avLst/>
          </a:prstGeom>
        </p:spPr>
      </p:pic>
      <p:sp>
        <p:nvSpPr>
          <p:cNvPr id="20" name="PA_文本框 9"/>
          <p:cNvSpPr txBox="1"/>
          <p:nvPr>
            <p:custDataLst>
              <p:tags r:id="rId1"/>
            </p:custDataLst>
          </p:nvPr>
        </p:nvSpPr>
        <p:spPr>
          <a:xfrm>
            <a:off x="2482061" y="1947827"/>
            <a:ext cx="1616075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500" kern="0" dirty="0">
                <a:solidFill>
                  <a:srgbClr val="231FAD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36128" y="1991757"/>
            <a:ext cx="5798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七夕别称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581786" y="1011252"/>
            <a:ext cx="824392" cy="11224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886618" flipH="1">
            <a:off x="9660929" y="1533377"/>
            <a:ext cx="572684" cy="779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4552" y="108050"/>
            <a:ext cx="457835" cy="6233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2387" y="31496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231FAD"/>
                </a:solidFill>
                <a:cs typeface="+mn-ea"/>
                <a:sym typeface="+mn-lt"/>
              </a:rPr>
              <a:t>七夕别称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13405" y="1436885"/>
            <a:ext cx="6940878" cy="646331"/>
            <a:chOff x="1454184" y="1284211"/>
            <a:chExt cx="6940878" cy="646331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454184" y="1284211"/>
              <a:ext cx="1046978" cy="461665"/>
            </a:xfrm>
            <a:prstGeom prst="rect">
              <a:avLst/>
            </a:prstGeom>
            <a:solidFill>
              <a:srgbClr val="231F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 b="0" i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女 节</a:t>
              </a:r>
              <a:r>
                <a:rPr lang="zh-CN" altLang="en-US" b="0" i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endPara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548731" y="1284211"/>
              <a:ext cx="58463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七夕节以少女拜仙及乞巧、赛巧等为主要节俗活动，故称女节，亦称女儿节、少女节。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13405" y="2226091"/>
            <a:ext cx="6940878" cy="646331"/>
            <a:chOff x="1454184" y="2073417"/>
            <a:chExt cx="6940878" cy="646331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454184" y="2117577"/>
              <a:ext cx="1046978" cy="461665"/>
            </a:xfrm>
            <a:prstGeom prst="rect">
              <a:avLst/>
            </a:prstGeom>
            <a:solidFill>
              <a:srgbClr val="231F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 b="0" i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香 日</a:t>
              </a:r>
              <a:r>
                <a:rPr lang="zh-CN" altLang="en-US" b="0" i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endPara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581230" y="2073417"/>
              <a:ext cx="58138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俗传七夕牛女相会，织女要梳妆打扮、涂脂抹粉，以至满天飘香，故称。 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13406" y="3004709"/>
            <a:ext cx="6940877" cy="694760"/>
            <a:chOff x="1454185" y="2784383"/>
            <a:chExt cx="6940877" cy="694760"/>
          </a:xfrm>
        </p:grpSpPr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454185" y="2784383"/>
              <a:ext cx="1046978" cy="457200"/>
            </a:xfrm>
            <a:prstGeom prst="rect">
              <a:avLst/>
            </a:prstGeom>
            <a:solidFill>
              <a:srgbClr val="231F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 b="0" i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星 期</a:t>
              </a:r>
              <a:r>
                <a:rPr lang="zh-CN" altLang="en-US" b="0" i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endPara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581230" y="2832812"/>
              <a:ext cx="58138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牛郎织女二星所在的方位特别，一年才能一相遇，故称这一日为星期。 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13406" y="3717851"/>
            <a:ext cx="6940877" cy="457200"/>
            <a:chOff x="1454185" y="2784383"/>
            <a:chExt cx="6940877" cy="457200"/>
          </a:xfrm>
        </p:grpSpPr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1454185" y="2784383"/>
              <a:ext cx="1046978" cy="457200"/>
            </a:xfrm>
            <a:prstGeom prst="rect">
              <a:avLst/>
            </a:prstGeom>
            <a:solidFill>
              <a:srgbClr val="231F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0" i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巧 夕</a:t>
              </a:r>
              <a:r>
                <a:rPr lang="zh-CN" altLang="en-US" b="0" i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endPara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581230" y="2832812"/>
              <a:ext cx="58138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因七夕有乞巧的风俗，故称。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13406" y="4429198"/>
            <a:ext cx="6940877" cy="461665"/>
            <a:chOff x="1454185" y="2784383"/>
            <a:chExt cx="6940877" cy="461665"/>
          </a:xfrm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1454185" y="2784383"/>
              <a:ext cx="1046978" cy="461665"/>
            </a:xfrm>
            <a:prstGeom prst="rect">
              <a:avLst/>
            </a:prstGeom>
            <a:solidFill>
              <a:srgbClr val="231F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0" i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兰 夜</a:t>
              </a:r>
              <a:r>
                <a:rPr lang="zh-CN" altLang="en-US" b="0" i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endPara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581230" y="2832812"/>
              <a:ext cx="58138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农历七月古称“兰月”，故七夕又称“兰夜”。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13405" y="5131234"/>
            <a:ext cx="6940878" cy="461665"/>
            <a:chOff x="1454184" y="2767084"/>
            <a:chExt cx="6940878" cy="461665"/>
          </a:xfrm>
        </p:grpSpPr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1454184" y="2767084"/>
              <a:ext cx="1127045" cy="461665"/>
            </a:xfrm>
            <a:prstGeom prst="rect">
              <a:avLst/>
            </a:prstGeom>
            <a:solidFill>
              <a:srgbClr val="231F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0" i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穿针节</a:t>
              </a:r>
              <a:r>
                <a:rPr lang="zh-CN" altLang="en-US" b="0" i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endPara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581230" y="2832812"/>
              <a:ext cx="58138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因为这天有穿针的习俗，故称。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13405" y="5798779"/>
            <a:ext cx="6940878" cy="461665"/>
            <a:chOff x="1454184" y="2767084"/>
            <a:chExt cx="6940878" cy="461665"/>
          </a:xfrm>
        </p:grpSpPr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1454184" y="2767084"/>
              <a:ext cx="1127045" cy="461665"/>
            </a:xfrm>
            <a:prstGeom prst="rect">
              <a:avLst/>
            </a:prstGeom>
            <a:solidFill>
              <a:srgbClr val="231F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0" i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双 七 ：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2581230" y="2832812"/>
              <a:ext cx="58138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此日月、日皆为七，故称，也称重七</a:t>
              </a: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06257" y="1949473"/>
            <a:ext cx="4959450" cy="4959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68934" y="757156"/>
            <a:ext cx="4042331" cy="40388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2547" y="3193771"/>
            <a:ext cx="12204547" cy="36642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1801368"/>
            <a:ext cx="12192000" cy="48277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619" y="2429476"/>
            <a:ext cx="1654325" cy="209514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239367" y="1395260"/>
            <a:ext cx="1941706" cy="23203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619" y="2435190"/>
            <a:ext cx="12192000" cy="44287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7550046" y="3258353"/>
            <a:ext cx="5193679" cy="3709173"/>
          </a:xfrm>
          <a:prstGeom prst="rect">
            <a:avLst/>
          </a:prstGeom>
        </p:spPr>
      </p:pic>
      <p:sp>
        <p:nvSpPr>
          <p:cNvPr id="20" name="PA_文本框 9"/>
          <p:cNvSpPr txBox="1"/>
          <p:nvPr>
            <p:custDataLst>
              <p:tags r:id="rId1"/>
            </p:custDataLst>
          </p:nvPr>
        </p:nvSpPr>
        <p:spPr>
          <a:xfrm>
            <a:off x="2482061" y="1947827"/>
            <a:ext cx="1616075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500" kern="0" dirty="0">
                <a:solidFill>
                  <a:srgbClr val="231FAD"/>
                </a:solidFill>
                <a:cs typeface="+mn-ea"/>
                <a:sym typeface="+mn-lt"/>
              </a:rPr>
              <a:t>伍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36128" y="1991757"/>
            <a:ext cx="5798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七夕习俗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581786" y="1011252"/>
            <a:ext cx="824392" cy="11224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886618" flipH="1">
            <a:off x="9660929" y="1533377"/>
            <a:ext cx="572684" cy="779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4552" y="108050"/>
            <a:ext cx="457835" cy="6233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2387" y="31496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231FAD"/>
                </a:solidFill>
                <a:cs typeface="+mn-ea"/>
                <a:sym typeface="+mn-lt"/>
              </a:rPr>
              <a:t>七夕习俗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8715" y="2508181"/>
            <a:ext cx="3877985" cy="34163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是最早的乞巧方式，始于汉，流于后世。农历七月初七的夜晚即七夕节（乞巧节），根据传统，凡间的女子要手执五色丝线和连续排列的九孔针（或五孔针、七孔针）趁月光对月连续穿针引线，将线快速全部穿过者称为“得巧”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44337" y="2399275"/>
            <a:ext cx="4247317" cy="34163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把一些瓜果食品放在果盆上，“穿针乞巧”以后，大家都睁大眼睛看果盆上有否“喜蛛”在结网，谁先发现，谁就大吉大利。 　所谓喜蛛，其实是一种米粒大的小蜘蛛，夏秋之交，在一些花草树木上，常能见到，偶而有一只爬在人身上或被人发现在屋内，都说是喜事之兆。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96604" y="1691389"/>
            <a:ext cx="4593166" cy="459316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73185" y="1453193"/>
            <a:ext cx="3129047" cy="707886"/>
          </a:xfrm>
          <a:prstGeom prst="rect">
            <a:avLst/>
          </a:prstGeom>
          <a:solidFill>
            <a:srgbClr val="231F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穿 针 乞 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817174" y="1453193"/>
            <a:ext cx="3129047" cy="707886"/>
          </a:xfrm>
          <a:prstGeom prst="rect">
            <a:avLst/>
          </a:prstGeom>
          <a:solidFill>
            <a:srgbClr val="231F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喜 蛛 应 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4552" y="108050"/>
            <a:ext cx="457835" cy="6233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2387" y="31496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231FAD"/>
                </a:solidFill>
                <a:cs typeface="+mn-ea"/>
                <a:sym typeface="+mn-lt"/>
              </a:rPr>
              <a:t>七夕习俗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717968" y="1485900"/>
            <a:ext cx="2980223" cy="4533900"/>
            <a:chOff x="5236683" y="1485900"/>
            <a:chExt cx="2980223" cy="4533900"/>
          </a:xfrm>
        </p:grpSpPr>
        <p:sp>
          <p:nvSpPr>
            <p:cNvPr id="6" name="文本框 5"/>
            <p:cNvSpPr txBox="1"/>
            <p:nvPr/>
          </p:nvSpPr>
          <p:spPr>
            <a:xfrm>
              <a:off x="5236683" y="1485900"/>
              <a:ext cx="2446824" cy="45339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　在七夕前几天，将绿豆、小豆、小麦等浸于磁碗中，等它长出敷寸的芽，再以红、蓝丝绳扎成一束，称为“种生”，又叫“五生盆”或“生花盆”。南方各地也称为“泡巧”，将长出的豆芽称为巧芽，有人也以巧芽取代针，抛在水面乞巧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539798" y="1485900"/>
              <a:ext cx="677108" cy="209929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231FAD"/>
                  </a:solidFill>
                  <a:cs typeface="+mn-ea"/>
                  <a:sym typeface="+mn-lt"/>
                </a:rPr>
                <a:t>种 生 求 子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324388" y="1485900"/>
            <a:ext cx="3838919" cy="4533900"/>
            <a:chOff x="7324388" y="1485900"/>
            <a:chExt cx="3838919" cy="4533900"/>
          </a:xfrm>
        </p:grpSpPr>
        <p:sp>
          <p:nvSpPr>
            <p:cNvPr id="9" name="文本框 8"/>
            <p:cNvSpPr txBox="1"/>
            <p:nvPr/>
          </p:nvSpPr>
          <p:spPr>
            <a:xfrm>
              <a:off x="7324388" y="1485900"/>
              <a:ext cx="3305520" cy="45339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　</a:t>
              </a:r>
              <a:r>
                <a:rPr lang="zh-CN" altLang="en-US" sz="14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这是七夕穿针乞巧风俗的变体，是明清两代的盛行的七夕节俗。</a:t>
              </a:r>
            </a:p>
            <a:p>
              <a:pPr algn="just">
                <a:lnSpc>
                  <a:spcPct val="130000"/>
                </a:lnSpc>
              </a:pPr>
              <a:r>
                <a:rPr lang="zh-CN" altLang="en-US" sz="14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先准备一只面盆，放在天井里，倒入“鸳鸯水”，即把白天取的水和夜间取的水混合在一起。面盆和水要露天过夜，再经七月初七白天太阳一晒，原来面盆里的水，表面生成薄膜，于是取缝衣针轻轻平放在水面上，针不会下沉，水底下，就出现针影，这针影若是笔直的一条，即是“乞巧”失败，若是针影形成各种形状，便是“得巧”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486199" y="1485900"/>
              <a:ext cx="677108" cy="209929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231FAD"/>
                  </a:solidFill>
                  <a:cs typeface="+mn-ea"/>
                  <a:sym typeface="+mn-lt"/>
                </a:rPr>
                <a:t>投 针 验 巧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489472" y="2882097"/>
            <a:ext cx="5439171" cy="3867854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7037407" y="1485900"/>
            <a:ext cx="0" cy="4243568"/>
          </a:xfrm>
          <a:prstGeom prst="line">
            <a:avLst/>
          </a:prstGeom>
          <a:ln w="38100">
            <a:solidFill>
              <a:srgbClr val="231F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4552" y="108050"/>
            <a:ext cx="457835" cy="6233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2387" y="31496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231FAD"/>
                </a:solidFill>
                <a:cs typeface="+mn-ea"/>
                <a:sym typeface="+mn-lt"/>
              </a:rPr>
              <a:t>七夕习俗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42977" y="1617655"/>
            <a:ext cx="2136195" cy="707886"/>
          </a:xfrm>
          <a:prstGeom prst="rect">
            <a:avLst/>
          </a:prstGeom>
          <a:solidFill>
            <a:srgbClr val="231F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拜 织 女</a:t>
            </a:r>
          </a:p>
        </p:txBody>
      </p:sp>
      <p:sp>
        <p:nvSpPr>
          <p:cNvPr id="6" name="矩形 5"/>
          <p:cNvSpPr/>
          <p:nvPr/>
        </p:nvSpPr>
        <p:spPr>
          <a:xfrm>
            <a:off x="4799793" y="2551199"/>
            <a:ext cx="6761851" cy="327732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　</a:t>
            </a:r>
            <a:r>
              <a:rPr lang="zh-CN" altLang="en-US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“拜织女”纯是女子的事。她们大都是预先和自己朋友或邻里们联合举办。举行的仪式，是在月光下摆一张桌子，桌子上摆上祭品、插有鲜花的瓶子和小香炉。</a:t>
            </a:r>
          </a:p>
          <a:p>
            <a:pPr algn="just">
              <a:lnSpc>
                <a:spcPct val="130000"/>
              </a:lnSpc>
            </a:pPr>
            <a:r>
              <a:rPr lang="zh-CN" altLang="en-US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 参加拜织女的女子，斋戒一天，沐浴停当，准时到主办的家，在桌前焚香礼拜后，一起围坐在桌前朝着织女星，默念自己的心事。少女们希望长得漂亮或嫁个如意郎、少妇们希望早生贵子等，都向织女星默祷。 </a:t>
            </a:r>
          </a:p>
          <a:p>
            <a:pPr algn="just">
              <a:lnSpc>
                <a:spcPct val="150000"/>
              </a:lnSpc>
            </a:pPr>
            <a:endParaRPr lang="zh-CN" altLang="en-US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972527" y="1296365"/>
            <a:ext cx="7150673" cy="556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4552" y="108050"/>
            <a:ext cx="457835" cy="6233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2387" y="31496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231FAD"/>
                </a:solidFill>
                <a:cs typeface="+mn-ea"/>
                <a:sym typeface="+mn-lt"/>
              </a:rPr>
              <a:t>七夕习俗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23960" y="2058060"/>
            <a:ext cx="5976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000" b="0" i="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0" i="0" dirty="0">
                <a:latin typeface="+mn-lt"/>
                <a:ea typeface="+mn-ea"/>
                <a:cs typeface="+mn-ea"/>
                <a:sym typeface="+mn-lt"/>
              </a:rPr>
              <a:t>：我们刚刚一共讲了几个关于“七夕”的习俗呢？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276628" y="2484186"/>
            <a:ext cx="3142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 b="0" i="0" dirty="0">
                <a:solidFill>
                  <a:srgbClr val="231FAD"/>
                </a:solidFill>
                <a:latin typeface="+mn-lt"/>
                <a:ea typeface="+mn-ea"/>
                <a:cs typeface="+mn-ea"/>
                <a:sym typeface="+mn-lt"/>
              </a:rPr>
              <a:t>答案：</a:t>
            </a:r>
            <a:r>
              <a:rPr lang="en-US" altLang="zh-CN" sz="2400" b="0" i="0" dirty="0">
                <a:solidFill>
                  <a:srgbClr val="231FAD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400" b="0" i="0" dirty="0">
                <a:solidFill>
                  <a:srgbClr val="231FAD"/>
                </a:solidFill>
                <a:latin typeface="+mn-lt"/>
                <a:ea typeface="+mn-ea"/>
                <a:cs typeface="+mn-ea"/>
                <a:sym typeface="+mn-lt"/>
              </a:rPr>
              <a:t>个。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423960" y="3104909"/>
            <a:ext cx="57836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000" b="0" i="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0" i="0" dirty="0">
                <a:latin typeface="+mn-lt"/>
                <a:ea typeface="+mn-ea"/>
                <a:cs typeface="+mn-ea"/>
                <a:sym typeface="+mn-lt"/>
              </a:rPr>
              <a:t>：在“投针验巧”这个习俗中，白天取的水与晚上取的水混合被称作什么水呢？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346576" y="3922699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 b="0" i="0" dirty="0">
                <a:solidFill>
                  <a:srgbClr val="231FAD"/>
                </a:solidFill>
                <a:latin typeface="+mn-lt"/>
                <a:ea typeface="+mn-ea"/>
                <a:cs typeface="+mn-ea"/>
                <a:sym typeface="+mn-lt"/>
              </a:rPr>
              <a:t>答案：鸳鸯水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423960" y="4474711"/>
            <a:ext cx="54583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000" b="0" i="0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b="0" i="0" dirty="0">
                <a:latin typeface="+mn-lt"/>
                <a:ea typeface="+mn-ea"/>
                <a:cs typeface="+mn-ea"/>
                <a:sym typeface="+mn-lt"/>
              </a:rPr>
              <a:t> ：在这几种习俗中，哪一种习俗是最早的呢？</a:t>
            </a:r>
            <a:endParaRPr lang="en-US" altLang="zh-CN" sz="2000" b="0" i="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2000" b="0" i="0" dirty="0">
                <a:latin typeface="+mn-lt"/>
                <a:ea typeface="+mn-ea"/>
                <a:cs typeface="+mn-ea"/>
                <a:sym typeface="+mn-lt"/>
              </a:rPr>
              <a:t>    A</a:t>
            </a:r>
            <a:r>
              <a:rPr lang="zh-CN" altLang="en-US" sz="2000" b="0" i="0" dirty="0">
                <a:latin typeface="+mn-lt"/>
                <a:ea typeface="+mn-ea"/>
                <a:cs typeface="+mn-ea"/>
                <a:sym typeface="+mn-lt"/>
              </a:rPr>
              <a:t>、喜蛛应巧   </a:t>
            </a:r>
            <a:r>
              <a:rPr lang="en-US" altLang="zh-CN" sz="2000" b="0" i="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 sz="2000" b="0" i="0" dirty="0">
                <a:latin typeface="+mn-lt"/>
                <a:ea typeface="+mn-ea"/>
                <a:cs typeface="+mn-ea"/>
                <a:sym typeface="+mn-lt"/>
              </a:rPr>
              <a:t>、拜织女  </a:t>
            </a:r>
            <a:r>
              <a:rPr lang="en-US" altLang="zh-CN" sz="2000" b="0" i="0" dirty="0"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zh-CN" altLang="en-US" sz="2000" b="0" i="0" dirty="0">
                <a:latin typeface="+mn-lt"/>
                <a:ea typeface="+mn-ea"/>
                <a:cs typeface="+mn-ea"/>
                <a:sym typeface="+mn-lt"/>
              </a:rPr>
              <a:t>、穿针乞巧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392875" y="5192513"/>
            <a:ext cx="29309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 b="0" i="0" dirty="0">
                <a:solidFill>
                  <a:srgbClr val="231FAD"/>
                </a:solidFill>
                <a:latin typeface="+mn-lt"/>
                <a:ea typeface="+mn-ea"/>
                <a:cs typeface="+mn-ea"/>
                <a:sym typeface="+mn-lt"/>
              </a:rPr>
              <a:t>答案：</a:t>
            </a:r>
            <a:r>
              <a:rPr lang="en-US" altLang="zh-CN" sz="2400" b="0" i="0" dirty="0">
                <a:solidFill>
                  <a:srgbClr val="231FAD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zh-CN" altLang="en-US" sz="2400" b="0" i="0" dirty="0">
                <a:solidFill>
                  <a:srgbClr val="231FAD"/>
                </a:solidFill>
                <a:latin typeface="+mn-lt"/>
                <a:ea typeface="+mn-ea"/>
                <a:cs typeface="+mn-ea"/>
                <a:sym typeface="+mn-lt"/>
              </a:rPr>
              <a:t>、穿针乞巧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4000" y="1390306"/>
            <a:ext cx="5284814" cy="5284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utoUpdateAnimBg="0"/>
      <p:bldP spid="7" grpId="0"/>
      <p:bldP spid="8" grpId="0" bldLvl="0" autoUpdateAnimBg="0"/>
      <p:bldP spid="9" grpId="0"/>
      <p:bldP spid="11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68934" y="757156"/>
            <a:ext cx="4042331" cy="40388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2547" y="3193771"/>
            <a:ext cx="12204547" cy="36642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1801368"/>
            <a:ext cx="12192000" cy="48277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619" y="2429476"/>
            <a:ext cx="1654325" cy="209514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239367" y="1395260"/>
            <a:ext cx="1941706" cy="23203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619" y="2435190"/>
            <a:ext cx="12192000" cy="44287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7550046" y="3258353"/>
            <a:ext cx="5193679" cy="3709173"/>
          </a:xfrm>
          <a:prstGeom prst="rect">
            <a:avLst/>
          </a:prstGeom>
        </p:spPr>
      </p:pic>
      <p:sp>
        <p:nvSpPr>
          <p:cNvPr id="20" name="PA_文本框 9"/>
          <p:cNvSpPr txBox="1"/>
          <p:nvPr>
            <p:custDataLst>
              <p:tags r:id="rId1"/>
            </p:custDataLst>
          </p:nvPr>
        </p:nvSpPr>
        <p:spPr>
          <a:xfrm>
            <a:off x="2482061" y="1947827"/>
            <a:ext cx="1616075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500" kern="0" dirty="0">
                <a:solidFill>
                  <a:srgbClr val="231FAD"/>
                </a:solidFill>
                <a:cs typeface="+mn-ea"/>
                <a:sym typeface="+mn-lt"/>
              </a:rPr>
              <a:t>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36128" y="1991757"/>
            <a:ext cx="5798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世界七夕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581786" y="1011252"/>
            <a:ext cx="824392" cy="11224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886618" flipH="1">
            <a:off x="9660929" y="1533377"/>
            <a:ext cx="572684" cy="779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4552" y="108050"/>
            <a:ext cx="457835" cy="6233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2387" y="31496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231FAD"/>
                </a:solidFill>
                <a:cs typeface="+mn-ea"/>
                <a:sym typeface="+mn-lt"/>
              </a:rPr>
              <a:t>世界七夕</a:t>
            </a: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652387" y="1516826"/>
            <a:ext cx="6707253" cy="21698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cs typeface="+mn-ea"/>
                <a:sym typeface="+mn-lt"/>
              </a:rPr>
              <a:t>日本</a:t>
            </a:r>
            <a:r>
              <a:rPr lang="en-US" altLang="zh-CN" sz="2000" b="1" dirty="0">
                <a:cs typeface="+mn-ea"/>
                <a:sym typeface="+mn-lt"/>
              </a:rPr>
              <a:t>——</a:t>
            </a:r>
            <a:r>
              <a:rPr lang="zh-CN" altLang="en-US" sz="2000" b="1" dirty="0">
                <a:cs typeface="+mn-ea"/>
                <a:sym typeface="+mn-lt"/>
              </a:rPr>
              <a:t>与爱情无关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　　日本的“七夕节”源自中国，延续了“乞巧”的风俗与习惯，现已成为民间重要的传统节日。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　　日本七夕节主要不是用来祈祷得到爱情，而是祈求姑娘们能拥有一身好手艺。每年这个时候，大人和孩子都会聚在一起，在五颜六色的纸条上写下愿望挂在许愿树上。这个习俗是从江户时代开始的。</a:t>
            </a: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652387" y="3709954"/>
            <a:ext cx="6707253" cy="21698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cs typeface="+mn-ea"/>
                <a:sym typeface="+mn-lt"/>
              </a:rPr>
              <a:t>韩国</a:t>
            </a:r>
            <a:r>
              <a:rPr lang="en-US" altLang="zh-CN" sz="2000" b="1" dirty="0">
                <a:cs typeface="+mn-ea"/>
                <a:sym typeface="+mn-lt"/>
              </a:rPr>
              <a:t>—</a:t>
            </a:r>
            <a:r>
              <a:rPr lang="zh-CN" altLang="en-US" sz="2000" b="1" dirty="0">
                <a:cs typeface="+mn-ea"/>
                <a:sym typeface="+mn-lt"/>
              </a:rPr>
              <a:t>重祭祀讲究饮食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　　韩国七夕最具代表性的风俗就是祈求织女星，希望自己也跟织女一样有着灵巧的手。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     韩国七夕的另一个重要的是就是祭祀，韩国女性要在祭台放上干净的井水，主要是为了祈求亲朋好友的平安，有些地方则举行祈求丰收的田祭。 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　　韩国的七夕饮食也有讲究，传统食品有面条、麦煎饼，还有蒸糕。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09677" y="2241358"/>
            <a:ext cx="6106390" cy="4342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1173" y="218436"/>
            <a:ext cx="1738029" cy="17365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2547" y="3193771"/>
            <a:ext cx="12204547" cy="36642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1801368"/>
            <a:ext cx="12192000" cy="482772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38614" y="3280546"/>
            <a:ext cx="4708890" cy="33485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619" y="2429476"/>
            <a:ext cx="1654325" cy="209514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260913" y="2120349"/>
            <a:ext cx="1941706" cy="23203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619" y="2435867"/>
            <a:ext cx="12192000" cy="4428762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939202" y="-434249"/>
            <a:ext cx="1415772" cy="438445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 录</a:t>
            </a:r>
          </a:p>
        </p:txBody>
      </p:sp>
      <p:sp>
        <p:nvSpPr>
          <p:cNvPr id="2" name="矩形 1"/>
          <p:cNvSpPr/>
          <p:nvPr/>
        </p:nvSpPr>
        <p:spPr>
          <a:xfrm>
            <a:off x="3475371" y="1405906"/>
            <a:ext cx="3498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壹  七夕的简介</a:t>
            </a:r>
          </a:p>
        </p:txBody>
      </p:sp>
      <p:sp>
        <p:nvSpPr>
          <p:cNvPr id="39" name="矩形 38"/>
          <p:cNvSpPr/>
          <p:nvPr/>
        </p:nvSpPr>
        <p:spPr>
          <a:xfrm>
            <a:off x="6753983" y="1396692"/>
            <a:ext cx="3498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肆  七夕的别称</a:t>
            </a:r>
          </a:p>
        </p:txBody>
      </p:sp>
      <p:sp>
        <p:nvSpPr>
          <p:cNvPr id="40" name="矩形 39"/>
          <p:cNvSpPr/>
          <p:nvPr/>
        </p:nvSpPr>
        <p:spPr>
          <a:xfrm>
            <a:off x="3491681" y="3035935"/>
            <a:ext cx="3498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叁  七夕的传说</a:t>
            </a:r>
          </a:p>
        </p:txBody>
      </p:sp>
      <p:sp>
        <p:nvSpPr>
          <p:cNvPr id="42" name="矩形 41"/>
          <p:cNvSpPr/>
          <p:nvPr/>
        </p:nvSpPr>
        <p:spPr>
          <a:xfrm>
            <a:off x="3460112" y="2231915"/>
            <a:ext cx="3498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贰  七夕的由来</a:t>
            </a:r>
          </a:p>
        </p:txBody>
      </p:sp>
      <p:sp>
        <p:nvSpPr>
          <p:cNvPr id="43" name="矩形 42"/>
          <p:cNvSpPr/>
          <p:nvPr/>
        </p:nvSpPr>
        <p:spPr>
          <a:xfrm>
            <a:off x="6753984" y="3016875"/>
            <a:ext cx="3498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陆  世界的七夕</a:t>
            </a:r>
          </a:p>
        </p:txBody>
      </p:sp>
      <p:sp>
        <p:nvSpPr>
          <p:cNvPr id="44" name="矩形 43"/>
          <p:cNvSpPr/>
          <p:nvPr/>
        </p:nvSpPr>
        <p:spPr>
          <a:xfrm>
            <a:off x="6753984" y="2206442"/>
            <a:ext cx="3498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伍  七夕的习俗</a:t>
            </a:r>
          </a:p>
        </p:txBody>
      </p:sp>
      <p:sp>
        <p:nvSpPr>
          <p:cNvPr id="45" name="矩形 44"/>
          <p:cNvSpPr/>
          <p:nvPr/>
        </p:nvSpPr>
        <p:spPr>
          <a:xfrm>
            <a:off x="6761081" y="3770337"/>
            <a:ext cx="3498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柒  七夕的诗词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20138288">
            <a:off x="3138317" y="365328"/>
            <a:ext cx="824392" cy="112241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1886618" flipH="1">
            <a:off x="10390667" y="1554280"/>
            <a:ext cx="572684" cy="77970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886618" flipH="1">
            <a:off x="5238806" y="4051204"/>
            <a:ext cx="393496" cy="535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39" grpId="0"/>
      <p:bldP spid="40" grpId="0"/>
      <p:bldP spid="42" grpId="0"/>
      <p:bldP spid="43" grpId="0"/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4552" y="108050"/>
            <a:ext cx="457835" cy="6233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2387" y="31496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231FAD"/>
                </a:solidFill>
                <a:cs typeface="+mn-ea"/>
                <a:sym typeface="+mn-lt"/>
              </a:rPr>
              <a:t>世界七夕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951159" y="2040626"/>
            <a:ext cx="6220050" cy="1248157"/>
            <a:chOff x="4951159" y="2040626"/>
            <a:chExt cx="6220050" cy="1248157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4951160" y="2040626"/>
              <a:ext cx="597693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2400" b="0" i="0" dirty="0"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sz="2400" b="0" i="0" dirty="0">
                  <a:latin typeface="+mn-lt"/>
                  <a:ea typeface="+mn-ea"/>
                  <a:cs typeface="+mn-ea"/>
                  <a:sym typeface="+mn-lt"/>
                </a:rPr>
                <a:t>：日本的七夕节习俗是什么呢？</a:t>
              </a: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4951159" y="2888673"/>
              <a:ext cx="6220050" cy="400110"/>
            </a:xfrm>
            <a:prstGeom prst="rect">
              <a:avLst/>
            </a:prstGeom>
            <a:solidFill>
              <a:srgbClr val="231FAD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r>
                <a:rPr lang="zh-CN" altLang="en-US" sz="2000" b="0" i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答案：在五颜六色的纸条上写下愿望挂在 许愿树上。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51159" y="3936908"/>
            <a:ext cx="6220049" cy="1274469"/>
            <a:chOff x="4951159" y="3936908"/>
            <a:chExt cx="6220049" cy="1274469"/>
          </a:xfrm>
        </p:grpSpPr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951159" y="3936908"/>
              <a:ext cx="597693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2200" b="0" i="0" dirty="0"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sz="2100" b="0" i="0" dirty="0">
                  <a:latin typeface="+mn-lt"/>
                  <a:ea typeface="+mn-ea"/>
                  <a:cs typeface="+mn-ea"/>
                  <a:sym typeface="+mn-lt"/>
                </a:rPr>
                <a:t>：韩国七夕的祭祀中，要放什么在祭祀台上呢？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4951159" y="4754177"/>
              <a:ext cx="6220049" cy="457200"/>
            </a:xfrm>
            <a:prstGeom prst="rect">
              <a:avLst/>
            </a:prstGeom>
            <a:solidFill>
              <a:srgbClr val="231FAD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r>
                <a:rPr lang="zh-CN" altLang="en-US" sz="2400" b="0" i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答案：干净的井水。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47687" y="1302085"/>
            <a:ext cx="5700532" cy="5700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68934" y="757156"/>
            <a:ext cx="4042331" cy="40388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2547" y="3193771"/>
            <a:ext cx="12204547" cy="36642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1801368"/>
            <a:ext cx="12192000" cy="48277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619" y="2429476"/>
            <a:ext cx="1654325" cy="209514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239367" y="1395260"/>
            <a:ext cx="1941706" cy="23203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619" y="2435190"/>
            <a:ext cx="12192000" cy="44287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7550046" y="3258353"/>
            <a:ext cx="5193679" cy="3709173"/>
          </a:xfrm>
          <a:prstGeom prst="rect">
            <a:avLst/>
          </a:prstGeom>
        </p:spPr>
      </p:pic>
      <p:sp>
        <p:nvSpPr>
          <p:cNvPr id="20" name="PA_文本框 9"/>
          <p:cNvSpPr txBox="1"/>
          <p:nvPr>
            <p:custDataLst>
              <p:tags r:id="rId1"/>
            </p:custDataLst>
          </p:nvPr>
        </p:nvSpPr>
        <p:spPr>
          <a:xfrm>
            <a:off x="2482061" y="1947827"/>
            <a:ext cx="1616075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500" kern="0" dirty="0">
                <a:solidFill>
                  <a:srgbClr val="231FAD"/>
                </a:solidFill>
                <a:cs typeface="+mn-ea"/>
                <a:sym typeface="+mn-lt"/>
              </a:rPr>
              <a:t>柒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36128" y="1991757"/>
            <a:ext cx="5798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七夕诗词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581786" y="1011252"/>
            <a:ext cx="824392" cy="11224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886618" flipH="1">
            <a:off x="9660929" y="1533377"/>
            <a:ext cx="572684" cy="779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4552" y="108050"/>
            <a:ext cx="457835" cy="6233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2387" y="31496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231FAD"/>
                </a:solidFill>
                <a:cs typeface="+mn-ea"/>
                <a:sym typeface="+mn-lt"/>
              </a:rPr>
              <a:t>七夕诗词</a:t>
            </a:r>
          </a:p>
        </p:txBody>
      </p:sp>
      <p:sp>
        <p:nvSpPr>
          <p:cNvPr id="5" name="矩形 4"/>
          <p:cNvSpPr/>
          <p:nvPr/>
        </p:nvSpPr>
        <p:spPr>
          <a:xfrm>
            <a:off x="102219" y="2700258"/>
            <a:ext cx="3877985" cy="2901075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烟霄微月澹长空，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银汉秋期万古同。 </a:t>
            </a:r>
            <a:b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几许欢情与离恨，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年年并在此宵中。</a:t>
            </a:r>
          </a:p>
          <a:p>
            <a:pPr>
              <a:lnSpc>
                <a:spcPct val="200000"/>
              </a:lnSpc>
            </a:pP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71196" y="1615816"/>
            <a:ext cx="1404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七 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3029" y="508008"/>
            <a:ext cx="6096012" cy="609601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59636" y="2700258"/>
            <a:ext cx="3877985" cy="2901075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银烛秋光冷画屏，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轻罗小扇扑流萤。</a:t>
            </a: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天阶夜色凉如水，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坐看牵牛织女星。</a:t>
            </a:r>
          </a:p>
          <a:p>
            <a:pPr>
              <a:lnSpc>
                <a:spcPct val="200000"/>
              </a:lnSpc>
            </a:pP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02860" y="1527343"/>
            <a:ext cx="1776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  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4552" y="108050"/>
            <a:ext cx="457835" cy="6233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2387" y="31496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231FAD"/>
                </a:solidFill>
                <a:cs typeface="+mn-ea"/>
                <a:sym typeface="+mn-lt"/>
              </a:rPr>
              <a:t>七夕诗词</a:t>
            </a:r>
          </a:p>
        </p:txBody>
      </p:sp>
      <p:sp>
        <p:nvSpPr>
          <p:cNvPr id="5" name="矩形 4"/>
          <p:cNvSpPr/>
          <p:nvPr/>
        </p:nvSpPr>
        <p:spPr>
          <a:xfrm>
            <a:off x="2072098" y="2460673"/>
            <a:ext cx="8309967" cy="2586944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花纤云弄巧，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飞星传恨，</a:t>
            </a: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银汉迢迢暗度。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金风玉露一相逢，</a:t>
            </a: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便胜却、人间无数。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柔情似水，</a:t>
            </a: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佳期如梦，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忍顾鹊桥归路。</a:t>
            </a: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两情若是久长时，又岂在朝朝暮暮。</a:t>
            </a:r>
          </a:p>
          <a:p>
            <a:pPr>
              <a:lnSpc>
                <a:spcPct val="200000"/>
              </a:lnSpc>
            </a:pP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46954" y="2480402"/>
            <a:ext cx="690189" cy="3170099"/>
          </a:xfrm>
          <a:prstGeom prst="rect">
            <a:avLst/>
          </a:prstGeom>
          <a:solidFill>
            <a:srgbClr val="231FAD"/>
          </a:solidFill>
          <a:ln>
            <a:solidFill>
              <a:srgbClr val="231FAD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鹊 桥 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96905" y="931999"/>
            <a:ext cx="2656805" cy="26545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2547" y="3193771"/>
            <a:ext cx="12204547" cy="36642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1801368"/>
            <a:ext cx="12192000" cy="482772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58533" y="3820780"/>
            <a:ext cx="3964124" cy="29023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619" y="1969148"/>
            <a:ext cx="2128426" cy="26955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307051" y="2257814"/>
            <a:ext cx="2906187" cy="34729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619" y="2435867"/>
            <a:ext cx="12192000" cy="442876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911716" y="461244"/>
            <a:ext cx="824392" cy="112241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1886618" flipH="1">
            <a:off x="9758412" y="1984154"/>
            <a:ext cx="572684" cy="77970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886618" flipH="1">
            <a:off x="8857561" y="3237638"/>
            <a:ext cx="393496" cy="5357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19713382">
            <a:off x="1532549" y="946194"/>
            <a:ext cx="565913" cy="77049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rot="19713382">
            <a:off x="2165040" y="2675384"/>
            <a:ext cx="783152" cy="1066262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2273099" y="949155"/>
            <a:ext cx="7038801" cy="3171701"/>
            <a:chOff x="2273099" y="949155"/>
            <a:chExt cx="7038801" cy="317170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5" cstate="screen"/>
            <a:stretch>
              <a:fillRect/>
            </a:stretch>
          </p:blipFill>
          <p:spPr>
            <a:xfrm>
              <a:off x="2273099" y="949155"/>
              <a:ext cx="7038801" cy="3171701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4175510" y="3422629"/>
              <a:ext cx="2580956" cy="472634"/>
              <a:chOff x="4175510" y="3422629"/>
              <a:chExt cx="2580956" cy="472634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6" cstate="screen"/>
              <a:stretch>
                <a:fillRect/>
              </a:stretch>
            </p:blipFill>
            <p:spPr>
              <a:xfrm>
                <a:off x="4175510" y="3422629"/>
                <a:ext cx="2580956" cy="472634"/>
              </a:xfrm>
              <a:prstGeom prst="rect">
                <a:avLst/>
              </a:prstGeom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4735046" y="3429000"/>
                <a:ext cx="1793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231FAD"/>
                    </a:solidFill>
                    <a:cs typeface="+mn-ea"/>
                    <a:sym typeface="+mn-lt"/>
                  </a:rPr>
                  <a:t>七夕情人节</a:t>
                </a: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3785415" y="4063582"/>
            <a:ext cx="329819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汇报人：</a:t>
            </a: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xxxx</a:t>
            </a:r>
            <a:r>
              <a:rPr lang="zh-CN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 时间：</a:t>
            </a:r>
            <a:r>
              <a:rPr lang="en-US" altLang="zh-CN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2030</a:t>
            </a:r>
            <a:endParaRPr lang="zh-CN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"/>
    </mc:Choice>
    <mc:Fallback xmlns="">
      <p:transition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68934" y="757156"/>
            <a:ext cx="4042331" cy="40388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2547" y="3193771"/>
            <a:ext cx="12204547" cy="36642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1801368"/>
            <a:ext cx="12192000" cy="48277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619" y="2429476"/>
            <a:ext cx="1654325" cy="209514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239367" y="1395260"/>
            <a:ext cx="1941706" cy="23203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619" y="2435190"/>
            <a:ext cx="12192000" cy="44287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7550046" y="3258353"/>
            <a:ext cx="5193679" cy="3709173"/>
          </a:xfrm>
          <a:prstGeom prst="rect">
            <a:avLst/>
          </a:prstGeom>
        </p:spPr>
      </p:pic>
      <p:sp>
        <p:nvSpPr>
          <p:cNvPr id="20" name="PA_文本框 9"/>
          <p:cNvSpPr txBox="1"/>
          <p:nvPr>
            <p:custDataLst>
              <p:tags r:id="rId1"/>
            </p:custDataLst>
          </p:nvPr>
        </p:nvSpPr>
        <p:spPr>
          <a:xfrm>
            <a:off x="2482061" y="1947827"/>
            <a:ext cx="1616075" cy="1933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500" kern="0" dirty="0">
                <a:solidFill>
                  <a:srgbClr val="231FAD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36128" y="1991757"/>
            <a:ext cx="5798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七夕简介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581786" y="1011252"/>
            <a:ext cx="824392" cy="11224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886618" flipH="1">
            <a:off x="9660929" y="1533377"/>
            <a:ext cx="572684" cy="779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5680" y="2467610"/>
            <a:ext cx="6001643" cy="3378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在晴朗的夏秋之夜，天上繁星闪耀，一道白茫茫的银河像天桥横贯南北，在河两岸有两颗闪亮的星星隔河相望，那就是牵牛星和织女星。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　  传说在每年农历七月初七的夜晚，就是天上织女与牛郎在鹊桥相会之时。抬头可以看到牛郎织女的银河相会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或在瓜果架下可偷听到两人在天上相会时的情话。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　　织女是一个美丽聪明、心灵手巧的仙女，凡间的女孩子便在这一天晚上向她乞求智慧和巧艺，所以七月初七也被称为乞巧节。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4552" y="108050"/>
            <a:ext cx="457835" cy="6233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2387" y="25781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231FAD"/>
                </a:solidFill>
                <a:cs typeface="+mn-ea"/>
                <a:sym typeface="+mn-lt"/>
              </a:rPr>
              <a:t>七夕简介</a:t>
            </a:r>
          </a:p>
        </p:txBody>
      </p:sp>
      <p:sp>
        <p:nvSpPr>
          <p:cNvPr id="4" name="矩形 3"/>
          <p:cNvSpPr/>
          <p:nvPr/>
        </p:nvSpPr>
        <p:spPr>
          <a:xfrm>
            <a:off x="2058021" y="1421432"/>
            <a:ext cx="3949239" cy="769441"/>
          </a:xfrm>
          <a:prstGeom prst="rect">
            <a:avLst/>
          </a:prstGeom>
          <a:solidFill>
            <a:srgbClr val="231FAD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七夕简介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17163" y="2190873"/>
            <a:ext cx="5574837" cy="3964329"/>
          </a:xfrm>
          <a:prstGeom prst="rect">
            <a:avLst/>
          </a:prstGeom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68934" y="757156"/>
            <a:ext cx="4042331" cy="40388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2547" y="3193771"/>
            <a:ext cx="12204547" cy="36642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1801368"/>
            <a:ext cx="12192000" cy="48277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619" y="2429476"/>
            <a:ext cx="1654325" cy="209514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239367" y="1395260"/>
            <a:ext cx="1941706" cy="23203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619" y="2435190"/>
            <a:ext cx="12192000" cy="44287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7550046" y="3258353"/>
            <a:ext cx="5193679" cy="3709173"/>
          </a:xfrm>
          <a:prstGeom prst="rect">
            <a:avLst/>
          </a:prstGeom>
        </p:spPr>
      </p:pic>
      <p:sp>
        <p:nvSpPr>
          <p:cNvPr id="20" name="PA_文本框 9"/>
          <p:cNvSpPr txBox="1"/>
          <p:nvPr>
            <p:custDataLst>
              <p:tags r:id="rId1"/>
            </p:custDataLst>
          </p:nvPr>
        </p:nvSpPr>
        <p:spPr>
          <a:xfrm>
            <a:off x="2482061" y="1947827"/>
            <a:ext cx="1616075" cy="1933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500" kern="0" dirty="0">
                <a:solidFill>
                  <a:srgbClr val="231FAD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36128" y="1991757"/>
            <a:ext cx="5798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七夕由来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581786" y="1011252"/>
            <a:ext cx="824392" cy="11224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886618" flipH="1">
            <a:off x="9660929" y="1533377"/>
            <a:ext cx="572684" cy="779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4552" y="108050"/>
            <a:ext cx="457835" cy="6233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2387" y="23876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231FAD"/>
                </a:solidFill>
                <a:cs typeface="+mn-ea"/>
                <a:sym typeface="+mn-lt"/>
              </a:rPr>
              <a:t>七夕由来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788500" y="1907704"/>
            <a:ext cx="0" cy="3915213"/>
          </a:xfrm>
          <a:prstGeom prst="line">
            <a:avLst/>
          </a:prstGeom>
          <a:ln w="3175" cap="rnd">
            <a:solidFill>
              <a:srgbClr val="231FA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iSḻïḑè"/>
          <p:cNvGrpSpPr/>
          <p:nvPr/>
        </p:nvGrpSpPr>
        <p:grpSpPr>
          <a:xfrm>
            <a:off x="669925" y="1947088"/>
            <a:ext cx="5426078" cy="1779960"/>
            <a:chOff x="669925" y="1798228"/>
            <a:chExt cx="5426075" cy="1779960"/>
          </a:xfrm>
        </p:grpSpPr>
        <p:sp>
          <p:nvSpPr>
            <p:cNvPr id="18" name="ïsľídè"/>
            <p:cNvSpPr txBox="1"/>
            <p:nvPr/>
          </p:nvSpPr>
          <p:spPr bwMode="auto">
            <a:xfrm>
              <a:off x="669925" y="1872507"/>
              <a:ext cx="1079178" cy="391558"/>
            </a:xfrm>
            <a:prstGeom prst="rect">
              <a:avLst/>
            </a:prstGeom>
            <a:solidFill>
              <a:srgbClr val="231FAD"/>
            </a:solidFill>
            <a:ln>
              <a:noFill/>
            </a:ln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9" name="î$ḻídê"/>
            <p:cNvSpPr/>
            <p:nvPr/>
          </p:nvSpPr>
          <p:spPr bwMode="auto">
            <a:xfrm>
              <a:off x="1819443" y="1798228"/>
              <a:ext cx="4276557" cy="177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 七夕，原名为乞巧节。七夕乞巧，这个节日起源于汉代。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12" name="í$1íde"/>
          <p:cNvGrpSpPr/>
          <p:nvPr/>
        </p:nvGrpSpPr>
        <p:grpSpPr>
          <a:xfrm>
            <a:off x="669925" y="3155999"/>
            <a:ext cx="5426078" cy="1188001"/>
            <a:chOff x="669925" y="1798228"/>
            <a:chExt cx="5426075" cy="1188001"/>
          </a:xfrm>
        </p:grpSpPr>
        <p:sp>
          <p:nvSpPr>
            <p:cNvPr id="16" name="ïşlîḍè"/>
            <p:cNvSpPr txBox="1"/>
            <p:nvPr/>
          </p:nvSpPr>
          <p:spPr bwMode="auto">
            <a:xfrm>
              <a:off x="669925" y="1872507"/>
              <a:ext cx="1079178" cy="391558"/>
            </a:xfrm>
            <a:prstGeom prst="rect">
              <a:avLst/>
            </a:prstGeom>
            <a:solidFill>
              <a:srgbClr val="231FAD"/>
            </a:solidFill>
            <a:ln>
              <a:noFill/>
            </a:ln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7" name="îśḷíḋé"/>
            <p:cNvSpPr/>
            <p:nvPr/>
          </p:nvSpPr>
          <p:spPr bwMode="auto">
            <a:xfrm>
              <a:off x="1819443" y="1798228"/>
              <a:ext cx="4276557" cy="1188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七夕最早来源于人们对自然的崇拜。至少在三四千年前，有关牵牛星织女星的记载就有了。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13" name="iślîḑê"/>
          <p:cNvGrpSpPr/>
          <p:nvPr/>
        </p:nvGrpSpPr>
        <p:grpSpPr>
          <a:xfrm>
            <a:off x="669925" y="4544401"/>
            <a:ext cx="5426078" cy="1435260"/>
            <a:chOff x="669925" y="1756602"/>
            <a:chExt cx="5426075" cy="1435260"/>
          </a:xfrm>
        </p:grpSpPr>
        <p:sp>
          <p:nvSpPr>
            <p:cNvPr id="14" name="ïṣlidê"/>
            <p:cNvSpPr txBox="1"/>
            <p:nvPr/>
          </p:nvSpPr>
          <p:spPr bwMode="auto">
            <a:xfrm>
              <a:off x="669925" y="1872507"/>
              <a:ext cx="1079178" cy="391558"/>
            </a:xfrm>
            <a:prstGeom prst="rect">
              <a:avLst/>
            </a:prstGeom>
            <a:solidFill>
              <a:srgbClr val="231FAD"/>
            </a:solidFill>
            <a:ln>
              <a:noFill/>
            </a:ln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5" name="iṣḷiḓe"/>
            <p:cNvSpPr/>
            <p:nvPr/>
          </p:nvSpPr>
          <p:spPr bwMode="auto">
            <a:xfrm>
              <a:off x="1819443" y="1756602"/>
              <a:ext cx="4276557" cy="143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人们对星星的崇拜远不止是牵牛星和织女星。天空中北斗七星最亮，可供夜间辨别方向。北斗七星的第一颗星叫魁星，又称魁首。古时候中状元叫“大魁天下士”，于是读书人把七夕叫“晒书节”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755138" y="1947088"/>
            <a:ext cx="5269246" cy="4098301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455205" y="1177024"/>
            <a:ext cx="1980029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231FAD"/>
                </a:solidFill>
                <a:cs typeface="+mn-ea"/>
                <a:sym typeface="+mn-lt"/>
              </a:rPr>
              <a:t>七夕的由来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4552" y="108050"/>
            <a:ext cx="457835" cy="6233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2387" y="31496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231FAD"/>
                </a:solidFill>
                <a:cs typeface="+mn-ea"/>
                <a:sym typeface="+mn-lt"/>
              </a:rPr>
              <a:t>七夕由来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641812" y="2095900"/>
            <a:ext cx="5971072" cy="939020"/>
            <a:chOff x="5641812" y="2095900"/>
            <a:chExt cx="5971072" cy="939020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641812" y="2095900"/>
              <a:ext cx="5971072" cy="468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0" i="0" dirty="0"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sz="2400" b="0" i="0" dirty="0">
                  <a:latin typeface="+mn-lt"/>
                  <a:ea typeface="+mn-ea"/>
                  <a:cs typeface="+mn-ea"/>
                  <a:sym typeface="+mn-lt"/>
                </a:rPr>
                <a:t>：“七夕”起源于哪一个朝代呢？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096000" y="2566548"/>
              <a:ext cx="2031591" cy="468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0" i="0" dirty="0">
                  <a:solidFill>
                    <a:srgbClr val="231FAD"/>
                  </a:solidFill>
                  <a:latin typeface="+mn-lt"/>
                  <a:ea typeface="+mn-ea"/>
                  <a:cs typeface="+mn-ea"/>
                  <a:sym typeface="+mn-lt"/>
                </a:rPr>
                <a:t>答案：汉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56694" y="3140512"/>
            <a:ext cx="6619875" cy="933430"/>
            <a:chOff x="5656694" y="3140512"/>
            <a:chExt cx="6619875" cy="933430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656694" y="3140512"/>
              <a:ext cx="6619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0" i="0" dirty="0"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sz="2400" b="0" i="0" dirty="0">
                  <a:latin typeface="+mn-lt"/>
                  <a:ea typeface="+mn-ea"/>
                  <a:cs typeface="+mn-ea"/>
                  <a:sym typeface="+mn-lt"/>
                </a:rPr>
                <a:t>：我们还可以把七夕节称为什么节？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094445" y="3616742"/>
              <a:ext cx="4248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0" i="0" dirty="0">
                  <a:solidFill>
                    <a:srgbClr val="231FAD"/>
                  </a:solidFill>
                  <a:latin typeface="+mn-lt"/>
                  <a:ea typeface="+mn-ea"/>
                  <a:cs typeface="+mn-ea"/>
                  <a:sym typeface="+mn-lt"/>
                </a:rPr>
                <a:t>答案：1、乞巧节 2、晒书节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641812" y="4361504"/>
            <a:ext cx="5969517" cy="1036629"/>
            <a:chOff x="5641812" y="4361504"/>
            <a:chExt cx="5969517" cy="1036629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641812" y="4361504"/>
              <a:ext cx="596951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0" i="0" dirty="0"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zh-CN" altLang="en-US" sz="2400" b="0" i="0" dirty="0">
                  <a:latin typeface="+mn-lt"/>
                  <a:ea typeface="+mn-ea"/>
                  <a:cs typeface="+mn-ea"/>
                  <a:sym typeface="+mn-lt"/>
                </a:rPr>
                <a:t>：天上把牵牛星和织女星隔开的河叫什么？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195810" y="4936468"/>
              <a:ext cx="19270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0" i="0" dirty="0">
                  <a:solidFill>
                    <a:srgbClr val="231FAD"/>
                  </a:solidFill>
                  <a:latin typeface="+mn-lt"/>
                  <a:ea typeface="+mn-ea"/>
                  <a:cs typeface="+mn-ea"/>
                  <a:sym typeface="+mn-lt"/>
                </a:rPr>
                <a:t>答案：银河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98316"/>
            <a:ext cx="5777857" cy="412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68934" y="757156"/>
            <a:ext cx="4042331" cy="40388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2547" y="3193771"/>
            <a:ext cx="12204547" cy="36642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1801368"/>
            <a:ext cx="12192000" cy="48277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619" y="2429476"/>
            <a:ext cx="1654325" cy="209514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239367" y="1395260"/>
            <a:ext cx="1941706" cy="23203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619" y="2435190"/>
            <a:ext cx="12192000" cy="44287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7550046" y="3258353"/>
            <a:ext cx="5193679" cy="3709173"/>
          </a:xfrm>
          <a:prstGeom prst="rect">
            <a:avLst/>
          </a:prstGeom>
        </p:spPr>
      </p:pic>
      <p:sp>
        <p:nvSpPr>
          <p:cNvPr id="20" name="PA_文本框 9"/>
          <p:cNvSpPr txBox="1"/>
          <p:nvPr>
            <p:custDataLst>
              <p:tags r:id="rId1"/>
            </p:custDataLst>
          </p:nvPr>
        </p:nvSpPr>
        <p:spPr>
          <a:xfrm>
            <a:off x="2482061" y="1947827"/>
            <a:ext cx="1616075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500" kern="0" dirty="0">
                <a:solidFill>
                  <a:srgbClr val="231FAD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36128" y="1991757"/>
            <a:ext cx="5798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七夕传说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581786" y="1011252"/>
            <a:ext cx="824392" cy="11224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886618" flipH="1">
            <a:off x="9660929" y="1533377"/>
            <a:ext cx="572684" cy="779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00" y="223520"/>
            <a:ext cx="11663680" cy="636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4552" y="108050"/>
            <a:ext cx="457835" cy="6233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2387" y="31496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231FAD"/>
                </a:solidFill>
                <a:cs typeface="+mn-ea"/>
                <a:sym typeface="+mn-lt"/>
              </a:rPr>
              <a:t>七夕传说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693117" y="1022930"/>
            <a:ext cx="5835070" cy="5835070"/>
          </a:xfrm>
          <a:prstGeom prst="rect">
            <a:avLst/>
          </a:prstGeom>
        </p:spPr>
      </p:pic>
      <p:sp>
        <p:nvSpPr>
          <p:cNvPr id="11" name="îślïḓê"/>
          <p:cNvSpPr/>
          <p:nvPr/>
        </p:nvSpPr>
        <p:spPr>
          <a:xfrm>
            <a:off x="9063341" y="1297250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3620" y="2519198"/>
            <a:ext cx="9101241" cy="1673406"/>
            <a:chOff x="8522512" y="5127381"/>
            <a:chExt cx="2502304" cy="1054941"/>
          </a:xfrm>
        </p:grpSpPr>
        <p:sp>
          <p:nvSpPr>
            <p:cNvPr id="14" name="îślïḓê"/>
            <p:cNvSpPr/>
            <p:nvPr/>
          </p:nvSpPr>
          <p:spPr>
            <a:xfrm>
              <a:off x="8522512" y="5678043"/>
              <a:ext cx="1853103" cy="504279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just"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相传牛郎父母早逝，又常受到哥嫂的虐待，只有一头老牛相伴。有一天老牛给他出了计谋，教他怎样娶织女做妻子。到了那一天，美丽的仙女们果然到银河沐浴，并在水中嬉戏。这时藏在芦苇中的牛郎突然跑出来拿走了织女的衣裳。惊惶失措的仙女们急忙上岸穿好衣裳飞走了，唯独剩下织女。在牛郎的恳求下，织女答应做他的妻子。婚后，牛郎织女男耕女织，相亲相爱，生活得十分幸福美满。织女还给牛郎生了一儿一女。后来，老牛要死去的时候，叮嘱牛郎要把它的皮留下来，到急难时做成鞋子以求帮助。老牛死后，夫妻俩忍痛剥下牛皮，把牛埋在山坡上。</a:t>
              </a:r>
              <a:endParaRPr lang="zh-CN" altLang="en-US" dirty="0"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íṩḻíḓé"/>
            <p:cNvSpPr/>
            <p:nvPr/>
          </p:nvSpPr>
          <p:spPr>
            <a:xfrm>
              <a:off x="8522512" y="5127381"/>
              <a:ext cx="2502304" cy="88200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ugjjpxn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Microsoft Office PowerPoint</Application>
  <PresentationFormat>宽屏</PresentationFormat>
  <Paragraphs>146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Yu Gothic</vt:lpstr>
      <vt:lpstr>等线</vt:lpstr>
      <vt:lpstr>宋体</vt:lpstr>
      <vt:lpstr>微软雅黑</vt:lpstr>
      <vt:lpstr>Arial</vt:lpstr>
      <vt:lpstr>Calibri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2022-03-04T05:48:00Z</dcterms:created>
  <dcterms:modified xsi:type="dcterms:W3CDTF">2023-01-10T05:21:42Z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0906E916702B4D67A52E3DC8FFB94E3D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