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72" r:id="rId2"/>
    <p:sldId id="276" r:id="rId3"/>
    <p:sldId id="385" r:id="rId4"/>
    <p:sldId id="470" r:id="rId5"/>
    <p:sldId id="464" r:id="rId6"/>
    <p:sldId id="440" r:id="rId7"/>
    <p:sldId id="429" r:id="rId8"/>
    <p:sldId id="466" r:id="rId9"/>
    <p:sldId id="467" r:id="rId10"/>
    <p:sldId id="468" r:id="rId11"/>
    <p:sldId id="465" r:id="rId12"/>
    <p:sldId id="435" r:id="rId13"/>
    <p:sldId id="469" r:id="rId14"/>
  </p:sldIdLst>
  <p:sldSz cx="12192000" cy="6858000"/>
  <p:notesSz cx="7104063" cy="10234613"/>
  <p:embeddedFontLst>
    <p:embeddedFont>
      <p:font typeface="华文楷体" panose="02010600040101010101" pitchFamily="2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楷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236"/>
    <a:srgbClr val="A1C450"/>
    <a:srgbClr val="A26DAD"/>
    <a:srgbClr val="87C8A0"/>
    <a:srgbClr val="B3D798"/>
    <a:srgbClr val="0000CC"/>
    <a:srgbClr val="0033CC"/>
    <a:srgbClr val="0000FF"/>
    <a:srgbClr val="CC0000"/>
    <a:srgbClr val="009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63" autoAdjust="0"/>
    <p:restoredTop sz="94660"/>
  </p:normalViewPr>
  <p:slideViewPr>
    <p:cSldViewPr snapToGrid="0">
      <p:cViewPr>
        <p:scale>
          <a:sx n="100" d="100"/>
          <a:sy n="100" d="100"/>
        </p:scale>
        <p:origin x="-744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" y="83972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第七单元  分与合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237577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en-US" sz="6600" b="1" dirty="0">
                <a:solidFill>
                  <a:schemeClr val="bg1"/>
                </a:solidFill>
                <a:latin typeface="+mn-ea"/>
              </a:rPr>
              <a:t>的分与合</a:t>
            </a:r>
          </a:p>
        </p:txBody>
      </p:sp>
      <p:sp>
        <p:nvSpPr>
          <p:cNvPr id="12" name="矩形 11"/>
          <p:cNvSpPr/>
          <p:nvPr/>
        </p:nvSpPr>
        <p:spPr>
          <a:xfrm>
            <a:off x="4795003" y="4587173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</a:rPr>
              <a:t>苏教版  </a:t>
            </a:r>
            <a:r>
              <a:rPr lang="zh-CN" altLang="en-US" sz="1600" dirty="0">
                <a:solidFill>
                  <a:schemeClr val="bg1"/>
                </a:solidFill>
              </a:rPr>
              <a:t>数学  </a:t>
            </a:r>
            <a:r>
              <a:rPr lang="zh-CN" altLang="en-US" sz="1600" dirty="0" smtClean="0">
                <a:solidFill>
                  <a:schemeClr val="bg1"/>
                </a:solidFill>
              </a:rPr>
              <a:t>一年级  </a:t>
            </a:r>
            <a:r>
              <a:rPr lang="zh-CN" altLang="en-US" sz="1600" dirty="0">
                <a:solidFill>
                  <a:schemeClr val="bg1"/>
                </a:solidFill>
              </a:rPr>
              <a:t>上册</a:t>
            </a:r>
          </a:p>
        </p:txBody>
      </p:sp>
      <p:sp>
        <p:nvSpPr>
          <p:cNvPr id="322" name="矩形 321"/>
          <p:cNvSpPr/>
          <p:nvPr userDrawn="1"/>
        </p:nvSpPr>
        <p:spPr>
          <a:xfrm>
            <a:off x="4466907" y="4253758"/>
            <a:ext cx="325818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prstClr val="white"/>
                </a:solidFill>
              </a:rPr>
              <a:t>课堂导</a:t>
            </a:r>
            <a:r>
              <a:rPr lang="zh-CN" altLang="en-US" sz="1400" dirty="0" smtClean="0">
                <a:solidFill>
                  <a:prstClr val="white"/>
                </a:solidFill>
              </a:rPr>
              <a:t>入</a:t>
            </a:r>
            <a:r>
              <a:rPr lang="en-US" altLang="zh-CN" sz="1400" dirty="0" smtClean="0">
                <a:solidFill>
                  <a:prstClr val="white"/>
                </a:solidFill>
              </a:rPr>
              <a:t>-</a:t>
            </a:r>
            <a:r>
              <a:rPr lang="zh-CN" altLang="en-US" sz="1400" dirty="0">
                <a:solidFill>
                  <a:prstClr val="white"/>
                </a:solidFill>
              </a:rPr>
              <a:t>新知</a:t>
            </a:r>
            <a:r>
              <a:rPr lang="zh-CN" altLang="en-US" sz="1400" dirty="0" smtClean="0">
                <a:solidFill>
                  <a:prstClr val="white"/>
                </a:solidFill>
              </a:rPr>
              <a:t>探究</a:t>
            </a:r>
            <a:r>
              <a:rPr lang="en-US" altLang="zh-CN" sz="1400" dirty="0" smtClean="0">
                <a:solidFill>
                  <a:prstClr val="white"/>
                </a:solidFill>
              </a:rPr>
              <a:t>-</a:t>
            </a:r>
            <a:r>
              <a:rPr lang="zh-CN" altLang="en-US" sz="1400" dirty="0">
                <a:solidFill>
                  <a:prstClr val="white"/>
                </a:solidFill>
              </a:rPr>
              <a:t>课堂</a:t>
            </a:r>
            <a:r>
              <a:rPr lang="zh-CN" altLang="en-US" sz="1400" dirty="0" smtClean="0">
                <a:solidFill>
                  <a:prstClr val="white"/>
                </a:solidFill>
              </a:rPr>
              <a:t>小结</a:t>
            </a:r>
            <a:r>
              <a:rPr lang="en-US" altLang="zh-CN" sz="1400" dirty="0" smtClean="0">
                <a:solidFill>
                  <a:prstClr val="white"/>
                </a:solidFill>
              </a:rPr>
              <a:t>-</a:t>
            </a:r>
            <a:r>
              <a:rPr lang="zh-CN" altLang="en-US" sz="1400" dirty="0" smtClean="0">
                <a:solidFill>
                  <a:prstClr val="white"/>
                </a:solidFill>
              </a:rPr>
              <a:t>课堂作业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5859905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729729" y="1119970"/>
            <a:ext cx="786247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合起来是</a:t>
            </a:r>
            <a:r>
              <a:rPr lang="en-US" altLang="zh-CN" sz="2800" dirty="0" smtClean="0">
                <a:latin typeface="+mn-ea"/>
              </a:rPr>
              <a:t>10</a:t>
            </a:r>
            <a:r>
              <a:rPr lang="zh-CN" altLang="en-US" sz="2800" dirty="0" smtClean="0">
                <a:latin typeface="+mn-ea"/>
              </a:rPr>
              <a:t>的两个数是好朋友。你能找一找吗</a:t>
            </a:r>
            <a:r>
              <a:rPr lang="zh-CN" altLang="en-US" sz="2800" dirty="0">
                <a:latin typeface="+mn-ea"/>
              </a:rPr>
              <a:t>？</a:t>
            </a:r>
          </a:p>
        </p:txBody>
      </p:sp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2753" y="2666435"/>
            <a:ext cx="10134869" cy="286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3"/>
          <p:cNvGrpSpPr/>
          <p:nvPr/>
        </p:nvGrpSpPr>
        <p:grpSpPr bwMode="auto">
          <a:xfrm>
            <a:off x="2248227" y="2222945"/>
            <a:ext cx="3285470" cy="628446"/>
            <a:chOff x="6468073" y="-1752232"/>
            <a:chExt cx="3246606" cy="499723"/>
          </a:xfrm>
          <a:solidFill>
            <a:srgbClr val="A1C450"/>
          </a:solidFill>
          <a:effectLst/>
        </p:grpSpPr>
        <p:sp>
          <p:nvSpPr>
            <p:cNvPr id="33" name="圆角矩形标注 32"/>
            <p:cNvSpPr/>
            <p:nvPr/>
          </p:nvSpPr>
          <p:spPr>
            <a:xfrm>
              <a:off x="6468073" y="-1752232"/>
              <a:ext cx="3246604" cy="499723"/>
            </a:xfrm>
            <a:prstGeom prst="wedgeRoundRectCallout">
              <a:avLst>
                <a:gd name="adj1" fmla="val -56060"/>
                <a:gd name="adj2" fmla="val 47479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34" name="TextBox 14"/>
            <p:cNvSpPr txBox="1">
              <a:spLocks noChangeArrowheads="1"/>
            </p:cNvSpPr>
            <p:nvPr/>
          </p:nvSpPr>
          <p:spPr bwMode="auto">
            <a:xfrm>
              <a:off x="6468073" y="-1702080"/>
              <a:ext cx="3246606" cy="4160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dirty="0">
                  <a:latin typeface="+mn-ea"/>
                </a:rPr>
                <a:t>谁</a:t>
              </a:r>
              <a:r>
                <a:rPr lang="zh-CN" altLang="en-US" sz="2800" dirty="0" smtClean="0">
                  <a:latin typeface="+mn-ea"/>
                </a:rPr>
                <a:t>是</a:t>
              </a: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2</a:t>
              </a:r>
              <a:r>
                <a:rPr lang="zh-CN" altLang="en-US" sz="2800" dirty="0" smtClean="0">
                  <a:latin typeface="+mn-ea"/>
                </a:rPr>
                <a:t>的</a:t>
              </a:r>
              <a:r>
                <a:rPr lang="zh-CN" altLang="en-US" sz="2800" dirty="0">
                  <a:latin typeface="+mn-ea"/>
                </a:rPr>
                <a:t>好朋友？</a:t>
              </a:r>
              <a:endParaRPr lang="zh-CN" altLang="zh-CN" sz="2800" dirty="0">
                <a:latin typeface="+mn-ea"/>
              </a:endParaRPr>
            </a:p>
          </p:txBody>
        </p:sp>
      </p:grp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89824" y="936382"/>
            <a:ext cx="2362364" cy="7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任意多边形 11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grpSp>
        <p:nvGrpSpPr>
          <p:cNvPr id="4" name="组合 3"/>
          <p:cNvGrpSpPr/>
          <p:nvPr/>
        </p:nvGrpSpPr>
        <p:grpSpPr>
          <a:xfrm>
            <a:off x="6873302" y="2340277"/>
            <a:ext cx="2882450" cy="639223"/>
            <a:chOff x="6873302" y="2340277"/>
            <a:chExt cx="2882450" cy="639223"/>
          </a:xfrm>
        </p:grpSpPr>
        <p:sp>
          <p:nvSpPr>
            <p:cNvPr id="29" name="圆角矩形标注 28"/>
            <p:cNvSpPr/>
            <p:nvPr/>
          </p:nvSpPr>
          <p:spPr bwMode="auto">
            <a:xfrm>
              <a:off x="6873302" y="2340277"/>
              <a:ext cx="2882450" cy="639223"/>
            </a:xfrm>
            <a:prstGeom prst="wedgeRoundRectCallout">
              <a:avLst>
                <a:gd name="adj1" fmla="val 58421"/>
                <a:gd name="adj2" fmla="val 47020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058414" y="2397065"/>
              <a:ext cx="25122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04236"/>
                  </a:solidFill>
                  <a:latin typeface="+mn-ea"/>
                </a:rPr>
                <a:t>8</a:t>
              </a:r>
              <a:r>
                <a:rPr lang="zh-CN" altLang="en-US" sz="2800" dirty="0">
                  <a:latin typeface="+mn-ea"/>
                </a:rPr>
                <a:t>是</a:t>
              </a:r>
              <a:r>
                <a:rPr lang="en-US" altLang="zh-CN" sz="2800" dirty="0">
                  <a:solidFill>
                    <a:srgbClr val="E04236"/>
                  </a:solidFill>
                  <a:latin typeface="+mn-ea"/>
                </a:rPr>
                <a:t>2</a:t>
              </a:r>
              <a:r>
                <a:rPr lang="zh-CN" altLang="en-US" sz="2800" dirty="0">
                  <a:latin typeface="+mn-ea"/>
                </a:rPr>
                <a:t>的好朋友</a:t>
              </a:r>
              <a:r>
                <a:rPr lang="en-US" altLang="zh-CN" sz="2800" dirty="0">
                  <a:latin typeface="+mn-ea"/>
                </a:rPr>
                <a:t>!</a:t>
              </a:r>
              <a:endParaRPr lang="zh-CN" altLang="en-US" sz="2800" dirty="0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729729" y="1119970"/>
            <a:ext cx="786247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合起来是</a:t>
            </a:r>
            <a:r>
              <a:rPr lang="en-US" altLang="zh-CN" sz="2800" dirty="0" smtClean="0">
                <a:latin typeface="+mn-ea"/>
              </a:rPr>
              <a:t>10</a:t>
            </a:r>
            <a:r>
              <a:rPr lang="zh-CN" altLang="en-US" sz="2800" dirty="0" smtClean="0">
                <a:latin typeface="+mn-ea"/>
              </a:rPr>
              <a:t>的两个数是好朋友。你能找一找吗</a:t>
            </a:r>
            <a:r>
              <a:rPr lang="zh-CN" altLang="en-US" sz="2800" dirty="0">
                <a:latin typeface="+mn-ea"/>
              </a:rPr>
              <a:t>？</a:t>
            </a:r>
          </a:p>
        </p:txBody>
      </p:sp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2753" y="2666435"/>
            <a:ext cx="10134869" cy="286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3"/>
          <p:cNvGrpSpPr/>
          <p:nvPr/>
        </p:nvGrpSpPr>
        <p:grpSpPr bwMode="auto">
          <a:xfrm>
            <a:off x="2248227" y="2222945"/>
            <a:ext cx="3285470" cy="628446"/>
            <a:chOff x="6468073" y="-1752232"/>
            <a:chExt cx="3246606" cy="499723"/>
          </a:xfrm>
          <a:solidFill>
            <a:srgbClr val="A1C450"/>
          </a:solidFill>
          <a:effectLst/>
        </p:grpSpPr>
        <p:sp>
          <p:nvSpPr>
            <p:cNvPr id="33" name="圆角矩形标注 32"/>
            <p:cNvSpPr/>
            <p:nvPr/>
          </p:nvSpPr>
          <p:spPr>
            <a:xfrm>
              <a:off x="6468073" y="-1752232"/>
              <a:ext cx="3246604" cy="499723"/>
            </a:xfrm>
            <a:prstGeom prst="wedgeRoundRectCallout">
              <a:avLst>
                <a:gd name="adj1" fmla="val -56060"/>
                <a:gd name="adj2" fmla="val 47479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34" name="TextBox 14"/>
            <p:cNvSpPr txBox="1">
              <a:spLocks noChangeArrowheads="1"/>
            </p:cNvSpPr>
            <p:nvPr/>
          </p:nvSpPr>
          <p:spPr bwMode="auto">
            <a:xfrm>
              <a:off x="6468073" y="-1702080"/>
              <a:ext cx="3246606" cy="4160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dirty="0">
                  <a:latin typeface="+mn-ea"/>
                </a:rPr>
                <a:t>谁</a:t>
              </a:r>
              <a:r>
                <a:rPr lang="zh-CN" altLang="en-US" sz="2800" dirty="0" smtClean="0">
                  <a:latin typeface="+mn-ea"/>
                </a:rPr>
                <a:t>是</a:t>
              </a: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5</a:t>
              </a:r>
              <a:r>
                <a:rPr lang="zh-CN" altLang="en-US" sz="2800" dirty="0" smtClean="0">
                  <a:latin typeface="+mn-ea"/>
                </a:rPr>
                <a:t>的</a:t>
              </a:r>
              <a:r>
                <a:rPr lang="zh-CN" altLang="en-US" sz="2800" dirty="0">
                  <a:latin typeface="+mn-ea"/>
                </a:rPr>
                <a:t>好朋友？</a:t>
              </a:r>
              <a:endParaRPr lang="zh-CN" altLang="zh-CN" sz="2800" dirty="0">
                <a:latin typeface="+mn-ea"/>
              </a:endParaRPr>
            </a:p>
          </p:txBody>
        </p:sp>
      </p:grp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82946" y="836184"/>
            <a:ext cx="2362364" cy="7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任意多边形 11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grpSp>
        <p:nvGrpSpPr>
          <p:cNvPr id="4" name="组合 3"/>
          <p:cNvGrpSpPr/>
          <p:nvPr/>
        </p:nvGrpSpPr>
        <p:grpSpPr>
          <a:xfrm>
            <a:off x="6873301" y="2340278"/>
            <a:ext cx="2882450" cy="639223"/>
            <a:chOff x="6873301" y="2340278"/>
            <a:chExt cx="2882450" cy="639223"/>
          </a:xfrm>
        </p:grpSpPr>
        <p:sp>
          <p:nvSpPr>
            <p:cNvPr id="29" name="圆角矩形标注 28"/>
            <p:cNvSpPr/>
            <p:nvPr/>
          </p:nvSpPr>
          <p:spPr bwMode="auto">
            <a:xfrm>
              <a:off x="6873301" y="2340278"/>
              <a:ext cx="2882450" cy="639223"/>
            </a:xfrm>
            <a:prstGeom prst="wedgeRoundRectCallout">
              <a:avLst>
                <a:gd name="adj1" fmla="val 58421"/>
                <a:gd name="adj2" fmla="val 47020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058414" y="2397065"/>
              <a:ext cx="25122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04236"/>
                  </a:solidFill>
                  <a:latin typeface="+mn-ea"/>
                </a:rPr>
                <a:t>5</a:t>
              </a:r>
              <a:r>
                <a:rPr lang="zh-CN" altLang="en-US" sz="2800" dirty="0">
                  <a:latin typeface="+mn-ea"/>
                </a:rPr>
                <a:t>是</a:t>
              </a:r>
              <a:r>
                <a:rPr lang="en-US" altLang="zh-CN" sz="2800" dirty="0">
                  <a:solidFill>
                    <a:srgbClr val="E04236"/>
                  </a:solidFill>
                  <a:latin typeface="+mn-ea"/>
                </a:rPr>
                <a:t>5</a:t>
              </a:r>
              <a:r>
                <a:rPr lang="zh-CN" altLang="en-US" sz="2800" dirty="0">
                  <a:latin typeface="+mn-ea"/>
                </a:rPr>
                <a:t>的好朋友</a:t>
              </a:r>
              <a:r>
                <a:rPr lang="en-US" altLang="zh-CN" sz="2800" dirty="0">
                  <a:latin typeface="+mn-ea"/>
                </a:rPr>
                <a:t>!</a:t>
              </a:r>
              <a:endParaRPr lang="zh-CN" altLang="en-US" sz="2800" dirty="0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729729" y="1119970"/>
            <a:ext cx="786247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合起来是</a:t>
            </a:r>
            <a:r>
              <a:rPr lang="en-US" altLang="zh-CN" sz="2800" dirty="0" smtClean="0">
                <a:latin typeface="+mn-ea"/>
              </a:rPr>
              <a:t>10</a:t>
            </a:r>
            <a:r>
              <a:rPr lang="zh-CN" altLang="en-US" sz="2800" dirty="0" smtClean="0">
                <a:latin typeface="+mn-ea"/>
              </a:rPr>
              <a:t>的两个数是好朋友。你能找一找吗</a:t>
            </a:r>
            <a:r>
              <a:rPr lang="zh-CN" altLang="en-US" sz="2800" dirty="0">
                <a:latin typeface="+mn-ea"/>
              </a:rPr>
              <a:t>？</a:t>
            </a:r>
          </a:p>
        </p:txBody>
      </p:sp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2753" y="2666435"/>
            <a:ext cx="10134869" cy="286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3"/>
          <p:cNvGrpSpPr/>
          <p:nvPr/>
        </p:nvGrpSpPr>
        <p:grpSpPr bwMode="auto">
          <a:xfrm>
            <a:off x="2248227" y="2222945"/>
            <a:ext cx="3285470" cy="628446"/>
            <a:chOff x="6468073" y="-1752232"/>
            <a:chExt cx="3246606" cy="499723"/>
          </a:xfrm>
          <a:solidFill>
            <a:srgbClr val="A1C450"/>
          </a:solidFill>
          <a:effectLst/>
        </p:grpSpPr>
        <p:sp>
          <p:nvSpPr>
            <p:cNvPr id="33" name="圆角矩形标注 32"/>
            <p:cNvSpPr/>
            <p:nvPr/>
          </p:nvSpPr>
          <p:spPr>
            <a:xfrm>
              <a:off x="6468073" y="-1752232"/>
              <a:ext cx="3246604" cy="499723"/>
            </a:xfrm>
            <a:prstGeom prst="wedgeRoundRectCallout">
              <a:avLst>
                <a:gd name="adj1" fmla="val -56060"/>
                <a:gd name="adj2" fmla="val 47479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34" name="TextBox 14"/>
            <p:cNvSpPr txBox="1">
              <a:spLocks noChangeArrowheads="1"/>
            </p:cNvSpPr>
            <p:nvPr/>
          </p:nvSpPr>
          <p:spPr bwMode="auto">
            <a:xfrm>
              <a:off x="6468073" y="-1702080"/>
              <a:ext cx="3246606" cy="4160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dirty="0">
                  <a:latin typeface="+mn-ea"/>
                </a:rPr>
                <a:t>谁</a:t>
              </a:r>
              <a:r>
                <a:rPr lang="zh-CN" altLang="en-US" sz="2800" dirty="0" smtClean="0">
                  <a:latin typeface="+mn-ea"/>
                </a:rPr>
                <a:t>是</a:t>
              </a: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6</a:t>
              </a:r>
              <a:r>
                <a:rPr lang="zh-CN" altLang="en-US" sz="2800" dirty="0" smtClean="0">
                  <a:latin typeface="+mn-ea"/>
                </a:rPr>
                <a:t>的</a:t>
              </a:r>
              <a:r>
                <a:rPr lang="zh-CN" altLang="en-US" sz="2800" dirty="0">
                  <a:latin typeface="+mn-ea"/>
                </a:rPr>
                <a:t>好朋友？</a:t>
              </a:r>
              <a:endParaRPr lang="zh-CN" altLang="zh-CN" sz="2800" dirty="0">
                <a:latin typeface="+mn-ea"/>
              </a:endParaRPr>
            </a:p>
          </p:txBody>
        </p:sp>
      </p:grp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82946" y="836184"/>
            <a:ext cx="2362364" cy="7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6873301" y="2340277"/>
            <a:ext cx="2882450" cy="639223"/>
            <a:chOff x="6873301" y="2340277"/>
            <a:chExt cx="2882450" cy="639223"/>
          </a:xfrm>
        </p:grpSpPr>
        <p:sp>
          <p:nvSpPr>
            <p:cNvPr id="29" name="圆角矩形标注 28"/>
            <p:cNvSpPr/>
            <p:nvPr/>
          </p:nvSpPr>
          <p:spPr bwMode="auto">
            <a:xfrm>
              <a:off x="6873301" y="2340277"/>
              <a:ext cx="2882450" cy="639223"/>
            </a:xfrm>
            <a:prstGeom prst="wedgeRoundRectCallout">
              <a:avLst>
                <a:gd name="adj1" fmla="val 58421"/>
                <a:gd name="adj2" fmla="val 47020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058414" y="2397065"/>
              <a:ext cx="25122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04236"/>
                  </a:solidFill>
                  <a:latin typeface="+mn-ea"/>
                </a:rPr>
                <a:t>4</a:t>
              </a:r>
              <a:r>
                <a:rPr lang="zh-CN" altLang="en-US" sz="2800" dirty="0">
                  <a:latin typeface="+mn-ea"/>
                </a:rPr>
                <a:t>是</a:t>
              </a:r>
              <a:r>
                <a:rPr lang="en-US" altLang="zh-CN" sz="2800" dirty="0">
                  <a:solidFill>
                    <a:srgbClr val="E04236"/>
                  </a:solidFill>
                  <a:latin typeface="+mn-ea"/>
                </a:rPr>
                <a:t>6</a:t>
              </a:r>
              <a:r>
                <a:rPr lang="zh-CN" altLang="en-US" sz="2800" dirty="0">
                  <a:latin typeface="+mn-ea"/>
                </a:rPr>
                <a:t>的好朋友</a:t>
              </a:r>
              <a:r>
                <a:rPr lang="en-US" altLang="zh-CN" sz="2800" dirty="0">
                  <a:latin typeface="+mn-ea"/>
                </a:rPr>
                <a:t>!</a:t>
              </a:r>
              <a:endParaRPr lang="zh-CN" altLang="en-US" sz="2800" dirty="0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 bwMode="auto">
          <a:xfrm>
            <a:off x="735725" y="1974330"/>
            <a:ext cx="10720550" cy="2486518"/>
            <a:chOff x="285720" y="1285866"/>
            <a:chExt cx="8634442" cy="1673838"/>
          </a:xfrm>
        </p:grpSpPr>
        <p:pic>
          <p:nvPicPr>
            <p:cNvPr id="3" name="Picture 5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1285866"/>
              <a:ext cx="8634442" cy="167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6"/>
            <p:cNvSpPr txBox="1">
              <a:spLocks noChangeArrowheads="1"/>
            </p:cNvSpPr>
            <p:nvPr/>
          </p:nvSpPr>
          <p:spPr bwMode="auto">
            <a:xfrm>
              <a:off x="1214414" y="1857370"/>
              <a:ext cx="6429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Arial" panose="020B0604020202020204" pitchFamily="34" charset="0"/>
                  <a:ea typeface="楷体_GB2312" pitchFamily="49" charset="-122"/>
                  <a:cs typeface="Arial" panose="020B0604020202020204" pitchFamily="34" charset="0"/>
                </a:rPr>
                <a:t>10</a:t>
              </a:r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37"/>
            <p:cNvSpPr txBox="1">
              <a:spLocks noChangeArrowheads="1"/>
            </p:cNvSpPr>
            <p:nvPr/>
          </p:nvSpPr>
          <p:spPr bwMode="auto">
            <a:xfrm>
              <a:off x="2000232" y="1752928"/>
              <a:ext cx="642938" cy="35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latin typeface="+mn-ea"/>
                  <a:ea typeface="+mn-ea"/>
                  <a:cs typeface="Arial" panose="020B0604020202020204" pitchFamily="34" charset="0"/>
                </a:rPr>
                <a:t>8</a:t>
              </a:r>
              <a:endParaRPr lang="zh-CN" altLang="zh-CN" sz="2800" dirty="0"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37"/>
            <p:cNvSpPr txBox="1">
              <a:spLocks noChangeArrowheads="1"/>
            </p:cNvSpPr>
            <p:nvPr/>
          </p:nvSpPr>
          <p:spPr bwMode="auto">
            <a:xfrm>
              <a:off x="2000232" y="2143427"/>
              <a:ext cx="642938" cy="35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latin typeface="+mn-ea"/>
                  <a:ea typeface="+mn-ea"/>
                  <a:cs typeface="Arial" panose="020B0604020202020204" pitchFamily="34" charset="0"/>
                </a:rPr>
                <a:t>2</a:t>
              </a:r>
              <a:endParaRPr lang="zh-CN" altLang="zh-CN" sz="2800"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Box 37"/>
            <p:cNvSpPr txBox="1">
              <a:spLocks noChangeArrowheads="1"/>
            </p:cNvSpPr>
            <p:nvPr/>
          </p:nvSpPr>
          <p:spPr bwMode="auto">
            <a:xfrm>
              <a:off x="2786054" y="2143427"/>
              <a:ext cx="642938" cy="35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latin typeface="+mn-ea"/>
                  <a:ea typeface="+mn-ea"/>
                  <a:cs typeface="Arial" panose="020B0604020202020204" pitchFamily="34" charset="0"/>
                </a:rPr>
                <a:t>7</a:t>
              </a:r>
              <a:endParaRPr lang="zh-CN" altLang="zh-CN" sz="2800"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37"/>
            <p:cNvSpPr txBox="1">
              <a:spLocks noChangeArrowheads="1"/>
            </p:cNvSpPr>
            <p:nvPr/>
          </p:nvSpPr>
          <p:spPr bwMode="auto">
            <a:xfrm>
              <a:off x="3571868" y="2143427"/>
              <a:ext cx="642938" cy="35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latin typeface="+mn-ea"/>
                  <a:ea typeface="+mn-ea"/>
                  <a:cs typeface="Arial" panose="020B0604020202020204" pitchFamily="34" charset="0"/>
                </a:rPr>
                <a:t>9</a:t>
              </a:r>
              <a:endParaRPr lang="zh-CN" altLang="zh-CN" sz="2800"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37"/>
            <p:cNvSpPr txBox="1">
              <a:spLocks noChangeArrowheads="1"/>
            </p:cNvSpPr>
            <p:nvPr/>
          </p:nvSpPr>
          <p:spPr bwMode="auto">
            <a:xfrm>
              <a:off x="4357683" y="1747847"/>
              <a:ext cx="642938" cy="35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latin typeface="+mn-ea"/>
                  <a:ea typeface="+mn-ea"/>
                  <a:cs typeface="Arial" panose="020B0604020202020204" pitchFamily="34" charset="0"/>
                </a:rPr>
                <a:t>6</a:t>
              </a:r>
              <a:endParaRPr lang="zh-CN" altLang="zh-CN" sz="2800"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37"/>
            <p:cNvSpPr txBox="1">
              <a:spLocks noChangeArrowheads="1"/>
            </p:cNvSpPr>
            <p:nvPr/>
          </p:nvSpPr>
          <p:spPr bwMode="auto">
            <a:xfrm>
              <a:off x="5143508" y="2143427"/>
              <a:ext cx="642938" cy="35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latin typeface="+mn-ea"/>
                  <a:ea typeface="+mn-ea"/>
                  <a:cs typeface="Arial" panose="020B0604020202020204" pitchFamily="34" charset="0"/>
                </a:rPr>
                <a:t>5</a:t>
              </a:r>
              <a:endParaRPr lang="zh-CN" altLang="zh-CN" sz="2800"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37"/>
            <p:cNvSpPr txBox="1">
              <a:spLocks noChangeArrowheads="1"/>
            </p:cNvSpPr>
            <p:nvPr/>
          </p:nvSpPr>
          <p:spPr bwMode="auto">
            <a:xfrm>
              <a:off x="5929326" y="1752597"/>
              <a:ext cx="642938" cy="35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latin typeface="+mn-ea"/>
                  <a:ea typeface="+mn-ea"/>
                  <a:cs typeface="Arial" panose="020B0604020202020204" pitchFamily="34" charset="0"/>
                </a:rPr>
                <a:t>2</a:t>
              </a:r>
              <a:endParaRPr lang="zh-CN" altLang="zh-CN" sz="2800"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Box 37"/>
            <p:cNvSpPr txBox="1">
              <a:spLocks noChangeArrowheads="1"/>
            </p:cNvSpPr>
            <p:nvPr/>
          </p:nvSpPr>
          <p:spPr bwMode="auto">
            <a:xfrm>
              <a:off x="6638921" y="1743072"/>
              <a:ext cx="642938" cy="35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latin typeface="+mn-ea"/>
                  <a:ea typeface="+mn-ea"/>
                  <a:cs typeface="Arial" panose="020B0604020202020204" pitchFamily="34" charset="0"/>
                </a:rPr>
                <a:t>4</a:t>
              </a:r>
              <a:endParaRPr lang="zh-CN" altLang="zh-CN" sz="2800"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37"/>
            <p:cNvSpPr txBox="1">
              <a:spLocks noChangeArrowheads="1"/>
            </p:cNvSpPr>
            <p:nvPr/>
          </p:nvSpPr>
          <p:spPr bwMode="auto">
            <a:xfrm>
              <a:off x="7429520" y="2143122"/>
              <a:ext cx="642938" cy="35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latin typeface="+mn-ea"/>
                  <a:ea typeface="+mn-ea"/>
                  <a:cs typeface="Arial" panose="020B0604020202020204" pitchFamily="34" charset="0"/>
                </a:rPr>
                <a:t>3</a:t>
              </a:r>
              <a:endParaRPr lang="zh-CN" altLang="zh-CN" sz="2800"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37"/>
            <p:cNvSpPr txBox="1">
              <a:spLocks noChangeArrowheads="1"/>
            </p:cNvSpPr>
            <p:nvPr/>
          </p:nvSpPr>
          <p:spPr bwMode="auto">
            <a:xfrm>
              <a:off x="8215342" y="2143122"/>
              <a:ext cx="642938" cy="35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latin typeface="+mn-ea"/>
                  <a:ea typeface="+mn-ea"/>
                  <a:cs typeface="Arial" panose="020B0604020202020204" pitchFamily="34" charset="0"/>
                </a:rPr>
                <a:t>1</a:t>
              </a:r>
              <a:endParaRPr lang="zh-CN" altLang="zh-CN" sz="2800"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3843088" y="2660492"/>
            <a:ext cx="798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E04236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endParaRPr lang="zh-CN" altLang="zh-CN" sz="3200" b="1" dirty="0">
              <a:solidFill>
                <a:srgbClr val="E04236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4789516" y="2650096"/>
            <a:ext cx="7982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E04236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endParaRPr lang="zh-CN" altLang="zh-CN" sz="3200" b="1" dirty="0">
              <a:solidFill>
                <a:srgbClr val="E04236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5739052" y="3236966"/>
            <a:ext cx="798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E04236"/>
                </a:solidFill>
                <a:latin typeface="+mn-ea"/>
                <a:ea typeface="+mn-ea"/>
                <a:cs typeface="Arial" panose="020B0604020202020204" pitchFamily="34" charset="0"/>
              </a:rPr>
              <a:t>4</a:t>
            </a:r>
            <a:endParaRPr lang="zh-CN" altLang="zh-CN" sz="3200" b="1" dirty="0">
              <a:solidFill>
                <a:srgbClr val="E04236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6746157" y="2661074"/>
            <a:ext cx="7982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E04236"/>
                </a:solidFill>
                <a:latin typeface="+mn-ea"/>
                <a:ea typeface="+mn-ea"/>
                <a:cs typeface="Arial" panose="020B0604020202020204" pitchFamily="34" charset="0"/>
              </a:rPr>
              <a:t>5</a:t>
            </a:r>
            <a:endParaRPr lang="zh-CN" altLang="zh-CN" sz="3200" b="1" dirty="0">
              <a:solidFill>
                <a:srgbClr val="E04236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7715921" y="3224897"/>
            <a:ext cx="798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E04236"/>
                </a:solidFill>
                <a:latin typeface="+mn-ea"/>
                <a:ea typeface="+mn-ea"/>
                <a:cs typeface="Arial" panose="020B0604020202020204" pitchFamily="34" charset="0"/>
              </a:rPr>
              <a:t>8</a:t>
            </a:r>
            <a:endParaRPr lang="zh-CN" altLang="zh-CN" sz="3200" b="1" dirty="0">
              <a:solidFill>
                <a:srgbClr val="E04236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8648907" y="3267007"/>
            <a:ext cx="798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E04236"/>
                </a:solidFill>
                <a:latin typeface="+mn-ea"/>
                <a:ea typeface="+mn-ea"/>
                <a:cs typeface="Arial" panose="020B0604020202020204" pitchFamily="34" charset="0"/>
              </a:rPr>
              <a:t>6</a:t>
            </a:r>
            <a:endParaRPr lang="zh-CN" altLang="zh-CN" sz="3200" b="1" dirty="0">
              <a:solidFill>
                <a:srgbClr val="E04236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37"/>
          <p:cNvSpPr txBox="1">
            <a:spLocks noChangeArrowheads="1"/>
          </p:cNvSpPr>
          <p:nvPr/>
        </p:nvSpPr>
        <p:spPr bwMode="auto">
          <a:xfrm>
            <a:off x="9609406" y="2667668"/>
            <a:ext cx="798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E04236"/>
                </a:solidFill>
                <a:latin typeface="+mn-ea"/>
                <a:ea typeface="+mn-ea"/>
                <a:cs typeface="Arial" panose="020B0604020202020204" pitchFamily="34" charset="0"/>
              </a:rPr>
              <a:t>7</a:t>
            </a:r>
            <a:endParaRPr lang="zh-CN" altLang="zh-CN" sz="3200" b="1" dirty="0">
              <a:solidFill>
                <a:srgbClr val="E04236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53"/>
          <p:cNvSpPr txBox="1">
            <a:spLocks noChangeArrowheads="1"/>
          </p:cNvSpPr>
          <p:nvPr/>
        </p:nvSpPr>
        <p:spPr bwMode="auto">
          <a:xfrm>
            <a:off x="10594934" y="2640122"/>
            <a:ext cx="7982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E04236"/>
                </a:solidFill>
                <a:latin typeface="+mn-ea"/>
                <a:ea typeface="+mn-ea"/>
                <a:cs typeface="Arial" panose="020B0604020202020204" pitchFamily="34" charset="0"/>
              </a:rPr>
              <a:t>9</a:t>
            </a:r>
            <a:endParaRPr lang="zh-CN" altLang="zh-CN" sz="3200" b="1" dirty="0">
              <a:solidFill>
                <a:srgbClr val="E04236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82946" y="836184"/>
            <a:ext cx="2362364" cy="7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任意多边形 25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22461" y="2004428"/>
            <a:ext cx="9676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经历动手实践、自主探索、合作交流的学习过程，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掌握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的分与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合。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探索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的不同分与合的过程中，培养学生的有序思维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" y="4679793"/>
            <a:ext cx="4607328" cy="192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0164" y="4732107"/>
            <a:ext cx="4607328" cy="192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8445" y="4511465"/>
            <a:ext cx="4607328" cy="192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圆角矩形标注 10"/>
          <p:cNvSpPr/>
          <p:nvPr/>
        </p:nvSpPr>
        <p:spPr>
          <a:xfrm>
            <a:off x="4607328" y="1228295"/>
            <a:ext cx="5423781" cy="683632"/>
          </a:xfrm>
          <a:prstGeom prst="wedgeRoundRectCallout">
            <a:avLst>
              <a:gd name="adj1" fmla="val 54403"/>
              <a:gd name="adj2" fmla="val -33600"/>
              <a:gd name="adj3" fmla="val 16667"/>
            </a:avLst>
          </a:prstGeom>
          <a:solidFill>
            <a:srgbClr val="B3D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+mn-ea"/>
                <a:cs typeface="楷体" panose="02010609060101010101" pitchFamily="49" charset="-122"/>
              </a:rPr>
              <a:t>数一数，绳子上有多少个珠子？</a:t>
            </a:r>
            <a:endParaRPr lang="zh-CN" altLang="en-US" sz="2800" dirty="0">
              <a:solidFill>
                <a:schemeClr val="bg1"/>
              </a:solidFill>
              <a:latin typeface="+mn-ea"/>
              <a:cs typeface="楷体" panose="02010609060101010101" pitchFamily="49" charset="-122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6376" y="4934994"/>
            <a:ext cx="4607328" cy="192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34994"/>
            <a:ext cx="4607328" cy="192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0114" y="4934994"/>
            <a:ext cx="2367887" cy="192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664" y="2335456"/>
            <a:ext cx="6067425" cy="103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42" y="755341"/>
            <a:ext cx="615977" cy="82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组合 32"/>
          <p:cNvGrpSpPr/>
          <p:nvPr/>
        </p:nvGrpSpPr>
        <p:grpSpPr bwMode="auto">
          <a:xfrm>
            <a:off x="6390067" y="1831805"/>
            <a:ext cx="928687" cy="1115357"/>
            <a:chOff x="1714480" y="3027999"/>
            <a:chExt cx="928694" cy="1115387"/>
          </a:xfrm>
        </p:grpSpPr>
        <p:sp>
          <p:nvSpPr>
            <p:cNvPr id="41" name="TextBox 83"/>
            <p:cNvSpPr txBox="1">
              <a:spLocks noChangeArrowheads="1"/>
            </p:cNvSpPr>
            <p:nvPr/>
          </p:nvSpPr>
          <p:spPr bwMode="auto">
            <a:xfrm>
              <a:off x="1847623" y="3027999"/>
              <a:ext cx="629294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latin typeface="+mn-ea"/>
                  <a:cs typeface="Arial" panose="020B0604020202020204" pitchFamily="34" charset="0"/>
                </a:rPr>
                <a:t>10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44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45" name="直接连接符 44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24"/>
          <p:cNvSpPr txBox="1">
            <a:spLocks noChangeArrowheads="1"/>
          </p:cNvSpPr>
          <p:nvPr/>
        </p:nvSpPr>
        <p:spPr bwMode="auto">
          <a:xfrm>
            <a:off x="6264702" y="2544241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1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8" name="TextBox 24"/>
          <p:cNvSpPr txBox="1">
            <a:spLocks noChangeArrowheads="1"/>
          </p:cNvSpPr>
          <p:nvPr/>
        </p:nvSpPr>
        <p:spPr bwMode="auto">
          <a:xfrm>
            <a:off x="6998390" y="2551338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9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62" y="2043331"/>
            <a:ext cx="4981575" cy="7429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482" y="2775795"/>
            <a:ext cx="5620585" cy="961764"/>
          </a:xfrm>
          <a:prstGeom prst="rect">
            <a:avLst/>
          </a:prstGeom>
        </p:spPr>
      </p:pic>
      <p:grpSp>
        <p:nvGrpSpPr>
          <p:cNvPr id="50" name="组合 97"/>
          <p:cNvGrpSpPr/>
          <p:nvPr/>
        </p:nvGrpSpPr>
        <p:grpSpPr bwMode="auto">
          <a:xfrm>
            <a:off x="1399263" y="3023971"/>
            <a:ext cx="779807" cy="488561"/>
            <a:chOff x="1897855" y="902493"/>
            <a:chExt cx="488157" cy="345281"/>
          </a:xfrm>
        </p:grpSpPr>
        <p:pic>
          <p:nvPicPr>
            <p:cNvPr id="51" name="Picture 7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97855" y="902493"/>
              <a:ext cx="25717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7412" y="933449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组合 32"/>
          <p:cNvGrpSpPr/>
          <p:nvPr/>
        </p:nvGrpSpPr>
        <p:grpSpPr bwMode="auto">
          <a:xfrm>
            <a:off x="7457716" y="1842275"/>
            <a:ext cx="928687" cy="1115357"/>
            <a:chOff x="1714480" y="3027999"/>
            <a:chExt cx="928694" cy="1115387"/>
          </a:xfrm>
        </p:grpSpPr>
        <p:sp>
          <p:nvSpPr>
            <p:cNvPr id="36" name="TextBox 83"/>
            <p:cNvSpPr txBox="1">
              <a:spLocks noChangeArrowheads="1"/>
            </p:cNvSpPr>
            <p:nvPr/>
          </p:nvSpPr>
          <p:spPr bwMode="auto">
            <a:xfrm>
              <a:off x="1847623" y="3027999"/>
              <a:ext cx="629294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latin typeface="+mn-ea"/>
                  <a:cs typeface="Arial" panose="020B0604020202020204" pitchFamily="34" charset="0"/>
                </a:rPr>
                <a:t>10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37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38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39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53" name="直接连接符 52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7332351" y="2554711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2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6" name="TextBox 24"/>
          <p:cNvSpPr txBox="1">
            <a:spLocks noChangeArrowheads="1"/>
          </p:cNvSpPr>
          <p:nvPr/>
        </p:nvSpPr>
        <p:spPr bwMode="auto">
          <a:xfrm>
            <a:off x="8066039" y="2561808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8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530" y="3525228"/>
            <a:ext cx="5620585" cy="961764"/>
          </a:xfrm>
          <a:prstGeom prst="rect">
            <a:avLst/>
          </a:prstGeom>
        </p:spPr>
      </p:pic>
      <p:grpSp>
        <p:nvGrpSpPr>
          <p:cNvPr id="33" name="组合 98"/>
          <p:cNvGrpSpPr/>
          <p:nvPr/>
        </p:nvGrpSpPr>
        <p:grpSpPr bwMode="auto">
          <a:xfrm>
            <a:off x="1365871" y="3770103"/>
            <a:ext cx="1223757" cy="520060"/>
            <a:chOff x="1888378" y="1240660"/>
            <a:chExt cx="783414" cy="350023"/>
          </a:xfrm>
        </p:grpSpPr>
        <p:pic>
          <p:nvPicPr>
            <p:cNvPr id="34" name="Picture 7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8378" y="1240660"/>
              <a:ext cx="25717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7427" y="1276358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3192" y="1271603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组合 32"/>
          <p:cNvGrpSpPr/>
          <p:nvPr/>
        </p:nvGrpSpPr>
        <p:grpSpPr bwMode="auto">
          <a:xfrm>
            <a:off x="8477227" y="1852781"/>
            <a:ext cx="928687" cy="1115357"/>
            <a:chOff x="1714480" y="3027999"/>
            <a:chExt cx="928694" cy="1115387"/>
          </a:xfrm>
        </p:grpSpPr>
        <p:sp>
          <p:nvSpPr>
            <p:cNvPr id="61" name="TextBox 83"/>
            <p:cNvSpPr txBox="1">
              <a:spLocks noChangeArrowheads="1"/>
            </p:cNvSpPr>
            <p:nvPr/>
          </p:nvSpPr>
          <p:spPr bwMode="auto">
            <a:xfrm>
              <a:off x="1847623" y="3027999"/>
              <a:ext cx="629294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latin typeface="+mn-ea"/>
                  <a:cs typeface="Arial" panose="020B0604020202020204" pitchFamily="34" charset="0"/>
                </a:rPr>
                <a:t>10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62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63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64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65" name="直接连接符 64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TextBox 24"/>
          <p:cNvSpPr txBox="1">
            <a:spLocks noChangeArrowheads="1"/>
          </p:cNvSpPr>
          <p:nvPr/>
        </p:nvSpPr>
        <p:spPr bwMode="auto">
          <a:xfrm>
            <a:off x="8351862" y="2565217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3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68" name="TextBox 24"/>
          <p:cNvSpPr txBox="1">
            <a:spLocks noChangeArrowheads="1"/>
          </p:cNvSpPr>
          <p:nvPr/>
        </p:nvSpPr>
        <p:spPr bwMode="auto">
          <a:xfrm>
            <a:off x="9085550" y="2572314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7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578" y="4323328"/>
            <a:ext cx="5620585" cy="961764"/>
          </a:xfrm>
          <a:prstGeom prst="rect">
            <a:avLst/>
          </a:prstGeom>
        </p:spPr>
      </p:pic>
      <p:grpSp>
        <p:nvGrpSpPr>
          <p:cNvPr id="69" name="组合 99"/>
          <p:cNvGrpSpPr/>
          <p:nvPr/>
        </p:nvGrpSpPr>
        <p:grpSpPr bwMode="auto">
          <a:xfrm>
            <a:off x="1399263" y="4563031"/>
            <a:ext cx="1632281" cy="583871"/>
            <a:chOff x="1893158" y="1600236"/>
            <a:chExt cx="1073937" cy="371466"/>
          </a:xfrm>
        </p:grpSpPr>
        <p:pic>
          <p:nvPicPr>
            <p:cNvPr id="70" name="Picture 7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93158" y="1600236"/>
              <a:ext cx="25717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7442" y="1633552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3207" y="1628797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38495" y="1657377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" name="组合 32"/>
          <p:cNvGrpSpPr/>
          <p:nvPr/>
        </p:nvGrpSpPr>
        <p:grpSpPr bwMode="auto">
          <a:xfrm>
            <a:off x="9591329" y="1831755"/>
            <a:ext cx="928687" cy="1115357"/>
            <a:chOff x="1714480" y="3027999"/>
            <a:chExt cx="928694" cy="1115387"/>
          </a:xfrm>
        </p:grpSpPr>
        <p:sp>
          <p:nvSpPr>
            <p:cNvPr id="75" name="TextBox 83"/>
            <p:cNvSpPr txBox="1">
              <a:spLocks noChangeArrowheads="1"/>
            </p:cNvSpPr>
            <p:nvPr/>
          </p:nvSpPr>
          <p:spPr bwMode="auto">
            <a:xfrm>
              <a:off x="1847623" y="3027999"/>
              <a:ext cx="629294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latin typeface="+mn-ea"/>
                  <a:cs typeface="Arial" panose="020B0604020202020204" pitchFamily="34" charset="0"/>
                </a:rPr>
                <a:t>10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76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77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78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79" name="直接连接符 78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extBox 24"/>
          <p:cNvSpPr txBox="1">
            <a:spLocks noChangeArrowheads="1"/>
          </p:cNvSpPr>
          <p:nvPr/>
        </p:nvSpPr>
        <p:spPr bwMode="auto">
          <a:xfrm>
            <a:off x="9465964" y="2544191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4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82" name="TextBox 24"/>
          <p:cNvSpPr txBox="1">
            <a:spLocks noChangeArrowheads="1"/>
          </p:cNvSpPr>
          <p:nvPr/>
        </p:nvSpPr>
        <p:spPr bwMode="auto">
          <a:xfrm>
            <a:off x="10199652" y="2551288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6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832" y="5112623"/>
            <a:ext cx="5620585" cy="961764"/>
          </a:xfrm>
          <a:prstGeom prst="rect">
            <a:avLst/>
          </a:prstGeom>
        </p:spPr>
      </p:pic>
      <p:grpSp>
        <p:nvGrpSpPr>
          <p:cNvPr id="84" name="组合 100"/>
          <p:cNvGrpSpPr/>
          <p:nvPr/>
        </p:nvGrpSpPr>
        <p:grpSpPr bwMode="auto">
          <a:xfrm>
            <a:off x="1350105" y="5322755"/>
            <a:ext cx="1901490" cy="624355"/>
            <a:chOff x="1895556" y="1962191"/>
            <a:chExt cx="1223966" cy="409568"/>
          </a:xfrm>
        </p:grpSpPr>
        <p:pic>
          <p:nvPicPr>
            <p:cNvPr id="85" name="Picture 7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95556" y="1962191"/>
              <a:ext cx="25717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2220" y="1995507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7985" y="1990752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73" y="2019332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0922" y="2057434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组合 32"/>
          <p:cNvGrpSpPr/>
          <p:nvPr/>
        </p:nvGrpSpPr>
        <p:grpSpPr bwMode="auto">
          <a:xfrm>
            <a:off x="10673895" y="1826496"/>
            <a:ext cx="928687" cy="1115357"/>
            <a:chOff x="1714480" y="3027999"/>
            <a:chExt cx="928694" cy="1115387"/>
          </a:xfrm>
        </p:grpSpPr>
        <p:sp>
          <p:nvSpPr>
            <p:cNvPr id="91" name="TextBox 83"/>
            <p:cNvSpPr txBox="1">
              <a:spLocks noChangeArrowheads="1"/>
            </p:cNvSpPr>
            <p:nvPr/>
          </p:nvSpPr>
          <p:spPr bwMode="auto">
            <a:xfrm>
              <a:off x="1847623" y="3027999"/>
              <a:ext cx="629294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latin typeface="+mn-ea"/>
                  <a:cs typeface="Arial" panose="020B0604020202020204" pitchFamily="34" charset="0"/>
                </a:rPr>
                <a:t>10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92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93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94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95" name="直接连接符 94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TextBox 24"/>
          <p:cNvSpPr txBox="1">
            <a:spLocks noChangeArrowheads="1"/>
          </p:cNvSpPr>
          <p:nvPr/>
        </p:nvSpPr>
        <p:spPr bwMode="auto">
          <a:xfrm>
            <a:off x="10548530" y="2538932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5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98" name="TextBox 24"/>
          <p:cNvSpPr txBox="1">
            <a:spLocks noChangeArrowheads="1"/>
          </p:cNvSpPr>
          <p:nvPr/>
        </p:nvSpPr>
        <p:spPr bwMode="auto">
          <a:xfrm>
            <a:off x="11282218" y="2546029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5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137" name="组合 18"/>
          <p:cNvGrpSpPr/>
          <p:nvPr/>
        </p:nvGrpSpPr>
        <p:grpSpPr bwMode="auto">
          <a:xfrm>
            <a:off x="4845050" y="927100"/>
            <a:ext cx="5537200" cy="581660"/>
            <a:chOff x="2543042" y="-3421228"/>
            <a:chExt cx="6546444" cy="576409"/>
          </a:xfrm>
          <a:solidFill>
            <a:srgbClr val="FFFFCC"/>
          </a:solidFill>
          <a:effectLst/>
        </p:grpSpPr>
        <p:sp>
          <p:nvSpPr>
            <p:cNvPr id="138" name="圆角矩形标注 137"/>
            <p:cNvSpPr/>
            <p:nvPr/>
          </p:nvSpPr>
          <p:spPr>
            <a:xfrm>
              <a:off x="2543042" y="-3421228"/>
              <a:ext cx="6546444" cy="576409"/>
            </a:xfrm>
            <a:prstGeom prst="wedgeRoundRectCallout">
              <a:avLst>
                <a:gd name="adj1" fmla="val 54435"/>
                <a:gd name="adj2" fmla="val -2226"/>
                <a:gd name="adj3" fmla="val 16667"/>
              </a:avLst>
            </a:prstGeom>
            <a:solidFill>
              <a:srgbClr val="B3D798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139" name="TextBox 26"/>
            <p:cNvSpPr txBox="1">
              <a:spLocks noChangeArrowheads="1"/>
            </p:cNvSpPr>
            <p:nvPr/>
          </p:nvSpPr>
          <p:spPr bwMode="auto">
            <a:xfrm>
              <a:off x="2658946" y="-3396865"/>
              <a:ext cx="6314634" cy="5184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n-ea"/>
                </a:rPr>
                <a:t>你能有次序地涂一涂、分一分吗？</a:t>
              </a:r>
              <a:endParaRPr lang="zh-CN" altLang="zh-CN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5" grpId="0"/>
      <p:bldP spid="56" grpId="0"/>
      <p:bldP spid="67" grpId="0"/>
      <p:bldP spid="68" grpId="0"/>
      <p:bldP spid="81" grpId="0"/>
      <p:bldP spid="82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"/>
          <p:cNvGrpSpPr/>
          <p:nvPr/>
        </p:nvGrpSpPr>
        <p:grpSpPr bwMode="auto">
          <a:xfrm>
            <a:off x="7147237" y="927172"/>
            <a:ext cx="3654540" cy="581670"/>
            <a:chOff x="2543042" y="-3421228"/>
            <a:chExt cx="6546444" cy="576409"/>
          </a:xfrm>
          <a:solidFill>
            <a:srgbClr val="87C8A0"/>
          </a:solidFill>
          <a:effectLst/>
        </p:grpSpPr>
        <p:sp>
          <p:nvSpPr>
            <p:cNvPr id="26" name="圆角矩形标注 25"/>
            <p:cNvSpPr/>
            <p:nvPr/>
          </p:nvSpPr>
          <p:spPr>
            <a:xfrm>
              <a:off x="2543042" y="-3421228"/>
              <a:ext cx="6546444" cy="576409"/>
            </a:xfrm>
            <a:prstGeom prst="wedgeRoundRectCallout">
              <a:avLst>
                <a:gd name="adj1" fmla="val 54435"/>
                <a:gd name="adj2" fmla="val -2226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2658946" y="-3396865"/>
              <a:ext cx="6314635" cy="5184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dirty="0" smtClean="0">
                  <a:solidFill>
                    <a:schemeClr val="bg1"/>
                  </a:solidFill>
                  <a:latin typeface="+mn-ea"/>
                </a:rPr>
                <a:t>你还能想到什么？</a:t>
              </a:r>
              <a:endParaRPr lang="zh-CN" altLang="zh-CN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11" name="Picture 5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42" y="755341"/>
            <a:ext cx="615977" cy="82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组合 32"/>
          <p:cNvGrpSpPr/>
          <p:nvPr/>
        </p:nvGrpSpPr>
        <p:grpSpPr bwMode="auto">
          <a:xfrm>
            <a:off x="6390067" y="1831805"/>
            <a:ext cx="928687" cy="1115357"/>
            <a:chOff x="1714480" y="3027999"/>
            <a:chExt cx="928694" cy="1115387"/>
          </a:xfrm>
        </p:grpSpPr>
        <p:sp>
          <p:nvSpPr>
            <p:cNvPr id="41" name="TextBox 83"/>
            <p:cNvSpPr txBox="1">
              <a:spLocks noChangeArrowheads="1"/>
            </p:cNvSpPr>
            <p:nvPr/>
          </p:nvSpPr>
          <p:spPr bwMode="auto">
            <a:xfrm>
              <a:off x="1847623" y="3027999"/>
              <a:ext cx="629294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2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3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44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45" name="直接连接符 44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24"/>
          <p:cNvSpPr txBox="1">
            <a:spLocks noChangeArrowheads="1"/>
          </p:cNvSpPr>
          <p:nvPr/>
        </p:nvSpPr>
        <p:spPr bwMode="auto">
          <a:xfrm>
            <a:off x="6264702" y="2544241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8" name="TextBox 24"/>
          <p:cNvSpPr txBox="1">
            <a:spLocks noChangeArrowheads="1"/>
          </p:cNvSpPr>
          <p:nvPr/>
        </p:nvSpPr>
        <p:spPr bwMode="auto">
          <a:xfrm>
            <a:off x="6998390" y="2551338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62" y="2043331"/>
            <a:ext cx="4981575" cy="7429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482" y="2775795"/>
            <a:ext cx="5620585" cy="961764"/>
          </a:xfrm>
          <a:prstGeom prst="rect">
            <a:avLst/>
          </a:prstGeom>
        </p:spPr>
      </p:pic>
      <p:grpSp>
        <p:nvGrpSpPr>
          <p:cNvPr id="50" name="组合 97"/>
          <p:cNvGrpSpPr/>
          <p:nvPr/>
        </p:nvGrpSpPr>
        <p:grpSpPr bwMode="auto">
          <a:xfrm>
            <a:off x="1399263" y="3023971"/>
            <a:ext cx="779807" cy="488561"/>
            <a:chOff x="1897855" y="902493"/>
            <a:chExt cx="488157" cy="345281"/>
          </a:xfrm>
        </p:grpSpPr>
        <p:pic>
          <p:nvPicPr>
            <p:cNvPr id="51" name="Picture 7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97855" y="902493"/>
              <a:ext cx="25717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7412" y="933449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组合 32"/>
          <p:cNvGrpSpPr/>
          <p:nvPr/>
        </p:nvGrpSpPr>
        <p:grpSpPr bwMode="auto">
          <a:xfrm>
            <a:off x="7457716" y="1842275"/>
            <a:ext cx="928687" cy="1115357"/>
            <a:chOff x="1714480" y="3027999"/>
            <a:chExt cx="928694" cy="1115387"/>
          </a:xfrm>
        </p:grpSpPr>
        <p:sp>
          <p:nvSpPr>
            <p:cNvPr id="36" name="TextBox 83"/>
            <p:cNvSpPr txBox="1">
              <a:spLocks noChangeArrowheads="1"/>
            </p:cNvSpPr>
            <p:nvPr/>
          </p:nvSpPr>
          <p:spPr bwMode="auto">
            <a:xfrm>
              <a:off x="1847623" y="3027999"/>
              <a:ext cx="629294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7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8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39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53" name="直接连接符 52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7332351" y="2554711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6" name="TextBox 24"/>
          <p:cNvSpPr txBox="1">
            <a:spLocks noChangeArrowheads="1"/>
          </p:cNvSpPr>
          <p:nvPr/>
        </p:nvSpPr>
        <p:spPr bwMode="auto">
          <a:xfrm>
            <a:off x="8066039" y="2561808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530" y="3525228"/>
            <a:ext cx="5620585" cy="961764"/>
          </a:xfrm>
          <a:prstGeom prst="rect">
            <a:avLst/>
          </a:prstGeom>
        </p:spPr>
      </p:pic>
      <p:grpSp>
        <p:nvGrpSpPr>
          <p:cNvPr id="33" name="组合 98"/>
          <p:cNvGrpSpPr/>
          <p:nvPr/>
        </p:nvGrpSpPr>
        <p:grpSpPr bwMode="auto">
          <a:xfrm>
            <a:off x="1365871" y="3770103"/>
            <a:ext cx="1223757" cy="520060"/>
            <a:chOff x="1888378" y="1240660"/>
            <a:chExt cx="783414" cy="350023"/>
          </a:xfrm>
        </p:grpSpPr>
        <p:pic>
          <p:nvPicPr>
            <p:cNvPr id="34" name="Picture 7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8378" y="1240660"/>
              <a:ext cx="25717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7427" y="1276358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3192" y="1271603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组合 32"/>
          <p:cNvGrpSpPr/>
          <p:nvPr/>
        </p:nvGrpSpPr>
        <p:grpSpPr bwMode="auto">
          <a:xfrm>
            <a:off x="8477227" y="1852781"/>
            <a:ext cx="928687" cy="1115357"/>
            <a:chOff x="1714480" y="3027999"/>
            <a:chExt cx="928694" cy="1115387"/>
          </a:xfrm>
        </p:grpSpPr>
        <p:sp>
          <p:nvSpPr>
            <p:cNvPr id="61" name="TextBox 83"/>
            <p:cNvSpPr txBox="1">
              <a:spLocks noChangeArrowheads="1"/>
            </p:cNvSpPr>
            <p:nvPr/>
          </p:nvSpPr>
          <p:spPr bwMode="auto">
            <a:xfrm>
              <a:off x="1847623" y="3027999"/>
              <a:ext cx="629294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2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3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64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65" name="直接连接符 64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TextBox 24"/>
          <p:cNvSpPr txBox="1">
            <a:spLocks noChangeArrowheads="1"/>
          </p:cNvSpPr>
          <p:nvPr/>
        </p:nvSpPr>
        <p:spPr bwMode="auto">
          <a:xfrm>
            <a:off x="8351862" y="2565217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8" name="TextBox 24"/>
          <p:cNvSpPr txBox="1">
            <a:spLocks noChangeArrowheads="1"/>
          </p:cNvSpPr>
          <p:nvPr/>
        </p:nvSpPr>
        <p:spPr bwMode="auto">
          <a:xfrm>
            <a:off x="9085550" y="2572314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578" y="4323328"/>
            <a:ext cx="5620585" cy="961764"/>
          </a:xfrm>
          <a:prstGeom prst="rect">
            <a:avLst/>
          </a:prstGeom>
        </p:spPr>
      </p:pic>
      <p:grpSp>
        <p:nvGrpSpPr>
          <p:cNvPr id="69" name="组合 99"/>
          <p:cNvGrpSpPr/>
          <p:nvPr/>
        </p:nvGrpSpPr>
        <p:grpSpPr bwMode="auto">
          <a:xfrm>
            <a:off x="1399263" y="4563031"/>
            <a:ext cx="1632281" cy="583871"/>
            <a:chOff x="1893158" y="1600236"/>
            <a:chExt cx="1073937" cy="371466"/>
          </a:xfrm>
        </p:grpSpPr>
        <p:pic>
          <p:nvPicPr>
            <p:cNvPr id="70" name="Picture 7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93158" y="1600236"/>
              <a:ext cx="25717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7442" y="1633552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3207" y="1628797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38495" y="1657377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" name="组合 32"/>
          <p:cNvGrpSpPr/>
          <p:nvPr/>
        </p:nvGrpSpPr>
        <p:grpSpPr bwMode="auto">
          <a:xfrm>
            <a:off x="9591329" y="1831755"/>
            <a:ext cx="928687" cy="1115357"/>
            <a:chOff x="1714480" y="3027999"/>
            <a:chExt cx="928694" cy="1115387"/>
          </a:xfrm>
        </p:grpSpPr>
        <p:sp>
          <p:nvSpPr>
            <p:cNvPr id="75" name="TextBox 83"/>
            <p:cNvSpPr txBox="1">
              <a:spLocks noChangeArrowheads="1"/>
            </p:cNvSpPr>
            <p:nvPr/>
          </p:nvSpPr>
          <p:spPr bwMode="auto">
            <a:xfrm>
              <a:off x="1847623" y="3027999"/>
              <a:ext cx="629294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6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7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78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79" name="直接连接符 78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extBox 24"/>
          <p:cNvSpPr txBox="1">
            <a:spLocks noChangeArrowheads="1"/>
          </p:cNvSpPr>
          <p:nvPr/>
        </p:nvSpPr>
        <p:spPr bwMode="auto">
          <a:xfrm>
            <a:off x="9465964" y="2544191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2" name="TextBox 24"/>
          <p:cNvSpPr txBox="1">
            <a:spLocks noChangeArrowheads="1"/>
          </p:cNvSpPr>
          <p:nvPr/>
        </p:nvSpPr>
        <p:spPr bwMode="auto">
          <a:xfrm>
            <a:off x="10199652" y="2551288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832" y="5112623"/>
            <a:ext cx="5620585" cy="961764"/>
          </a:xfrm>
          <a:prstGeom prst="rect">
            <a:avLst/>
          </a:prstGeom>
        </p:spPr>
      </p:pic>
      <p:grpSp>
        <p:nvGrpSpPr>
          <p:cNvPr id="84" name="组合 100"/>
          <p:cNvGrpSpPr/>
          <p:nvPr/>
        </p:nvGrpSpPr>
        <p:grpSpPr bwMode="auto">
          <a:xfrm>
            <a:off x="1350105" y="5322755"/>
            <a:ext cx="1901490" cy="624355"/>
            <a:chOff x="1895556" y="1962191"/>
            <a:chExt cx="1223966" cy="409568"/>
          </a:xfrm>
        </p:grpSpPr>
        <p:pic>
          <p:nvPicPr>
            <p:cNvPr id="85" name="Picture 7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95556" y="1962191"/>
              <a:ext cx="25717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2220" y="1995507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7985" y="1990752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73" y="2019332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7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0922" y="2057434"/>
              <a:ext cx="228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组合 32"/>
          <p:cNvGrpSpPr/>
          <p:nvPr/>
        </p:nvGrpSpPr>
        <p:grpSpPr bwMode="auto">
          <a:xfrm>
            <a:off x="10673895" y="1826496"/>
            <a:ext cx="928687" cy="1115357"/>
            <a:chOff x="1714480" y="3027999"/>
            <a:chExt cx="928694" cy="1115387"/>
          </a:xfrm>
        </p:grpSpPr>
        <p:sp>
          <p:nvSpPr>
            <p:cNvPr id="91" name="TextBox 83"/>
            <p:cNvSpPr txBox="1">
              <a:spLocks noChangeArrowheads="1"/>
            </p:cNvSpPr>
            <p:nvPr/>
          </p:nvSpPr>
          <p:spPr bwMode="auto">
            <a:xfrm>
              <a:off x="1847623" y="3027999"/>
              <a:ext cx="629294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2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3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94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95" name="直接连接符 94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TextBox 24"/>
          <p:cNvSpPr txBox="1">
            <a:spLocks noChangeArrowheads="1"/>
          </p:cNvSpPr>
          <p:nvPr/>
        </p:nvSpPr>
        <p:spPr bwMode="auto">
          <a:xfrm>
            <a:off x="10548530" y="2538932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8" name="TextBox 24"/>
          <p:cNvSpPr txBox="1">
            <a:spLocks noChangeArrowheads="1"/>
          </p:cNvSpPr>
          <p:nvPr/>
        </p:nvSpPr>
        <p:spPr bwMode="auto">
          <a:xfrm>
            <a:off x="11282218" y="2546029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99" name="组合 32"/>
          <p:cNvGrpSpPr/>
          <p:nvPr/>
        </p:nvGrpSpPr>
        <p:grpSpPr bwMode="auto">
          <a:xfrm>
            <a:off x="6384807" y="3797242"/>
            <a:ext cx="928687" cy="1115357"/>
            <a:chOff x="1714480" y="3027999"/>
            <a:chExt cx="928694" cy="1115387"/>
          </a:xfrm>
        </p:grpSpPr>
        <p:sp>
          <p:nvSpPr>
            <p:cNvPr id="100" name="TextBox 83"/>
            <p:cNvSpPr txBox="1">
              <a:spLocks noChangeArrowheads="1"/>
            </p:cNvSpPr>
            <p:nvPr/>
          </p:nvSpPr>
          <p:spPr bwMode="auto">
            <a:xfrm>
              <a:off x="1847623" y="3027999"/>
              <a:ext cx="629294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01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02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103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104" name="直接连接符 103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TextBox 24"/>
          <p:cNvSpPr txBox="1">
            <a:spLocks noChangeArrowheads="1"/>
          </p:cNvSpPr>
          <p:nvPr/>
        </p:nvSpPr>
        <p:spPr bwMode="auto">
          <a:xfrm>
            <a:off x="6259442" y="4509678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7" name="TextBox 24"/>
          <p:cNvSpPr txBox="1">
            <a:spLocks noChangeArrowheads="1"/>
          </p:cNvSpPr>
          <p:nvPr/>
        </p:nvSpPr>
        <p:spPr bwMode="auto">
          <a:xfrm>
            <a:off x="6993130" y="4516775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08" name="组合 32"/>
          <p:cNvGrpSpPr/>
          <p:nvPr/>
        </p:nvGrpSpPr>
        <p:grpSpPr bwMode="auto">
          <a:xfrm>
            <a:off x="7452456" y="3807712"/>
            <a:ext cx="928687" cy="1115357"/>
            <a:chOff x="1714480" y="3027999"/>
            <a:chExt cx="928694" cy="1115387"/>
          </a:xfrm>
        </p:grpSpPr>
        <p:sp>
          <p:nvSpPr>
            <p:cNvPr id="109" name="TextBox 83"/>
            <p:cNvSpPr txBox="1">
              <a:spLocks noChangeArrowheads="1"/>
            </p:cNvSpPr>
            <p:nvPr/>
          </p:nvSpPr>
          <p:spPr bwMode="auto">
            <a:xfrm>
              <a:off x="1847623" y="3027999"/>
              <a:ext cx="629294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10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11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112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113" name="直接连接符 112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5" name="TextBox 24"/>
          <p:cNvSpPr txBox="1">
            <a:spLocks noChangeArrowheads="1"/>
          </p:cNvSpPr>
          <p:nvPr/>
        </p:nvSpPr>
        <p:spPr bwMode="auto">
          <a:xfrm>
            <a:off x="7327091" y="4520148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6" name="TextBox 24"/>
          <p:cNvSpPr txBox="1">
            <a:spLocks noChangeArrowheads="1"/>
          </p:cNvSpPr>
          <p:nvPr/>
        </p:nvSpPr>
        <p:spPr bwMode="auto">
          <a:xfrm>
            <a:off x="8060779" y="4527245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17" name="组合 32"/>
          <p:cNvGrpSpPr/>
          <p:nvPr/>
        </p:nvGrpSpPr>
        <p:grpSpPr bwMode="auto">
          <a:xfrm>
            <a:off x="8471967" y="3818218"/>
            <a:ext cx="928687" cy="1115357"/>
            <a:chOff x="1714480" y="3027999"/>
            <a:chExt cx="928694" cy="1115387"/>
          </a:xfrm>
        </p:grpSpPr>
        <p:sp>
          <p:nvSpPr>
            <p:cNvPr id="118" name="TextBox 83"/>
            <p:cNvSpPr txBox="1">
              <a:spLocks noChangeArrowheads="1"/>
            </p:cNvSpPr>
            <p:nvPr/>
          </p:nvSpPr>
          <p:spPr bwMode="auto">
            <a:xfrm>
              <a:off x="1847623" y="3027999"/>
              <a:ext cx="629294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19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20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121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122" name="直接连接符 121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TextBox 24"/>
          <p:cNvSpPr txBox="1">
            <a:spLocks noChangeArrowheads="1"/>
          </p:cNvSpPr>
          <p:nvPr/>
        </p:nvSpPr>
        <p:spPr bwMode="auto">
          <a:xfrm>
            <a:off x="8346602" y="4530654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5" name="TextBox 24"/>
          <p:cNvSpPr txBox="1">
            <a:spLocks noChangeArrowheads="1"/>
          </p:cNvSpPr>
          <p:nvPr/>
        </p:nvSpPr>
        <p:spPr bwMode="auto">
          <a:xfrm>
            <a:off x="9080290" y="4537751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26" name="组合 32"/>
          <p:cNvGrpSpPr/>
          <p:nvPr/>
        </p:nvGrpSpPr>
        <p:grpSpPr bwMode="auto">
          <a:xfrm>
            <a:off x="9586069" y="3797192"/>
            <a:ext cx="928687" cy="1115357"/>
            <a:chOff x="1714480" y="3027999"/>
            <a:chExt cx="928694" cy="1115387"/>
          </a:xfrm>
        </p:grpSpPr>
        <p:sp>
          <p:nvSpPr>
            <p:cNvPr id="127" name="TextBox 83"/>
            <p:cNvSpPr txBox="1">
              <a:spLocks noChangeArrowheads="1"/>
            </p:cNvSpPr>
            <p:nvPr/>
          </p:nvSpPr>
          <p:spPr bwMode="auto">
            <a:xfrm>
              <a:off x="1847623" y="3027999"/>
              <a:ext cx="629294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28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29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130" name="组合 14"/>
            <p:cNvGrpSpPr/>
            <p:nvPr/>
          </p:nvGrpSpPr>
          <p:grpSpPr bwMode="auto">
            <a:xfrm>
              <a:off x="1895456" y="3495668"/>
              <a:ext cx="563565" cy="366723"/>
              <a:chOff x="1252514" y="3100399"/>
              <a:chExt cx="563565" cy="366723"/>
            </a:xfrm>
          </p:grpSpPr>
          <p:cxnSp>
            <p:nvCxnSpPr>
              <p:cNvPr id="131" name="直接连接符 130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 rot="16200000" flipH="1">
                <a:off x="1539055" y="3190097"/>
                <a:ext cx="357198" cy="196851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TextBox 24"/>
          <p:cNvSpPr txBox="1">
            <a:spLocks noChangeArrowheads="1"/>
          </p:cNvSpPr>
          <p:nvPr/>
        </p:nvSpPr>
        <p:spPr bwMode="auto">
          <a:xfrm>
            <a:off x="9460704" y="4509628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4" name="TextBox 24"/>
          <p:cNvSpPr txBox="1">
            <a:spLocks noChangeArrowheads="1"/>
          </p:cNvSpPr>
          <p:nvPr/>
        </p:nvSpPr>
        <p:spPr bwMode="auto">
          <a:xfrm>
            <a:off x="10194392" y="4516725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6727706" y="3213234"/>
            <a:ext cx="228601" cy="575446"/>
          </a:xfrm>
          <a:prstGeom prst="downArrow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下箭头 143"/>
          <p:cNvSpPr/>
          <p:nvPr/>
        </p:nvSpPr>
        <p:spPr>
          <a:xfrm>
            <a:off x="7795355" y="3239904"/>
            <a:ext cx="228601" cy="575446"/>
          </a:xfrm>
          <a:prstGeom prst="downArrow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下箭头 144"/>
          <p:cNvSpPr/>
          <p:nvPr/>
        </p:nvSpPr>
        <p:spPr>
          <a:xfrm>
            <a:off x="8803700" y="3248770"/>
            <a:ext cx="228601" cy="575446"/>
          </a:xfrm>
          <a:prstGeom prst="downArrow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下箭头 145"/>
          <p:cNvSpPr/>
          <p:nvPr/>
        </p:nvSpPr>
        <p:spPr>
          <a:xfrm>
            <a:off x="9905155" y="3231757"/>
            <a:ext cx="228601" cy="575446"/>
          </a:xfrm>
          <a:prstGeom prst="downArrow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15" grpId="0"/>
      <p:bldP spid="116" grpId="0"/>
      <p:bldP spid="124" grpId="0"/>
      <p:bldP spid="125" grpId="0"/>
      <p:bldP spid="133" grpId="0"/>
      <p:bldP spid="134" grpId="0"/>
      <p:bldP spid="5" grpId="0" animBg="1"/>
      <p:bldP spid="144" grpId="0" animBg="1"/>
      <p:bldP spid="145" grpId="0" animBg="1"/>
      <p:bldP spid="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745813" y="819582"/>
          <a:ext cx="4512173" cy="5265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MP 图像" r:id="rId3" imgW="3371850" imgH="4076700" progId="Paint.Picture">
                  <p:embed/>
                </p:oleObj>
              </mc:Choice>
              <mc:Fallback>
                <p:oleObj name="BMP 图像" r:id="rId3" imgW="3371850" imgH="40767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813" y="819582"/>
                        <a:ext cx="4512173" cy="5265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82946" y="836184"/>
            <a:ext cx="2362364" cy="7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440" y="3292697"/>
            <a:ext cx="1083945" cy="147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05617" y="3308853"/>
            <a:ext cx="1311439" cy="147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0071" y="3308853"/>
            <a:ext cx="1324820" cy="147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8115" y="3288896"/>
            <a:ext cx="1204383" cy="147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7868" y="3273036"/>
            <a:ext cx="1324822" cy="147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2234" y="3257176"/>
            <a:ext cx="1204383" cy="147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9FB"/>
              </a:clrFrom>
              <a:clrTo>
                <a:srgbClr val="FEF9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9660" y="3288896"/>
            <a:ext cx="1445259" cy="147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5028" y="3328404"/>
            <a:ext cx="1204383" cy="147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4655" y="3269447"/>
            <a:ext cx="1324820" cy="147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24609" y="3269447"/>
            <a:ext cx="1204383" cy="147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圆角矩形标注 26"/>
          <p:cNvSpPr/>
          <p:nvPr/>
        </p:nvSpPr>
        <p:spPr bwMode="auto">
          <a:xfrm>
            <a:off x="2243348" y="1411451"/>
            <a:ext cx="3717843" cy="544512"/>
          </a:xfrm>
          <a:prstGeom prst="wedgeRoundRectCallout">
            <a:avLst>
              <a:gd name="adj1" fmla="val -55608"/>
              <a:gd name="adj2" fmla="val 19407"/>
              <a:gd name="adj3" fmla="val 16667"/>
            </a:avLst>
          </a:prstGeom>
          <a:solidFill>
            <a:srgbClr val="A26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29" name="弧形 28"/>
          <p:cNvSpPr/>
          <p:nvPr/>
        </p:nvSpPr>
        <p:spPr>
          <a:xfrm rot="7014217">
            <a:off x="124266" y="-606107"/>
            <a:ext cx="4308607" cy="6725288"/>
          </a:xfrm>
          <a:prstGeom prst="arc">
            <a:avLst>
              <a:gd name="adj1" fmla="val 16351585"/>
              <a:gd name="adj2" fmla="val 50866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弧形 29"/>
          <p:cNvSpPr/>
          <p:nvPr/>
        </p:nvSpPr>
        <p:spPr>
          <a:xfrm rot="17630273">
            <a:off x="4096712" y="189537"/>
            <a:ext cx="8251281" cy="13194609"/>
          </a:xfrm>
          <a:prstGeom prst="arc">
            <a:avLst>
              <a:gd name="adj1" fmla="val 16548517"/>
              <a:gd name="adj2" fmla="val 55927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弧形 30"/>
          <p:cNvSpPr/>
          <p:nvPr/>
        </p:nvSpPr>
        <p:spPr>
          <a:xfrm rot="7014217">
            <a:off x="2292937" y="-697862"/>
            <a:ext cx="4308607" cy="6725288"/>
          </a:xfrm>
          <a:prstGeom prst="arc">
            <a:avLst>
              <a:gd name="adj1" fmla="val 16351585"/>
              <a:gd name="adj2" fmla="val 50866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弧形 31"/>
          <p:cNvSpPr/>
          <p:nvPr/>
        </p:nvSpPr>
        <p:spPr>
          <a:xfrm rot="18273138">
            <a:off x="4257316" y="2302345"/>
            <a:ext cx="5935459" cy="6518001"/>
          </a:xfrm>
          <a:prstGeom prst="arc">
            <a:avLst>
              <a:gd name="adj1" fmla="val 16548517"/>
              <a:gd name="adj2" fmla="val 55927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弧形 32"/>
          <p:cNvSpPr/>
          <p:nvPr/>
        </p:nvSpPr>
        <p:spPr>
          <a:xfrm rot="7809954">
            <a:off x="5909497" y="1575598"/>
            <a:ext cx="3245847" cy="3505610"/>
          </a:xfrm>
          <a:prstGeom prst="arc">
            <a:avLst>
              <a:gd name="adj1" fmla="val 16351585"/>
              <a:gd name="adj2" fmla="val 50866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49682" y="1425507"/>
            <a:ext cx="3316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哪两个数合起来是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10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？</a:t>
            </a:r>
            <a:endParaRPr lang="zh-CN" altLang="zh-CN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729729" y="1119970"/>
            <a:ext cx="786247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合起来是</a:t>
            </a:r>
            <a:r>
              <a:rPr lang="en-US" altLang="zh-CN" sz="2800" dirty="0" smtClean="0">
                <a:latin typeface="+mn-ea"/>
              </a:rPr>
              <a:t>10</a:t>
            </a:r>
            <a:r>
              <a:rPr lang="zh-CN" altLang="en-US" sz="2800" dirty="0" smtClean="0">
                <a:latin typeface="+mn-ea"/>
              </a:rPr>
              <a:t>的两个数是好朋友。你能找一找吗</a:t>
            </a:r>
            <a:r>
              <a:rPr lang="zh-CN" altLang="en-US" sz="2800" dirty="0">
                <a:latin typeface="+mn-ea"/>
              </a:rPr>
              <a:t>？</a:t>
            </a:r>
          </a:p>
        </p:txBody>
      </p:sp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2753" y="2666435"/>
            <a:ext cx="10134869" cy="286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3"/>
          <p:cNvGrpSpPr/>
          <p:nvPr/>
        </p:nvGrpSpPr>
        <p:grpSpPr bwMode="auto">
          <a:xfrm>
            <a:off x="2248227" y="2222945"/>
            <a:ext cx="3285470" cy="628446"/>
            <a:chOff x="6468073" y="-1752232"/>
            <a:chExt cx="3246606" cy="499723"/>
          </a:xfrm>
          <a:solidFill>
            <a:srgbClr val="A1C450"/>
          </a:solidFill>
          <a:effectLst/>
        </p:grpSpPr>
        <p:sp>
          <p:nvSpPr>
            <p:cNvPr id="33" name="圆角矩形标注 32"/>
            <p:cNvSpPr/>
            <p:nvPr/>
          </p:nvSpPr>
          <p:spPr>
            <a:xfrm>
              <a:off x="6468073" y="-1752232"/>
              <a:ext cx="3246604" cy="499723"/>
            </a:xfrm>
            <a:prstGeom prst="wedgeRoundRectCallout">
              <a:avLst>
                <a:gd name="adj1" fmla="val -56060"/>
                <a:gd name="adj2" fmla="val 47479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34" name="TextBox 14"/>
            <p:cNvSpPr txBox="1">
              <a:spLocks noChangeArrowheads="1"/>
            </p:cNvSpPr>
            <p:nvPr/>
          </p:nvSpPr>
          <p:spPr bwMode="auto">
            <a:xfrm>
              <a:off x="6468073" y="-1702080"/>
              <a:ext cx="3246606" cy="4160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dirty="0">
                  <a:latin typeface="+mn-ea"/>
                </a:rPr>
                <a:t>谁</a:t>
              </a:r>
              <a:r>
                <a:rPr lang="zh-CN" altLang="en-US" sz="2800" dirty="0" smtClean="0">
                  <a:latin typeface="+mn-ea"/>
                </a:rPr>
                <a:t>是</a:t>
              </a: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1</a:t>
              </a:r>
              <a:r>
                <a:rPr lang="zh-CN" altLang="en-US" sz="2800" dirty="0" smtClean="0">
                  <a:latin typeface="+mn-ea"/>
                </a:rPr>
                <a:t>的</a:t>
              </a:r>
              <a:r>
                <a:rPr lang="zh-CN" altLang="en-US" sz="2800" dirty="0">
                  <a:latin typeface="+mn-ea"/>
                </a:rPr>
                <a:t>好朋友？</a:t>
              </a:r>
              <a:endParaRPr lang="zh-CN" altLang="zh-CN" sz="2800" dirty="0">
                <a:latin typeface="+mn-ea"/>
              </a:endParaRPr>
            </a:p>
          </p:txBody>
        </p:sp>
      </p:grp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82946" y="836184"/>
            <a:ext cx="2362364" cy="7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任意多边形 11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grpSp>
        <p:nvGrpSpPr>
          <p:cNvPr id="4" name="组合 3"/>
          <p:cNvGrpSpPr/>
          <p:nvPr/>
        </p:nvGrpSpPr>
        <p:grpSpPr>
          <a:xfrm>
            <a:off x="6873302" y="2340277"/>
            <a:ext cx="2882450" cy="639223"/>
            <a:chOff x="6873302" y="2340277"/>
            <a:chExt cx="2882450" cy="639223"/>
          </a:xfrm>
        </p:grpSpPr>
        <p:sp>
          <p:nvSpPr>
            <p:cNvPr id="29" name="圆角矩形标注 28"/>
            <p:cNvSpPr/>
            <p:nvPr/>
          </p:nvSpPr>
          <p:spPr bwMode="auto">
            <a:xfrm>
              <a:off x="6873302" y="2340277"/>
              <a:ext cx="2882450" cy="639223"/>
            </a:xfrm>
            <a:prstGeom prst="wedgeRoundRectCallout">
              <a:avLst>
                <a:gd name="adj1" fmla="val 58421"/>
                <a:gd name="adj2" fmla="val 47020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223522" y="2393672"/>
              <a:ext cx="21820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E04236"/>
                  </a:solidFill>
                  <a:latin typeface="+mn-ea"/>
                </a:rPr>
                <a:t>9</a:t>
              </a:r>
              <a:r>
                <a:rPr lang="zh-CN" altLang="en-US" sz="2400" dirty="0">
                  <a:latin typeface="+mn-ea"/>
                </a:rPr>
                <a:t>是</a:t>
              </a:r>
              <a:r>
                <a:rPr lang="en-US" altLang="zh-CN" sz="2400" dirty="0">
                  <a:solidFill>
                    <a:srgbClr val="E04236"/>
                  </a:solidFill>
                  <a:latin typeface="+mn-ea"/>
                </a:rPr>
                <a:t>1</a:t>
              </a:r>
              <a:r>
                <a:rPr lang="zh-CN" altLang="en-US" sz="2400" dirty="0">
                  <a:latin typeface="+mn-ea"/>
                </a:rPr>
                <a:t>的好朋友</a:t>
              </a:r>
              <a:r>
                <a:rPr lang="en-US" altLang="zh-CN" sz="2400" dirty="0">
                  <a:latin typeface="+mn-ea"/>
                </a:rPr>
                <a:t>!</a:t>
              </a:r>
              <a:endParaRPr lang="zh-CN" altLang="en-US" sz="2400" dirty="0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729729" y="1119970"/>
            <a:ext cx="786247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合起来是</a:t>
            </a:r>
            <a:r>
              <a:rPr lang="en-US" altLang="zh-CN" sz="2800" dirty="0" smtClean="0">
                <a:latin typeface="+mn-ea"/>
              </a:rPr>
              <a:t>10</a:t>
            </a:r>
            <a:r>
              <a:rPr lang="zh-CN" altLang="en-US" sz="2800" dirty="0" smtClean="0">
                <a:latin typeface="+mn-ea"/>
              </a:rPr>
              <a:t>的两个数是好朋友。你能找一找吗</a:t>
            </a:r>
            <a:r>
              <a:rPr lang="zh-CN" altLang="en-US" sz="2800" dirty="0">
                <a:latin typeface="+mn-ea"/>
              </a:rPr>
              <a:t>？</a:t>
            </a:r>
          </a:p>
        </p:txBody>
      </p:sp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2753" y="2666435"/>
            <a:ext cx="10134869" cy="286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3"/>
          <p:cNvGrpSpPr/>
          <p:nvPr/>
        </p:nvGrpSpPr>
        <p:grpSpPr bwMode="auto">
          <a:xfrm>
            <a:off x="2248227" y="2222945"/>
            <a:ext cx="3285470" cy="628446"/>
            <a:chOff x="6468073" y="-1752232"/>
            <a:chExt cx="3246606" cy="499723"/>
          </a:xfrm>
          <a:solidFill>
            <a:srgbClr val="A1C450"/>
          </a:solidFill>
          <a:effectLst/>
        </p:grpSpPr>
        <p:sp>
          <p:nvSpPr>
            <p:cNvPr id="33" name="圆角矩形标注 32"/>
            <p:cNvSpPr/>
            <p:nvPr/>
          </p:nvSpPr>
          <p:spPr>
            <a:xfrm>
              <a:off x="6468073" y="-1752232"/>
              <a:ext cx="3246604" cy="499723"/>
            </a:xfrm>
            <a:prstGeom prst="wedgeRoundRectCallout">
              <a:avLst>
                <a:gd name="adj1" fmla="val -56060"/>
                <a:gd name="adj2" fmla="val 47479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34" name="TextBox 14"/>
            <p:cNvSpPr txBox="1">
              <a:spLocks noChangeArrowheads="1"/>
            </p:cNvSpPr>
            <p:nvPr/>
          </p:nvSpPr>
          <p:spPr bwMode="auto">
            <a:xfrm>
              <a:off x="6468073" y="-1702080"/>
              <a:ext cx="3246606" cy="4160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dirty="0">
                  <a:latin typeface="+mn-ea"/>
                </a:rPr>
                <a:t>谁是</a:t>
              </a:r>
              <a:r>
                <a:rPr lang="en-US" altLang="zh-CN" sz="2800" dirty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3</a:t>
              </a:r>
              <a:r>
                <a:rPr lang="zh-CN" altLang="en-US" sz="2800" dirty="0">
                  <a:latin typeface="+mn-ea"/>
                </a:rPr>
                <a:t>的好朋友？</a:t>
              </a:r>
              <a:endParaRPr lang="zh-CN" altLang="zh-CN" sz="2800" dirty="0">
                <a:latin typeface="+mn-ea"/>
              </a:endParaRPr>
            </a:p>
          </p:txBody>
        </p:sp>
      </p:grp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82946" y="836184"/>
            <a:ext cx="2362364" cy="7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 12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6883197" y="2346823"/>
            <a:ext cx="2882450" cy="639223"/>
            <a:chOff x="6883197" y="2346823"/>
            <a:chExt cx="2882450" cy="639223"/>
          </a:xfrm>
        </p:grpSpPr>
        <p:sp>
          <p:nvSpPr>
            <p:cNvPr id="29" name="圆角矩形标注 28"/>
            <p:cNvSpPr/>
            <p:nvPr/>
          </p:nvSpPr>
          <p:spPr bwMode="auto">
            <a:xfrm>
              <a:off x="6883197" y="2346823"/>
              <a:ext cx="2882450" cy="639223"/>
            </a:xfrm>
            <a:prstGeom prst="wedgeRoundRectCallout">
              <a:avLst>
                <a:gd name="adj1" fmla="val 58421"/>
                <a:gd name="adj2" fmla="val 47020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068310" y="2393792"/>
              <a:ext cx="25122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04236"/>
                  </a:solidFill>
                  <a:latin typeface="+mn-ea"/>
                </a:rPr>
                <a:t>7</a:t>
              </a:r>
              <a:r>
                <a:rPr lang="zh-CN" altLang="en-US" sz="2800" dirty="0">
                  <a:latin typeface="+mn-ea"/>
                </a:rPr>
                <a:t>是</a:t>
              </a:r>
              <a:r>
                <a:rPr lang="en-US" altLang="zh-CN" sz="2800" dirty="0">
                  <a:solidFill>
                    <a:srgbClr val="E04236"/>
                  </a:solidFill>
                  <a:latin typeface="+mn-ea"/>
                </a:rPr>
                <a:t>3</a:t>
              </a:r>
              <a:r>
                <a:rPr lang="zh-CN" altLang="en-US" sz="2800" dirty="0">
                  <a:latin typeface="+mn-ea"/>
                </a:rPr>
                <a:t>的好朋友</a:t>
              </a:r>
              <a:r>
                <a:rPr lang="en-US" altLang="zh-CN" sz="2800" dirty="0">
                  <a:latin typeface="+mn-ea"/>
                </a:rPr>
                <a:t>!</a:t>
              </a:r>
              <a:endParaRPr lang="zh-CN" altLang="en-US" sz="2800" dirty="0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宽屏</PresentationFormat>
  <Paragraphs>93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华文楷体</vt:lpstr>
      <vt:lpstr>Calibri</vt:lpstr>
      <vt:lpstr>楷体</vt:lpstr>
      <vt:lpstr>微软雅黑</vt:lpstr>
      <vt:lpstr>宋体</vt:lpstr>
      <vt:lpstr>楷体_GB2312</vt:lpstr>
      <vt:lpstr>Arial</vt:lpstr>
      <vt:lpstr>WWW.2PPT.COM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2023-01-16T15:33:57Z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D67BD4F85D244FD9AB96DDD937160878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