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7" r:id="rId3"/>
    <p:sldId id="433" r:id="rId4"/>
    <p:sldId id="484" r:id="rId5"/>
    <p:sldId id="443" r:id="rId6"/>
    <p:sldId id="485" r:id="rId7"/>
    <p:sldId id="448" r:id="rId8"/>
    <p:sldId id="478" r:id="rId9"/>
    <p:sldId id="479" r:id="rId10"/>
    <p:sldId id="480" r:id="rId11"/>
    <p:sldId id="482" r:id="rId12"/>
    <p:sldId id="474" r:id="rId13"/>
    <p:sldId id="475" r:id="rId14"/>
    <p:sldId id="476" r:id="rId15"/>
    <p:sldId id="483" r:id="rId16"/>
    <p:sldId id="437" r:id="rId17"/>
    <p:sldId id="440" r:id="rId18"/>
    <p:sldId id="434" r:id="rId19"/>
    <p:sldId id="432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660033"/>
    <a:srgbClr val="2B7365"/>
    <a:srgbClr val="009E75"/>
    <a:srgbClr val="FF0000"/>
    <a:srgbClr val="FFE5FF"/>
    <a:srgbClr val="FF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06" autoAdjust="0"/>
  </p:normalViewPr>
  <p:slideViewPr>
    <p:cSldViewPr>
      <p:cViewPr>
        <p:scale>
          <a:sx n="100" d="100"/>
          <a:sy n="100" d="100"/>
        </p:scale>
        <p:origin x="-294" y="-252"/>
      </p:cViewPr>
      <p:guideLst>
        <p:guide orient="horz" pos="2137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B142509-75D8-402C-921F-6DCCD073D4E6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42509-75D8-402C-921F-6DCCD073D4E6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Date Placeholder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83" name="Slide Number Placeholder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490538"/>
            <a:ext cx="1971675" cy="5959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490538"/>
            <a:ext cx="5762625" cy="5959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449388"/>
            <a:ext cx="38671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9388"/>
            <a:ext cx="38671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42"/>
          <p:cNvGrpSpPr/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4" descr="xpic3933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562475" y="0"/>
              <a:ext cx="45815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2" name="矩形 44"/>
            <p:cNvGrpSpPr/>
            <p:nvPr userDrawn="1"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2053" name="矩形 44"/>
              <p:cNvPicPr>
                <a:picLocks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055" name="组合 45"/>
          <p:cNvGrpSpPr/>
          <p:nvPr/>
        </p:nvGrpSpPr>
        <p:grpSpPr bwMode="auto">
          <a:xfrm flipH="1">
            <a:off x="0" y="0"/>
            <a:ext cx="3498850" cy="4405313"/>
            <a:chOff x="0" y="0"/>
            <a:chExt cx="5446229" cy="6857999"/>
          </a:xfrm>
        </p:grpSpPr>
        <p:pic>
          <p:nvPicPr>
            <p:cNvPr id="2056" name="Picture 4" descr="xpic3933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 flipV="1">
              <a:off x="864704" y="1"/>
              <a:ext cx="4581525" cy="3697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矩形 40"/>
            <p:cNvGrpSpPr/>
            <p:nvPr userDrawn="1"/>
          </p:nvGrpSpPr>
          <p:grpSpPr bwMode="auto">
            <a:xfrm flipH="1">
              <a:off x="-827" y="0"/>
              <a:ext cx="3852943" cy="5295423"/>
              <a:chOff x="0" y="0"/>
              <a:chExt cx="2474976" cy="3401568"/>
            </a:xfrm>
          </p:grpSpPr>
          <p:pic>
            <p:nvPicPr>
              <p:cNvPr id="2058" name="矩形 40"/>
              <p:cNvPicPr>
                <a:picLocks noChangeArrowheads="1"/>
              </p:cNvPicPr>
              <p:nvPr/>
            </p:nvPicPr>
            <p:blipFill>
              <a:blip r:embed="rId16" cstate="email"/>
              <a:srcRect/>
              <a:stretch>
                <a:fillRect/>
              </a:stretch>
            </p:blipFill>
            <p:spPr bwMode="auto">
              <a:xfrm>
                <a:off x="0" y="0"/>
                <a:ext cx="2474976" cy="3401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-2740" y="1"/>
                <a:ext cx="2477185" cy="3402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0" name="矩形 41"/>
            <p:cNvGrpSpPr/>
            <p:nvPr userDrawn="1"/>
          </p:nvGrpSpPr>
          <p:grpSpPr bwMode="auto">
            <a:xfrm flipH="1">
              <a:off x="1479615" y="0"/>
              <a:ext cx="3966823" cy="6861274"/>
              <a:chOff x="0" y="0"/>
              <a:chExt cx="2548128" cy="4407408"/>
            </a:xfrm>
          </p:grpSpPr>
          <p:pic>
            <p:nvPicPr>
              <p:cNvPr id="2061" name="矩形 41"/>
              <p:cNvPicPr>
                <a:picLocks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0" y="0"/>
                <a:ext cx="2548128" cy="4407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-928943" y="929079"/>
                <a:ext cx="4405304" cy="2547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63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449388"/>
            <a:ext cx="78867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6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685925" y="490538"/>
            <a:ext cx="68294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6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1929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2023-01-16</a:t>
            </a:fld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6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1929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6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1929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"/>
        <a:defRPr sz="2000">
          <a:solidFill>
            <a:srgbClr val="8B8E2E"/>
          </a:solidFill>
          <a:latin typeface="+mn-lt"/>
          <a:ea typeface="+mn-ea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 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FFCC"/>
            </a:gs>
            <a:gs pos="50000">
              <a:srgbClr val="FFFFFF"/>
            </a:gs>
            <a:gs pos="100000">
              <a:srgbClr val="FF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9736" y="18706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 smtClean="0">
                <a:solidFill>
                  <a:schemeClr val="accent2">
                    <a:lumMod val="5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绝对值与相反数</a:t>
            </a:r>
            <a:endParaRPr lang="zh-CN" altLang="en-US" sz="8000" dirty="0">
              <a:solidFill>
                <a:schemeClr val="accent2">
                  <a:lumMod val="5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68975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smtClean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400" b="1" kern="0" dirty="0" smtClean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49AA-64E8-4238-9CA0-6D5AB0EAC6D0}" type="slidenum">
              <a:rPr lang="zh-CN" altLang="en-US"/>
              <a:t>10</a:t>
            </a:fld>
            <a:endParaRPr lang="en-US" altLang="zh-CN"/>
          </a:p>
        </p:txBody>
      </p:sp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1260475" y="981075"/>
            <a:ext cx="5759450" cy="2997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sz="36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抓紧时间做例</a:t>
            </a:r>
            <a:r>
              <a:rPr lang="en-US" altLang="zh-CN" sz="36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zh-CN" altLang="en-US" sz="360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87" name="WordArt 3"/>
          <p:cNvSpPr>
            <a:spLocks noChangeArrowheads="1" noChangeShapeType="1"/>
          </p:cNvSpPr>
          <p:nvPr/>
        </p:nvSpPr>
        <p:spPr bwMode="auto">
          <a:xfrm>
            <a:off x="5580063" y="4222750"/>
            <a:ext cx="1512887" cy="1528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36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6EB-0034-4D66-BCCB-6E778FDAAD99}" type="slidenum">
              <a:rPr lang="zh-CN" altLang="en-US"/>
              <a:t>11</a:t>
            </a:fld>
            <a:endParaRPr lang="en-US" altLang="zh-CN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484438" y="981075"/>
          <a:ext cx="28067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r:id="rId4" imgW="1080135" imgH="686435" progId="Equation.3">
                  <p:embed/>
                </p:oleObj>
              </mc:Choice>
              <mc:Fallback>
                <p:oleObj r:id="rId4" imgW="1080135" imgH="68643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981075"/>
                        <a:ext cx="280670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31913" y="3070225"/>
            <a:ext cx="62738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总结：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互为相反数的两个数的绝对值</a:t>
            </a:r>
            <a:r>
              <a:rPr lang="en-US" altLang="zh-CN" sz="3600" dirty="0">
                <a:latin typeface="Times New Roman" panose="02020603050405020304" pitchFamily="18" charset="0"/>
              </a:rPr>
              <a:t>_____</a:t>
            </a:r>
            <a:r>
              <a:rPr lang="zh-CN" altLang="en-US" sz="3600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31913" y="4149725"/>
            <a:ext cx="14811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相等</a:t>
            </a:r>
          </a:p>
        </p:txBody>
      </p:sp>
    </p:spTree>
  </p:cSld>
  <p:clrMapOvr>
    <a:masterClrMapping/>
  </p:clrMapOvr>
  <p:transition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ldLvl="0" autoUpdateAnimBg="0"/>
      <p:bldP spid="17412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7EC0-6B08-48ED-A509-CF5C27C6752C}" type="slidenum">
              <a:rPr lang="zh-CN" altLang="en-US"/>
              <a:t>12</a:t>
            </a:fld>
            <a:endParaRPr lang="en-US" altLang="zh-CN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5650" y="1773238"/>
            <a:ext cx="70580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同桌之间相互给对方任意写出三个正数，三个负数和零，然后要求对方求出它们的绝对值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724525" y="4581525"/>
            <a:ext cx="2163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3分钟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3A69-D743-47C7-A27C-4325528AEE98}" type="slidenum">
              <a:rPr lang="zh-CN" altLang="en-US"/>
              <a:t>13</a:t>
            </a:fld>
            <a:endParaRPr lang="en-US" altLang="zh-CN"/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971550" y="836613"/>
            <a:ext cx="6840538" cy="1585912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66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小组讨论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581650" y="5229225"/>
            <a:ext cx="1657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3333FF"/>
                </a:solidFill>
                <a:latin typeface="Times New Roman" panose="02020603050405020304" pitchFamily="18" charset="0"/>
              </a:rPr>
              <a:t>3分钟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28675" y="2709863"/>
            <a:ext cx="69119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zh-CN" altLang="en-US" sz="3600" b="1" dirty="0">
                <a:solidFill>
                  <a:srgbClr val="2B7365"/>
                </a:solidFill>
                <a:latin typeface="Times New Roman" panose="02020603050405020304" pitchFamily="18" charset="0"/>
              </a:rPr>
              <a:t>一个正数的绝对值与这个数有什么关系？一个负数的绝对值与这个数有什么关系？</a:t>
            </a:r>
            <a:r>
              <a:rPr lang="en-US" altLang="zh-CN" sz="3600" b="1" dirty="0">
                <a:solidFill>
                  <a:srgbClr val="2B7365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3600" b="1" dirty="0">
                <a:solidFill>
                  <a:srgbClr val="2B7365"/>
                </a:solidFill>
                <a:latin typeface="Times New Roman" panose="02020603050405020304" pitchFamily="18" charset="0"/>
              </a:rPr>
              <a:t>的绝对值与</a:t>
            </a:r>
            <a:r>
              <a:rPr lang="en-US" altLang="zh-CN" sz="3600" b="1" dirty="0">
                <a:solidFill>
                  <a:srgbClr val="2B7365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3600" b="1" dirty="0">
                <a:solidFill>
                  <a:srgbClr val="2B7365"/>
                </a:solidFill>
                <a:latin typeface="Times New Roman" panose="02020603050405020304" pitchFamily="18" charset="0"/>
              </a:rPr>
              <a:t>有什么关系</a:t>
            </a:r>
            <a:r>
              <a:rPr lang="zh-CN" altLang="en-US" sz="3600" b="1" dirty="0" smtClean="0">
                <a:solidFill>
                  <a:srgbClr val="2B7365"/>
                </a:solidFill>
                <a:latin typeface="Times New Roman" panose="02020603050405020304" pitchFamily="18" charset="0"/>
              </a:rPr>
              <a:t>？</a:t>
            </a:r>
            <a:endParaRPr lang="zh-CN" altLang="en-US" sz="3600" b="1" dirty="0">
              <a:solidFill>
                <a:srgbClr val="2B7365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3257-6F8F-44E2-8CB2-4436BDC03705}" type="slidenum">
              <a:rPr lang="zh-CN" altLang="en-US"/>
              <a:t>14</a:t>
            </a:fld>
            <a:endParaRPr lang="en-US" altLang="zh-CN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77925" y="650875"/>
            <a:ext cx="649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44575" y="1196975"/>
            <a:ext cx="6786563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ea typeface="楷体_GB2312" pitchFamily="49" charset="-122"/>
              </a:rPr>
              <a:t>一个正数的绝对值是</a:t>
            </a:r>
            <a:r>
              <a:rPr lang="en-US" altLang="zh-CN" sz="4000" b="1" dirty="0">
                <a:latin typeface="Times New Roman" panose="02020603050405020304" pitchFamily="18" charset="0"/>
                <a:ea typeface="楷体_GB2312" pitchFamily="49" charset="-122"/>
              </a:rPr>
              <a:t>_______</a:t>
            </a:r>
          </a:p>
          <a:p>
            <a:endParaRPr lang="en-US" altLang="zh-CN" sz="40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r>
              <a:rPr lang="zh-CN" altLang="en-US" sz="4000" b="1" dirty="0">
                <a:latin typeface="Times New Roman" panose="02020603050405020304" pitchFamily="18" charset="0"/>
                <a:ea typeface="楷体_GB2312" pitchFamily="49" charset="-122"/>
                <a:sym typeface="Arial" panose="020B0604020202020204" pitchFamily="34" charset="0"/>
              </a:rPr>
              <a:t>一个负数的绝对值是</a:t>
            </a:r>
            <a:r>
              <a:rPr lang="en-US" altLang="zh-CN" sz="4000" b="1" dirty="0">
                <a:latin typeface="Times New Roman" panose="02020603050405020304" pitchFamily="18" charset="0"/>
                <a:ea typeface="楷体_GB2312" pitchFamily="49" charset="-122"/>
                <a:sym typeface="Arial" panose="020B0604020202020204" pitchFamily="34" charset="0"/>
              </a:rPr>
              <a:t>________</a:t>
            </a:r>
          </a:p>
          <a:p>
            <a:endParaRPr lang="en-US" altLang="zh-CN" sz="4000" b="1" dirty="0">
              <a:latin typeface="Times New Roman" panose="02020603050405020304" pitchFamily="18" charset="0"/>
              <a:ea typeface="楷体_GB2312" pitchFamily="49" charset="-122"/>
              <a:sym typeface="Arial" panose="020B0604020202020204" pitchFamily="34" charset="0"/>
            </a:endParaRPr>
          </a:p>
          <a:p>
            <a:r>
              <a:rPr lang="en-US" altLang="zh-CN" sz="4000" b="1" dirty="0">
                <a:latin typeface="Times New Roman" panose="02020603050405020304" pitchFamily="18" charset="0"/>
                <a:ea typeface="楷体_GB2312" pitchFamily="49" charset="-122"/>
                <a:sym typeface="Arial" panose="020B0604020202020204" pitchFamily="34" charset="0"/>
              </a:rPr>
              <a:t>  0</a:t>
            </a:r>
            <a:r>
              <a:rPr lang="zh-CN" altLang="en-US" sz="4000" b="1" dirty="0">
                <a:latin typeface="Times New Roman" panose="02020603050405020304" pitchFamily="18" charset="0"/>
                <a:ea typeface="楷体_GB2312" pitchFamily="49" charset="-122"/>
                <a:sym typeface="Arial" panose="020B0604020202020204" pitchFamily="34" charset="0"/>
              </a:rPr>
              <a:t>的绝对值是</a:t>
            </a:r>
            <a:r>
              <a:rPr lang="en-US" altLang="zh-CN" sz="4000" b="1" dirty="0">
                <a:latin typeface="Times New Roman" panose="02020603050405020304" pitchFamily="18" charset="0"/>
                <a:ea typeface="楷体_GB2312" pitchFamily="49" charset="-122"/>
                <a:sym typeface="Arial" panose="020B0604020202020204" pitchFamily="34" charset="0"/>
              </a:rPr>
              <a:t>_____</a:t>
            </a:r>
          </a:p>
          <a:p>
            <a:endParaRPr lang="zh-CN" altLang="en-US" sz="400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653088" y="1196975"/>
            <a:ext cx="21177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它本身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653088" y="2349500"/>
            <a:ext cx="30241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它的相反数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284663" y="3573463"/>
            <a:ext cx="50323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211638" y="4868863"/>
            <a:ext cx="2952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tx2"/>
                </a:solidFill>
                <a:latin typeface="Times New Roman" panose="02020603050405020304" pitchFamily="18" charset="0"/>
              </a:rPr>
              <a:t>齐读一遍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ldLvl="0" autoUpdateAnimBg="0"/>
      <p:bldP spid="20485" grpId="0" bldLvl="0" autoUpdateAnimBg="0"/>
      <p:bldP spid="20486" grpId="0" bldLvl="0" autoUpdateAnimBg="0"/>
      <p:bldP spid="204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6C7-3F1F-43FC-8CE4-2BD6D6D86EEE}" type="slidenum">
              <a:rPr lang="zh-CN" altLang="en-US"/>
              <a:t>15</a:t>
            </a:fld>
            <a:endParaRPr lang="en-US" altLang="zh-CN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679700" y="24923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15900" y="4797425"/>
            <a:ext cx="539750" cy="431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03375" y="1123950"/>
            <a:ext cx="53451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      若用</a:t>
            </a:r>
            <a:r>
              <a:rPr lang="en-US" altLang="zh-CN" sz="3200" b="1" dirty="0"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latin typeface="Times New Roman" panose="02020603050405020304" pitchFamily="18" charset="0"/>
              </a:rPr>
              <a:t>表示任一有理数，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则用式子来表示为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924300" y="2276475"/>
            <a:ext cx="631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849688" y="3651250"/>
            <a:ext cx="1298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-a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692275" y="4754563"/>
            <a:ext cx="5976938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因此可以得到：</a:t>
            </a:r>
          </a:p>
          <a:p>
            <a:r>
              <a:rPr lang="zh-CN" altLang="en-US" sz="3200" b="1">
                <a:latin typeface="Times New Roman" panose="02020603050405020304" pitchFamily="18" charset="0"/>
              </a:rPr>
              <a:t>     一个数的绝对值是一个</a:t>
            </a:r>
            <a:r>
              <a:rPr lang="en-US" altLang="zh-CN" sz="3200" b="1">
                <a:latin typeface="Times New Roman" panose="02020603050405020304" pitchFamily="18" charset="0"/>
              </a:rPr>
              <a:t>_________</a:t>
            </a:r>
            <a:r>
              <a:rPr lang="zh-CN" altLang="en-US" sz="3200" b="1">
                <a:latin typeface="Times New Roman" panose="02020603050405020304" pitchFamily="18" charset="0"/>
              </a:rPr>
              <a:t>。</a:t>
            </a:r>
            <a:endParaRPr lang="zh-CN" sz="3200" b="1">
              <a:latin typeface="Times New Roman" panose="02020603050405020304" pitchFamily="18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124075" y="5661025"/>
            <a:ext cx="18002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  <a:t>非负数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38200" y="765175"/>
            <a:ext cx="731838" cy="40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绝对值的代数意义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229350" y="2349500"/>
            <a:ext cx="6286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300788" y="3141663"/>
            <a:ext cx="50323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227763" y="3797300"/>
            <a:ext cx="647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24300" y="2997200"/>
            <a:ext cx="576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0 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640013" y="3125788"/>
            <a:ext cx="0" cy="534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2925763" y="3125788"/>
            <a:ext cx="0" cy="534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783138" y="2238375"/>
            <a:ext cx="19843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4700">
                <a:solidFill>
                  <a:srgbClr val="000000"/>
                </a:solidFill>
                <a:latin typeface="Symbol" panose="05050102010706020507" pitchFamily="18" charset="2"/>
              </a:rPr>
              <a:t>(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5815013" y="2238375"/>
            <a:ext cx="19843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4700">
                <a:solidFill>
                  <a:srgbClr val="000000"/>
                </a:solidFill>
                <a:latin typeface="Symbol" panose="05050102010706020507" pitchFamily="18" charset="2"/>
              </a:rPr>
              <a:t>)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4786313" y="2908300"/>
            <a:ext cx="19843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4700">
                <a:solidFill>
                  <a:srgbClr val="000000"/>
                </a:solidFill>
                <a:latin typeface="Symbol" panose="05050102010706020507" pitchFamily="18" charset="2"/>
              </a:rPr>
              <a:t>(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5811838" y="3000375"/>
            <a:ext cx="19843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4700">
                <a:solidFill>
                  <a:srgbClr val="000000"/>
                </a:solidFill>
                <a:latin typeface="Symbol" panose="05050102010706020507" pitchFamily="18" charset="2"/>
              </a:rPr>
              <a:t>)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4783138" y="3579813"/>
            <a:ext cx="19843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4700">
                <a:solidFill>
                  <a:srgbClr val="000000"/>
                </a:solidFill>
                <a:latin typeface="Symbol" panose="05050102010706020507" pitchFamily="18" charset="2"/>
              </a:rPr>
              <a:t>(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5815013" y="3579813"/>
            <a:ext cx="19843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4700">
                <a:solidFill>
                  <a:srgbClr val="000000"/>
                </a:solidFill>
                <a:latin typeface="Symbol" panose="05050102010706020507" pitchFamily="18" charset="2"/>
              </a:rPr>
              <a:t>)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3411538" y="3560763"/>
            <a:ext cx="219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ï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3411538" y="3848100"/>
            <a:ext cx="219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î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3411538" y="2797175"/>
            <a:ext cx="219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ï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3411538" y="3132138"/>
            <a:ext cx="219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í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3411538" y="2417763"/>
            <a:ext cx="219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ì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5219700" y="3141663"/>
            <a:ext cx="244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5219700" y="3789363"/>
            <a:ext cx="244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&lt;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5235575" y="2384425"/>
            <a:ext cx="244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&gt;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3062288" y="3055938"/>
            <a:ext cx="244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5578475" y="3832225"/>
            <a:ext cx="222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4908550" y="3778250"/>
            <a:ext cx="222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3648075" y="3778250"/>
            <a:ext cx="1111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5573713" y="3182938"/>
            <a:ext cx="222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4911725" y="3111500"/>
            <a:ext cx="222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5578475" y="2435225"/>
            <a:ext cx="222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4908550" y="2435225"/>
            <a:ext cx="222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3648075" y="2435225"/>
            <a:ext cx="1111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2671763" y="3106738"/>
            <a:ext cx="222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3635375" y="36449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ldLvl="0" autoUpdateAnimBg="0"/>
      <p:bldP spid="26631" grpId="0" bldLvl="0" autoUpdateAnimBg="0"/>
      <p:bldP spid="26633" grpId="0" bldLvl="0" autoUpdateAnimBg="0"/>
      <p:bldP spid="26634" grpId="1"/>
      <p:bldP spid="26637" grpId="0" bldLvl="0" autoUpdateAnimBg="0"/>
      <p:bldP spid="26638" grpId="0" bldLvl="0" autoUpdateAnimBg="0"/>
      <p:bldP spid="26639" grpId="0" bldLvl="0" autoUpdateAnimBg="0"/>
      <p:bldP spid="266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D698-6E12-4A8E-93C3-6D8AD7481D6B}" type="slidenum">
              <a:rPr lang="zh-CN" altLang="en-US"/>
              <a:t>16</a:t>
            </a:fld>
            <a:endParaRPr lang="en-US" altLang="zh-CN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11188" y="980728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5400" b="1" dirty="0">
                <a:latin typeface="宋体" panose="02010600030101010101" pitchFamily="2" charset="-122"/>
              </a:rPr>
              <a:t>学生总结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156325" y="5300663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分钟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31553" y="2924944"/>
            <a:ext cx="6553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7200" dirty="0">
                <a:solidFill>
                  <a:srgbClr val="FF0000"/>
                </a:solidFill>
                <a:latin typeface="Times New Roman" panose="02020603050405020304" pitchFamily="18" charset="0"/>
              </a:rPr>
              <a:t>学到了什么？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Grp="1" noChangeArrowheads="1"/>
          </p:cNvSpPr>
          <p:nvPr>
            <p:ph idx="1"/>
          </p:nvPr>
        </p:nvSpPr>
        <p:spPr>
          <a:xfrm>
            <a:off x="467544" y="2492896"/>
            <a:ext cx="8229600" cy="2548880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3400" b="1" dirty="0" smtClean="0"/>
              <a:t>1</a:t>
            </a:r>
            <a:r>
              <a:rPr lang="zh-CN" altLang="en-US" sz="3400" b="1" dirty="0"/>
              <a:t>、绝对值的几何意义及代数意义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400" b="1" dirty="0"/>
              <a:t>2</a:t>
            </a:r>
            <a:r>
              <a:rPr lang="zh-CN" altLang="en-US" sz="3400" b="1" dirty="0"/>
              <a:t>、会求一个数的绝对值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400" b="1" dirty="0"/>
              <a:t>3</a:t>
            </a:r>
            <a:r>
              <a:rPr lang="zh-CN" altLang="en-US" sz="3400" b="1" dirty="0"/>
              <a:t>、相反数的定义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400" b="1" dirty="0"/>
              <a:t>4</a:t>
            </a:r>
            <a:r>
              <a:rPr lang="zh-CN" altLang="en-US" sz="3400" b="1" dirty="0"/>
              <a:t>、会求一个数的相反</a:t>
            </a:r>
            <a:r>
              <a:rPr lang="zh-CN" altLang="en-US" sz="3400" b="1" dirty="0" smtClean="0"/>
              <a:t>数 </a:t>
            </a:r>
            <a:endParaRPr lang="zh-CN" altLang="en-US" sz="3400" b="1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6574-E4D4-4BA7-8F9C-071AE60BE952}" type="slidenum">
              <a:rPr lang="zh-CN" altLang="en-US"/>
              <a:t>17</a:t>
            </a:fld>
            <a:endParaRPr lang="en-US" altLang="zh-CN"/>
          </a:p>
        </p:txBody>
      </p:sp>
      <p:sp>
        <p:nvSpPr>
          <p:cNvPr id="23555" name="WordArt 3"/>
          <p:cNvSpPr>
            <a:spLocks noChangeArrowheads="1" noChangeShapeType="1"/>
          </p:cNvSpPr>
          <p:nvPr/>
        </p:nvSpPr>
        <p:spPr bwMode="auto">
          <a:xfrm>
            <a:off x="323850" y="333375"/>
            <a:ext cx="2519958" cy="1400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9547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 smtClean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</a:t>
            </a: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结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435600" y="21336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C54C-A0C8-41EB-AED5-953B6AF33ABD}" type="slidenum">
              <a:rPr lang="zh-CN" altLang="en-US"/>
              <a:t>18</a:t>
            </a:fld>
            <a:endParaRPr lang="en-US" altLang="zh-CN"/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116013" y="2060575"/>
            <a:ext cx="6626225" cy="1585913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5400">
                <a:solidFill>
                  <a:schemeClr val="tx2"/>
                </a:solidFill>
                <a:latin typeface="Times New Roman" panose="02020603050405020304" pitchFamily="18" charset="0"/>
              </a:rPr>
              <a:t>独立完成课堂自测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372225" y="5157788"/>
            <a:ext cx="187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99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4000" b="1">
                <a:solidFill>
                  <a:srgbClr val="FF9900"/>
                </a:solidFill>
                <a:latin typeface="Times New Roman" panose="02020603050405020304" pitchFamily="18" charset="0"/>
              </a:rPr>
              <a:t>分钟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FE65-9CC2-48E4-A195-4E7C93EE7812}" type="slidenum">
              <a:rPr lang="zh-CN" altLang="en-US"/>
              <a:t>19</a:t>
            </a:fld>
            <a:endParaRPr lang="en-US" altLang="zh-CN"/>
          </a:p>
        </p:txBody>
      </p:sp>
      <p:sp>
        <p:nvSpPr>
          <p:cNvPr id="25602" name="WordArt 2"/>
          <p:cNvSpPr>
            <a:spLocks noChangeArrowheads="1" noChangeShapeType="1"/>
          </p:cNvSpPr>
          <p:nvPr/>
        </p:nvSpPr>
        <p:spPr bwMode="auto">
          <a:xfrm rot="20896494">
            <a:off x="611188" y="836613"/>
            <a:ext cx="2376487" cy="12239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103506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今日作业</a:t>
            </a:r>
          </a:p>
        </p:txBody>
      </p:sp>
      <p:sp>
        <p:nvSpPr>
          <p:cNvPr id="25603" name="AutoShape 1030"/>
          <p:cNvSpPr>
            <a:spLocks noChangeArrowheads="1"/>
          </p:cNvSpPr>
          <p:nvPr/>
        </p:nvSpPr>
        <p:spPr bwMode="auto">
          <a:xfrm rot="10800000">
            <a:off x="971550" y="2060575"/>
            <a:ext cx="7129463" cy="3571875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rgbClr val="99CCFF"/>
              </a:gs>
              <a:gs pos="50000">
                <a:srgbClr val="FBFDFF"/>
              </a:gs>
              <a:gs pos="100000">
                <a:srgbClr val="99CCFF"/>
              </a:gs>
            </a:gsLst>
            <a:lin ang="5400000" scaled="1"/>
          </a:gradFill>
          <a:ln w="41275">
            <a:solidFill>
              <a:srgbClr val="FFCC00"/>
            </a:solidFill>
            <a:round/>
          </a:ln>
        </p:spPr>
        <p:txBody>
          <a:bodyPr rot="10800000" wrap="none" anchor="ctr"/>
          <a:lstStyle/>
          <a:p>
            <a:r>
              <a:rPr lang="en-US" altLang="zh-CN" sz="4000" b="1" dirty="0">
                <a:latin typeface="Times New Roman" panose="02020603050405020304" pitchFamily="18" charset="0"/>
              </a:rPr>
              <a:t>1.</a:t>
            </a:r>
            <a:r>
              <a:rPr lang="zh-CN" altLang="en-US" sz="4000" b="1" dirty="0">
                <a:latin typeface="Times New Roman" panose="02020603050405020304" pitchFamily="18" charset="0"/>
              </a:rPr>
              <a:t>完成课后习题</a:t>
            </a: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2.</a:t>
            </a:r>
            <a:r>
              <a:rPr lang="zh-CN" altLang="en-US" sz="4000" b="1" dirty="0">
                <a:latin typeface="Times New Roman" panose="02020603050405020304" pitchFamily="18" charset="0"/>
              </a:rPr>
              <a:t>预习  有理数的大小比较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 shadeToTitle="1">
        <a:gradFill rotWithShape="0">
          <a:gsLst>
            <a:gs pos="0">
              <a:srgbClr val="CCFFCC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391-5998-46DB-B5A0-27E9B5B47515}" type="slidenum">
              <a:rPr lang="zh-CN" altLang="en-US"/>
              <a:t>2</a:t>
            </a:fld>
            <a:endParaRPr lang="en-US" altLang="zh-CN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9750" y="2708275"/>
            <a:ext cx="7772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6600" b="1" dirty="0">
                <a:solidFill>
                  <a:srgbClr val="2B736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自主阅读教学目标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156325" y="5300663"/>
            <a:ext cx="1223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660033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solidFill>
                  <a:srgbClr val="660033"/>
                </a:solidFill>
                <a:latin typeface="Times New Roman" panose="02020603050405020304" pitchFamily="18" charset="0"/>
              </a:rPr>
              <a:t>分钟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E17F-9DA8-4BDF-9D15-F797AFB5D474}" type="slidenum">
              <a:rPr lang="zh-CN" altLang="en-US"/>
              <a:t>3</a:t>
            </a:fld>
            <a:endParaRPr lang="en-US" altLang="zh-CN"/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116013" y="1989138"/>
            <a:ext cx="6911975" cy="2447925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5400">
                <a:latin typeface="Times New Roman" panose="02020603050405020304" pitchFamily="18" charset="0"/>
              </a:rPr>
              <a:t>独立完成自主探究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019925" y="5661025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33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b="1">
                <a:solidFill>
                  <a:srgbClr val="660033"/>
                </a:solidFill>
                <a:latin typeface="Times New Roman" panose="02020603050405020304" pitchFamily="18" charset="0"/>
              </a:rPr>
              <a:t>分钟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111-1312-4943-BD82-BAAE811DFED2}" type="slidenum">
              <a:rPr lang="zh-CN" altLang="en-US"/>
              <a:t>4</a:t>
            </a:fld>
            <a:endParaRPr lang="en-US" altLang="zh-CN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11188" y="1125538"/>
            <a:ext cx="777240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solidFill>
                  <a:srgbClr val="2B7365"/>
                </a:solidFill>
              </a:rPr>
              <a:t>在数轴上标出下列各数的点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solidFill>
                  <a:srgbClr val="2B7365"/>
                </a:solidFill>
              </a:rPr>
              <a:t>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zh-CN" altLang="en-US" sz="3200" dirty="0">
                <a:solidFill>
                  <a:srgbClr val="2B7365"/>
                </a:solidFill>
              </a:rPr>
              <a:t> </a:t>
            </a:r>
            <a:r>
              <a:rPr lang="en-US" altLang="zh-CN" sz="3600" b="1" dirty="0">
                <a:solidFill>
                  <a:srgbClr val="2B7365"/>
                </a:solidFill>
              </a:rPr>
              <a:t>-2        0          4</a:t>
            </a:r>
          </a:p>
        </p:txBody>
      </p:sp>
      <p:grpSp>
        <p:nvGrpSpPr>
          <p:cNvPr id="30725" name="Group 5"/>
          <p:cNvGrpSpPr/>
          <p:nvPr/>
        </p:nvGrpSpPr>
        <p:grpSpPr bwMode="auto">
          <a:xfrm>
            <a:off x="755650" y="4292600"/>
            <a:ext cx="7704138" cy="458788"/>
            <a:chOff x="0" y="0"/>
            <a:chExt cx="4510" cy="289"/>
          </a:xfrm>
        </p:grpSpPr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 rot="10800000" flipV="1">
              <a:off x="3991" y="0"/>
              <a:ext cx="0" cy="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727" name="Group 7"/>
            <p:cNvGrpSpPr/>
            <p:nvPr/>
          </p:nvGrpSpPr>
          <p:grpSpPr bwMode="auto">
            <a:xfrm>
              <a:off x="0" y="0"/>
              <a:ext cx="4510" cy="289"/>
              <a:chOff x="0" y="0"/>
              <a:chExt cx="4510" cy="289"/>
            </a:xfrm>
          </p:grpSpPr>
          <p:grpSp>
            <p:nvGrpSpPr>
              <p:cNvPr id="30728" name="Group 8"/>
              <p:cNvGrpSpPr/>
              <p:nvPr/>
            </p:nvGrpSpPr>
            <p:grpSpPr bwMode="auto">
              <a:xfrm>
                <a:off x="0" y="0"/>
                <a:ext cx="4510" cy="289"/>
                <a:chOff x="0" y="0"/>
                <a:chExt cx="4510" cy="289"/>
              </a:xfrm>
            </p:grpSpPr>
            <p:grpSp>
              <p:nvGrpSpPr>
                <p:cNvPr id="30729" name="Group 9"/>
                <p:cNvGrpSpPr/>
                <p:nvPr/>
              </p:nvGrpSpPr>
              <p:grpSpPr bwMode="auto">
                <a:xfrm>
                  <a:off x="181" y="1"/>
                  <a:ext cx="4038" cy="288"/>
                  <a:chOff x="0" y="0"/>
                  <a:chExt cx="4038" cy="288"/>
                </a:xfrm>
              </p:grpSpPr>
              <p:sp>
                <p:nvSpPr>
                  <p:cNvPr id="3073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9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-3</a:t>
                    </a:r>
                  </a:p>
                </p:txBody>
              </p:sp>
              <p:sp>
                <p:nvSpPr>
                  <p:cNvPr id="3073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3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0</a:t>
                    </a:r>
                  </a:p>
                </p:txBody>
              </p:sp>
              <p:sp>
                <p:nvSpPr>
                  <p:cNvPr id="3073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2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1</a:t>
                    </a:r>
                  </a:p>
                </p:txBody>
              </p:sp>
              <p:sp>
                <p:nvSpPr>
                  <p:cNvPr id="3073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50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2</a:t>
                    </a:r>
                  </a:p>
                </p:txBody>
              </p:sp>
              <p:sp>
                <p:nvSpPr>
                  <p:cNvPr id="3073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8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3</a:t>
                    </a:r>
                  </a:p>
                </p:txBody>
              </p:sp>
              <p:sp>
                <p:nvSpPr>
                  <p:cNvPr id="30735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6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4</a:t>
                    </a:r>
                  </a:p>
                </p:txBody>
              </p:sp>
              <p:sp>
                <p:nvSpPr>
                  <p:cNvPr id="3073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5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5</a:t>
                    </a:r>
                  </a:p>
                </p:txBody>
              </p:sp>
              <p:sp>
                <p:nvSpPr>
                  <p:cNvPr id="3073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-4</a:t>
                    </a:r>
                  </a:p>
                </p:txBody>
              </p:sp>
              <p:sp>
                <p:nvSpPr>
                  <p:cNvPr id="3073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7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-2</a:t>
                    </a:r>
                  </a:p>
                </p:txBody>
              </p:sp>
              <p:sp>
                <p:nvSpPr>
                  <p:cNvPr id="3073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25" y="0"/>
                    <a:ext cx="36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35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/>
                      <a:t>-1</a:t>
                    </a:r>
                  </a:p>
                </p:txBody>
              </p:sp>
            </p:grpSp>
            <p:sp>
              <p:nvSpPr>
                <p:cNvPr id="30740" name="Line 20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0"/>
                  <a:ext cx="451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741" name="Line 21"/>
              <p:cNvSpPr>
                <a:spLocks noChangeShapeType="1"/>
              </p:cNvSpPr>
              <p:nvPr/>
            </p:nvSpPr>
            <p:spPr bwMode="auto">
              <a:xfrm rot="10800000" flipV="1">
                <a:off x="318" y="0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 rot="10800000" flipV="1">
                <a:off x="726" y="1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 rot="10800000" flipV="1">
                <a:off x="1134" y="1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 rot="10800000" flipV="1">
                <a:off x="1542" y="1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5" name="Line 25"/>
              <p:cNvSpPr>
                <a:spLocks noChangeShapeType="1"/>
              </p:cNvSpPr>
              <p:nvPr/>
            </p:nvSpPr>
            <p:spPr bwMode="auto">
              <a:xfrm rot="10800000" flipV="1">
                <a:off x="1950" y="1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 rot="10800000" flipV="1">
                <a:off x="2359" y="1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7" name="Line 27"/>
              <p:cNvSpPr>
                <a:spLocks noChangeShapeType="1"/>
              </p:cNvSpPr>
              <p:nvPr/>
            </p:nvSpPr>
            <p:spPr bwMode="auto">
              <a:xfrm rot="10800000" flipV="1">
                <a:off x="2767" y="1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8" name="Line 28"/>
              <p:cNvSpPr>
                <a:spLocks noChangeShapeType="1"/>
              </p:cNvSpPr>
              <p:nvPr/>
            </p:nvSpPr>
            <p:spPr bwMode="auto">
              <a:xfrm rot="10800000" flipV="1">
                <a:off x="3175" y="1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9" name="Line 29"/>
              <p:cNvSpPr>
                <a:spLocks noChangeShapeType="1"/>
              </p:cNvSpPr>
              <p:nvPr/>
            </p:nvSpPr>
            <p:spPr bwMode="auto">
              <a:xfrm rot="10800000" flipV="1">
                <a:off x="3583" y="1"/>
                <a:ext cx="3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0750" name="Oval 30"/>
          <p:cNvSpPr>
            <a:spLocks noChangeArrowheads="1"/>
          </p:cNvSpPr>
          <p:nvPr/>
        </p:nvSpPr>
        <p:spPr bwMode="auto">
          <a:xfrm>
            <a:off x="4068763" y="42211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51" name="Oval 31"/>
          <p:cNvSpPr>
            <a:spLocks noChangeArrowheads="1"/>
          </p:cNvSpPr>
          <p:nvPr/>
        </p:nvSpPr>
        <p:spPr bwMode="auto">
          <a:xfrm>
            <a:off x="2700338" y="42211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52" name="Oval 32"/>
          <p:cNvSpPr>
            <a:spLocks noChangeArrowheads="1"/>
          </p:cNvSpPr>
          <p:nvPr/>
        </p:nvSpPr>
        <p:spPr bwMode="auto">
          <a:xfrm>
            <a:off x="6877050" y="42211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2555875" y="3630613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6661150" y="3702050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3852863" y="3644900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0" grpId="0" animBg="1"/>
      <p:bldP spid="30751" grpId="0" animBg="1"/>
      <p:bldP spid="30752" grpId="0" animBg="1"/>
      <p:bldP spid="30753" grpId="0" bldLvl="0" autoUpdateAnimBg="0"/>
      <p:bldP spid="30754" grpId="0" bldLvl="0" autoUpdateAnimBg="0"/>
      <p:bldP spid="30755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ED2-EC75-4752-8AF1-42BEBE107EF3}" type="slidenum">
              <a:rPr lang="zh-CN" altLang="en-US"/>
              <a:t>5</a:t>
            </a:fld>
            <a:endParaRPr lang="en-US" altLang="zh-CN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2781300"/>
            <a:ext cx="8208963" cy="1873250"/>
          </a:xfrm>
          <a:prstGeom prst="rect">
            <a:avLst/>
          </a:prstGeom>
          <a:solidFill>
            <a:srgbClr val="CCFFFF"/>
          </a:solidFill>
          <a:ln w="15875">
            <a:solidFill>
              <a:srgbClr val="8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00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</a:t>
            </a:r>
            <a:r>
              <a:rPr lang="zh-CN" altLang="en-US" sz="4000" dirty="0">
                <a:solidFill>
                  <a:srgbClr val="00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在数轴上，</a:t>
            </a:r>
            <a:r>
              <a:rPr lang="zh-CN" altLang="en-US" sz="4000" dirty="0">
                <a:latin typeface="隶书" panose="02010509060101010101" pitchFamily="49" charset="-122"/>
                <a:ea typeface="隶书" panose="02010509060101010101" pitchFamily="49" charset="-122"/>
              </a:rPr>
              <a:t>表示一个数的点到</a:t>
            </a:r>
          </a:p>
          <a:p>
            <a:endParaRPr lang="zh-CN" altLang="en-US" sz="36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____________</a:t>
            </a:r>
            <a:r>
              <a:rPr lang="zh-CN" altLang="en-US" sz="4000" dirty="0">
                <a:latin typeface="隶书" panose="02010509060101010101" pitchFamily="49" charset="-122"/>
                <a:ea typeface="隶书" panose="02010509060101010101" pitchFamily="49" charset="-122"/>
              </a:rPr>
              <a:t>叫做这个数的绝对值。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8313" y="3879850"/>
            <a:ext cx="2808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chemeClr val="tx2"/>
                </a:solidFill>
                <a:latin typeface="Times New Roman" panose="02020603050405020304" pitchFamily="18" charset="0"/>
              </a:rPr>
              <a:t>原点的距离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517577">
            <a:off x="4787900" y="1268413"/>
            <a:ext cx="26908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齐读一遍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95288" y="1447800"/>
            <a:ext cx="42497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绝对值几何意</a:t>
            </a:r>
            <a:r>
              <a:rPr lang="zh-CN" alt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义</a:t>
            </a:r>
            <a:endParaRPr lang="zh-CN" altLang="en-US" sz="3600" b="1" dirty="0">
              <a:solidFill>
                <a:schemeClr val="tx2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154-143B-4C30-8896-6121451E1C3E}" type="slidenum">
              <a:rPr lang="zh-CN" altLang="en-US"/>
              <a:t>6</a:t>
            </a:fld>
            <a:endParaRPr lang="en-US" altLang="zh-CN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 rot="-513931">
            <a:off x="1174750" y="1052513"/>
            <a:ext cx="7277100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dirty="0">
                <a:latin typeface="Times New Roman" panose="02020603050405020304" pitchFamily="18" charset="0"/>
              </a:rPr>
              <a:t>自主完成例</a:t>
            </a:r>
            <a:r>
              <a:rPr lang="en-US" altLang="zh-CN" sz="6600" b="1" dirty="0">
                <a:latin typeface="Times New Roman" panose="02020603050405020304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altLang="zh-CN" sz="6600" b="1" dirty="0">
                <a:latin typeface="Times New Roman" panose="02020603050405020304" pitchFamily="18" charset="0"/>
              </a:rPr>
              <a:t>    </a:t>
            </a:r>
            <a:r>
              <a:rPr lang="zh-CN" altLang="en-US" sz="6600" b="1" dirty="0">
                <a:latin typeface="Times New Roman" panose="02020603050405020304" pitchFamily="18" charset="0"/>
              </a:rPr>
              <a:t>找同学到黑板画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867400" y="4581525"/>
            <a:ext cx="915988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chemeClr val="tx2"/>
                </a:solidFill>
                <a:latin typeface="Times New Roman" panose="02020603050405020304" pitchFamily="18" charset="0"/>
              </a:rPr>
              <a:t>两分钟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B313-B46F-490D-A1BA-187BDA104605}" type="slidenum">
              <a:rPr lang="zh-CN" altLang="en-US"/>
              <a:t>7</a:t>
            </a:fld>
            <a:endParaRPr lang="en-US" altLang="zh-CN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067175" y="1989138"/>
          <a:ext cx="2735263" cy="374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Microsoft 公式 3.0" r:id="rId4" imgW="698500" imgH="1677035" progId="Equation.3">
                  <p:embed/>
                </p:oleObj>
              </mc:Choice>
              <mc:Fallback>
                <p:oleObj name="Microsoft 公式 3.0" r:id="rId4" imgW="698500" imgH="16770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989138"/>
                        <a:ext cx="2735263" cy="374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14475" y="549275"/>
            <a:ext cx="1401763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>
                <a:solidFill>
                  <a:schemeClr val="tx2"/>
                </a:solidFill>
                <a:latin typeface="Times New Roman" panose="02020603050405020304" pitchFamily="18" charset="0"/>
              </a:rPr>
              <a:t>自主完成练一练</a:t>
            </a:r>
          </a:p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ECD5-21C8-4848-A912-087C06EDE017}" type="slidenum">
              <a:rPr lang="zh-CN" altLang="en-US"/>
              <a:t>8</a:t>
            </a:fld>
            <a:endParaRPr lang="en-US" altLang="zh-CN"/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828675" y="117475"/>
            <a:ext cx="6840538" cy="1585913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5400" dirty="0">
                <a:solidFill>
                  <a:schemeClr val="tx2"/>
                </a:solidFill>
                <a:latin typeface="Times New Roman" panose="02020603050405020304" pitchFamily="18" charset="0"/>
              </a:rPr>
              <a:t>师生合作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50900" y="2108200"/>
            <a:ext cx="7897813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考考你测试一下你的能力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　　</a:t>
            </a:r>
            <a:r>
              <a:rPr lang="zh-CN" altLang="en-US" sz="2800" b="1" dirty="0">
                <a:latin typeface="Times New Roman" panose="02020603050405020304" pitchFamily="18" charset="0"/>
              </a:rPr>
              <a:t>下列各组数有哪些相同点和不同点，请说说你的想法。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　　（1）4   -4    (2) 3    -3    (3) 2.5  -2.5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　　像这样只有</a:t>
            </a:r>
            <a:r>
              <a:rPr lang="zh-CN" altLang="en-US" sz="2800" b="1" u="sng" dirty="0">
                <a:latin typeface="Times New Roman" panose="02020603050405020304" pitchFamily="18" charset="0"/>
              </a:rPr>
              <a:t> 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不同</a:t>
            </a:r>
            <a:r>
              <a:rPr lang="zh-CN" altLang="en-US" sz="2800" b="1" u="sng" dirty="0">
                <a:latin typeface="Times New Roman" panose="02020603050405020304" pitchFamily="18" charset="0"/>
              </a:rPr>
              <a:t>   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相等的两个数，我们称其中一个数是另一个数的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相反数</a:t>
            </a:r>
            <a:r>
              <a:rPr lang="zh-CN" altLang="en-US" sz="2800" b="1" dirty="0">
                <a:latin typeface="Times New Roman" panose="02020603050405020304" pitchFamily="18" charset="0"/>
              </a:rPr>
              <a:t>，也称这两个数互为相反数。</a:t>
            </a:r>
            <a:endParaRPr lang="en-US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</a:t>
            </a:r>
            <a:r>
              <a:rPr lang="zh-CN" altLang="en-US" sz="2800" b="1" dirty="0">
                <a:latin typeface="Times New Roman" panose="02020603050405020304" pitchFamily="18" charset="0"/>
              </a:rPr>
              <a:t>相反数表示两个数的相互关系，不能单独存在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563938" y="3860800"/>
            <a:ext cx="893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符号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48263" y="3860800"/>
            <a:ext cx="1328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绝对值</a:t>
            </a:r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 autoUpdateAnimBg="0"/>
      <p:bldP spid="14341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8620-0049-4672-AB63-AFC01EA4B173}" type="slidenum">
              <a:rPr lang="zh-CN" altLang="en-US"/>
              <a:t>9</a:t>
            </a:fld>
            <a:endParaRPr lang="en-US" altLang="zh-CN"/>
          </a:p>
        </p:txBody>
      </p:sp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1187450" y="1772816"/>
            <a:ext cx="6769100" cy="17006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独立完成例</a:t>
            </a:r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>
            <a:off x="5148263" y="4652963"/>
            <a:ext cx="2449512" cy="1012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40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A000120141119A27PWBG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90C413"/>
      </a:accent2>
      <a:accent3>
        <a:srgbClr val="FFFFFF"/>
      </a:accent3>
      <a:accent4>
        <a:srgbClr val="333436"/>
      </a:accent4>
      <a:accent5>
        <a:srgbClr val="D9DBAF"/>
      </a:accent5>
      <a:accent6>
        <a:srgbClr val="82B110"/>
      </a:accent6>
      <a:hlink>
        <a:srgbClr val="00B0F0"/>
      </a:hlink>
      <a:folHlink>
        <a:srgbClr val="AFB2B4"/>
      </a:folHlink>
    </a:clrScheme>
    <a:fontScheme name="A000120141119A27PWBG">
      <a:majorFont>
        <a:latin typeface="Baskerville Old Face"/>
        <a:ea typeface="黑体"/>
        <a:cs typeface=""/>
      </a:majorFont>
      <a:minorFont>
        <a:latin typeface="Calibri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1119A27PW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BABD3D"/>
        </a:accent1>
        <a:accent2>
          <a:srgbClr val="90C413"/>
        </a:accent2>
        <a:accent3>
          <a:srgbClr val="FFFFFF"/>
        </a:accent3>
        <a:accent4>
          <a:srgbClr val="333436"/>
        </a:accent4>
        <a:accent5>
          <a:srgbClr val="D9DBAF"/>
        </a:accent5>
        <a:accent6>
          <a:srgbClr val="82B110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主题9</Template>
  <TotalTime>0</TotalTime>
  <Words>375</Words>
  <Application>Microsoft Office PowerPoint</Application>
  <PresentationFormat>全屏显示(4:3)</PresentationFormat>
  <Paragraphs>129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黑体</vt:lpstr>
      <vt:lpstr>楷体_GB2312</vt:lpstr>
      <vt:lpstr>隶书</vt:lpstr>
      <vt:lpstr>宋体</vt:lpstr>
      <vt:lpstr>微软雅黑</vt:lpstr>
      <vt:lpstr>幼圆</vt:lpstr>
      <vt:lpstr>Arial</vt:lpstr>
      <vt:lpstr>Baskerville Old Face</vt:lpstr>
      <vt:lpstr>Calibri</vt:lpstr>
      <vt:lpstr>Symbol</vt:lpstr>
      <vt:lpstr>Times New Roman</vt:lpstr>
      <vt:lpstr>Wingdings</vt:lpstr>
      <vt:lpstr>WWW.2PPT.COM
</vt:lpstr>
      <vt:lpstr>Microsoft 公式 3.0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2001-05-27T01:10:00Z</dcterms:created>
  <dcterms:modified xsi:type="dcterms:W3CDTF">2023-01-16T15:34:02Z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F899F8CBB5484158B1987E586D5D5F39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