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476" r:id="rId2"/>
    <p:sldId id="469" r:id="rId3"/>
    <p:sldId id="470" r:id="rId4"/>
    <p:sldId id="471" r:id="rId5"/>
    <p:sldId id="472" r:id="rId6"/>
    <p:sldId id="473" r:id="rId7"/>
    <p:sldId id="474" r:id="rId8"/>
    <p:sldId id="475" r:id="rId9"/>
  </p:sldIdLst>
  <p:sldSz cx="9144000" cy="5143500" type="screen16x9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3429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685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0287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1714500" algn="l" defTabSz="6858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057400" algn="l" defTabSz="6858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2400300" algn="l" defTabSz="6858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2743200" algn="l" defTabSz="6858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6" autoAdjust="0"/>
    <p:restoredTop sz="94660" autoAdjust="0"/>
  </p:normalViewPr>
  <p:slideViewPr>
    <p:cSldViewPr snapToObjects="1">
      <p:cViewPr>
        <p:scale>
          <a:sx n="140" d="100"/>
          <a:sy n="140" d="100"/>
        </p:scale>
        <p:origin x="-804" y="-33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216024" cy="21602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defRPr sz="1200" noProof="1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defRPr sz="1200" noProof="1" smtClean="0">
                <a:latin typeface="+mn-lt"/>
                <a:ea typeface="+mn-ea"/>
              </a:defRPr>
            </a:lvl1pPr>
          </a:lstStyle>
          <a:p>
            <a:fld id="{F725AEDA-E179-4278-998D-D9EC8DB06D52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defRPr sz="1200" noProof="1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06C4AAF0-86A2-46BB-B4B4-A376677988B5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defRPr sz="1200" noProof="1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defRPr sz="1200" noProof="1" smtClean="0">
                <a:latin typeface="+mn-lt"/>
                <a:ea typeface="+mn-ea"/>
              </a:defRPr>
            </a:lvl1pPr>
          </a:lstStyle>
          <a:p>
            <a:fld id="{D2A48B96-639E-45A3-A0BA-2464DFDB1FAA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8196" name="幻灯片图像占位符 3"/>
          <p:cNvSpPr>
            <a:spLocks noGrp="1" noRot="1" noChangeAspect="1" noChangeArrowheads="1"/>
          </p:cNvSpPr>
          <p:nvPr>
            <p:ph type="sldImg" idx="4294967295"/>
          </p:nvPr>
        </p:nvSpPr>
        <p:spPr bwMode="auto"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备注占位符 4"/>
          <p:cNvSpPr>
            <a:spLocks noGrp="1" noChangeArrowheads="1"/>
          </p:cNvSpPr>
          <p:nvPr>
            <p:ph type="body" sz="quarter" idx="9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defRPr sz="1200" noProof="1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D69CC43E-D9E8-47BD-84FC-5C2DA388356E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10242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10243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DE32F0FF-3C10-4964-8913-9FD334684D8D}" type="slidenum">
              <a:rPr lang="zh-CN" altLang="en-US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12290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12291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F5A8A656-C6DA-4137-891A-9CB34A47C438}" type="slidenum">
              <a:rPr lang="zh-CN" altLang="en-US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14338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14339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A8EB37FF-4A90-4F09-88F2-9F03132772A2}" type="slidenum">
              <a:rPr lang="zh-CN" altLang="en-US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16386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16387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82D876FC-77C6-4F13-BAAF-62928B0D932B}" type="slidenum">
              <a:rPr lang="zh-CN" altLang="en-US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18434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18435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DD6366BF-4B48-4825-8413-2C7C37818D8C}" type="slidenum">
              <a:rPr lang="zh-CN" altLang="en-US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20482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20483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E9572F65-1FB1-4316-B8A2-C83108C7E858}" type="slidenum">
              <a:rPr lang="zh-CN" altLang="en-US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22530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22531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8F2DE825-CAF2-48AA-B7C0-BBABFCC98D40}" type="slidenum">
              <a:rPr lang="zh-CN" altLang="en-US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C8E961-0A61-4EB6-98E7-EFE1458794F6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C8530A-64E6-416B-8F9D-0B38DFB2058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动作按钮: 后退或前一项 11">
            <a:hlinkClick r:id="" action="ppaction://hlinkshowjump?jump=previousslide"/>
          </p:cNvPr>
          <p:cNvSpPr/>
          <p:nvPr userDrawn="1"/>
        </p:nvSpPr>
        <p:spPr>
          <a:xfrm>
            <a:off x="8242697" y="4885135"/>
            <a:ext cx="209550" cy="228600"/>
          </a:xfrm>
          <a:prstGeom prst="actionButtonBackPrevious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noProof="1"/>
          </a:p>
        </p:txBody>
      </p:sp>
      <p:sp>
        <p:nvSpPr>
          <p:cNvPr id="13" name="动作按钮: 前进或下一项 12">
            <a:hlinkClick r:id="" action="ppaction://hlinkshowjump?jump=nextslide"/>
          </p:cNvPr>
          <p:cNvSpPr/>
          <p:nvPr userDrawn="1"/>
        </p:nvSpPr>
        <p:spPr>
          <a:xfrm>
            <a:off x="8515351" y="4894660"/>
            <a:ext cx="202406" cy="209550"/>
          </a:xfrm>
          <a:prstGeom prst="actionButtonForwardNex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noProof="1"/>
          </a:p>
        </p:txBody>
      </p:sp>
      <p:sp>
        <p:nvSpPr>
          <p:cNvPr id="14" name="动作按钮: 结束 13">
            <a:hlinkClick r:id="" action="ppaction://hlinkshowjump?jump=endshow"/>
          </p:cNvPr>
          <p:cNvSpPr/>
          <p:nvPr userDrawn="1"/>
        </p:nvSpPr>
        <p:spPr>
          <a:xfrm>
            <a:off x="8780860" y="4886325"/>
            <a:ext cx="190500" cy="226219"/>
          </a:xfrm>
          <a:prstGeom prst="actionButtonEnd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noProof="1"/>
          </a:p>
        </p:txBody>
      </p:sp>
      <p:sp>
        <p:nvSpPr>
          <p:cNvPr id="15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C8E961-0A61-4EB6-98E7-EFE1458794F6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16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17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0ED3A9-03A8-47E5-AB62-D260ACA6C37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 userDrawn="1"/>
        </p:nvGrpSpPr>
        <p:grpSpPr bwMode="auto">
          <a:xfrm>
            <a:off x="573881" y="1369219"/>
            <a:ext cx="1333500" cy="1333500"/>
            <a:chOff x="990600" y="2044717"/>
            <a:chExt cx="2768566" cy="2768566"/>
          </a:xfrm>
        </p:grpSpPr>
        <p:sp>
          <p:nvSpPr>
            <p:cNvPr id="3" name="Diamond 5"/>
            <p:cNvSpPr>
              <a:spLocks noChangeArrowheads="1"/>
            </p:cNvSpPr>
            <p:nvPr/>
          </p:nvSpPr>
          <p:spPr bwMode="auto">
            <a:xfrm>
              <a:off x="990600" y="2044717"/>
              <a:ext cx="2768566" cy="2768566"/>
            </a:xfrm>
            <a:prstGeom prst="diamond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508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zh-CN"/>
            </a:p>
          </p:txBody>
        </p:sp>
        <p:grpSp>
          <p:nvGrpSpPr>
            <p:cNvPr id="4" name="Group 9"/>
            <p:cNvGrpSpPr/>
            <p:nvPr/>
          </p:nvGrpSpPr>
          <p:grpSpPr bwMode="auto">
            <a:xfrm>
              <a:off x="1429100" y="2771847"/>
              <a:ext cx="1800200" cy="992584"/>
              <a:chOff x="2345143" y="2365645"/>
              <a:chExt cx="1800200" cy="992584"/>
            </a:xfrm>
          </p:grpSpPr>
          <p:sp>
            <p:nvSpPr>
              <p:cNvPr id="5" name="TextBox 7"/>
              <p:cNvSpPr txBox="1"/>
              <p:nvPr/>
            </p:nvSpPr>
            <p:spPr>
              <a:xfrm>
                <a:off x="2344176" y="2365264"/>
                <a:ext cx="1802039" cy="677310"/>
              </a:xfrm>
              <a:prstGeom prst="rect">
                <a:avLst/>
              </a:prstGeom>
              <a:noFill/>
            </p:spPr>
            <p:txBody>
              <a:bodyPr lIns="0" tIns="0" rIns="0" bIns="0">
                <a:normAutofit fontScale="77500" lnSpcReduction="20000"/>
              </a:bodyPr>
              <a:lstStyle/>
              <a:p>
                <a:pPr algn="ctr" fontAlgn="auto"/>
                <a:r>
                  <a:rPr lang="zh-CN" altLang="en-US" sz="3300" noProof="1">
                    <a:solidFill>
                      <a:schemeClr val="bg1"/>
                    </a:solidFill>
                    <a:latin typeface="+mn-lt"/>
                    <a:ea typeface="+mn-ea"/>
                  </a:rPr>
                  <a:t>目录</a:t>
                </a:r>
                <a:endParaRPr lang="zh-CN" altLang="en-US" sz="3300" noProof="1">
                  <a:solidFill>
                    <a:schemeClr val="bg1"/>
                  </a:solidFill>
                </a:endParaRPr>
              </a:p>
            </p:txBody>
          </p:sp>
          <p:sp>
            <p:nvSpPr>
              <p:cNvPr id="6" name="TextBox 8"/>
              <p:cNvSpPr txBox="1"/>
              <p:nvPr/>
            </p:nvSpPr>
            <p:spPr>
              <a:xfrm>
                <a:off x="2344176" y="3143924"/>
                <a:ext cx="1802039" cy="215058"/>
              </a:xfrm>
              <a:prstGeom prst="rect">
                <a:avLst/>
              </a:prstGeom>
              <a:noFill/>
            </p:spPr>
            <p:txBody>
              <a:bodyPr lIns="0" tIns="0" rIns="0" bIns="0">
                <a:normAutofit fontScale="70000" lnSpcReduction="20000"/>
              </a:bodyPr>
              <a:lstStyle/>
              <a:p>
                <a:pPr algn="ctr" fontAlgn="auto"/>
                <a:r>
                  <a:rPr lang="en-US" altLang="zh-CN" sz="1100" noProof="1">
                    <a:solidFill>
                      <a:schemeClr val="bg1"/>
                    </a:solidFill>
                    <a:latin typeface="+mn-lt"/>
                    <a:ea typeface="+mn-ea"/>
                  </a:rPr>
                  <a:t>CONTENTS</a:t>
                </a:r>
                <a:endParaRPr lang="en-US" altLang="zh-CN" sz="1100" noProof="1">
                  <a:solidFill>
                    <a:schemeClr val="bg1"/>
                  </a:solidFill>
                </a:endParaRPr>
              </a:p>
            </p:txBody>
          </p:sp>
        </p:grpSp>
      </p:grpSp>
      <p:sp>
        <p:nvSpPr>
          <p:cNvPr id="7" name="动作按钮: 后退或前一项 6">
            <a:hlinkClick r:id="" action="ppaction://hlinkshowjump?jump=previousslide"/>
          </p:cNvPr>
          <p:cNvSpPr/>
          <p:nvPr userDrawn="1"/>
        </p:nvSpPr>
        <p:spPr>
          <a:xfrm>
            <a:off x="8281988" y="4885135"/>
            <a:ext cx="209550" cy="228600"/>
          </a:xfrm>
          <a:prstGeom prst="actionButtonBackPrevious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noProof="1"/>
          </a:p>
        </p:txBody>
      </p:sp>
      <p:sp>
        <p:nvSpPr>
          <p:cNvPr id="8" name="动作按钮: 前进或下一项 7">
            <a:hlinkClick r:id="" action="ppaction://hlinkshowjump?jump=nextslide"/>
          </p:cNvPr>
          <p:cNvSpPr/>
          <p:nvPr userDrawn="1"/>
        </p:nvSpPr>
        <p:spPr>
          <a:xfrm>
            <a:off x="8554642" y="4894660"/>
            <a:ext cx="202406" cy="209550"/>
          </a:xfrm>
          <a:prstGeom prst="actionButtonForwardNex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noProof="1"/>
          </a:p>
        </p:txBody>
      </p:sp>
      <p:sp>
        <p:nvSpPr>
          <p:cNvPr id="9" name="动作按钮: 结束 8">
            <a:hlinkClick r:id="" action="ppaction://hlinkshowjump?jump=endshow"/>
          </p:cNvPr>
          <p:cNvSpPr/>
          <p:nvPr userDrawn="1"/>
        </p:nvSpPr>
        <p:spPr>
          <a:xfrm>
            <a:off x="8820150" y="4886325"/>
            <a:ext cx="190500" cy="226219"/>
          </a:xfrm>
          <a:prstGeom prst="actionButtonEnd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noProof="1"/>
          </a:p>
        </p:txBody>
      </p:sp>
      <p:grpSp>
        <p:nvGrpSpPr>
          <p:cNvPr id="10" name="Group 1"/>
          <p:cNvGrpSpPr/>
          <p:nvPr userDrawn="1"/>
        </p:nvGrpSpPr>
        <p:grpSpPr bwMode="auto">
          <a:xfrm>
            <a:off x="616744" y="946548"/>
            <a:ext cx="2226469" cy="2178844"/>
            <a:chOff x="-949635" y="0"/>
            <a:chExt cx="7009631" cy="6858000"/>
          </a:xfrm>
        </p:grpSpPr>
        <p:sp>
          <p:nvSpPr>
            <p:cNvPr id="11" name="Diamond 3"/>
            <p:cNvSpPr>
              <a:spLocks noChangeArrowheads="1"/>
            </p:cNvSpPr>
            <p:nvPr/>
          </p:nvSpPr>
          <p:spPr bwMode="auto">
            <a:xfrm>
              <a:off x="-949635" y="0"/>
              <a:ext cx="7009631" cy="6858000"/>
            </a:xfrm>
            <a:prstGeom prst="diamond">
              <a:avLst/>
            </a:prstGeom>
            <a:solidFill>
              <a:srgbClr val="D6DCE5">
                <a:alpha val="34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zh-CN"/>
            </a:p>
          </p:txBody>
        </p:sp>
        <p:sp>
          <p:nvSpPr>
            <p:cNvPr id="12" name="Diamond 4"/>
            <p:cNvSpPr>
              <a:spLocks noChangeArrowheads="1"/>
            </p:cNvSpPr>
            <p:nvPr/>
          </p:nvSpPr>
          <p:spPr bwMode="auto">
            <a:xfrm>
              <a:off x="-176517" y="653134"/>
              <a:ext cx="5647878" cy="5525706"/>
            </a:xfrm>
            <a:prstGeom prst="diamond">
              <a:avLst/>
            </a:prstGeom>
            <a:solidFill>
              <a:srgbClr val="D6DC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zh-CN"/>
            </a:p>
          </p:txBody>
        </p:sp>
      </p:grpSp>
      <p:sp>
        <p:nvSpPr>
          <p:cNvPr id="13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C8E961-0A61-4EB6-98E7-EFE1458794F6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14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15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529314-A037-45F8-9456-95D7FEDF0CE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动作按钮: 后退或前一项 2">
            <a:hlinkClick r:id="" action="ppaction://hlinkshowjump?jump=previousslide"/>
          </p:cNvPr>
          <p:cNvSpPr/>
          <p:nvPr userDrawn="1"/>
        </p:nvSpPr>
        <p:spPr>
          <a:xfrm>
            <a:off x="8281988" y="4885135"/>
            <a:ext cx="209550" cy="228600"/>
          </a:xfrm>
          <a:prstGeom prst="actionButtonBackPrevious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noProof="1"/>
          </a:p>
        </p:txBody>
      </p:sp>
      <p:sp>
        <p:nvSpPr>
          <p:cNvPr id="4" name="动作按钮: 前进或下一项 3">
            <a:hlinkClick r:id="" action="ppaction://hlinkshowjump?jump=nextslide"/>
          </p:cNvPr>
          <p:cNvSpPr/>
          <p:nvPr userDrawn="1"/>
        </p:nvSpPr>
        <p:spPr>
          <a:xfrm>
            <a:off x="8554642" y="4894660"/>
            <a:ext cx="202406" cy="209550"/>
          </a:xfrm>
          <a:prstGeom prst="actionButtonForwardNex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noProof="1"/>
          </a:p>
        </p:txBody>
      </p:sp>
      <p:sp>
        <p:nvSpPr>
          <p:cNvPr id="5" name="动作按钮: 结束 4">
            <a:hlinkClick r:id="" action="ppaction://hlinkshowjump?jump=endshow"/>
          </p:cNvPr>
          <p:cNvSpPr/>
          <p:nvPr userDrawn="1"/>
        </p:nvSpPr>
        <p:spPr>
          <a:xfrm>
            <a:off x="8820150" y="4886325"/>
            <a:ext cx="190500" cy="226219"/>
          </a:xfrm>
          <a:prstGeom prst="actionButtonEnd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noProof="1"/>
          </a:p>
        </p:txBody>
      </p:sp>
      <p:cxnSp>
        <p:nvCxnSpPr>
          <p:cNvPr id="6" name="直接连接符 5"/>
          <p:cNvCxnSpPr/>
          <p:nvPr userDrawn="1"/>
        </p:nvCxnSpPr>
        <p:spPr>
          <a:xfrm>
            <a:off x="2347913" y="916782"/>
            <a:ext cx="0" cy="3480197"/>
          </a:xfrm>
          <a:prstGeom prst="line">
            <a:avLst/>
          </a:prstGeom>
          <a:ln>
            <a:solidFill>
              <a:srgbClr val="00B05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组合 42"/>
          <p:cNvGrpSpPr/>
          <p:nvPr userDrawn="1"/>
        </p:nvGrpSpPr>
        <p:grpSpPr bwMode="auto">
          <a:xfrm>
            <a:off x="80963" y="1579960"/>
            <a:ext cx="2270522" cy="2178844"/>
            <a:chOff x="755951" y="2210607"/>
            <a:chExt cx="3026493" cy="2905010"/>
          </a:xfrm>
        </p:grpSpPr>
        <p:grpSp>
          <p:nvGrpSpPr>
            <p:cNvPr id="8" name="Group 1"/>
            <p:cNvGrpSpPr/>
            <p:nvPr/>
          </p:nvGrpSpPr>
          <p:grpSpPr bwMode="auto">
            <a:xfrm>
              <a:off x="813205" y="2210607"/>
              <a:ext cx="2969239" cy="2905010"/>
              <a:chOff x="-949635" y="0"/>
              <a:chExt cx="7009631" cy="6858000"/>
            </a:xfrm>
          </p:grpSpPr>
          <p:sp>
            <p:nvSpPr>
              <p:cNvPr id="14" name="Diamond 3"/>
              <p:cNvSpPr>
                <a:spLocks noChangeArrowheads="1"/>
              </p:cNvSpPr>
              <p:nvPr/>
            </p:nvSpPr>
            <p:spPr bwMode="auto">
              <a:xfrm>
                <a:off x="-949635" y="0"/>
                <a:ext cx="7009631" cy="6858000"/>
              </a:xfrm>
              <a:prstGeom prst="diamond">
                <a:avLst/>
              </a:prstGeom>
              <a:solidFill>
                <a:srgbClr val="D6DCE5">
                  <a:alpha val="34999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lang="zh-CN" altLang="zh-CN"/>
              </a:p>
            </p:txBody>
          </p:sp>
          <p:sp>
            <p:nvSpPr>
              <p:cNvPr id="15" name="Diamond 4"/>
              <p:cNvSpPr>
                <a:spLocks noChangeArrowheads="1"/>
              </p:cNvSpPr>
              <p:nvPr/>
            </p:nvSpPr>
            <p:spPr bwMode="auto">
              <a:xfrm>
                <a:off x="-176517" y="653134"/>
                <a:ext cx="5647878" cy="5525706"/>
              </a:xfrm>
              <a:prstGeom prst="diamond">
                <a:avLst/>
              </a:prstGeom>
              <a:solidFill>
                <a:srgbClr val="D6DCE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lang="zh-CN" altLang="zh-CN"/>
              </a:p>
            </p:txBody>
          </p:sp>
        </p:grpSp>
        <p:grpSp>
          <p:nvGrpSpPr>
            <p:cNvPr id="9" name="Group 2"/>
            <p:cNvGrpSpPr/>
            <p:nvPr/>
          </p:nvGrpSpPr>
          <p:grpSpPr bwMode="auto">
            <a:xfrm>
              <a:off x="755951" y="2773741"/>
              <a:ext cx="1778742" cy="1778742"/>
              <a:chOff x="990600" y="2044717"/>
              <a:chExt cx="2768566" cy="2768566"/>
            </a:xfrm>
          </p:grpSpPr>
          <p:sp>
            <p:nvSpPr>
              <p:cNvPr id="10" name="Diamond 5"/>
              <p:cNvSpPr>
                <a:spLocks noChangeArrowheads="1"/>
              </p:cNvSpPr>
              <p:nvPr/>
            </p:nvSpPr>
            <p:spPr bwMode="auto">
              <a:xfrm>
                <a:off x="990600" y="2044717"/>
                <a:ext cx="2768566" cy="2768566"/>
              </a:xfrm>
              <a:prstGeom prst="diamond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508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lang="zh-CN" altLang="zh-CN"/>
              </a:p>
            </p:txBody>
          </p:sp>
          <p:grpSp>
            <p:nvGrpSpPr>
              <p:cNvPr id="11" name="Group 9"/>
              <p:cNvGrpSpPr/>
              <p:nvPr/>
            </p:nvGrpSpPr>
            <p:grpSpPr bwMode="auto">
              <a:xfrm>
                <a:off x="1429100" y="2771847"/>
                <a:ext cx="1800200" cy="992584"/>
                <a:chOff x="2345143" y="2365645"/>
                <a:chExt cx="1800200" cy="992584"/>
              </a:xfrm>
            </p:grpSpPr>
            <p:sp>
              <p:nvSpPr>
                <p:cNvPr id="12" name="TextBox 7"/>
                <p:cNvSpPr txBox="1"/>
                <p:nvPr/>
              </p:nvSpPr>
              <p:spPr>
                <a:xfrm>
                  <a:off x="2346338" y="2365564"/>
                  <a:ext cx="1798300" cy="677001"/>
                </a:xfrm>
                <a:prstGeom prst="rect">
                  <a:avLst/>
                </a:prstGeom>
                <a:noFill/>
              </p:spPr>
              <p:txBody>
                <a:bodyPr lIns="0" tIns="0" rIns="0" bIns="0">
                  <a:normAutofit fontScale="77500" lnSpcReduction="20000"/>
                </a:bodyPr>
                <a:lstStyle/>
                <a:p>
                  <a:pPr algn="ctr" fontAlgn="auto"/>
                  <a:r>
                    <a:rPr lang="zh-CN" altLang="en-US" sz="3300" noProof="1">
                      <a:solidFill>
                        <a:schemeClr val="bg1"/>
                      </a:solidFill>
                      <a:latin typeface="+mn-lt"/>
                      <a:ea typeface="+mn-ea"/>
                    </a:rPr>
                    <a:t>目录</a:t>
                  </a:r>
                  <a:endParaRPr lang="zh-CN" altLang="en-US" sz="3300" noProof="1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3" name="TextBox 8"/>
                <p:cNvSpPr txBox="1"/>
                <p:nvPr/>
              </p:nvSpPr>
              <p:spPr>
                <a:xfrm>
                  <a:off x="2346338" y="3143869"/>
                  <a:ext cx="1798300" cy="214959"/>
                </a:xfrm>
                <a:prstGeom prst="rect">
                  <a:avLst/>
                </a:prstGeom>
                <a:noFill/>
              </p:spPr>
              <p:txBody>
                <a:bodyPr lIns="0" tIns="0" rIns="0" bIns="0">
                  <a:normAutofit fontScale="70000" lnSpcReduction="20000"/>
                </a:bodyPr>
                <a:lstStyle/>
                <a:p>
                  <a:pPr algn="ctr" fontAlgn="auto"/>
                  <a:r>
                    <a:rPr lang="en-US" altLang="zh-CN" sz="1100" noProof="1">
                      <a:solidFill>
                        <a:schemeClr val="bg1"/>
                      </a:solidFill>
                      <a:latin typeface="+mn-lt"/>
                      <a:ea typeface="+mn-ea"/>
                    </a:rPr>
                    <a:t>CONTENTS</a:t>
                  </a:r>
                  <a:endParaRPr lang="en-US" altLang="zh-CN" sz="1100" noProof="1">
                    <a:solidFill>
                      <a:schemeClr val="bg1"/>
                    </a:solidFill>
                  </a:endParaRPr>
                </a:p>
              </p:txBody>
            </p:sp>
          </p:grpSp>
        </p:grpSp>
      </p:grpSp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81167" y="60343"/>
            <a:ext cx="8929483" cy="483125"/>
          </a:xfrm>
        </p:spPr>
        <p:txBody>
          <a:bodyPr/>
          <a:lstStyle>
            <a:lvl1pPr algn="ctr">
              <a:defRPr/>
            </a:lvl1pPr>
          </a:lstStyle>
          <a:p>
            <a:endParaRPr lang="zh-CN" altLang="en-US" noProof="1"/>
          </a:p>
        </p:txBody>
      </p:sp>
      <p:sp>
        <p:nvSpPr>
          <p:cNvPr id="16" name="灯片编号占位符 4"/>
          <p:cNvSpPr>
            <a:spLocks noGrp="1"/>
          </p:cNvSpPr>
          <p:nvPr>
            <p:ph type="sldNum" sz="quarter" idx="10"/>
          </p:nvPr>
        </p:nvSpPr>
        <p:spPr>
          <a:xfrm>
            <a:off x="366713" y="4823223"/>
            <a:ext cx="279797" cy="273844"/>
          </a:xfrm>
        </p:spPr>
        <p:txBody>
          <a:bodyPr/>
          <a:lstStyle>
            <a:lvl1pPr>
              <a:defRPr/>
            </a:lvl1pPr>
          </a:lstStyle>
          <a:p>
            <a:fld id="{C614BF3A-0369-4BC5-BFC6-44F391617C6C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17" name="日期占位符 2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82C8E961-0A61-4EB6-98E7-EFE1458794F6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18" name="页脚占位符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动作按钮: 结束 9">
            <a:hlinkClick r:id="" action="ppaction://hlinkshowjump?jump=endshow"/>
          </p:cNvPr>
          <p:cNvSpPr/>
          <p:nvPr userDrawn="1"/>
        </p:nvSpPr>
        <p:spPr>
          <a:xfrm>
            <a:off x="8820150" y="4886325"/>
            <a:ext cx="190500" cy="226219"/>
          </a:xfrm>
          <a:prstGeom prst="actionButtonEnd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181155" y="401129"/>
            <a:ext cx="8775808" cy="4433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主文档内容</a:t>
            </a:r>
          </a:p>
        </p:txBody>
      </p:sp>
      <p:sp>
        <p:nvSpPr>
          <p:cNvPr id="5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C8E961-0A61-4EB6-98E7-EFE1458794F6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6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2A0A95-3591-461E-AA68-E6AAB9AC039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6"/>
          <p:cNvPicPr>
            <a:picLocks noChangeAspect="1" noChangeArrowheads="1"/>
          </p:cNvPicPr>
          <p:nvPr userDrawn="1"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44141" y="4404123"/>
            <a:ext cx="7653338" cy="500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矩形 2"/>
          <p:cNvSpPr/>
          <p:nvPr userDrawn="1"/>
        </p:nvSpPr>
        <p:spPr>
          <a:xfrm>
            <a:off x="0" y="1866901"/>
            <a:ext cx="9144000" cy="622697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3600" spc="225" noProof="1">
                <a:solidFill>
                  <a:srgbClr val="778495"/>
                </a:solidFill>
                <a:latin typeface="华文中宋" panose="02010600040101010101" pitchFamily="2" charset="-122"/>
                <a:ea typeface="华文中宋" panose="02010600040101010101" pitchFamily="2" charset="-122"/>
                <a:sym typeface="微软雅黑" panose="020B0503020204020204" pitchFamily="34" charset="-122"/>
              </a:rPr>
              <a:t>本节内容结束</a:t>
            </a:r>
          </a:p>
        </p:txBody>
      </p:sp>
      <p:sp>
        <p:nvSpPr>
          <p:cNvPr id="4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C8E961-0A61-4EB6-98E7-EFE1458794F6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5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855C5E-DB3A-49E3-A627-807F970FB39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9"/>
          </p:nvPr>
        </p:nvSpPr>
        <p:spPr bwMode="auto">
          <a:xfrm>
            <a:off x="628650" y="1369219"/>
            <a:ext cx="7886700" cy="3263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 fontAlgn="auto">
              <a:defRPr sz="900" noProof="1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fld id="{82C8E961-0A61-4EB6-98E7-EFE1458794F6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 fontAlgn="auto">
              <a:defRPr sz="900" noProof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wrap="square" lIns="68580" tIns="34290" rIns="68580" bIns="34290" numCol="1" anchor="ctr" anchorCtr="0" compatLnSpc="1"/>
          <a:lstStyle>
            <a:lvl1pPr algn="r">
              <a:defRPr sz="900">
                <a:solidFill>
                  <a:srgbClr val="898989"/>
                </a:solidFill>
              </a:defRPr>
            </a:lvl1pPr>
          </a:lstStyle>
          <a:p>
            <a:fld id="{F936EFD3-5905-4F69-A92B-CB00F0CF2F1B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1031" name="文本框 7"/>
          <p:cNvSpPr txBox="1">
            <a:spLocks noChangeArrowheads="1"/>
          </p:cNvSpPr>
          <p:nvPr userDrawn="1"/>
        </p:nvSpPr>
        <p:spPr bwMode="auto">
          <a:xfrm>
            <a:off x="325041" y="4875610"/>
            <a:ext cx="320278" cy="2385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ctr"/>
            <a:fld id="{44649B3C-9F47-4840-9973-7210D940E97F}" type="slidenum">
              <a:rPr lang="zh-CN" altLang="en-US" sz="1100">
                <a:latin typeface="Times New Roman" panose="02020603050405020304" pitchFamily="18" charset="0"/>
              </a:rPr>
              <a:t>‹#›</a:t>
            </a:fld>
            <a:endParaRPr lang="zh-CN" altLang="en-US" sz="1100">
              <a:latin typeface="Times New Roman" panose="02020603050405020304" pitchFamily="18" charset="0"/>
            </a:endParaRPr>
          </a:p>
        </p:txBody>
      </p:sp>
      <p:sp>
        <p:nvSpPr>
          <p:cNvPr id="9" name="矩形 8">
            <a:hlinkClick r:id="" action="ppaction://hlinkshowjump?jump=previousslide"/>
          </p:cNvPr>
          <p:cNvSpPr/>
          <p:nvPr userDrawn="1"/>
        </p:nvSpPr>
        <p:spPr>
          <a:xfrm>
            <a:off x="0" y="4710113"/>
            <a:ext cx="344091" cy="2762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/>
            <a:endParaRPr lang="zh-CN" altLang="en-US" noProof="1"/>
          </a:p>
        </p:txBody>
      </p:sp>
      <p:sp>
        <p:nvSpPr>
          <p:cNvPr id="10" name="矩形 9">
            <a:hlinkClick r:id="" action="ppaction://hlinkshowjump?jump=nextslide"/>
          </p:cNvPr>
          <p:cNvSpPr/>
          <p:nvPr userDrawn="1"/>
        </p:nvSpPr>
        <p:spPr>
          <a:xfrm>
            <a:off x="626269" y="4710113"/>
            <a:ext cx="344091" cy="2762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/>
            <a:endParaRPr lang="zh-CN" altLang="en-US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3429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6858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0287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marL="171450" indent="-171450" algn="l" rtl="0" fontAlgn="base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YR3-45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5565" y="539204"/>
            <a:ext cx="2102644" cy="24645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矩形 2"/>
          <p:cNvSpPr/>
          <p:nvPr/>
        </p:nvSpPr>
        <p:spPr>
          <a:xfrm>
            <a:off x="2543434" y="1275606"/>
            <a:ext cx="6444271" cy="802336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sz="3600" b="1" kern="100" dirty="0">
                <a:latin typeface="+mn-lt"/>
                <a:ea typeface="+mn-ea"/>
                <a:cs typeface="+mn-ea"/>
                <a:sym typeface="+mn-lt"/>
              </a:rPr>
              <a:t>Unit </a:t>
            </a:r>
            <a:r>
              <a:rPr lang="en-US" altLang="zh-CN" sz="3600" b="1" kern="100" dirty="0" smtClean="0">
                <a:latin typeface="+mn-lt"/>
                <a:ea typeface="+mn-ea"/>
                <a:cs typeface="+mn-ea"/>
                <a:sym typeface="+mn-lt"/>
              </a:rPr>
              <a:t>2</a:t>
            </a:r>
            <a:r>
              <a:rPr lang="en-US" altLang="zh-CN" sz="3600" kern="100" dirty="0">
                <a:latin typeface="+mn-lt"/>
                <a:ea typeface="+mn-ea"/>
                <a:cs typeface="+mn-ea"/>
                <a:sym typeface="+mn-lt"/>
              </a:rPr>
              <a:t> </a:t>
            </a:r>
            <a:r>
              <a:rPr lang="en-US" altLang="zh-CN" sz="3600" b="1" dirty="0" smtClean="0">
                <a:latin typeface="+mn-lt"/>
                <a:ea typeface="+mn-ea"/>
                <a:cs typeface="+mn-ea"/>
                <a:sym typeface="+mn-lt"/>
              </a:rPr>
              <a:t>Morals </a:t>
            </a:r>
            <a:r>
              <a:rPr lang="en-US" altLang="zh-CN" sz="3600" b="1" dirty="0">
                <a:latin typeface="+mn-lt"/>
                <a:ea typeface="+mn-ea"/>
                <a:cs typeface="+mn-ea"/>
                <a:sym typeface="+mn-lt"/>
              </a:rPr>
              <a:t>and </a:t>
            </a:r>
            <a:r>
              <a:rPr lang="en-US" altLang="zh-CN" sz="3600" b="1" dirty="0" smtClean="0">
                <a:latin typeface="+mn-lt"/>
                <a:ea typeface="+mn-ea"/>
                <a:cs typeface="+mn-ea"/>
                <a:sym typeface="+mn-lt"/>
              </a:rPr>
              <a:t>Virtues</a:t>
            </a:r>
            <a:endParaRPr lang="en-US" altLang="zh-CN" sz="3600" b="1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0" y="4299942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57175" indent="-257175" algn="ctr">
              <a:lnSpc>
                <a:spcPct val="110000"/>
              </a:lnSpc>
            </a:pPr>
            <a:r>
              <a:rPr lang="en-US" altLang="zh-CN" sz="2000" b="1" kern="0" smtClean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WWW.PPT818.COM</a:t>
            </a:r>
            <a:endParaRPr lang="en-US" altLang="zh-CN" sz="2000" kern="0" dirty="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" name="矩形 11"/>
          <p:cNvSpPr>
            <a:spLocks noChangeArrowheads="1"/>
          </p:cNvSpPr>
          <p:nvPr/>
        </p:nvSpPr>
        <p:spPr bwMode="auto">
          <a:xfrm>
            <a:off x="285146" y="3011855"/>
            <a:ext cx="8428435" cy="6217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ctr">
              <a:lnSpc>
                <a:spcPct val="173000"/>
              </a:lnSpc>
              <a:spcBef>
                <a:spcPts val="975"/>
              </a:spcBef>
              <a:spcAft>
                <a:spcPts val="975"/>
              </a:spcAft>
            </a:pPr>
            <a:r>
              <a:rPr lang="en-US" altLang="zh-CN" sz="2400" b="1" dirty="0">
                <a:latin typeface="+mn-lt"/>
                <a:ea typeface="+mn-ea"/>
                <a:cs typeface="+mn-ea"/>
                <a:sym typeface="+mn-lt"/>
              </a:rPr>
              <a:t>Section Ⅴ</a:t>
            </a:r>
            <a:r>
              <a:rPr lang="zh-CN" altLang="zh-CN" sz="2400" b="1" dirty="0">
                <a:latin typeface="+mn-lt"/>
                <a:ea typeface="+mn-ea"/>
                <a:cs typeface="+mn-ea"/>
                <a:sym typeface="+mn-lt"/>
              </a:rPr>
              <a:t>　</a:t>
            </a:r>
            <a:r>
              <a:rPr lang="en-US" altLang="zh-CN" sz="2400" b="1" dirty="0">
                <a:latin typeface="+mn-lt"/>
                <a:ea typeface="+mn-ea"/>
                <a:cs typeface="+mn-ea"/>
                <a:sym typeface="+mn-lt"/>
              </a:rPr>
              <a:t>Listening and Talking</a:t>
            </a:r>
            <a:endParaRPr lang="zh-CN" altLang="zh-CN" sz="2400" b="1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矩形 11"/>
          <p:cNvSpPr>
            <a:spLocks noChangeArrowheads="1"/>
          </p:cNvSpPr>
          <p:nvPr/>
        </p:nvSpPr>
        <p:spPr bwMode="auto">
          <a:xfrm>
            <a:off x="177404" y="2247900"/>
            <a:ext cx="8428434" cy="434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1.Translate the following words and phrases.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</p:txBody>
      </p:sp>
      <p:pic>
        <p:nvPicPr>
          <p:cNvPr id="9219" name="Picture 5" descr="Step1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2888" y="1860948"/>
            <a:ext cx="5630466" cy="325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矩形 11"/>
          <p:cNvSpPr>
            <a:spLocks noChangeArrowheads="1"/>
          </p:cNvSpPr>
          <p:nvPr/>
        </p:nvSpPr>
        <p:spPr bwMode="auto">
          <a:xfrm>
            <a:off x="384572" y="2680098"/>
            <a:ext cx="8262938" cy="1729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①chain </a:t>
            </a:r>
            <a:r>
              <a:rPr lang="en-US" altLang="zh-CN" i="1" kern="100" dirty="0">
                <a:latin typeface="+mn-lt"/>
                <a:ea typeface="+mn-ea"/>
                <a:cs typeface="+mn-ea"/>
                <a:sym typeface="+mn-lt"/>
              </a:rPr>
              <a:t>n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.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　　　　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	___________________________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　　　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②café </a:t>
            </a:r>
            <a:r>
              <a:rPr lang="en-US" altLang="zh-CN" i="1" kern="100" dirty="0">
                <a:latin typeface="+mn-lt"/>
                <a:ea typeface="+mn-ea"/>
                <a:cs typeface="+mn-ea"/>
                <a:sym typeface="+mn-lt"/>
              </a:rPr>
              <a:t>n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.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　　　　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	________________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③waitress </a:t>
            </a:r>
            <a:r>
              <a:rPr lang="en-US" altLang="zh-CN" i="1" kern="100" dirty="0">
                <a:latin typeface="+mn-lt"/>
                <a:ea typeface="+mn-ea"/>
                <a:cs typeface="+mn-ea"/>
                <a:sym typeface="+mn-lt"/>
              </a:rPr>
              <a:t>n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.  		_________________________  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④pregnant </a:t>
            </a:r>
            <a:r>
              <a:rPr lang="en-US" altLang="zh-CN" i="1" kern="100" dirty="0">
                <a:latin typeface="+mn-lt"/>
                <a:ea typeface="+mn-ea"/>
                <a:cs typeface="+mn-ea"/>
                <a:sym typeface="+mn-lt"/>
              </a:rPr>
              <a:t>adj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.  	________________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2519363" y="2721769"/>
            <a:ext cx="3062377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zh-CN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一连串</a:t>
            </a: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(</a:t>
            </a:r>
            <a:r>
              <a:rPr lang="zh-CN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人或事</a:t>
            </a: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)</a:t>
            </a:r>
            <a:r>
              <a:rPr lang="zh-CN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；链子；链条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2519363" y="3153967"/>
            <a:ext cx="1754326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zh-CN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咖啡馆；小餐馆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2519363" y="3554017"/>
            <a:ext cx="2831544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(</a:t>
            </a:r>
            <a:r>
              <a:rPr lang="zh-CN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餐馆的</a:t>
            </a: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)</a:t>
            </a:r>
            <a:r>
              <a:rPr lang="zh-CN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女服务员；女侍者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2519363" y="3976688"/>
            <a:ext cx="1754326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zh-CN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怀孕的；妊娠的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pic>
        <p:nvPicPr>
          <p:cNvPr id="9225" name="图片 5" descr="说明: 听说一体突破1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2881" y="1126332"/>
            <a:ext cx="8721329" cy="5512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" grpId="0"/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矩形 11"/>
          <p:cNvSpPr>
            <a:spLocks noChangeArrowheads="1"/>
          </p:cNvSpPr>
          <p:nvPr/>
        </p:nvSpPr>
        <p:spPr bwMode="auto">
          <a:xfrm>
            <a:off x="251222" y="681038"/>
            <a:ext cx="8428434" cy="432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2.Brainstorming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：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What is the importance of kindness?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9219" name="矩形 11"/>
          <p:cNvSpPr>
            <a:spLocks noChangeArrowheads="1"/>
          </p:cNvSpPr>
          <p:nvPr/>
        </p:nvSpPr>
        <p:spPr bwMode="auto">
          <a:xfrm>
            <a:off x="454819" y="3381375"/>
            <a:ext cx="8428435" cy="4321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tabLst>
                <a:tab pos="2025015" algn="l"/>
              </a:tabLs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________________________________________________________________________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pic>
        <p:nvPicPr>
          <p:cNvPr id="11267" name="Picture 4" descr="YR3-15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68141" y="1329929"/>
            <a:ext cx="4572000" cy="180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矩形 4"/>
          <p:cNvSpPr/>
          <p:nvPr/>
        </p:nvSpPr>
        <p:spPr>
          <a:xfrm>
            <a:off x="575072" y="3413523"/>
            <a:ext cx="2325380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The answer is open.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矩形 11"/>
          <p:cNvSpPr>
            <a:spLocks noChangeArrowheads="1"/>
          </p:cNvSpPr>
          <p:nvPr/>
        </p:nvSpPr>
        <p:spPr bwMode="auto">
          <a:xfrm>
            <a:off x="257175" y="1104901"/>
            <a:ext cx="8428435" cy="850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1.Finish Ex.1 on Page 19.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2.Finish Ex.2 on Page 19.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2291" name="矩形 11"/>
          <p:cNvSpPr>
            <a:spLocks noChangeArrowheads="1"/>
          </p:cNvSpPr>
          <p:nvPr/>
        </p:nvSpPr>
        <p:spPr bwMode="auto">
          <a:xfrm>
            <a:off x="242888" y="2571750"/>
            <a:ext cx="8428435" cy="4321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Talking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—Finish Ex.3 on Page </a:t>
            </a:r>
            <a:r>
              <a:rPr lang="en-US" altLang="zh-CN" kern="100">
                <a:latin typeface="+mn-lt"/>
                <a:ea typeface="+mn-ea"/>
                <a:cs typeface="+mn-ea"/>
                <a:sym typeface="+mn-lt"/>
              </a:rPr>
              <a:t>19.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pic>
        <p:nvPicPr>
          <p:cNvPr id="13315" name="Picture 4" descr="Step2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2888" y="681038"/>
            <a:ext cx="5670947" cy="3250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6" name="Picture 4" descr="Step3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2888" y="2139554"/>
            <a:ext cx="5669756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矩形 11"/>
          <p:cNvSpPr>
            <a:spLocks noChangeArrowheads="1"/>
          </p:cNvSpPr>
          <p:nvPr/>
        </p:nvSpPr>
        <p:spPr bwMode="auto">
          <a:xfrm>
            <a:off x="251222" y="681038"/>
            <a:ext cx="8428434" cy="43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语言知识积累</a:t>
            </a:r>
            <a:endParaRPr lang="zh-CN" altLang="zh-CN" sz="800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4339" name="矩形 11"/>
          <p:cNvSpPr>
            <a:spLocks noChangeArrowheads="1"/>
          </p:cNvSpPr>
          <p:nvPr/>
        </p:nvSpPr>
        <p:spPr bwMode="auto">
          <a:xfrm>
            <a:off x="359569" y="1179910"/>
            <a:ext cx="8428435" cy="21455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marL="189230" indent="-323850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讲述故事的常用表达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marL="189230" indent="-323850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1.I still clearly remember what happened during my first speech contest.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marL="189230" indent="-323850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	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我仍清楚记得第一次参加演讲比赛时发生的事。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marL="189230" indent="-323850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2.A dog jumped at me when I was walking in the street.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marL="189230" indent="-323850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	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我正在街上走的时候，一条狗突然往我身上扑过来。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矩形 11"/>
          <p:cNvSpPr>
            <a:spLocks noChangeArrowheads="1"/>
          </p:cNvSpPr>
          <p:nvPr/>
        </p:nvSpPr>
        <p:spPr bwMode="auto">
          <a:xfrm>
            <a:off x="334566" y="958453"/>
            <a:ext cx="8261747" cy="28392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marL="187960" indent="-323850" algn="just">
              <a:lnSpc>
                <a:spcPct val="150000"/>
              </a:lnSpc>
            </a:pP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3.I saw a terrible smashup on my way to school.</a:t>
            </a:r>
            <a:endParaRPr lang="zh-CN" altLang="zh-CN" sz="800">
              <a:latin typeface="+mn-lt"/>
              <a:ea typeface="+mn-ea"/>
              <a:cs typeface="+mn-ea"/>
              <a:sym typeface="+mn-lt"/>
            </a:endParaRPr>
          </a:p>
          <a:p>
            <a:pPr marL="187960" indent="-323850" algn="just">
              <a:lnSpc>
                <a:spcPct val="150000"/>
              </a:lnSpc>
            </a:pP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	</a:t>
            </a:r>
            <a:r>
              <a:rPr lang="zh-CN" altLang="zh-CN">
                <a:latin typeface="+mn-lt"/>
                <a:ea typeface="+mn-ea"/>
                <a:cs typeface="+mn-ea"/>
                <a:sym typeface="+mn-lt"/>
              </a:rPr>
              <a:t>我在去学校的路上看到一起可怕的汽车相撞事故。</a:t>
            </a:r>
            <a:endParaRPr lang="zh-CN" altLang="zh-CN" sz="800">
              <a:latin typeface="+mn-lt"/>
              <a:ea typeface="+mn-ea"/>
              <a:cs typeface="+mn-ea"/>
              <a:sym typeface="+mn-lt"/>
            </a:endParaRPr>
          </a:p>
          <a:p>
            <a:pPr marL="187960" indent="-323850" algn="just">
              <a:lnSpc>
                <a:spcPct val="150000"/>
              </a:lnSpc>
            </a:pP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4.It was a big day for us.</a:t>
            </a:r>
            <a:endParaRPr lang="zh-CN" altLang="zh-CN" sz="800">
              <a:latin typeface="+mn-lt"/>
              <a:ea typeface="+mn-ea"/>
              <a:cs typeface="+mn-ea"/>
              <a:sym typeface="+mn-lt"/>
            </a:endParaRPr>
          </a:p>
          <a:p>
            <a:pPr marL="187960" indent="-323850" algn="just">
              <a:lnSpc>
                <a:spcPct val="150000"/>
              </a:lnSpc>
            </a:pP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	</a:t>
            </a:r>
            <a:r>
              <a:rPr lang="zh-CN" altLang="zh-CN">
                <a:latin typeface="+mn-lt"/>
                <a:ea typeface="+mn-ea"/>
                <a:cs typeface="+mn-ea"/>
                <a:sym typeface="+mn-lt"/>
              </a:rPr>
              <a:t>对我们来说这是重要的一天。</a:t>
            </a:r>
            <a:endParaRPr lang="zh-CN" altLang="zh-CN" sz="800">
              <a:latin typeface="+mn-lt"/>
              <a:ea typeface="+mn-ea"/>
              <a:cs typeface="+mn-ea"/>
              <a:sym typeface="+mn-lt"/>
            </a:endParaRPr>
          </a:p>
          <a:p>
            <a:pPr marL="187960" indent="-323850" algn="just">
              <a:lnSpc>
                <a:spcPct val="150000"/>
              </a:lnSpc>
            </a:pP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5.I knew something was happening because there were a lot of people on the street.</a:t>
            </a:r>
            <a:endParaRPr lang="zh-CN" altLang="zh-CN" sz="800">
              <a:latin typeface="+mn-lt"/>
              <a:ea typeface="+mn-ea"/>
              <a:cs typeface="+mn-ea"/>
              <a:sym typeface="+mn-lt"/>
            </a:endParaRPr>
          </a:p>
          <a:p>
            <a:pPr marL="187960" indent="-323850"/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	</a:t>
            </a:r>
            <a:r>
              <a:rPr lang="zh-CN" altLang="zh-CN">
                <a:latin typeface="+mn-lt"/>
                <a:ea typeface="+mn-ea"/>
                <a:cs typeface="+mn-ea"/>
                <a:sym typeface="+mn-lt"/>
              </a:rPr>
              <a:t>我知道有事发生因为街上人头攒动。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矩形 11"/>
          <p:cNvSpPr>
            <a:spLocks noChangeArrowheads="1"/>
          </p:cNvSpPr>
          <p:nvPr/>
        </p:nvSpPr>
        <p:spPr bwMode="auto">
          <a:xfrm>
            <a:off x="334566" y="897731"/>
            <a:ext cx="8261747" cy="851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chain </a:t>
            </a:r>
            <a:r>
              <a:rPr lang="en-US" altLang="zh-CN" b="1" i="1" kern="100" dirty="0">
                <a:latin typeface="+mn-lt"/>
                <a:ea typeface="+mn-ea"/>
                <a:cs typeface="+mn-ea"/>
                <a:sym typeface="+mn-lt"/>
              </a:rPr>
              <a:t>n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.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一连串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(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人或事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)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；链子；链条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tabLst>
                <a:tab pos="2025015" algn="l"/>
              </a:tabLst>
              <a:defRPr/>
            </a:pP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3315" name="矩形 11"/>
          <p:cNvSpPr>
            <a:spLocks noChangeArrowheads="1"/>
          </p:cNvSpPr>
          <p:nvPr/>
        </p:nvSpPr>
        <p:spPr bwMode="auto">
          <a:xfrm>
            <a:off x="359569" y="1319212"/>
            <a:ext cx="8428435" cy="33920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defRPr/>
            </a:pP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[</a:t>
            </a: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合作探究</a:t>
            </a: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]</a:t>
            </a: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　体会</a:t>
            </a: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chain</a:t>
            </a: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的用法和意义</a:t>
            </a:r>
            <a:endParaRPr lang="zh-CN" altLang="zh-CN" sz="8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defRPr/>
            </a:pP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①He now owns </a:t>
            </a:r>
            <a:r>
              <a:rPr lang="en-US" altLang="zh-CN" b="1" dirty="0">
                <a:latin typeface="+mn-lt"/>
                <a:ea typeface="+mn-ea"/>
                <a:cs typeface="+mn-ea"/>
                <a:sym typeface="+mn-lt"/>
              </a:rPr>
              <a:t>a chain of</a:t>
            </a: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 970 food stores.</a:t>
            </a:r>
            <a:endParaRPr lang="zh-CN" altLang="zh-CN" sz="8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defRPr/>
            </a:pP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他现在拥有</a:t>
            </a: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970</a:t>
            </a: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家连锁食品店。</a:t>
            </a:r>
            <a:endParaRPr lang="zh-CN" altLang="zh-CN" sz="8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defRPr/>
            </a:pP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②The prisoner was led away </a:t>
            </a:r>
            <a:r>
              <a:rPr lang="en-US" altLang="zh-CN" b="1" dirty="0">
                <a:latin typeface="+mn-lt"/>
                <a:ea typeface="+mn-ea"/>
                <a:cs typeface="+mn-ea"/>
                <a:sym typeface="+mn-lt"/>
              </a:rPr>
              <a:t>in chains</a:t>
            </a: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.</a:t>
            </a:r>
            <a:endParaRPr lang="zh-CN" altLang="zh-CN" sz="8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defRPr/>
            </a:pP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犯人</a:t>
            </a: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____________</a:t>
            </a: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给带走了。</a:t>
            </a:r>
            <a:endParaRPr lang="zh-CN" altLang="zh-CN" sz="8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defRPr/>
            </a:pP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[</a:t>
            </a: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自主发现</a:t>
            </a: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]</a:t>
            </a:r>
            <a:endParaRPr lang="zh-CN" altLang="zh-CN" sz="8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defRPr/>
            </a:pP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③________________</a:t>
            </a: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　一连串的；一系列的</a:t>
            </a:r>
            <a:endParaRPr lang="zh-CN" altLang="zh-CN" sz="8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defRPr/>
            </a:pP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④____________ chains   </a:t>
            </a: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戴着镣铐；在囚禁中；当奴隶 </a:t>
            </a:r>
          </a:p>
        </p:txBody>
      </p:sp>
      <p:pic>
        <p:nvPicPr>
          <p:cNvPr id="19459" name="Picture 2" descr="Step4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1222" y="465535"/>
            <a:ext cx="5670947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矩形 4"/>
          <p:cNvSpPr/>
          <p:nvPr/>
        </p:nvSpPr>
        <p:spPr>
          <a:xfrm>
            <a:off x="1062038" y="3036094"/>
            <a:ext cx="1061829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zh-CN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戴着镣铐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007269" y="3845719"/>
            <a:ext cx="1217641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a chain of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121569" y="4223148"/>
            <a:ext cx="342081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in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矩形 11"/>
          <p:cNvSpPr>
            <a:spLocks noChangeArrowheads="1"/>
          </p:cNvSpPr>
          <p:nvPr/>
        </p:nvSpPr>
        <p:spPr bwMode="auto">
          <a:xfrm>
            <a:off x="375047" y="872729"/>
            <a:ext cx="8180784" cy="2928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[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词块积累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]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iron chains 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铁链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a chain of events  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一连串的事件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[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巩固内化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]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　单句语法填空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①The drug dealer is being kept  ____________ chains.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②Their actions caused  ____________ chain of events to occur throughout the country.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3930254" y="2571750"/>
            <a:ext cx="342081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in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3089672" y="2981326"/>
            <a:ext cx="266740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a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dbf3zbls">
      <a:majorFont>
        <a:latin typeface="微软雅黑"/>
        <a:ea typeface="微软雅黑"/>
        <a:cs typeface=""/>
      </a:majorFont>
      <a:minorFont>
        <a:latin typeface="微软雅黑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163</Words>
  <Application>Microsoft Office PowerPoint</Application>
  <PresentationFormat>全屏显示(16:9)</PresentationFormat>
  <Paragraphs>57</Paragraphs>
  <Slides>8</Slides>
  <Notes>7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6" baseType="lpstr">
      <vt:lpstr>华文中宋</vt:lpstr>
      <vt:lpstr>宋体</vt:lpstr>
      <vt:lpstr>微软雅黑</vt:lpstr>
      <vt:lpstr>Arial</vt:lpstr>
      <vt:lpstr>Calibri</vt:lpstr>
      <vt:lpstr>Calibri Light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2018-01-02T04:06:00Z</dcterms:created>
  <dcterms:modified xsi:type="dcterms:W3CDTF">2023-01-16T15:34:06Z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0501838912B34DE1A411BCFF0CA88A33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