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330" r:id="rId3"/>
    <p:sldId id="331" r:id="rId4"/>
    <p:sldId id="332" r:id="rId5"/>
    <p:sldId id="333" r:id="rId6"/>
    <p:sldId id="334" r:id="rId7"/>
    <p:sldId id="284" r:id="rId8"/>
    <p:sldId id="286" r:id="rId9"/>
    <p:sldId id="346" r:id="rId10"/>
    <p:sldId id="347" r:id="rId11"/>
    <p:sldId id="348" r:id="rId12"/>
    <p:sldId id="349" r:id="rId13"/>
    <p:sldId id="350" r:id="rId14"/>
    <p:sldId id="313" r:id="rId15"/>
    <p:sldId id="338" r:id="rId16"/>
    <p:sldId id="351" r:id="rId17"/>
    <p:sldId id="352" r:id="rId18"/>
    <p:sldId id="353" r:id="rId19"/>
    <p:sldId id="354" r:id="rId20"/>
    <p:sldId id="355" r:id="rId21"/>
    <p:sldId id="345" r:id="rId22"/>
    <p:sldId id="341" r:id="rId23"/>
    <p:sldId id="356" r:id="rId24"/>
    <p:sldId id="357" r:id="rId25"/>
    <p:sldId id="358" r:id="rId26"/>
    <p:sldId id="359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>
        <p:scale>
          <a:sx n="100" d="100"/>
          <a:sy n="100" d="100"/>
        </p:scale>
        <p:origin x="-954" y="-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24327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第一单元 有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余数的除法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84" y="1770991"/>
            <a:ext cx="12186116" cy="141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除法竖式</a:t>
            </a:r>
            <a:endParaRPr lang="zh-CN" alt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5883" y="3942542"/>
            <a:ext cx="3219719" cy="2918421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 bwMode="auto">
          <a:xfrm>
            <a:off x="3515422" y="3419322"/>
            <a:ext cx="2095678" cy="2285707"/>
            <a:chOff x="3419872" y="2369455"/>
            <a:chExt cx="1557224" cy="1675231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682093" y="2795524"/>
              <a:ext cx="1032782" cy="453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3419872" y="2772519"/>
              <a:ext cx="287338" cy="383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00B05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3994283" y="2800645"/>
              <a:ext cx="720725" cy="383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00B050"/>
                  </a:solidFill>
                  <a:latin typeface="Arial" panose="020B0604020202020204" pitchFamily="34" charset="0"/>
                </a:rPr>
                <a:t>1 3</a:t>
              </a:r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>
              <a:off x="3854063" y="3661210"/>
              <a:ext cx="8306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2000" b="1">
                <a:solidFill>
                  <a:srgbClr val="00B050"/>
                </a:solidFill>
              </a:endParaRPr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4216396" y="3661210"/>
              <a:ext cx="463954" cy="383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00B05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4166397" y="2369455"/>
              <a:ext cx="513953" cy="383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00B05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0" name="Text Box 30"/>
            <p:cNvSpPr txBox="1">
              <a:spLocks noChangeArrowheads="1"/>
            </p:cNvSpPr>
            <p:nvPr/>
          </p:nvSpPr>
          <p:spPr bwMode="auto">
            <a:xfrm>
              <a:off x="4034611" y="3194320"/>
              <a:ext cx="942485" cy="383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00B050"/>
                  </a:solidFill>
                  <a:latin typeface="Arial" panose="020B0604020202020204" pitchFamily="34" charset="0"/>
                </a:rPr>
                <a:t>1 2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0" y="5971074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9921" y="1403798"/>
            <a:ext cx="83022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先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用小棒摆一摆，再计算。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062066" y="3177958"/>
            <a:ext cx="1475606" cy="575417"/>
            <a:chOff x="1986984" y="5698797"/>
            <a:chExt cx="1475606" cy="575417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85744" y="5726604"/>
              <a:ext cx="1176695" cy="54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29"/>
            <p:cNvSpPr txBox="1">
              <a:spLocks noChangeArrowheads="1"/>
            </p:cNvSpPr>
            <p:nvPr/>
          </p:nvSpPr>
          <p:spPr bwMode="auto">
            <a:xfrm>
              <a:off x="1986984" y="5698797"/>
              <a:ext cx="32737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dirty="0" smtClean="0">
                  <a:latin typeface="Arial" panose="020B0604020202020204" pitchFamily="34" charset="0"/>
                </a:rPr>
                <a:t>4</a:t>
              </a:r>
              <a:endParaRPr lang="en-US" altLang="zh-CN" sz="1800" dirty="0">
                <a:latin typeface="Arial" panose="020B0604020202020204" pitchFamily="34" charset="0"/>
              </a:endParaRPr>
            </a:p>
          </p:txBody>
        </p:sp>
        <p:sp>
          <p:nvSpPr>
            <p:cNvPr id="8" name="Text Box 30"/>
            <p:cNvSpPr txBox="1">
              <a:spLocks noChangeArrowheads="1"/>
            </p:cNvSpPr>
            <p:nvPr/>
          </p:nvSpPr>
          <p:spPr bwMode="auto">
            <a:xfrm>
              <a:off x="2641436" y="5732793"/>
              <a:ext cx="82115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dirty="0" smtClean="0">
                  <a:latin typeface="Arial" panose="020B0604020202020204" pitchFamily="34" charset="0"/>
                </a:rPr>
                <a:t>2 3</a:t>
              </a:r>
              <a:endParaRPr lang="en-US" altLang="zh-CN" sz="18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357212" y="3253940"/>
            <a:ext cx="1475606" cy="575417"/>
            <a:chOff x="1986984" y="5698797"/>
            <a:chExt cx="1475606" cy="575417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85744" y="5726604"/>
              <a:ext cx="1176695" cy="54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1986984" y="5698797"/>
              <a:ext cx="32737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dirty="0" smtClean="0">
                  <a:latin typeface="Arial" panose="020B0604020202020204" pitchFamily="34" charset="0"/>
                </a:rPr>
                <a:t>3</a:t>
              </a:r>
              <a:endParaRPr lang="en-US" altLang="zh-CN" sz="1800" dirty="0">
                <a:latin typeface="Arial" panose="020B0604020202020204" pitchFamily="34" charset="0"/>
              </a:endParaRPr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2641436" y="5732793"/>
              <a:ext cx="82115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dirty="0" smtClean="0">
                  <a:latin typeface="Arial" panose="020B0604020202020204" pitchFamily="34" charset="0"/>
                </a:rPr>
                <a:t>1 4</a:t>
              </a:r>
              <a:endParaRPr lang="en-US" altLang="zh-CN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45378" y="4072498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1954686" y="4270804"/>
            <a:ext cx="2414468" cy="1882156"/>
            <a:chOff x="1954686" y="4270804"/>
            <a:chExt cx="2414468" cy="1882156"/>
          </a:xfrm>
        </p:grpSpPr>
        <p:grpSp>
          <p:nvGrpSpPr>
            <p:cNvPr id="14" name="组合 13"/>
            <p:cNvGrpSpPr/>
            <p:nvPr/>
          </p:nvGrpSpPr>
          <p:grpSpPr bwMode="auto">
            <a:xfrm>
              <a:off x="2618510" y="4270804"/>
              <a:ext cx="1750644" cy="1882156"/>
              <a:chOff x="3419872" y="2369455"/>
              <a:chExt cx="1536536" cy="1557153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3682093" y="2795524"/>
                <a:ext cx="1032782" cy="453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 Box 29"/>
              <p:cNvSpPr txBox="1">
                <a:spLocks noChangeArrowheads="1"/>
              </p:cNvSpPr>
              <p:nvPr/>
            </p:nvSpPr>
            <p:spPr bwMode="auto">
              <a:xfrm>
                <a:off x="3419872" y="2772519"/>
                <a:ext cx="287338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2" name="Text Box 30"/>
              <p:cNvSpPr txBox="1">
                <a:spLocks noChangeArrowheads="1"/>
              </p:cNvSpPr>
              <p:nvPr/>
            </p:nvSpPr>
            <p:spPr bwMode="auto">
              <a:xfrm>
                <a:off x="3994283" y="2800645"/>
                <a:ext cx="720725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2 3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3" name="Line 31"/>
              <p:cNvSpPr>
                <a:spLocks noChangeShapeType="1"/>
              </p:cNvSpPr>
              <p:nvPr/>
            </p:nvSpPr>
            <p:spPr bwMode="auto">
              <a:xfrm>
                <a:off x="3854063" y="3512040"/>
                <a:ext cx="8306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4" name="Text Box 32"/>
              <p:cNvSpPr txBox="1">
                <a:spLocks noChangeArrowheads="1"/>
              </p:cNvSpPr>
              <p:nvPr/>
            </p:nvSpPr>
            <p:spPr bwMode="auto">
              <a:xfrm>
                <a:off x="4191396" y="3621051"/>
                <a:ext cx="463954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25" name="Text Box 33"/>
              <p:cNvSpPr txBox="1">
                <a:spLocks noChangeArrowheads="1"/>
              </p:cNvSpPr>
              <p:nvPr/>
            </p:nvSpPr>
            <p:spPr bwMode="auto">
              <a:xfrm>
                <a:off x="4166397" y="2369455"/>
                <a:ext cx="513953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5</a:t>
                </a:r>
              </a:p>
            </p:txBody>
          </p:sp>
          <p:sp>
            <p:nvSpPr>
              <p:cNvPr id="26" name="Text Box 30"/>
              <p:cNvSpPr txBox="1">
                <a:spLocks noChangeArrowheads="1"/>
              </p:cNvSpPr>
              <p:nvPr/>
            </p:nvSpPr>
            <p:spPr bwMode="auto">
              <a:xfrm>
                <a:off x="4013923" y="3131899"/>
                <a:ext cx="942485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2 0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41" name="矩形 40"/>
            <p:cNvSpPr/>
            <p:nvPr/>
          </p:nvSpPr>
          <p:spPr>
            <a:xfrm>
              <a:off x="1954686" y="4864926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 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037085" y="4270804"/>
            <a:ext cx="2414468" cy="1882156"/>
            <a:chOff x="5857076" y="4228022"/>
            <a:chExt cx="2414468" cy="1882156"/>
          </a:xfrm>
        </p:grpSpPr>
        <p:grpSp>
          <p:nvGrpSpPr>
            <p:cNvPr id="28" name="组合 27"/>
            <p:cNvGrpSpPr/>
            <p:nvPr/>
          </p:nvGrpSpPr>
          <p:grpSpPr bwMode="auto">
            <a:xfrm>
              <a:off x="6520900" y="4228022"/>
              <a:ext cx="1750644" cy="1882156"/>
              <a:chOff x="3419872" y="2369455"/>
              <a:chExt cx="1536536" cy="1557153"/>
            </a:xfrm>
          </p:grpSpPr>
          <p:pic>
            <p:nvPicPr>
              <p:cNvPr id="34" name="图片 33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3682093" y="2795524"/>
                <a:ext cx="1032782" cy="453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Text Box 29"/>
              <p:cNvSpPr txBox="1">
                <a:spLocks noChangeArrowheads="1"/>
              </p:cNvSpPr>
              <p:nvPr/>
            </p:nvSpPr>
            <p:spPr bwMode="auto">
              <a:xfrm>
                <a:off x="3419872" y="2772519"/>
                <a:ext cx="287338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36" name="Text Box 30"/>
              <p:cNvSpPr txBox="1">
                <a:spLocks noChangeArrowheads="1"/>
              </p:cNvSpPr>
              <p:nvPr/>
            </p:nvSpPr>
            <p:spPr bwMode="auto">
              <a:xfrm>
                <a:off x="3994283" y="2800645"/>
                <a:ext cx="720725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1 4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7" name="Line 31"/>
              <p:cNvSpPr>
                <a:spLocks noChangeShapeType="1"/>
              </p:cNvSpPr>
              <p:nvPr/>
            </p:nvSpPr>
            <p:spPr bwMode="auto">
              <a:xfrm>
                <a:off x="3854063" y="3512040"/>
                <a:ext cx="8306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8" name="Text Box 32"/>
              <p:cNvSpPr txBox="1">
                <a:spLocks noChangeArrowheads="1"/>
              </p:cNvSpPr>
              <p:nvPr/>
            </p:nvSpPr>
            <p:spPr bwMode="auto">
              <a:xfrm>
                <a:off x="4237642" y="3621051"/>
                <a:ext cx="463954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39" name="Text Box 33"/>
              <p:cNvSpPr txBox="1">
                <a:spLocks noChangeArrowheads="1"/>
              </p:cNvSpPr>
              <p:nvPr/>
            </p:nvSpPr>
            <p:spPr bwMode="auto">
              <a:xfrm>
                <a:off x="4166397" y="2369455"/>
                <a:ext cx="513953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0" name="Text Box 30"/>
              <p:cNvSpPr txBox="1">
                <a:spLocks noChangeArrowheads="1"/>
              </p:cNvSpPr>
              <p:nvPr/>
            </p:nvSpPr>
            <p:spPr bwMode="auto">
              <a:xfrm>
                <a:off x="4013923" y="3131899"/>
                <a:ext cx="942485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1 2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42" name="矩形 41"/>
            <p:cNvSpPr/>
            <p:nvPr/>
          </p:nvSpPr>
          <p:spPr>
            <a:xfrm>
              <a:off x="5857076" y="4874517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 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127095" y="2254637"/>
            <a:ext cx="5951410" cy="523220"/>
            <a:chOff x="3127095" y="2254637"/>
            <a:chExt cx="5951410" cy="523220"/>
          </a:xfrm>
        </p:grpSpPr>
        <p:sp>
          <p:nvSpPr>
            <p:cNvPr id="65" name="文本框 64"/>
            <p:cNvSpPr txBox="1"/>
            <p:nvPr/>
          </p:nvSpPr>
          <p:spPr>
            <a:xfrm>
              <a:off x="3127095" y="225463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4187053" y="225463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7652824" y="225463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8714303" y="225463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23492" y="1163638"/>
            <a:ext cx="9858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用竖式计算解决有余数除法的实际问题：要根据实际情况来决定余数的“取”“舍”。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23492" y="2518123"/>
            <a:ext cx="100057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参加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野营小队的共有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人，每顶帐篷住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人，需要搭几顶帐篷？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86545" y="3903118"/>
            <a:ext cx="99426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求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需要搭几顶帐篷，就是求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里面有几个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，用除法计算，列式为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。列竖式计算出结果是，搭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顶帐篷，还余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人，这两个人也需要一顶帐篷，因此，一共需要搭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（顶）。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正确解答为：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（顶）……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（人）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（顶）。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61871" y="1313645"/>
            <a:ext cx="9684913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搭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一顶帐篷需要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米的布，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米的布最多可以搭多少顶帐篷？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61871" y="2759657"/>
            <a:ext cx="9182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【讲解】求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最多可以搭多少顶帐篷，就是求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里面有多少个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，用除法计算：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，余下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米的布不够搭一顶帐篷，应舍去。</a:t>
            </a:r>
          </a:p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正确解答为：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（顶）……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（米） 答：最多可以搭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顶帐篷。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61871" y="4651111"/>
            <a:ext cx="9425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【方法小结】运用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有余数除法的知识解决实际问题时，要根据实际情况来决定余数的“取”“舍”。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31536" y="1170402"/>
            <a:ext cx="9728945" cy="1955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看一本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页的故事书，小明每天看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页，需要多少天看完？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每支钢笔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元钱买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支钢笔，够吗？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31536" y="3340019"/>
            <a:ext cx="9621078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讲评：每天看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页，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页里面有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，看了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天后还剩下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页还要看，所以一共要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2.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不够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里面最多有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，剩下的钱不够买一支钢笔。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04552" y="1192852"/>
            <a:ext cx="85379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括号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里最大能填几？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43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46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66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33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30310" y="3261084"/>
            <a:ext cx="1062342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算式填空。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    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商是（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），余数是（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商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），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余数是（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算式读作（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算式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22411" y="1946904"/>
            <a:ext cx="6274304" cy="1198764"/>
            <a:chOff x="1522411" y="1946904"/>
            <a:chExt cx="6274304" cy="1198764"/>
          </a:xfrm>
        </p:grpSpPr>
        <p:sp>
          <p:nvSpPr>
            <p:cNvPr id="16" name="文本框 15"/>
            <p:cNvSpPr txBox="1"/>
            <p:nvPr/>
          </p:nvSpPr>
          <p:spPr>
            <a:xfrm>
              <a:off x="1522411" y="194690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523188" y="194690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432513" y="194690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432513" y="262244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523188" y="261279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522411" y="258554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224153" y="4682988"/>
            <a:ext cx="8423085" cy="1180160"/>
            <a:chOff x="2224153" y="4682988"/>
            <a:chExt cx="8423085" cy="1180160"/>
          </a:xfrm>
        </p:grpSpPr>
        <p:sp>
          <p:nvSpPr>
            <p:cNvPr id="22" name="文本框 21"/>
            <p:cNvSpPr txBox="1"/>
            <p:nvPr/>
          </p:nvSpPr>
          <p:spPr>
            <a:xfrm>
              <a:off x="2224153" y="46829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761590" y="46829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447187" y="468298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143868" y="4711889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754871" y="5322245"/>
              <a:ext cx="2518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26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除以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商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余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128600" y="5339928"/>
              <a:ext cx="2518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45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除以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商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余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236372" y="1580359"/>
            <a:ext cx="4177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：用竖式计算。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339037" y="2597888"/>
            <a:ext cx="1475606" cy="575417"/>
            <a:chOff x="1986984" y="5698797"/>
            <a:chExt cx="1475606" cy="575417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85744" y="5726604"/>
              <a:ext cx="1176695" cy="54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1986984" y="5698797"/>
              <a:ext cx="32737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dirty="0" smtClean="0">
                  <a:latin typeface="Arial" panose="020B0604020202020204" pitchFamily="34" charset="0"/>
                </a:rPr>
                <a:t>5</a:t>
              </a:r>
              <a:endParaRPr lang="en-US" altLang="zh-CN" sz="1800" dirty="0">
                <a:latin typeface="Arial" panose="020B0604020202020204" pitchFamily="34" charset="0"/>
              </a:endParaRPr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2641436" y="5732793"/>
              <a:ext cx="82115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dirty="0" smtClean="0">
                  <a:latin typeface="Arial" panose="020B0604020202020204" pitchFamily="34" charset="0"/>
                </a:rPr>
                <a:t>3  3</a:t>
              </a:r>
              <a:endParaRPr lang="en-US" altLang="zh-CN" sz="18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165714" y="2597888"/>
            <a:ext cx="1475606" cy="575417"/>
            <a:chOff x="1986984" y="5698797"/>
            <a:chExt cx="1475606" cy="575417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85744" y="5726604"/>
              <a:ext cx="1176695" cy="54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1986984" y="5698797"/>
              <a:ext cx="32737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dirty="0" smtClean="0">
                  <a:latin typeface="Arial" panose="020B0604020202020204" pitchFamily="34" charset="0"/>
                </a:rPr>
                <a:t>6</a:t>
              </a:r>
              <a:endParaRPr lang="en-US" altLang="zh-CN" sz="1800" dirty="0">
                <a:latin typeface="Arial" panose="020B0604020202020204" pitchFamily="34" charset="0"/>
              </a:endParaRP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641436" y="5732793"/>
              <a:ext cx="82115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dirty="0" smtClean="0">
                  <a:latin typeface="Arial" panose="020B0604020202020204" pitchFamily="34" charset="0"/>
                </a:rPr>
                <a:t>4 4 </a:t>
              </a:r>
              <a:endParaRPr lang="en-US" altLang="zh-CN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592762" y="2456742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334037" y="2501863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168151" y="3542292"/>
            <a:ext cx="6596400" cy="2418441"/>
            <a:chOff x="485012" y="3645323"/>
            <a:chExt cx="6596400" cy="2418441"/>
          </a:xfrm>
        </p:grpSpPr>
        <p:grpSp>
          <p:nvGrpSpPr>
            <p:cNvPr id="34" name="组合 33"/>
            <p:cNvGrpSpPr/>
            <p:nvPr/>
          </p:nvGrpSpPr>
          <p:grpSpPr>
            <a:xfrm>
              <a:off x="2241850" y="4133067"/>
              <a:ext cx="1750644" cy="1930697"/>
              <a:chOff x="2300195" y="3812639"/>
              <a:chExt cx="1750644" cy="1930697"/>
            </a:xfrm>
          </p:grpSpPr>
          <p:pic>
            <p:nvPicPr>
              <p:cNvPr id="35" name="图片 34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9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3 0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5330768" y="4133067"/>
              <a:ext cx="1750644" cy="1930697"/>
              <a:chOff x="2300195" y="3812639"/>
              <a:chExt cx="1750644" cy="1930697"/>
            </a:xfrm>
          </p:grpSpPr>
          <p:pic>
            <p:nvPicPr>
              <p:cNvPr id="43" name="图片 42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5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6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7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7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9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0" name="矩形 49"/>
            <p:cNvSpPr/>
            <p:nvPr/>
          </p:nvSpPr>
          <p:spPr>
            <a:xfrm>
              <a:off x="485012" y="3645323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513289" y="4567184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4254564" y="4612305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53" name="图片 5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18584" y="1300766"/>
            <a:ext cx="86437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括号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里最大能填几？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33      46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＞（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43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43      26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＞（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35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75038" y="3618964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，比一比。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83609" y="4429057"/>
            <a:ext cx="5205739" cy="1772494"/>
            <a:chOff x="1001029" y="4437781"/>
            <a:chExt cx="5205739" cy="1772494"/>
          </a:xfrm>
        </p:grpSpPr>
        <p:grpSp>
          <p:nvGrpSpPr>
            <p:cNvPr id="6" name="组合 5"/>
            <p:cNvGrpSpPr/>
            <p:nvPr/>
          </p:nvGrpSpPr>
          <p:grpSpPr>
            <a:xfrm>
              <a:off x="1576162" y="4514396"/>
              <a:ext cx="1475606" cy="575417"/>
              <a:chOff x="1986984" y="5698797"/>
              <a:chExt cx="1475606" cy="575417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285744" y="5726604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 Box 29"/>
              <p:cNvSpPr txBox="1">
                <a:spLocks noChangeArrowheads="1"/>
              </p:cNvSpPr>
              <p:nvPr/>
            </p:nvSpPr>
            <p:spPr bwMode="auto">
              <a:xfrm>
                <a:off x="1986984" y="5698797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" name="Text Box 30"/>
              <p:cNvSpPr txBox="1">
                <a:spLocks noChangeArrowheads="1"/>
              </p:cNvSpPr>
              <p:nvPr/>
            </p:nvSpPr>
            <p:spPr bwMode="auto">
              <a:xfrm>
                <a:off x="2641436" y="5732793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3  0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628455" y="4591669"/>
              <a:ext cx="1475606" cy="575417"/>
              <a:chOff x="1986984" y="5698797"/>
              <a:chExt cx="1475606" cy="575417"/>
            </a:xfrm>
          </p:grpSpPr>
          <p:pic>
            <p:nvPicPr>
              <p:cNvPr id="11" name="图片 10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285744" y="5726604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 Box 29"/>
              <p:cNvSpPr txBox="1">
                <a:spLocks noChangeArrowheads="1"/>
              </p:cNvSpPr>
              <p:nvPr/>
            </p:nvSpPr>
            <p:spPr bwMode="auto">
              <a:xfrm>
                <a:off x="1986984" y="5698797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" name="Text Box 30"/>
              <p:cNvSpPr txBox="1">
                <a:spLocks noChangeArrowheads="1"/>
              </p:cNvSpPr>
              <p:nvPr/>
            </p:nvSpPr>
            <p:spPr bwMode="auto">
              <a:xfrm>
                <a:off x="2641436" y="5732793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4  2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1678869" y="5557585"/>
              <a:ext cx="1475606" cy="575417"/>
              <a:chOff x="1986984" y="5698797"/>
              <a:chExt cx="1475606" cy="575417"/>
            </a:xfrm>
          </p:grpSpPr>
          <p:pic>
            <p:nvPicPr>
              <p:cNvPr id="15" name="图片 14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285744" y="5726604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Text Box 29"/>
              <p:cNvSpPr txBox="1">
                <a:spLocks noChangeArrowheads="1"/>
              </p:cNvSpPr>
              <p:nvPr/>
            </p:nvSpPr>
            <p:spPr bwMode="auto">
              <a:xfrm>
                <a:off x="1986984" y="5698797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" name="Text Box 30"/>
              <p:cNvSpPr txBox="1">
                <a:spLocks noChangeArrowheads="1"/>
              </p:cNvSpPr>
              <p:nvPr/>
            </p:nvSpPr>
            <p:spPr bwMode="auto">
              <a:xfrm>
                <a:off x="2641436" y="5732793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3  3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4731162" y="5634858"/>
              <a:ext cx="1475606" cy="575417"/>
              <a:chOff x="1986984" y="5698797"/>
              <a:chExt cx="1475606" cy="575417"/>
            </a:xfrm>
          </p:grpSpPr>
          <p:pic>
            <p:nvPicPr>
              <p:cNvPr id="19" name="图片 18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285744" y="5726604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Text Box 29"/>
              <p:cNvSpPr txBox="1">
                <a:spLocks noChangeArrowheads="1"/>
              </p:cNvSpPr>
              <p:nvPr/>
            </p:nvSpPr>
            <p:spPr bwMode="auto">
              <a:xfrm>
                <a:off x="1986984" y="5698797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1" name="Text Box 30"/>
              <p:cNvSpPr txBox="1">
                <a:spLocks noChangeArrowheads="1"/>
              </p:cNvSpPr>
              <p:nvPr/>
            </p:nvSpPr>
            <p:spPr bwMode="auto">
              <a:xfrm>
                <a:off x="2641436" y="5732793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1001029" y="4437781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(1)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742304" y="4482902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(2)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001029" y="5543471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(3)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3742304" y="5588592"/>
              <a:ext cx="6351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(4)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894540" y="2037636"/>
            <a:ext cx="6274304" cy="1198764"/>
            <a:chOff x="1894540" y="2037636"/>
            <a:chExt cx="6274304" cy="1198764"/>
          </a:xfrm>
        </p:grpSpPr>
        <p:sp>
          <p:nvSpPr>
            <p:cNvPr id="26" name="文本框 25"/>
            <p:cNvSpPr txBox="1"/>
            <p:nvPr/>
          </p:nvSpPr>
          <p:spPr>
            <a:xfrm>
              <a:off x="1894540" y="203763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577430" y="2054818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804642" y="203763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804642" y="271318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601285" y="2702071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894540" y="267627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33" name="图片 3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04236" y="1844679"/>
            <a:ext cx="6569604" cy="4164249"/>
            <a:chOff x="1104236" y="1844679"/>
            <a:chExt cx="6569604" cy="4164249"/>
          </a:xfrm>
        </p:grpSpPr>
        <p:grpSp>
          <p:nvGrpSpPr>
            <p:cNvPr id="4" name="组合 3"/>
            <p:cNvGrpSpPr/>
            <p:nvPr/>
          </p:nvGrpSpPr>
          <p:grpSpPr>
            <a:xfrm>
              <a:off x="1104236" y="1844679"/>
              <a:ext cx="6569604" cy="2068313"/>
              <a:chOff x="511808" y="3995451"/>
              <a:chExt cx="6569604" cy="2068313"/>
            </a:xfrm>
          </p:grpSpPr>
          <p:grpSp>
            <p:nvGrpSpPr>
              <p:cNvPr id="5" name="组合 4"/>
              <p:cNvGrpSpPr/>
              <p:nvPr/>
            </p:nvGrpSpPr>
            <p:grpSpPr>
              <a:xfrm>
                <a:off x="2241850" y="4133067"/>
                <a:ext cx="1750644" cy="1930697"/>
                <a:chOff x="2300195" y="3812639"/>
                <a:chExt cx="1750644" cy="1930697"/>
              </a:xfrm>
            </p:grpSpPr>
            <p:pic>
              <p:nvPicPr>
                <p:cNvPr id="17" name="图片 16"/>
                <p:cNvPicPr>
                  <a:picLocks noChangeAspect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598955" y="4327636"/>
                  <a:ext cx="1176695" cy="547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300195" y="4299829"/>
                  <a:ext cx="327377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5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54647" y="4333825"/>
                  <a:ext cx="821154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3 0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0" name="Line 31"/>
                <p:cNvSpPr>
                  <a:spLocks noChangeShapeType="1"/>
                </p:cNvSpPr>
                <p:nvPr/>
              </p:nvSpPr>
              <p:spPr bwMode="auto">
                <a:xfrm>
                  <a:off x="2794888" y="5193700"/>
                  <a:ext cx="946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207710" y="5374004"/>
                  <a:ext cx="528603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0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50744" y="3812639"/>
                  <a:ext cx="58557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6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77024" y="4734217"/>
                  <a:ext cx="107381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3 0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6" name="组合 5"/>
              <p:cNvGrpSpPr/>
              <p:nvPr/>
            </p:nvGrpSpPr>
            <p:grpSpPr>
              <a:xfrm>
                <a:off x="5330768" y="4133067"/>
                <a:ext cx="1750644" cy="1930697"/>
                <a:chOff x="2300195" y="3812639"/>
                <a:chExt cx="1750644" cy="1930697"/>
              </a:xfrm>
            </p:grpSpPr>
            <p:pic>
              <p:nvPicPr>
                <p:cNvPr id="10" name="图片 9"/>
                <p:cNvPicPr>
                  <a:picLocks noChangeAspect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598955" y="4327636"/>
                  <a:ext cx="1176695" cy="547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300195" y="4299829"/>
                  <a:ext cx="327377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6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54647" y="4333825"/>
                  <a:ext cx="821154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4 2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" name="Line 31"/>
                <p:cNvSpPr>
                  <a:spLocks noChangeShapeType="1"/>
                </p:cNvSpPr>
                <p:nvPr/>
              </p:nvSpPr>
              <p:spPr bwMode="auto">
                <a:xfrm>
                  <a:off x="2794888" y="5193700"/>
                  <a:ext cx="946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1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207710" y="5374004"/>
                  <a:ext cx="528603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0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50744" y="3812639"/>
                  <a:ext cx="58557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7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77024" y="4734217"/>
                  <a:ext cx="107381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4 2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7" name="矩形 6"/>
              <p:cNvSpPr/>
              <p:nvPr/>
            </p:nvSpPr>
            <p:spPr>
              <a:xfrm>
                <a:off x="511808" y="3995451"/>
                <a:ext cx="20313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zh-CN" sz="2400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【参考答案】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513289" y="4567184"/>
                <a:ext cx="6463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(1)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4254564" y="4612305"/>
                <a:ext cx="6463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(2)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062930" y="4078231"/>
              <a:ext cx="5568123" cy="1930697"/>
              <a:chOff x="1513289" y="4133067"/>
              <a:chExt cx="5568123" cy="1930697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2241850" y="4133067"/>
                <a:ext cx="1750644" cy="1930697"/>
                <a:chOff x="2300195" y="3812639"/>
                <a:chExt cx="1750644" cy="1930697"/>
              </a:xfrm>
            </p:grpSpPr>
            <p:pic>
              <p:nvPicPr>
                <p:cNvPr id="37" name="图片 36"/>
                <p:cNvPicPr>
                  <a:picLocks noChangeAspect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598955" y="4327636"/>
                  <a:ext cx="1176695" cy="547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300195" y="4299829"/>
                  <a:ext cx="327377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5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54647" y="4333825"/>
                  <a:ext cx="821154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3 3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0" name="Line 31"/>
                <p:cNvSpPr>
                  <a:spLocks noChangeShapeType="1"/>
                </p:cNvSpPr>
                <p:nvPr/>
              </p:nvSpPr>
              <p:spPr bwMode="auto">
                <a:xfrm>
                  <a:off x="2794888" y="5193700"/>
                  <a:ext cx="946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4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207710" y="5374004"/>
                  <a:ext cx="528603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3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50744" y="3812639"/>
                  <a:ext cx="58557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6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3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77024" y="4734217"/>
                  <a:ext cx="107381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3 0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6" name="组合 25"/>
              <p:cNvGrpSpPr/>
              <p:nvPr/>
            </p:nvGrpSpPr>
            <p:grpSpPr>
              <a:xfrm>
                <a:off x="5330768" y="4133067"/>
                <a:ext cx="1750644" cy="1930697"/>
                <a:chOff x="2300195" y="3812639"/>
                <a:chExt cx="1750644" cy="1930697"/>
              </a:xfrm>
            </p:grpSpPr>
            <p:pic>
              <p:nvPicPr>
                <p:cNvPr id="30" name="图片 29"/>
                <p:cNvPicPr>
                  <a:picLocks noChangeAspect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598955" y="4327636"/>
                  <a:ext cx="1176695" cy="5476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300195" y="4299829"/>
                  <a:ext cx="327377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6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54647" y="4333825"/>
                  <a:ext cx="821154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4 4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" name="Line 31"/>
                <p:cNvSpPr>
                  <a:spLocks noChangeShapeType="1"/>
                </p:cNvSpPr>
                <p:nvPr/>
              </p:nvSpPr>
              <p:spPr bwMode="auto">
                <a:xfrm>
                  <a:off x="2794888" y="5193700"/>
                  <a:ext cx="9464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  <p:sp>
              <p:nvSpPr>
                <p:cNvPr id="3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207710" y="5374004"/>
                  <a:ext cx="528603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2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50744" y="3812639"/>
                  <a:ext cx="585570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7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77024" y="4734217"/>
                  <a:ext cx="1073815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12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楷体_GB2312" panose="02010609030101010101" pitchFamily="49" charset="-122"/>
                      <a:ea typeface="楷体_GB2312" panose="02010609030101010101" pitchFamily="49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1800" dirty="0" smtClean="0">
                      <a:latin typeface="Arial" panose="020B0604020202020204" pitchFamily="34" charset="0"/>
                    </a:rPr>
                    <a:t>4 2</a:t>
                  </a:r>
                  <a:endParaRPr lang="en-US" altLang="zh-CN" sz="1800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8" name="文本框 27"/>
              <p:cNvSpPr txBox="1"/>
              <p:nvPr/>
            </p:nvSpPr>
            <p:spPr>
              <a:xfrm>
                <a:off x="1513289" y="4567184"/>
                <a:ext cx="6463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(3)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4254564" y="4612305"/>
                <a:ext cx="6463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(4)</a:t>
                </a:r>
                <a:endParaRPr lang="zh-CN" altLang="en-US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</p:grpSp>
      <p:pic>
        <p:nvPicPr>
          <p:cNvPr id="44" name="图片 4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29554" y="1163638"/>
            <a:ext cx="8037778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选一选。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中，余数是（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A.4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B.3    C.2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中，被除数是（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A.35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B.33   C.37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中，除数最小是（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A.4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B.5    C.6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15135" y="2085235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697236" y="353005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160875" y="49982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65161" y="1558344"/>
            <a:ext cx="73693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竖式计算。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(1)35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(2)42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(3)15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(4)25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65161" y="3338045"/>
            <a:ext cx="9151682" cy="2776987"/>
            <a:chOff x="1166057" y="3261793"/>
            <a:chExt cx="9151682" cy="2776987"/>
          </a:xfrm>
        </p:grpSpPr>
        <p:grpSp>
          <p:nvGrpSpPr>
            <p:cNvPr id="5" name="组合 4"/>
            <p:cNvGrpSpPr/>
            <p:nvPr/>
          </p:nvGrpSpPr>
          <p:grpSpPr>
            <a:xfrm>
              <a:off x="1882960" y="3933552"/>
              <a:ext cx="1750644" cy="1930697"/>
              <a:chOff x="2300195" y="3812639"/>
              <a:chExt cx="1750644" cy="1930697"/>
            </a:xfrm>
          </p:grpSpPr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8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0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123884" y="4010825"/>
              <a:ext cx="1750644" cy="1930697"/>
              <a:chOff x="2300195" y="3812639"/>
              <a:chExt cx="1750644" cy="1930697"/>
            </a:xfrm>
          </p:grpSpPr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9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9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559119" y="4074447"/>
              <a:ext cx="1736637" cy="1930697"/>
              <a:chOff x="2314202" y="3812639"/>
              <a:chExt cx="1736637" cy="1930697"/>
            </a:xfrm>
          </p:grpSpPr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Text Box 29"/>
              <p:cNvSpPr txBox="1">
                <a:spLocks noChangeArrowheads="1"/>
              </p:cNvSpPr>
              <p:nvPr/>
            </p:nvSpPr>
            <p:spPr bwMode="auto">
              <a:xfrm>
                <a:off x="2314202" y="4301263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1 5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5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7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8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1 2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8567095" y="4108083"/>
              <a:ext cx="1750644" cy="1930697"/>
              <a:chOff x="2300195" y="3812639"/>
              <a:chExt cx="1750644" cy="1930697"/>
            </a:xfrm>
          </p:grpSpPr>
          <p:pic>
            <p:nvPicPr>
              <p:cNvPr id="30" name="图片 29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4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1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5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6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7" name="矩形 36"/>
            <p:cNvSpPr/>
            <p:nvPr/>
          </p:nvSpPr>
          <p:spPr>
            <a:xfrm>
              <a:off x="1166057" y="3261793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383118" y="383052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3633604" y="3846454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919389" y="3848323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088761" y="3840445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(4)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7862023" y="1955763"/>
            <a:ext cx="3837902" cy="66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lnSpc>
                <a:spcPct val="150000"/>
              </a:lnSpc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12÷4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1456043" y="1470152"/>
            <a:ext cx="64059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1. 12</a:t>
            </a:r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小棒，每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根分一组，结果怎样？</a:t>
            </a:r>
          </a:p>
        </p:txBody>
      </p:sp>
      <p:pic>
        <p:nvPicPr>
          <p:cNvPr id="34" name="Picture 51" descr="未标题-017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629030" y="2372945"/>
            <a:ext cx="5106622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组合 40"/>
          <p:cNvGrpSpPr/>
          <p:nvPr/>
        </p:nvGrpSpPr>
        <p:grpSpPr>
          <a:xfrm>
            <a:off x="1245763" y="4409283"/>
            <a:ext cx="6264275" cy="1223963"/>
            <a:chOff x="1042988" y="3384550"/>
            <a:chExt cx="6264275" cy="1223963"/>
          </a:xfrm>
        </p:grpSpPr>
        <p:grpSp>
          <p:nvGrpSpPr>
            <p:cNvPr id="42" name="组合 41"/>
            <p:cNvGrpSpPr/>
            <p:nvPr/>
          </p:nvGrpSpPr>
          <p:grpSpPr>
            <a:xfrm>
              <a:off x="1042988" y="3384550"/>
              <a:ext cx="6264275" cy="1223963"/>
              <a:chOff x="1042988" y="3384550"/>
              <a:chExt cx="6264275" cy="1223963"/>
            </a:xfrm>
          </p:grpSpPr>
          <p:pic>
            <p:nvPicPr>
              <p:cNvPr id="46" name="Picture 12" descr="未标题-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 t="-6198"/>
              <a:stretch>
                <a:fillRect/>
              </a:stretch>
            </p:blipFill>
            <p:spPr bwMode="auto">
              <a:xfrm>
                <a:off x="1042988" y="3384550"/>
                <a:ext cx="2087562" cy="122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8" name="Picture 14" descr="未标题-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 t="-6198"/>
              <a:stretch>
                <a:fillRect/>
              </a:stretch>
            </p:blipFill>
            <p:spPr bwMode="auto">
              <a:xfrm>
                <a:off x="3132138" y="3384550"/>
                <a:ext cx="2087562" cy="122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9" name="Picture 15" descr="未标题-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 t="-6198"/>
              <a:stretch>
                <a:fillRect/>
              </a:stretch>
            </p:blipFill>
            <p:spPr bwMode="auto">
              <a:xfrm>
                <a:off x="5219700" y="3384550"/>
                <a:ext cx="2087563" cy="122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3" name="AutoShape 9"/>
            <p:cNvSpPr>
              <a:spLocks noChangeArrowheads="1"/>
            </p:cNvSpPr>
            <p:nvPr/>
          </p:nvSpPr>
          <p:spPr bwMode="auto">
            <a:xfrm>
              <a:off x="1192213" y="3417888"/>
              <a:ext cx="1908175" cy="1081087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4" name="AutoShape 10"/>
            <p:cNvSpPr>
              <a:spLocks noChangeArrowheads="1"/>
            </p:cNvSpPr>
            <p:nvPr/>
          </p:nvSpPr>
          <p:spPr bwMode="auto">
            <a:xfrm>
              <a:off x="3279775" y="3417888"/>
              <a:ext cx="1908175" cy="1081087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5" name="AutoShape 11"/>
            <p:cNvSpPr>
              <a:spLocks noChangeArrowheads="1"/>
            </p:cNvSpPr>
            <p:nvPr/>
          </p:nvSpPr>
          <p:spPr bwMode="auto">
            <a:xfrm>
              <a:off x="5370513" y="3417888"/>
              <a:ext cx="1908175" cy="10795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" name="下箭头 1"/>
          <p:cNvSpPr/>
          <p:nvPr/>
        </p:nvSpPr>
        <p:spPr>
          <a:xfrm>
            <a:off x="4082603" y="3484559"/>
            <a:ext cx="516639" cy="550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>
            <a:off x="7799821" y="2221231"/>
            <a:ext cx="560286" cy="497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上下箭头 9"/>
          <p:cNvSpPr/>
          <p:nvPr/>
        </p:nvSpPr>
        <p:spPr>
          <a:xfrm>
            <a:off x="9424276" y="3093341"/>
            <a:ext cx="509037" cy="79032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7759843" y="4242936"/>
            <a:ext cx="3837902" cy="66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lnSpc>
                <a:spcPct val="150000"/>
              </a:lnSpc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4×3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（根）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AutoShape 27"/>
          <p:cNvSpPr>
            <a:spLocks noChangeArrowheads="1"/>
          </p:cNvSpPr>
          <p:nvPr/>
        </p:nvSpPr>
        <p:spPr bwMode="auto">
          <a:xfrm>
            <a:off x="8318172" y="5264765"/>
            <a:ext cx="1279428" cy="783193"/>
          </a:xfrm>
          <a:prstGeom prst="wedgeRoundRectCallout">
            <a:avLst>
              <a:gd name="adj1" fmla="val 41769"/>
              <a:gd name="adj2" fmla="val -78368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乘法公式验算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9933313" y="1246462"/>
            <a:ext cx="884942" cy="783193"/>
          </a:xfrm>
          <a:prstGeom prst="wedgeRoundRectCallout">
            <a:avLst>
              <a:gd name="adj1" fmla="val -64932"/>
              <a:gd name="adj2" fmla="val 6211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除法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794794" y="3679349"/>
            <a:ext cx="1022981" cy="442674"/>
          </a:xfrm>
          <a:prstGeom prst="wedgeRoundRectCallout">
            <a:avLst>
              <a:gd name="adj1" fmla="val 30696"/>
              <a:gd name="adj2" fmla="val 9813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圈图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 animBg="1"/>
      <p:bldP spid="7" grpId="0" animBg="1"/>
      <p:bldP spid="10" grpId="0" animBg="1"/>
      <p:bldP spid="52" grpId="0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33339" y="1432389"/>
            <a:ext cx="96539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个文具盒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元，王老师带了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元，能买多少个？还剩多少元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33340" y="3631842"/>
            <a:ext cx="96539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兔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妈妈采回来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个蘑菇，平均分给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只小兔，每只小兔能分到多少个？还剩下多少个蘑菇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33339" y="2934074"/>
            <a:ext cx="9384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列式：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45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（个）……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33339" y="5293519"/>
            <a:ext cx="9015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列式：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（个）……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（个）。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888642" y="1163638"/>
            <a:ext cx="102773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里面最多有（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里面最多有（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名男生每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人排一小队，能排成（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）队，还剩（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）在计算有余数的除法中，被除数＝（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）×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）＋（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），余数要比除数（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）在一道有余数的算式中，如果除数是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，余数最大是（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），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最小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508951" y="1908847"/>
            <a:ext cx="4549836" cy="523220"/>
            <a:chOff x="4508951" y="1908847"/>
            <a:chExt cx="4549836" cy="523220"/>
          </a:xfrm>
        </p:grpSpPr>
        <p:sp>
          <p:nvSpPr>
            <p:cNvPr id="24" name="文本框 23"/>
            <p:cNvSpPr txBox="1"/>
            <p:nvPr/>
          </p:nvSpPr>
          <p:spPr>
            <a:xfrm>
              <a:off x="4508951" y="190884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694585" y="190884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574123" y="2604306"/>
            <a:ext cx="2863598" cy="523220"/>
            <a:chOff x="7574123" y="2604306"/>
            <a:chExt cx="2863598" cy="523220"/>
          </a:xfrm>
        </p:grpSpPr>
        <p:sp>
          <p:nvSpPr>
            <p:cNvPr id="26" name="文本框 25"/>
            <p:cNvSpPr txBox="1"/>
            <p:nvPr/>
          </p:nvSpPr>
          <p:spPr>
            <a:xfrm>
              <a:off x="7574123" y="260430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073519" y="260430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246992" y="3867485"/>
            <a:ext cx="8714606" cy="1155287"/>
            <a:chOff x="1246992" y="3867485"/>
            <a:chExt cx="8714606" cy="1155287"/>
          </a:xfrm>
        </p:grpSpPr>
        <p:sp>
          <p:nvSpPr>
            <p:cNvPr id="28" name="文本框 27"/>
            <p:cNvSpPr txBox="1"/>
            <p:nvPr/>
          </p:nvSpPr>
          <p:spPr>
            <a:xfrm>
              <a:off x="7484354" y="386748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商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916735" y="3867485"/>
              <a:ext cx="10448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除数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246992" y="4499552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余数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196459" y="449955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小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401442" y="5156386"/>
            <a:ext cx="8281880" cy="1097956"/>
            <a:chOff x="2401442" y="5156386"/>
            <a:chExt cx="8281880" cy="1097956"/>
          </a:xfrm>
        </p:grpSpPr>
        <p:sp>
          <p:nvSpPr>
            <p:cNvPr id="32" name="文本框 31"/>
            <p:cNvSpPr txBox="1"/>
            <p:nvPr/>
          </p:nvSpPr>
          <p:spPr>
            <a:xfrm>
              <a:off x="10319120" y="515638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401442" y="573112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文本框 26"/>
          <p:cNvSpPr txBox="1"/>
          <p:nvPr/>
        </p:nvSpPr>
        <p:spPr>
          <a:xfrm>
            <a:off x="1346204" y="1312806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算一算，比一比。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1346204" y="3132928"/>
            <a:ext cx="9151682" cy="2776987"/>
            <a:chOff x="1166057" y="3261793"/>
            <a:chExt cx="9151682" cy="2776987"/>
          </a:xfrm>
        </p:grpSpPr>
        <p:grpSp>
          <p:nvGrpSpPr>
            <p:cNvPr id="62" name="组合 61"/>
            <p:cNvGrpSpPr/>
            <p:nvPr/>
          </p:nvGrpSpPr>
          <p:grpSpPr>
            <a:xfrm>
              <a:off x="1882960" y="3933552"/>
              <a:ext cx="1750644" cy="1930697"/>
              <a:chOff x="2300195" y="3812639"/>
              <a:chExt cx="1750644" cy="1930697"/>
            </a:xfrm>
          </p:grpSpPr>
          <p:pic>
            <p:nvPicPr>
              <p:cNvPr id="92" name="图片 91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4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5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96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0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7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8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4123884" y="4010825"/>
              <a:ext cx="1750644" cy="1930697"/>
              <a:chOff x="2300195" y="3812639"/>
              <a:chExt cx="1750644" cy="1930697"/>
            </a:xfrm>
          </p:grpSpPr>
          <p:pic>
            <p:nvPicPr>
              <p:cNvPr id="85" name="图片 84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6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7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7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8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89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1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0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91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6559119" y="4074447"/>
              <a:ext cx="1736637" cy="1930697"/>
              <a:chOff x="2314202" y="3812639"/>
              <a:chExt cx="1736637" cy="1930697"/>
            </a:xfrm>
          </p:grpSpPr>
          <p:pic>
            <p:nvPicPr>
              <p:cNvPr id="78" name="图片 77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9" name="Text Box 29"/>
              <p:cNvSpPr txBox="1">
                <a:spLocks noChangeArrowheads="1"/>
              </p:cNvSpPr>
              <p:nvPr/>
            </p:nvSpPr>
            <p:spPr bwMode="auto">
              <a:xfrm>
                <a:off x="2314202" y="4301263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0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1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82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3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4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2 0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8567095" y="4108083"/>
              <a:ext cx="1750644" cy="1930697"/>
              <a:chOff x="2300195" y="3812639"/>
              <a:chExt cx="1750644" cy="1930697"/>
            </a:xfrm>
          </p:grpSpPr>
          <p:pic>
            <p:nvPicPr>
              <p:cNvPr id="71" name="图片 70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7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3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4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75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6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7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6" name="矩形 65"/>
            <p:cNvSpPr/>
            <p:nvPr/>
          </p:nvSpPr>
          <p:spPr>
            <a:xfrm>
              <a:off x="1166057" y="3261793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383118" y="383052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3633604" y="3846454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5919389" y="3848323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8088761" y="3840445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(4)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178293" y="2036109"/>
            <a:ext cx="9123711" cy="662644"/>
            <a:chOff x="1140341" y="2102128"/>
            <a:chExt cx="9123711" cy="662644"/>
          </a:xfrm>
        </p:grpSpPr>
        <p:grpSp>
          <p:nvGrpSpPr>
            <p:cNvPr id="45" name="组合 44"/>
            <p:cNvGrpSpPr/>
            <p:nvPr/>
          </p:nvGrpSpPr>
          <p:grpSpPr>
            <a:xfrm>
              <a:off x="1845740" y="2182865"/>
              <a:ext cx="1475606" cy="575417"/>
              <a:chOff x="1986984" y="5698797"/>
              <a:chExt cx="1475606" cy="575417"/>
            </a:xfrm>
          </p:grpSpPr>
          <p:pic>
            <p:nvPicPr>
              <p:cNvPr id="46" name="图片 45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285744" y="5726604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Text Box 29"/>
              <p:cNvSpPr txBox="1">
                <a:spLocks noChangeArrowheads="1"/>
              </p:cNvSpPr>
              <p:nvPr/>
            </p:nvSpPr>
            <p:spPr bwMode="auto">
              <a:xfrm>
                <a:off x="1986984" y="5698797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8" name="Text Box 30"/>
              <p:cNvSpPr txBox="1">
                <a:spLocks noChangeArrowheads="1"/>
              </p:cNvSpPr>
              <p:nvPr/>
            </p:nvSpPr>
            <p:spPr bwMode="auto">
              <a:xfrm>
                <a:off x="2641436" y="5732793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2  4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4041614" y="2166934"/>
              <a:ext cx="1475606" cy="575417"/>
              <a:chOff x="1986984" y="5698797"/>
              <a:chExt cx="1475606" cy="575417"/>
            </a:xfrm>
          </p:grpSpPr>
          <p:pic>
            <p:nvPicPr>
              <p:cNvPr id="50" name="图片 49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285744" y="5726604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Text Box 29"/>
              <p:cNvSpPr txBox="1">
                <a:spLocks noChangeArrowheads="1"/>
              </p:cNvSpPr>
              <p:nvPr/>
            </p:nvSpPr>
            <p:spPr bwMode="auto">
              <a:xfrm>
                <a:off x="1986984" y="5698797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7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2" name="Text Box 30"/>
              <p:cNvSpPr txBox="1">
                <a:spLocks noChangeArrowheads="1"/>
              </p:cNvSpPr>
              <p:nvPr/>
            </p:nvSpPr>
            <p:spPr bwMode="auto">
              <a:xfrm>
                <a:off x="2641436" y="5732793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3  6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6374028" y="2169967"/>
              <a:ext cx="1475606" cy="575417"/>
              <a:chOff x="1986984" y="5698797"/>
              <a:chExt cx="1475606" cy="575417"/>
            </a:xfrm>
          </p:grpSpPr>
          <p:pic>
            <p:nvPicPr>
              <p:cNvPr id="54" name="图片 53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285744" y="5726604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" name="Text Box 29"/>
              <p:cNvSpPr txBox="1">
                <a:spLocks noChangeArrowheads="1"/>
              </p:cNvSpPr>
              <p:nvPr/>
            </p:nvSpPr>
            <p:spPr bwMode="auto">
              <a:xfrm>
                <a:off x="1986984" y="5698797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6" name="Text Box 30"/>
              <p:cNvSpPr txBox="1">
                <a:spLocks noChangeArrowheads="1"/>
              </p:cNvSpPr>
              <p:nvPr/>
            </p:nvSpPr>
            <p:spPr bwMode="auto">
              <a:xfrm>
                <a:off x="2641436" y="5732793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2  3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8788446" y="2189355"/>
              <a:ext cx="1475606" cy="575417"/>
              <a:chOff x="1986984" y="5698797"/>
              <a:chExt cx="1475606" cy="575417"/>
            </a:xfrm>
          </p:grpSpPr>
          <p:pic>
            <p:nvPicPr>
              <p:cNvPr id="58" name="图片 57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285744" y="5726604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" name="Text Box 29"/>
              <p:cNvSpPr txBox="1">
                <a:spLocks noChangeArrowheads="1"/>
              </p:cNvSpPr>
              <p:nvPr/>
            </p:nvSpPr>
            <p:spPr bwMode="auto">
              <a:xfrm>
                <a:off x="1986984" y="5698797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7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0" name="Text Box 30"/>
              <p:cNvSpPr txBox="1">
                <a:spLocks noChangeArrowheads="1"/>
              </p:cNvSpPr>
              <p:nvPr/>
            </p:nvSpPr>
            <p:spPr bwMode="auto">
              <a:xfrm>
                <a:off x="2641436" y="5732793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4  5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1140341" y="2102128"/>
              <a:ext cx="77690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(1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                 (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                 (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                 (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 </a:t>
              </a:r>
              <a:endParaRPr lang="zh-CN" alt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959351" y="1247398"/>
            <a:ext cx="8961870" cy="1384995"/>
            <a:chOff x="959351" y="1247398"/>
            <a:chExt cx="8961870" cy="1384995"/>
          </a:xfrm>
        </p:grpSpPr>
        <p:sp>
          <p:nvSpPr>
            <p:cNvPr id="5" name="文本框 4"/>
            <p:cNvSpPr txBox="1"/>
            <p:nvPr/>
          </p:nvSpPr>
          <p:spPr>
            <a:xfrm>
              <a:off x="1330408" y="1247398"/>
              <a:ext cx="8590813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. </a:t>
              </a:r>
              <a:r>
                <a:rPr lang="zh-CN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用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竖式计算。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31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÷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22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÷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35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÷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42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÷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 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959351" y="2019020"/>
              <a:ext cx="776901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(1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                 (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                 (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                 (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) </a:t>
              </a:r>
              <a:endParaRPr lang="zh-CN" altLang="en-US" sz="2800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020791" y="3172193"/>
            <a:ext cx="8900430" cy="2689840"/>
            <a:chOff x="1023632" y="2735737"/>
            <a:chExt cx="8900430" cy="2689840"/>
          </a:xfrm>
        </p:grpSpPr>
        <p:grpSp>
          <p:nvGrpSpPr>
            <p:cNvPr id="8" name="组合 7"/>
            <p:cNvGrpSpPr/>
            <p:nvPr/>
          </p:nvGrpSpPr>
          <p:grpSpPr>
            <a:xfrm>
              <a:off x="1708221" y="3487775"/>
              <a:ext cx="1750644" cy="1930697"/>
              <a:chOff x="2300195" y="3812639"/>
              <a:chExt cx="1750644" cy="1930697"/>
            </a:xfrm>
          </p:grpSpPr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3 1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3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4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7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2 8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3807477" y="3480128"/>
              <a:ext cx="1750644" cy="1930697"/>
              <a:chOff x="2300195" y="3812639"/>
              <a:chExt cx="1750644" cy="1930697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1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2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1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7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2 1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5958252" y="3494880"/>
              <a:ext cx="1750644" cy="1930697"/>
              <a:chOff x="2300195" y="3812639"/>
              <a:chExt cx="1750644" cy="1930697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6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8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9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0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1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2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3 0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8173418" y="3480128"/>
              <a:ext cx="1750644" cy="1930697"/>
              <a:chOff x="2300195" y="3812639"/>
              <a:chExt cx="1750644" cy="1930697"/>
            </a:xfrm>
          </p:grpSpPr>
          <p:pic>
            <p:nvPicPr>
              <p:cNvPr id="34" name="图片 33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598955" y="4327636"/>
                <a:ext cx="1176695" cy="547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Text Box 29"/>
              <p:cNvSpPr txBox="1">
                <a:spLocks noChangeArrowheads="1"/>
              </p:cNvSpPr>
              <p:nvPr/>
            </p:nvSpPr>
            <p:spPr bwMode="auto">
              <a:xfrm>
                <a:off x="2300195" y="4299829"/>
                <a:ext cx="32737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5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6" name="Text Box 30"/>
              <p:cNvSpPr txBox="1">
                <a:spLocks noChangeArrowheads="1"/>
              </p:cNvSpPr>
              <p:nvPr/>
            </p:nvSpPr>
            <p:spPr bwMode="auto">
              <a:xfrm>
                <a:off x="2954647" y="4333825"/>
                <a:ext cx="82115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7" name="Line 31"/>
              <p:cNvSpPr>
                <a:spLocks noChangeShapeType="1"/>
              </p:cNvSpPr>
              <p:nvPr/>
            </p:nvSpPr>
            <p:spPr bwMode="auto">
              <a:xfrm>
                <a:off x="2794888" y="5193700"/>
                <a:ext cx="9464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8" name="Text Box 32"/>
              <p:cNvSpPr txBox="1">
                <a:spLocks noChangeArrowheads="1"/>
              </p:cNvSpPr>
              <p:nvPr/>
            </p:nvSpPr>
            <p:spPr bwMode="auto">
              <a:xfrm>
                <a:off x="3207710" y="5374004"/>
                <a:ext cx="52860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2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9" name="Text Box 33"/>
              <p:cNvSpPr txBox="1">
                <a:spLocks noChangeArrowheads="1"/>
              </p:cNvSpPr>
              <p:nvPr/>
            </p:nvSpPr>
            <p:spPr bwMode="auto">
              <a:xfrm>
                <a:off x="3150744" y="3812639"/>
                <a:ext cx="58557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8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0" name="Text Box 30"/>
              <p:cNvSpPr txBox="1">
                <a:spLocks noChangeArrowheads="1"/>
              </p:cNvSpPr>
              <p:nvPr/>
            </p:nvSpPr>
            <p:spPr bwMode="auto">
              <a:xfrm>
                <a:off x="2977024" y="4734217"/>
                <a:ext cx="107381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Arial" panose="020B0604020202020204" pitchFamily="34" charset="0"/>
                  </a:rPr>
                  <a:t>4 0</a:t>
                </a:r>
                <a:endParaRPr lang="en-US" altLang="zh-CN" sz="18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1" name="矩形 40"/>
            <p:cNvSpPr/>
            <p:nvPr/>
          </p:nvSpPr>
          <p:spPr>
            <a:xfrm>
              <a:off x="1023632" y="2735737"/>
              <a:ext cx="20313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【参考答案】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472515" y="333022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(1)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413905" y="3384793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(2)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5583779" y="3386662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(3)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7791788" y="3378784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(4)</a:t>
              </a:r>
              <a:endPara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991674" y="1337145"/>
            <a:ext cx="100330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解决问题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块巧克力平均分给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个小朋友，每人分得几块？还剩几块？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）学校图书室新进了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本《少儿天地》，每个班借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本，可以借给多少个班级？还剩下几本？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674" y="5027822"/>
            <a:ext cx="6955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397324" y="1316777"/>
            <a:ext cx="4536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下面的算式补充完整。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1822372" y="1976226"/>
            <a:ext cx="2031753" cy="2121665"/>
            <a:chOff x="3419872" y="2326169"/>
            <a:chExt cx="1598521" cy="1797174"/>
          </a:xfrm>
        </p:grpSpPr>
        <p:pic>
          <p:nvPicPr>
            <p:cNvPr id="7" name="图片 13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682093" y="2795524"/>
              <a:ext cx="1032782" cy="453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3419872" y="2772519"/>
              <a:ext cx="287338" cy="360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600" dirty="0" smtClean="0">
                  <a:latin typeface="Arial" panose="020B0604020202020204" pitchFamily="34" charset="0"/>
                </a:rPr>
                <a:t>7</a:t>
              </a:r>
              <a:endParaRPr lang="en-US" altLang="zh-CN" sz="2600" dirty="0">
                <a:latin typeface="Arial" panose="020B0604020202020204" pitchFamily="34" charset="0"/>
              </a:endParaRP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3943618" y="2833373"/>
              <a:ext cx="443795" cy="417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600" dirty="0" smtClean="0">
                  <a:latin typeface="Arial" panose="020B0604020202020204" pitchFamily="34" charset="0"/>
                </a:rPr>
                <a:t> </a:t>
              </a:r>
              <a:r>
                <a:rPr lang="en-US" altLang="zh-CN" sz="2600" dirty="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0" name="Line 31"/>
            <p:cNvSpPr>
              <a:spLocks noChangeShapeType="1"/>
            </p:cNvSpPr>
            <p:nvPr/>
          </p:nvSpPr>
          <p:spPr bwMode="auto">
            <a:xfrm>
              <a:off x="3854063" y="3661210"/>
              <a:ext cx="8306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4266149" y="3680145"/>
              <a:ext cx="463954" cy="443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 smtClean="0"/>
                <a:t>2</a:t>
              </a:r>
              <a:endParaRPr lang="en-US" altLang="zh-CN" sz="2600" dirty="0">
                <a:latin typeface="Arial" panose="020B0604020202020204" pitchFamily="34" charset="0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4185650" y="2326169"/>
              <a:ext cx="513953" cy="547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600" b="0" dirty="0">
                  <a:latin typeface="楷体" panose="02010609060101010101" pitchFamily="49" charset="-122"/>
                  <a:ea typeface="楷体" panose="02010609060101010101" pitchFamily="49" charset="-122"/>
                </a:rPr>
                <a:t>□</a:t>
              </a:r>
              <a:endParaRPr lang="en-US" altLang="zh-CN" sz="3600" b="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4036938" y="3203226"/>
              <a:ext cx="981455" cy="443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 smtClean="0"/>
                <a:t>3</a:t>
              </a:r>
              <a:r>
                <a:rPr lang="en-US" altLang="zh-CN" sz="2600" dirty="0" smtClean="0">
                  <a:latin typeface="Arial" panose="020B0604020202020204" pitchFamily="34" charset="0"/>
                </a:rPr>
                <a:t>  </a:t>
              </a:r>
              <a:r>
                <a:rPr lang="en-US" altLang="zh-CN" sz="2800" dirty="0" smtClean="0"/>
                <a:t>5</a:t>
              </a:r>
              <a:endParaRPr lang="en-US" altLang="zh-CN" sz="2600" dirty="0">
                <a:latin typeface="Arial" panose="020B0604020202020204" pitchFamily="34" charset="0"/>
              </a:endParaRPr>
            </a:p>
          </p:txBody>
        </p:sp>
        <p:sp>
          <p:nvSpPr>
            <p:cNvPr id="27" name="Text Box 33"/>
            <p:cNvSpPr txBox="1">
              <a:spLocks noChangeArrowheads="1"/>
            </p:cNvSpPr>
            <p:nvPr/>
          </p:nvSpPr>
          <p:spPr bwMode="auto">
            <a:xfrm>
              <a:off x="4200988" y="2729401"/>
              <a:ext cx="513953" cy="547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3600" b="0" dirty="0">
                  <a:latin typeface="楷体" panose="02010609060101010101" pitchFamily="49" charset="-122"/>
                  <a:ea typeface="楷体" panose="02010609060101010101" pitchFamily="49" charset="-122"/>
                </a:rPr>
                <a:t>□</a:t>
              </a:r>
              <a:endParaRPr lang="en-US" altLang="zh-CN" sz="3600" b="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5016481" y="2049681"/>
            <a:ext cx="1769517" cy="2048209"/>
            <a:chOff x="3419872" y="2369455"/>
            <a:chExt cx="1392203" cy="1734953"/>
          </a:xfrm>
        </p:grpSpPr>
        <p:pic>
          <p:nvPicPr>
            <p:cNvPr id="16" name="图片 13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682093" y="2795524"/>
              <a:ext cx="1032782" cy="453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29"/>
            <p:cNvSpPr txBox="1">
              <a:spLocks noChangeArrowheads="1"/>
            </p:cNvSpPr>
            <p:nvPr/>
          </p:nvSpPr>
          <p:spPr bwMode="auto">
            <a:xfrm>
              <a:off x="3419872" y="2772519"/>
              <a:ext cx="287338" cy="417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600" dirty="0" smtClean="0">
                  <a:latin typeface="Arial" panose="020B0604020202020204" pitchFamily="34" charset="0"/>
                </a:rPr>
                <a:t>6</a:t>
              </a:r>
              <a:endParaRPr lang="en-US" altLang="zh-CN" sz="2600" dirty="0">
                <a:latin typeface="Arial" panose="020B0604020202020204" pitchFamily="34" charset="0"/>
              </a:endParaRPr>
            </a:p>
          </p:txBody>
        </p:sp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3994283" y="2800645"/>
              <a:ext cx="720725" cy="417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600" dirty="0" smtClean="0">
                  <a:latin typeface="Arial" panose="020B0604020202020204" pitchFamily="34" charset="0"/>
                </a:rPr>
                <a:t>4</a:t>
              </a:r>
              <a:endParaRPr lang="en-US" altLang="zh-CN" sz="2600" dirty="0">
                <a:latin typeface="Arial" panose="020B0604020202020204" pitchFamily="34" charset="0"/>
              </a:endParaRPr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3854063" y="3661210"/>
              <a:ext cx="8306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4348121" y="3661210"/>
              <a:ext cx="463954" cy="443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 smtClean="0"/>
                <a:t>5</a:t>
              </a:r>
              <a:endParaRPr lang="en-US" altLang="zh-CN" sz="2600" dirty="0">
                <a:latin typeface="Arial" panose="020B0604020202020204" pitchFamily="34" charset="0"/>
              </a:endParaRP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4287990" y="2369455"/>
              <a:ext cx="513953" cy="443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 smtClean="0"/>
                <a:t>6</a:t>
              </a:r>
              <a:endParaRPr lang="en-US" altLang="zh-CN" sz="2600" dirty="0">
                <a:latin typeface="Arial" panose="020B0604020202020204" pitchFamily="34" charset="0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517397" y="4298092"/>
            <a:ext cx="96462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……□中，若要使余数最大，被除数应是多少？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517397" y="5752654"/>
            <a:ext cx="8101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zh-CN" altLang="zh-CN" sz="2400" dirty="0"/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62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讲评：余数最大应是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6049139" y="2448576"/>
            <a:ext cx="6532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600" b="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endParaRPr lang="en-US" altLang="zh-CN" sz="36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5627403" y="2928338"/>
            <a:ext cx="6532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600" b="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endParaRPr lang="en-US" altLang="zh-CN" sz="36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6051496" y="2912861"/>
            <a:ext cx="6532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600" b="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endParaRPr lang="en-US" altLang="zh-CN" sz="36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957412" y="2049681"/>
            <a:ext cx="364202" cy="998551"/>
            <a:chOff x="2957412" y="2049681"/>
            <a:chExt cx="364202" cy="998551"/>
          </a:xfrm>
        </p:grpSpPr>
        <p:sp>
          <p:nvSpPr>
            <p:cNvPr id="39" name="文本框 38"/>
            <p:cNvSpPr txBox="1"/>
            <p:nvPr/>
          </p:nvSpPr>
          <p:spPr>
            <a:xfrm>
              <a:off x="2957412" y="2049681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957412" y="252501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752042" y="2525012"/>
            <a:ext cx="816756" cy="988101"/>
            <a:chOff x="5752042" y="2525012"/>
            <a:chExt cx="816756" cy="988101"/>
          </a:xfrm>
        </p:grpSpPr>
        <p:sp>
          <p:nvSpPr>
            <p:cNvPr id="41" name="文本框 40"/>
            <p:cNvSpPr txBox="1"/>
            <p:nvPr/>
          </p:nvSpPr>
          <p:spPr>
            <a:xfrm>
              <a:off x="6204596" y="252501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6176266" y="2974416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5752042" y="2989893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1201619" y="1365161"/>
            <a:ext cx="9440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看一看，想一想，再算一算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☆☆☆☆★☆☆☆☆★☆☆☆☆★</a:t>
            </a:r>
            <a:r>
              <a:rPr lang="zh-CN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颗五角星是（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01619" y="3875008"/>
            <a:ext cx="1011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☆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讲评：这些五角星是按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个☆和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个★为一组依次排列的，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颗五角星里面有这样的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组，还余下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颗，按照五角星的排列规律可知这两颗五角星都是☆。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6790091" y="2523499"/>
            <a:ext cx="5719552" cy="66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lnSpc>
                <a:spcPct val="150000"/>
              </a:lnSpc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13÷4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（组）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（根）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1048860" y="1385485"/>
            <a:ext cx="66784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2. 13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根小棒，每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根分一组，结果怎样？</a:t>
            </a:r>
          </a:p>
        </p:txBody>
      </p:sp>
      <p:pic>
        <p:nvPicPr>
          <p:cNvPr id="33" name="Picture 14" descr="未标题-0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7789" y="2420203"/>
            <a:ext cx="594042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" name="组合 33"/>
          <p:cNvGrpSpPr/>
          <p:nvPr/>
        </p:nvGrpSpPr>
        <p:grpSpPr>
          <a:xfrm>
            <a:off x="471339" y="4581325"/>
            <a:ext cx="6842125" cy="1268413"/>
            <a:chOff x="1042988" y="3384550"/>
            <a:chExt cx="6842125" cy="1268413"/>
          </a:xfrm>
        </p:grpSpPr>
        <p:grpSp>
          <p:nvGrpSpPr>
            <p:cNvPr id="35" name="组合 34"/>
            <p:cNvGrpSpPr/>
            <p:nvPr/>
          </p:nvGrpSpPr>
          <p:grpSpPr>
            <a:xfrm>
              <a:off x="1042988" y="3384550"/>
              <a:ext cx="6842125" cy="1268413"/>
              <a:chOff x="1042988" y="3384550"/>
              <a:chExt cx="6842125" cy="1268413"/>
            </a:xfrm>
          </p:grpSpPr>
          <p:pic>
            <p:nvPicPr>
              <p:cNvPr id="42" name="Picture 12" descr="未标题-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 t="-6198"/>
              <a:stretch>
                <a:fillRect/>
              </a:stretch>
            </p:blipFill>
            <p:spPr bwMode="auto">
              <a:xfrm>
                <a:off x="1042988" y="3384550"/>
                <a:ext cx="2087562" cy="122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13" descr="未标题-1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 t="-5969" b="-2"/>
              <a:stretch>
                <a:fillRect/>
              </a:stretch>
            </p:blipFill>
            <p:spPr bwMode="auto">
              <a:xfrm>
                <a:off x="7307263" y="3384550"/>
                <a:ext cx="577850" cy="1268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14" descr="未标题-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 t="-6198"/>
              <a:stretch>
                <a:fillRect/>
              </a:stretch>
            </p:blipFill>
            <p:spPr bwMode="auto">
              <a:xfrm>
                <a:off x="3132138" y="3384550"/>
                <a:ext cx="2087562" cy="122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15" descr="未标题-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 t="-6198"/>
              <a:stretch>
                <a:fillRect/>
              </a:stretch>
            </p:blipFill>
            <p:spPr bwMode="auto">
              <a:xfrm>
                <a:off x="5219700" y="3384550"/>
                <a:ext cx="2087563" cy="122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9" name="AutoShape 9"/>
            <p:cNvSpPr>
              <a:spLocks noChangeArrowheads="1"/>
            </p:cNvSpPr>
            <p:nvPr/>
          </p:nvSpPr>
          <p:spPr bwMode="auto">
            <a:xfrm>
              <a:off x="1192213" y="3417888"/>
              <a:ext cx="1908175" cy="1081087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0" name="AutoShape 10"/>
            <p:cNvSpPr>
              <a:spLocks noChangeArrowheads="1"/>
            </p:cNvSpPr>
            <p:nvPr/>
          </p:nvSpPr>
          <p:spPr bwMode="auto">
            <a:xfrm>
              <a:off x="3279775" y="3417888"/>
              <a:ext cx="1908175" cy="1081087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auto">
            <a:xfrm>
              <a:off x="5370513" y="3417888"/>
              <a:ext cx="1908175" cy="10795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46" name="右箭头 45"/>
          <p:cNvSpPr/>
          <p:nvPr/>
        </p:nvSpPr>
        <p:spPr>
          <a:xfrm>
            <a:off x="6612518" y="2613061"/>
            <a:ext cx="770871" cy="497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下箭头 46"/>
          <p:cNvSpPr/>
          <p:nvPr/>
        </p:nvSpPr>
        <p:spPr>
          <a:xfrm>
            <a:off x="3573983" y="3784787"/>
            <a:ext cx="516639" cy="550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上下箭头 48"/>
          <p:cNvSpPr/>
          <p:nvPr/>
        </p:nvSpPr>
        <p:spPr>
          <a:xfrm>
            <a:off x="8823187" y="3484787"/>
            <a:ext cx="509037" cy="79032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7074154" y="4724466"/>
            <a:ext cx="4840253" cy="66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lnSpc>
                <a:spcPct val="150000"/>
              </a:lnSpc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4×3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（根）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8052796" y="5694163"/>
            <a:ext cx="1279428" cy="783193"/>
          </a:xfrm>
          <a:prstGeom prst="wedgeRoundRectCallout">
            <a:avLst>
              <a:gd name="adj1" fmla="val 41769"/>
              <a:gd name="adj2" fmla="val -78368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乘法公式验算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9662856" y="1542221"/>
            <a:ext cx="884942" cy="783193"/>
          </a:xfrm>
          <a:prstGeom prst="wedgeRoundRectCallout">
            <a:avLst>
              <a:gd name="adj1" fmla="val -64932"/>
              <a:gd name="adj2" fmla="val 6211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除法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公式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729424" y="3780778"/>
            <a:ext cx="1022981" cy="442674"/>
          </a:xfrm>
          <a:prstGeom prst="wedgeRoundRectCallout">
            <a:avLst>
              <a:gd name="adj1" fmla="val 30696"/>
              <a:gd name="adj2" fmla="val 98131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圈图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6" grpId="0" animBg="1"/>
      <p:bldP spid="47" grpId="0" animBg="1"/>
      <p:bldP spid="49" grpId="0" animBg="1"/>
      <p:bldP spid="50" grpId="0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5850842" y="1528426"/>
            <a:ext cx="41655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lnSpc>
                <a:spcPct val="150000"/>
              </a:lnSpc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除法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横式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49300" eaLnBrk="0" hangingPunct="0">
              <a:lnSpc>
                <a:spcPct val="150000"/>
              </a:lnSpc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13÷4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1306285" y="1354240"/>
            <a:ext cx="37257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lnSpc>
                <a:spcPct val="150000"/>
              </a:lnSpc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乘法横式：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49300" eaLnBrk="0" hangingPunct="0">
              <a:lnSpc>
                <a:spcPct val="150000"/>
              </a:lnSpc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4×3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288670" y="3104375"/>
            <a:ext cx="3725764" cy="2597386"/>
            <a:chOff x="749689" y="3069216"/>
            <a:chExt cx="3725764" cy="2597386"/>
          </a:xfrm>
        </p:grpSpPr>
        <p:grpSp>
          <p:nvGrpSpPr>
            <p:cNvPr id="8" name="组合 7"/>
            <p:cNvGrpSpPr/>
            <p:nvPr/>
          </p:nvGrpSpPr>
          <p:grpSpPr>
            <a:xfrm>
              <a:off x="749689" y="3069216"/>
              <a:ext cx="3725764" cy="2597386"/>
              <a:chOff x="749689" y="3056338"/>
              <a:chExt cx="3725764" cy="2597386"/>
            </a:xfrm>
          </p:grpSpPr>
          <p:sp>
            <p:nvSpPr>
              <p:cNvPr id="21" name="Rectangle 3"/>
              <p:cNvSpPr>
                <a:spLocks noChangeArrowheads="1"/>
              </p:cNvSpPr>
              <p:nvPr/>
            </p:nvSpPr>
            <p:spPr bwMode="auto">
              <a:xfrm>
                <a:off x="1143451" y="3056338"/>
                <a:ext cx="15841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/>
              <a:p>
                <a:pPr indent="749300" algn="ctr" eaLnBrk="0" hangingPunct="0">
                  <a:defRPr/>
                </a:pPr>
                <a:r>
                  <a:rPr lang="en-US" altLang="zh-CN" sz="3200" dirty="0" smtClean="0"/>
                  <a:t>4</a:t>
                </a:r>
              </a:p>
            </p:txBody>
          </p:sp>
          <p:sp>
            <p:nvSpPr>
              <p:cNvPr id="24" name="Rectangle 3"/>
              <p:cNvSpPr>
                <a:spLocks noChangeArrowheads="1"/>
              </p:cNvSpPr>
              <p:nvPr/>
            </p:nvSpPr>
            <p:spPr bwMode="auto">
              <a:xfrm>
                <a:off x="1370574" y="3449723"/>
                <a:ext cx="124199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/>
              <a:p>
                <a:pPr indent="749300" eaLnBrk="0" hangingPunct="0">
                  <a:defRPr/>
                </a:pPr>
                <a:r>
                  <a:rPr lang="en-US" altLang="zh-CN" sz="3200" dirty="0" smtClean="0"/>
                  <a:t>3</a:t>
                </a:r>
                <a:endParaRPr lang="zh-CN" altLang="en-US" sz="3200" dirty="0"/>
              </a:p>
            </p:txBody>
          </p:sp>
          <p:cxnSp>
            <p:nvCxnSpPr>
              <p:cNvPr id="6" name="直接连接符 5"/>
              <p:cNvCxnSpPr>
                <a:stCxn id="22" idx="2"/>
              </p:cNvCxnSpPr>
              <p:nvPr/>
            </p:nvCxnSpPr>
            <p:spPr>
              <a:xfrm flipV="1">
                <a:off x="1519707" y="4034498"/>
                <a:ext cx="1326524" cy="1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Rectangle 3"/>
              <p:cNvSpPr>
                <a:spLocks noChangeArrowheads="1"/>
              </p:cNvSpPr>
              <p:nvPr/>
            </p:nvSpPr>
            <p:spPr bwMode="auto">
              <a:xfrm>
                <a:off x="1116783" y="4034497"/>
                <a:ext cx="15841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/>
              <a:p>
                <a:pPr indent="749300" algn="ctr" eaLnBrk="0" hangingPunct="0">
                  <a:defRPr/>
                </a:pPr>
                <a:r>
                  <a:rPr lang="en-US" altLang="zh-CN" sz="3200" dirty="0" smtClean="0"/>
                  <a:t>12</a:t>
                </a:r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 flipV="1">
                <a:off x="1385398" y="4990304"/>
                <a:ext cx="1326524" cy="1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tangle 3"/>
              <p:cNvSpPr>
                <a:spLocks noChangeArrowheads="1"/>
              </p:cNvSpPr>
              <p:nvPr/>
            </p:nvSpPr>
            <p:spPr bwMode="auto">
              <a:xfrm>
                <a:off x="749689" y="4440758"/>
                <a:ext cx="3725764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/>
              <a:p>
                <a:pPr indent="749300" eaLnBrk="0" hangingPunct="0">
                  <a:defRPr/>
                </a:pPr>
                <a:r>
                  <a:rPr lang="zh-CN" altLang="en-US" sz="3200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＋ </a:t>
                </a:r>
                <a:r>
                  <a:rPr lang="en-US" altLang="zh-CN" sz="3200" dirty="0" smtClean="0"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lang="zh-CN" altLang="en-US" sz="3200" dirty="0"/>
              </a:p>
            </p:txBody>
          </p:sp>
          <p:sp>
            <p:nvSpPr>
              <p:cNvPr id="32" name="Rectangle 3"/>
              <p:cNvSpPr>
                <a:spLocks noChangeArrowheads="1"/>
              </p:cNvSpPr>
              <p:nvPr/>
            </p:nvSpPr>
            <p:spPr bwMode="auto">
              <a:xfrm>
                <a:off x="1185820" y="5068949"/>
                <a:ext cx="141115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/>
              <a:p>
                <a:pPr indent="749300" eaLnBrk="0" hangingPunct="0">
                  <a:defRPr/>
                </a:pPr>
                <a:r>
                  <a:rPr lang="en-US" altLang="zh-CN" sz="3200" dirty="0" smtClean="0"/>
                  <a:t>13</a:t>
                </a:r>
                <a:endParaRPr lang="zh-CN" altLang="en-US" sz="3200" dirty="0"/>
              </a:p>
            </p:txBody>
          </p:sp>
        </p:grpSp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772732" y="3449724"/>
              <a:ext cx="14939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sz="3200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×</a:t>
              </a:r>
            </a:p>
          </p:txBody>
        </p:sp>
      </p:grpSp>
      <p:sp>
        <p:nvSpPr>
          <p:cNvPr id="11" name="左右箭头 10"/>
          <p:cNvSpPr/>
          <p:nvPr/>
        </p:nvSpPr>
        <p:spPr>
          <a:xfrm>
            <a:off x="4945488" y="1979603"/>
            <a:ext cx="1068946" cy="4826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AutoShape 27"/>
          <p:cNvSpPr>
            <a:spLocks noChangeArrowheads="1"/>
          </p:cNvSpPr>
          <p:nvPr/>
        </p:nvSpPr>
        <p:spPr bwMode="auto">
          <a:xfrm>
            <a:off x="6359779" y="3327048"/>
            <a:ext cx="2988042" cy="715089"/>
          </a:xfrm>
          <a:prstGeom prst="wedgeRoundRectCallout">
            <a:avLst>
              <a:gd name="adj1" fmla="val 40012"/>
              <a:gd name="adj2" fmla="val 72087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sz="1800" dirty="0"/>
              <a:t>乘法横式有乘法竖式</a:t>
            </a:r>
            <a:r>
              <a:rPr lang="zh-CN" altLang="en-US" sz="1800" dirty="0" smtClean="0"/>
              <a:t>，那除法</a:t>
            </a:r>
            <a:r>
              <a:rPr lang="zh-CN" altLang="en-US" sz="1800" dirty="0"/>
              <a:t>横式有</a:t>
            </a:r>
            <a:r>
              <a:rPr lang="zh-CN" altLang="en-US" sz="1800" dirty="0" smtClean="0"/>
              <a:t>除法竖式吗？</a:t>
            </a:r>
            <a:endParaRPr lang="en-US" altLang="zh-CN" sz="1800" dirty="0"/>
          </a:p>
        </p:txBody>
      </p:sp>
      <p:pic>
        <p:nvPicPr>
          <p:cNvPr id="59" name="图片 5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98567" y="4069658"/>
            <a:ext cx="2956844" cy="29568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AutoShape 27"/>
          <p:cNvSpPr>
            <a:spLocks noChangeArrowheads="1"/>
          </p:cNvSpPr>
          <p:nvPr/>
        </p:nvSpPr>
        <p:spPr bwMode="auto">
          <a:xfrm>
            <a:off x="1054172" y="3570575"/>
            <a:ext cx="1614543" cy="715089"/>
          </a:xfrm>
          <a:prstGeom prst="wedgeRoundRectCallout">
            <a:avLst>
              <a:gd name="adj1" fmla="val 44960"/>
              <a:gd name="adj2" fmla="val 74718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sz="1800" dirty="0"/>
              <a:t>乘法的竖式计算：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9383" y="2951942"/>
            <a:ext cx="3219719" cy="2918421"/>
          </a:xfrm>
          <a:prstGeom prst="rect">
            <a:avLst/>
          </a:prstGeom>
        </p:spPr>
      </p:pic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3972794" y="1163638"/>
            <a:ext cx="41655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749300" eaLnBrk="0" hangingPunct="0">
              <a:lnSpc>
                <a:spcPct val="150000"/>
              </a:lnSpc>
              <a:defRPr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除法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横式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749300" eaLnBrk="0" hangingPunct="0">
              <a:lnSpc>
                <a:spcPct val="150000"/>
              </a:lnSpc>
              <a:defRPr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13÷4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317168" y="2846641"/>
            <a:ext cx="6993351" cy="2703343"/>
            <a:chOff x="1544436" y="2331486"/>
            <a:chExt cx="6993351" cy="2703343"/>
          </a:xfrm>
        </p:grpSpPr>
        <p:grpSp>
          <p:nvGrpSpPr>
            <p:cNvPr id="36" name="组合 35"/>
            <p:cNvGrpSpPr/>
            <p:nvPr/>
          </p:nvGrpSpPr>
          <p:grpSpPr bwMode="auto">
            <a:xfrm>
              <a:off x="4024815" y="2491264"/>
              <a:ext cx="2095678" cy="2543565"/>
              <a:chOff x="3419872" y="2369455"/>
              <a:chExt cx="1557224" cy="1864219"/>
            </a:xfrm>
          </p:grpSpPr>
          <p:pic>
            <p:nvPicPr>
              <p:cNvPr id="37" name="图片 13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3682093" y="2795524"/>
                <a:ext cx="1032782" cy="453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1" name="Text Box 29"/>
              <p:cNvSpPr txBox="1">
                <a:spLocks noChangeArrowheads="1"/>
              </p:cNvSpPr>
              <p:nvPr/>
            </p:nvSpPr>
            <p:spPr bwMode="auto">
              <a:xfrm>
                <a:off x="3419872" y="2772519"/>
                <a:ext cx="287338" cy="52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52" name="Text Box 30"/>
              <p:cNvSpPr txBox="1">
                <a:spLocks noChangeArrowheads="1"/>
              </p:cNvSpPr>
              <p:nvPr/>
            </p:nvSpPr>
            <p:spPr bwMode="auto">
              <a:xfrm>
                <a:off x="3994283" y="2800645"/>
                <a:ext cx="720725" cy="52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 dirty="0">
                    <a:latin typeface="Arial" panose="020B0604020202020204" pitchFamily="34" charset="0"/>
                  </a:rPr>
                  <a:t>1 3</a:t>
                </a:r>
              </a:p>
            </p:txBody>
          </p:sp>
          <p:sp>
            <p:nvSpPr>
              <p:cNvPr id="53" name="Line 31"/>
              <p:cNvSpPr>
                <a:spLocks noChangeShapeType="1"/>
              </p:cNvSpPr>
              <p:nvPr/>
            </p:nvSpPr>
            <p:spPr bwMode="auto">
              <a:xfrm>
                <a:off x="3854063" y="3661210"/>
                <a:ext cx="8306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4" name="Text Box 32"/>
              <p:cNvSpPr txBox="1">
                <a:spLocks noChangeArrowheads="1"/>
              </p:cNvSpPr>
              <p:nvPr/>
            </p:nvSpPr>
            <p:spPr bwMode="auto">
              <a:xfrm>
                <a:off x="4216396" y="3661210"/>
                <a:ext cx="463954" cy="5724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 dirty="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55" name="Text Box 33"/>
              <p:cNvSpPr txBox="1">
                <a:spLocks noChangeArrowheads="1"/>
              </p:cNvSpPr>
              <p:nvPr/>
            </p:nvSpPr>
            <p:spPr bwMode="auto">
              <a:xfrm>
                <a:off x="4166397" y="2369455"/>
                <a:ext cx="513953" cy="5724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 dirty="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56" name="Text Box 30"/>
              <p:cNvSpPr txBox="1">
                <a:spLocks noChangeArrowheads="1"/>
              </p:cNvSpPr>
              <p:nvPr/>
            </p:nvSpPr>
            <p:spPr bwMode="auto">
              <a:xfrm>
                <a:off x="4034611" y="3194320"/>
                <a:ext cx="942485" cy="52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 dirty="0">
                    <a:latin typeface="Arial" panose="020B0604020202020204" pitchFamily="34" charset="0"/>
                  </a:rPr>
                  <a:t>1 2</a:t>
                </a:r>
              </a:p>
            </p:txBody>
          </p:sp>
        </p:grpSp>
        <p:sp>
          <p:nvSpPr>
            <p:cNvPr id="33" name="Rectangle 3"/>
            <p:cNvSpPr>
              <a:spLocks noChangeArrowheads="1"/>
            </p:cNvSpPr>
            <p:nvPr/>
          </p:nvSpPr>
          <p:spPr bwMode="auto">
            <a:xfrm>
              <a:off x="4966836" y="2331486"/>
              <a:ext cx="234117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商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4926991" y="2931456"/>
              <a:ext cx="307456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被除数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Rectangle 3"/>
            <p:cNvSpPr>
              <a:spLocks noChangeArrowheads="1"/>
            </p:cNvSpPr>
            <p:nvPr/>
          </p:nvSpPr>
          <p:spPr bwMode="auto">
            <a:xfrm>
              <a:off x="4956723" y="3486315"/>
              <a:ext cx="358106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乘</a:t>
              </a: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的积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Rectangle 3"/>
            <p:cNvSpPr>
              <a:spLocks noChangeArrowheads="1"/>
            </p:cNvSpPr>
            <p:nvPr/>
          </p:nvSpPr>
          <p:spPr bwMode="auto">
            <a:xfrm>
              <a:off x="4990924" y="4071090"/>
              <a:ext cx="282887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余数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Rectangle 3"/>
            <p:cNvSpPr>
              <a:spLocks noChangeArrowheads="1"/>
            </p:cNvSpPr>
            <p:nvPr/>
          </p:nvSpPr>
          <p:spPr bwMode="auto">
            <a:xfrm>
              <a:off x="1544436" y="2881802"/>
              <a:ext cx="27764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除数</a:t>
              </a: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AutoShape 27"/>
          <p:cNvSpPr>
            <a:spLocks noChangeArrowheads="1"/>
          </p:cNvSpPr>
          <p:nvPr/>
        </p:nvSpPr>
        <p:spPr bwMode="auto">
          <a:xfrm>
            <a:off x="3127780" y="2559810"/>
            <a:ext cx="1614543" cy="715089"/>
          </a:xfrm>
          <a:prstGeom prst="wedgeRoundRectCallout">
            <a:avLst>
              <a:gd name="adj1" fmla="val 44960"/>
              <a:gd name="adj2" fmla="val 74718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r>
              <a:rPr lang="zh-CN" altLang="en-US" sz="1800" dirty="0"/>
              <a:t>除法的竖式计算：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7" name="圆角矩形 26"/>
          <p:cNvSpPr/>
          <p:nvPr/>
        </p:nvSpPr>
        <p:spPr>
          <a:xfrm>
            <a:off x="988675" y="3931070"/>
            <a:ext cx="8466435" cy="15774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乘法横式有乘法竖式，对应的除法横式有除法竖式。</a:t>
            </a:r>
            <a:endParaRPr lang="en-US" altLang="zh-CN" sz="2800" dirty="0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561139" y="3380296"/>
            <a:ext cx="1998342" cy="2128234"/>
          </a:xfrm>
          <a:prstGeom prst="rect">
            <a:avLst/>
          </a:prstGeom>
          <a:ln>
            <a:noFill/>
          </a:ln>
        </p:spPr>
      </p:pic>
      <p:grpSp>
        <p:nvGrpSpPr>
          <p:cNvPr id="5" name="组合 4"/>
          <p:cNvGrpSpPr/>
          <p:nvPr/>
        </p:nvGrpSpPr>
        <p:grpSpPr>
          <a:xfrm>
            <a:off x="1483516" y="1056477"/>
            <a:ext cx="6993351" cy="2703343"/>
            <a:chOff x="1544436" y="2331486"/>
            <a:chExt cx="6993351" cy="2703343"/>
          </a:xfrm>
        </p:grpSpPr>
        <p:grpSp>
          <p:nvGrpSpPr>
            <p:cNvPr id="6" name="组合 5"/>
            <p:cNvGrpSpPr/>
            <p:nvPr/>
          </p:nvGrpSpPr>
          <p:grpSpPr bwMode="auto">
            <a:xfrm>
              <a:off x="4024815" y="2491264"/>
              <a:ext cx="2095678" cy="2543565"/>
              <a:chOff x="3419872" y="2369455"/>
              <a:chExt cx="1557224" cy="1864219"/>
            </a:xfrm>
          </p:grpSpPr>
          <p:pic>
            <p:nvPicPr>
              <p:cNvPr id="12" name="图片 13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3682093" y="2795524"/>
                <a:ext cx="1032782" cy="453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 Box 29"/>
              <p:cNvSpPr txBox="1">
                <a:spLocks noChangeArrowheads="1"/>
              </p:cNvSpPr>
              <p:nvPr/>
            </p:nvSpPr>
            <p:spPr bwMode="auto">
              <a:xfrm>
                <a:off x="3419872" y="2772519"/>
                <a:ext cx="287338" cy="52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4" name="Text Box 30"/>
              <p:cNvSpPr txBox="1">
                <a:spLocks noChangeArrowheads="1"/>
              </p:cNvSpPr>
              <p:nvPr/>
            </p:nvSpPr>
            <p:spPr bwMode="auto">
              <a:xfrm>
                <a:off x="3994283" y="2800645"/>
                <a:ext cx="720725" cy="52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 dirty="0">
                    <a:latin typeface="Arial" panose="020B0604020202020204" pitchFamily="34" charset="0"/>
                  </a:rPr>
                  <a:t>1 3</a:t>
                </a:r>
              </a:p>
            </p:txBody>
          </p:sp>
          <p:sp>
            <p:nvSpPr>
              <p:cNvPr id="15" name="Line 31"/>
              <p:cNvSpPr>
                <a:spLocks noChangeShapeType="1"/>
              </p:cNvSpPr>
              <p:nvPr/>
            </p:nvSpPr>
            <p:spPr bwMode="auto">
              <a:xfrm>
                <a:off x="3854063" y="3661210"/>
                <a:ext cx="8306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6" name="Text Box 32"/>
              <p:cNvSpPr txBox="1">
                <a:spLocks noChangeArrowheads="1"/>
              </p:cNvSpPr>
              <p:nvPr/>
            </p:nvSpPr>
            <p:spPr bwMode="auto">
              <a:xfrm>
                <a:off x="4216396" y="3661210"/>
                <a:ext cx="463954" cy="5724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 dirty="0"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7" name="Text Box 33"/>
              <p:cNvSpPr txBox="1">
                <a:spLocks noChangeArrowheads="1"/>
              </p:cNvSpPr>
              <p:nvPr/>
            </p:nvSpPr>
            <p:spPr bwMode="auto">
              <a:xfrm>
                <a:off x="4166397" y="2369455"/>
                <a:ext cx="513953" cy="5724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 dirty="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8" name="Text Box 30"/>
              <p:cNvSpPr txBox="1">
                <a:spLocks noChangeArrowheads="1"/>
              </p:cNvSpPr>
              <p:nvPr/>
            </p:nvSpPr>
            <p:spPr bwMode="auto">
              <a:xfrm>
                <a:off x="4034611" y="3194320"/>
                <a:ext cx="942485" cy="528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600" dirty="0">
                    <a:latin typeface="Arial" panose="020B0604020202020204" pitchFamily="34" charset="0"/>
                  </a:rPr>
                  <a:t>1 2</a:t>
                </a:r>
              </a:p>
            </p:txBody>
          </p:sp>
        </p:grp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4966836" y="2331486"/>
              <a:ext cx="234117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商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4926991" y="2931456"/>
              <a:ext cx="307456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被除数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956723" y="3486315"/>
              <a:ext cx="358106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乘</a:t>
              </a: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的积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4990924" y="4071090"/>
              <a:ext cx="282887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余数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544436" y="2881802"/>
              <a:ext cx="27764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zh-CN" altLang="en-US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除数</a:t>
              </a:r>
              <a:r>
                <a:rPr lang="en-US" altLang="zh-CN" sz="3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22" y="1316036"/>
            <a:ext cx="11400728" cy="5477366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68145" y="4026812"/>
            <a:ext cx="8821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学生初步体会有余数除法在解决实际问题中的应用，培养按步骤认真计算的学习习惯以及主动参与数学活动的态度，树立学好数学的信心。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68145" y="2120088"/>
            <a:ext cx="8821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学生知道除法可以用竖式计算，认识除法（包括有余数除法）竖式的写法和计算过程，能正确地列出除法竖式并计算结果，并学会在解决实际问题时写答句。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96200" y="1412448"/>
            <a:ext cx="6200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用竖式计算有余数的除法。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68326" y="2175323"/>
            <a:ext cx="5686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1: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竖式计算：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□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51838" y="2904714"/>
            <a:ext cx="9305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里面最多有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，商是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，用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减去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的积，余数是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，竖式如下：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685081" y="3921532"/>
            <a:ext cx="5703505" cy="1930697"/>
            <a:chOff x="1811326" y="2491265"/>
            <a:chExt cx="6736904" cy="2179394"/>
          </a:xfrm>
        </p:grpSpPr>
        <p:grpSp>
          <p:nvGrpSpPr>
            <p:cNvPr id="8" name="组合 7"/>
            <p:cNvGrpSpPr/>
            <p:nvPr/>
          </p:nvGrpSpPr>
          <p:grpSpPr bwMode="auto">
            <a:xfrm>
              <a:off x="4024816" y="2491265"/>
              <a:ext cx="2067837" cy="2179394"/>
              <a:chOff x="3419872" y="2369455"/>
              <a:chExt cx="1536536" cy="1597312"/>
            </a:xfrm>
          </p:grpSpPr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3682093" y="2795524"/>
                <a:ext cx="1032782" cy="4530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Text Box 29"/>
              <p:cNvSpPr txBox="1">
                <a:spLocks noChangeArrowheads="1"/>
              </p:cNvSpPr>
              <p:nvPr/>
            </p:nvSpPr>
            <p:spPr bwMode="auto">
              <a:xfrm>
                <a:off x="3419872" y="2772519"/>
                <a:ext cx="287338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5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" name="Text Box 30"/>
              <p:cNvSpPr txBox="1">
                <a:spLocks noChangeArrowheads="1"/>
              </p:cNvSpPr>
              <p:nvPr/>
            </p:nvSpPr>
            <p:spPr bwMode="auto">
              <a:xfrm>
                <a:off x="3994283" y="2800645"/>
                <a:ext cx="720725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2 1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" name="Line 31"/>
              <p:cNvSpPr>
                <a:spLocks noChangeShapeType="1"/>
              </p:cNvSpPr>
              <p:nvPr/>
            </p:nvSpPr>
            <p:spPr bwMode="auto">
              <a:xfrm>
                <a:off x="3854063" y="3512040"/>
                <a:ext cx="8306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" name="Text Box 32"/>
              <p:cNvSpPr txBox="1">
                <a:spLocks noChangeArrowheads="1"/>
              </p:cNvSpPr>
              <p:nvPr/>
            </p:nvSpPr>
            <p:spPr bwMode="auto">
              <a:xfrm>
                <a:off x="4216396" y="3661210"/>
                <a:ext cx="463954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19" name="Text Box 33"/>
              <p:cNvSpPr txBox="1">
                <a:spLocks noChangeArrowheads="1"/>
              </p:cNvSpPr>
              <p:nvPr/>
            </p:nvSpPr>
            <p:spPr bwMode="auto">
              <a:xfrm>
                <a:off x="4166397" y="2369455"/>
                <a:ext cx="513953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auto">
              <a:xfrm>
                <a:off x="4013923" y="3131899"/>
                <a:ext cx="942485" cy="305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CC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楷体_GB2312" panose="02010609030101010101" pitchFamily="49" charset="-122"/>
                    <a:ea typeface="楷体_GB2312" panose="02010609030101010101" pitchFamily="49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18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2 0</a:t>
                </a:r>
                <a:endParaRPr lang="en-US" altLang="zh-CN" sz="18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4997693" y="2560916"/>
              <a:ext cx="2070579" cy="416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商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4994353" y="3105875"/>
              <a:ext cx="2753437" cy="416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被除数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4967166" y="3558601"/>
              <a:ext cx="3581064" cy="416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乘</a:t>
              </a:r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的积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4967166" y="4201246"/>
              <a:ext cx="2828878" cy="416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余数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1811326" y="3050519"/>
              <a:ext cx="2776450" cy="416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pPr indent="749300" eaLnBrk="0" hangingPunct="0">
                <a:defRPr/>
              </a:pPr>
              <a:r>
                <a:rPr lang="zh-CN" altLang="en-US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除数</a:t>
              </a:r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133341" y="1287887"/>
            <a:ext cx="9968248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【方法小结】笔算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有余数的除法时，被除数里最多有几个除数，商就是几，商与被除数的相应数位对齐写在除号的上面，被除数减去除数与商的积所得的差为余数，余数与上面相应的数位对齐，写在横线的下面。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226375" y="2944621"/>
            <a:ext cx="2994731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根据算式填空。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26375" y="4371365"/>
            <a:ext cx="103060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    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33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商是（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），余数是（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商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），余数是（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算式读作（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算式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359538" y="5125417"/>
            <a:ext cx="8343713" cy="1189683"/>
            <a:chOff x="2359538" y="5125417"/>
            <a:chExt cx="8343713" cy="1189683"/>
          </a:xfrm>
        </p:grpSpPr>
        <p:sp>
          <p:nvSpPr>
            <p:cNvPr id="24" name="文本框 23"/>
            <p:cNvSpPr txBox="1"/>
            <p:nvPr/>
          </p:nvSpPr>
          <p:spPr>
            <a:xfrm>
              <a:off x="2359538" y="512541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102738" y="512541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507494" y="5125417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199179" y="51508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961787" y="5763492"/>
              <a:ext cx="2518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17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除以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商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余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184613" y="5791880"/>
              <a:ext cx="2518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33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除以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商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余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2000</Words>
  <Application>Microsoft Office PowerPoint</Application>
  <PresentationFormat>宽屏</PresentationFormat>
  <Paragraphs>401</Paragraphs>
  <Slides>26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楷体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2023-01-16T15:34:18Z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ECF56F533553413B9374672A7DAC879F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