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57" r:id="rId4"/>
    <p:sldId id="269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79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7AE139B-D651-4BC8-8853-2EB2CD16196D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A1D01AC-E03C-4579-A5B6-D3C53F6D458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ADD2826-7EE1-46B0-BC97-EBCE25FEFCFD}" type="slidenum">
              <a:rPr lang="zh-CN" altLang="en-US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8EE0C38-CF5E-4D06-8745-95E3867965C5}" type="slidenum">
              <a:rPr lang="zh-CN" altLang="en-US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B670AA1-6A64-460A-BF34-2F10E44EEF32}" type="slidenum">
              <a:rPr lang="zh-CN" altLang="en-US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A40422B-7BAD-433A-AB67-D6964AAE20D0}" type="slidenum">
              <a:rPr lang="zh-CN" altLang="en-US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37C60FC-6D2B-40A0-9424-F295B97A812D}" type="slidenum">
              <a:rPr lang="zh-CN" altLang="en-US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8DD8C41-079C-4696-8090-2EE60740FE60}" type="slidenum">
              <a:rPr lang="zh-CN" altLang="en-US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69CB21A-A8E2-4C43-A0DF-B294D4F24D77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4F8C9DB-6391-499D-B74B-611CABBE34E4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645A6D8-6FFD-4D4C-A031-F9287EF1077A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9570A76-704C-405B-B214-4F4DFAB2802B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308FD58-EBDC-4AC6-90B4-7A0E60FAA33C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AA67F6B-79E0-4261-882E-20B3F39ED5F2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FDDF7F5-A597-4395-ADED-E82FFF3CD1B8}" type="slidenum">
              <a:rPr lang="zh-CN" altLang="en-US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63A72-95B5-4CF3-BBDE-099DCA88234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A7482-6746-4FDD-8DA9-77F585C49B8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45581-60B8-4443-B2C0-CE354D081433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3B7B6-820C-4372-A2AC-21472F6CD5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5FBB5-F1E2-4F36-9457-3E3A79338A73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9A35-3237-4B86-BE63-65695A9A183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E02AF-A262-42ED-BC9B-57542B9F47C9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7FC4-1854-439E-B4D6-E75CC20B5AB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EE218-C641-4731-8B95-4E11E398457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FBBEA-09AB-4C34-BB9C-49E5734D62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5C413-447D-483C-A183-043877416B98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750C8-F550-4E00-87A5-2B81B42633C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DEF2-4605-4280-8529-37E41C1F31B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AC771-246E-4E05-BDCA-9F3CDBF8A1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14C0-9F52-4577-911D-4892DBA18DC8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66A7D-57EA-4963-BB47-ECC2EA4950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88916-108E-4736-A77C-F58B4111996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A17AC-255C-4BC8-A648-F0CCC108DA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1974B-1497-4885-8837-F14D9AB8304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45804-D712-41E3-B4BA-352C3A36D7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66ECE-4688-4EAA-9FF6-A34E9EB780E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3A94F-82F5-4E87-8463-D331424FA87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681DF11-C22F-4C38-967D-33D82C13946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2F7574F-90E2-4DD2-9461-FFA0F6C4F63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0.wmf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5.bin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13.png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827014" y="2780928"/>
            <a:ext cx="7500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7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比例的基本性质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5576" y="1276029"/>
            <a:ext cx="7572375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chemeClr val="accent4">
                    <a:lumMod val="1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冀教版数学六年级上册第二单元</a:t>
            </a:r>
          </a:p>
        </p:txBody>
      </p:sp>
      <p:sp>
        <p:nvSpPr>
          <p:cNvPr id="6" name="矩形 5"/>
          <p:cNvSpPr/>
          <p:nvPr/>
        </p:nvSpPr>
        <p:spPr>
          <a:xfrm>
            <a:off x="2764673" y="5445224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571500" y="1201738"/>
            <a:ext cx="807243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上午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时整，在空地上直立了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根不同长度的竹竿。测得这些竹竿的高度和影子的长度如下表：</a:t>
            </a:r>
          </a:p>
        </p:txBody>
      </p:sp>
      <p:pic>
        <p:nvPicPr>
          <p:cNvPr id="12291" name="图片 2" descr="QQ截图2014090914394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" y="2867025"/>
            <a:ext cx="8072438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3571875" y="4214813"/>
            <a:ext cx="928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4429125" y="4214813"/>
            <a:ext cx="928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5214938" y="4214813"/>
            <a:ext cx="928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6072188" y="4214813"/>
            <a:ext cx="928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6858000" y="4214813"/>
            <a:ext cx="928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297" name="TextBox 8"/>
          <p:cNvSpPr txBox="1">
            <a:spLocks noChangeArrowheads="1"/>
          </p:cNvSpPr>
          <p:nvPr/>
        </p:nvSpPr>
        <p:spPr bwMode="auto">
          <a:xfrm>
            <a:off x="7715250" y="4214813"/>
            <a:ext cx="928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298" name="TextBox 9"/>
          <p:cNvSpPr txBox="1">
            <a:spLocks noChangeArrowheads="1"/>
          </p:cNvSpPr>
          <p:nvPr/>
        </p:nvSpPr>
        <p:spPr bwMode="auto">
          <a:xfrm>
            <a:off x="857250" y="4857750"/>
            <a:ext cx="75723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）算一算，如果竹竿的高度是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米，影子的长是多少米？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928938" y="5857875"/>
            <a:ext cx="3286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3.5÷2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1.75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（米）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571500" y="1201738"/>
            <a:ext cx="5429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妈妈买了两块花布。</a:t>
            </a:r>
          </a:p>
        </p:txBody>
      </p:sp>
      <p:pic>
        <p:nvPicPr>
          <p:cNvPr id="13315" name="图片 2" descr="QQ截图2014090914394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75" y="1857375"/>
            <a:ext cx="5929313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857250" y="4643438"/>
            <a:ext cx="75723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）分别写出买两块花布的钱数和布的米数的比，看这两个比能不能组成比例。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571500" y="1201738"/>
            <a:ext cx="5429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妈妈买了两块花布。</a:t>
            </a:r>
          </a:p>
        </p:txBody>
      </p:sp>
      <p:pic>
        <p:nvPicPr>
          <p:cNvPr id="14339" name="图片 2" descr="QQ截图2014090914394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75" y="1857375"/>
            <a:ext cx="5929313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857250" y="4643438"/>
            <a:ext cx="75723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）如果买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米上面的花布，需要多少元钱？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571500" y="1201738"/>
            <a:ext cx="5429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妈妈买了两块花布。</a:t>
            </a:r>
          </a:p>
        </p:txBody>
      </p:sp>
      <p:pic>
        <p:nvPicPr>
          <p:cNvPr id="15363" name="图片 2" descr="QQ截图2014090914394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75" y="1857375"/>
            <a:ext cx="5929313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857250" y="4643438"/>
            <a:ext cx="75723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）如果买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米上面的花布，需要多少元钱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？ 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447675" y="1714500"/>
            <a:ext cx="847725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、经历自主探索比例基本性质以及应用性质解比例的过程。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、理解比例的基本性质，会运用比例的基本性质解比例。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、在探索比例的基本性质和解比例的过程中，获得成功的体验，树立学好数学的信心。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024188" y="955675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338263" y="2819400"/>
            <a:ext cx="59483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例如：</a:t>
            </a:r>
            <a:r>
              <a:rPr lang="zh-CN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240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zh-CN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160=144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zh-CN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96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4630738" y="3395663"/>
            <a:ext cx="1096962" cy="533400"/>
            <a:chOff x="48" y="0"/>
            <a:chExt cx="768" cy="336"/>
          </a:xfrm>
        </p:grpSpPr>
        <p:sp>
          <p:nvSpPr>
            <p:cNvPr id="6156" name="Line 5"/>
            <p:cNvSpPr>
              <a:spLocks noChangeShapeType="1"/>
            </p:cNvSpPr>
            <p:nvPr/>
          </p:nvSpPr>
          <p:spPr bwMode="auto">
            <a:xfrm>
              <a:off x="50" y="48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7" name="Line 6"/>
            <p:cNvSpPr>
              <a:spLocks noChangeShapeType="1"/>
            </p:cNvSpPr>
            <p:nvPr/>
          </p:nvSpPr>
          <p:spPr bwMode="auto">
            <a:xfrm>
              <a:off x="48" y="336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8" name="Line 7"/>
            <p:cNvSpPr>
              <a:spLocks noChangeShapeType="1"/>
            </p:cNvSpPr>
            <p:nvPr/>
          </p:nvSpPr>
          <p:spPr bwMode="auto">
            <a:xfrm flipV="1">
              <a:off x="801" y="0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8"/>
          <p:cNvGrpSpPr/>
          <p:nvPr/>
        </p:nvGrpSpPr>
        <p:grpSpPr bwMode="auto">
          <a:xfrm>
            <a:off x="3205163" y="3419475"/>
            <a:ext cx="3595687" cy="1295400"/>
            <a:chOff x="0" y="0"/>
            <a:chExt cx="2265" cy="816"/>
          </a:xfrm>
        </p:grpSpPr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0" y="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0" y="816"/>
              <a:ext cx="22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flipV="1">
              <a:off x="2265" y="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562475" y="3357563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内项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614863" y="4211638"/>
            <a:ext cx="12334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外项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071563" y="5214938"/>
            <a:ext cx="71437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把上面比例中的两个外项、两个内项分别相乘，你发现了什么？</a:t>
            </a:r>
          </a:p>
        </p:txBody>
      </p:sp>
      <p:sp>
        <p:nvSpPr>
          <p:cNvPr id="6152" name="矩形 15"/>
          <p:cNvSpPr>
            <a:spLocks noChangeArrowheads="1"/>
          </p:cNvSpPr>
          <p:nvPr/>
        </p:nvSpPr>
        <p:spPr bwMode="auto">
          <a:xfrm>
            <a:off x="714375" y="1071563"/>
            <a:ext cx="78581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在比例中，组成比例的四个数叫做比例的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项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。两端的两项叫做比例的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外项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，中间的两项叫做比例的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内项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76" grpId="0" autoUpdateAnimBg="0"/>
      <p:bldP spid="1127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1338263" y="1071563"/>
            <a:ext cx="59483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latin typeface="华文楷体" panose="02010600040101010101" pitchFamily="2" charset="-122"/>
                <a:ea typeface="华文楷体" panose="02010600040101010101" pitchFamily="2" charset="-122"/>
              </a:rPr>
              <a:t>例如：</a:t>
            </a:r>
            <a:r>
              <a:rPr lang="zh-CN" altLang="zh-CN" sz="4000" b="1">
                <a:latin typeface="华文楷体" panose="02010600040101010101" pitchFamily="2" charset="-122"/>
                <a:ea typeface="华文楷体" panose="02010600040101010101" pitchFamily="2" charset="-122"/>
              </a:rPr>
              <a:t>240</a:t>
            </a:r>
            <a:r>
              <a:rPr lang="zh-CN" altLang="en-US" sz="4000" b="1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zh-CN" altLang="zh-CN" sz="4000" b="1">
                <a:latin typeface="华文楷体" panose="02010600040101010101" pitchFamily="2" charset="-122"/>
                <a:ea typeface="华文楷体" panose="02010600040101010101" pitchFamily="2" charset="-122"/>
              </a:rPr>
              <a:t>160=144</a:t>
            </a:r>
            <a:r>
              <a:rPr lang="zh-CN" altLang="en-US" sz="4000" b="1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zh-CN" altLang="zh-CN" sz="4000" b="1">
                <a:latin typeface="华文楷体" panose="02010600040101010101" pitchFamily="2" charset="-122"/>
                <a:ea typeface="华文楷体" panose="02010600040101010101" pitchFamily="2" charset="-122"/>
              </a:rPr>
              <a:t>96</a:t>
            </a:r>
          </a:p>
        </p:txBody>
      </p:sp>
      <p:grpSp>
        <p:nvGrpSpPr>
          <p:cNvPr id="7171" name="Group 4"/>
          <p:cNvGrpSpPr/>
          <p:nvPr/>
        </p:nvGrpSpPr>
        <p:grpSpPr bwMode="auto">
          <a:xfrm>
            <a:off x="4630738" y="1647825"/>
            <a:ext cx="1096962" cy="533400"/>
            <a:chOff x="48" y="0"/>
            <a:chExt cx="768" cy="336"/>
          </a:xfrm>
        </p:grpSpPr>
        <p:sp>
          <p:nvSpPr>
            <p:cNvPr id="7181" name="Line 5"/>
            <p:cNvSpPr>
              <a:spLocks noChangeShapeType="1"/>
            </p:cNvSpPr>
            <p:nvPr/>
          </p:nvSpPr>
          <p:spPr bwMode="auto">
            <a:xfrm>
              <a:off x="50" y="48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2" name="Line 6"/>
            <p:cNvSpPr>
              <a:spLocks noChangeShapeType="1"/>
            </p:cNvSpPr>
            <p:nvPr/>
          </p:nvSpPr>
          <p:spPr bwMode="auto">
            <a:xfrm>
              <a:off x="48" y="336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3" name="Line 7"/>
            <p:cNvSpPr>
              <a:spLocks noChangeShapeType="1"/>
            </p:cNvSpPr>
            <p:nvPr/>
          </p:nvSpPr>
          <p:spPr bwMode="auto">
            <a:xfrm flipV="1">
              <a:off x="801" y="0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72" name="Group 8"/>
          <p:cNvGrpSpPr/>
          <p:nvPr/>
        </p:nvGrpSpPr>
        <p:grpSpPr bwMode="auto">
          <a:xfrm>
            <a:off x="3205163" y="1671638"/>
            <a:ext cx="3595687" cy="1295400"/>
            <a:chOff x="0" y="0"/>
            <a:chExt cx="2265" cy="816"/>
          </a:xfrm>
        </p:grpSpPr>
        <p:sp>
          <p:nvSpPr>
            <p:cNvPr id="7178" name="Line 9"/>
            <p:cNvSpPr>
              <a:spLocks noChangeShapeType="1"/>
            </p:cNvSpPr>
            <p:nvPr/>
          </p:nvSpPr>
          <p:spPr bwMode="auto">
            <a:xfrm>
              <a:off x="0" y="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9" name="Line 10"/>
            <p:cNvSpPr>
              <a:spLocks noChangeShapeType="1"/>
            </p:cNvSpPr>
            <p:nvPr/>
          </p:nvSpPr>
          <p:spPr bwMode="auto">
            <a:xfrm>
              <a:off x="0" y="816"/>
              <a:ext cx="22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0" name="Line 11"/>
            <p:cNvSpPr>
              <a:spLocks noChangeShapeType="1"/>
            </p:cNvSpPr>
            <p:nvPr/>
          </p:nvSpPr>
          <p:spPr bwMode="auto">
            <a:xfrm flipV="1">
              <a:off x="2265" y="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4562475" y="1609725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内项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4614863" y="2463800"/>
            <a:ext cx="12334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外项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428875" y="3425825"/>
            <a:ext cx="3571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240×96</a:t>
            </a:r>
            <a:r>
              <a:rPr lang="zh-CN" altLang="en-US" sz="36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6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23040</a:t>
            </a:r>
            <a:endParaRPr lang="zh-CN" altLang="en-US" sz="36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428875" y="4211638"/>
            <a:ext cx="3571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160×144</a:t>
            </a:r>
            <a:r>
              <a:rPr lang="zh-CN" altLang="en-US" sz="36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6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23040</a:t>
            </a:r>
            <a:endParaRPr lang="zh-CN" altLang="en-US" sz="3600" b="1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714375" y="5014913"/>
            <a:ext cx="7715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在比例里，两个外项的积等于两个内项的积。这叫做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比例的基本性质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3857625" y="3857625"/>
            <a:ext cx="1214438" cy="5715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3929063" y="3857625"/>
            <a:ext cx="1214437" cy="64293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9" name="矩形 9"/>
          <p:cNvSpPr>
            <a:spLocks noChangeArrowheads="1"/>
          </p:cNvSpPr>
          <p:nvPr/>
        </p:nvSpPr>
        <p:spPr bwMode="auto">
          <a:xfrm>
            <a:off x="1000125" y="1460500"/>
            <a:ext cx="75723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把比例写成分数形式，等号两端的分子和分母分别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交叉相乘，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它们的乘积相等。</a:t>
            </a: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2924175" y="3463925"/>
          <a:ext cx="3148013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4" imgW="888365" imgH="393700" progId="Equation.DSMT4">
                  <p:embed/>
                </p:oleObj>
              </mc:Choice>
              <mc:Fallback>
                <p:oleObj name="Equation" r:id="rId4" imgW="888365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4175" y="3463925"/>
                        <a:ext cx="3148013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  <p:bldP spid="122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8194" name="图片 1" descr="？.wm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" y="928688"/>
            <a:ext cx="1646238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857250" y="2500313"/>
            <a:ext cx="7786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通过预习，同学们说一说什么是解比例吗？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85875" y="3643313"/>
            <a:ext cx="70008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根据比例的基本性质，如果已知比例中的任何三项，就可以求出另一个未知项。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28688" y="4760913"/>
            <a:ext cx="7143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求比例中的未知数项，叫做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解比例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2060" name="图片 1" descr="QQ截图20140909143944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75" y="1071563"/>
            <a:ext cx="60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Box 2"/>
          <p:cNvSpPr txBox="1">
            <a:spLocks noChangeArrowheads="1"/>
          </p:cNvSpPr>
          <p:nvPr/>
        </p:nvSpPr>
        <p:spPr bwMode="auto">
          <a:xfrm>
            <a:off x="1357313" y="1071563"/>
            <a:ext cx="2428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latin typeface="华文楷体" panose="02010600040101010101" pitchFamily="2" charset="-122"/>
                <a:ea typeface="华文楷体" panose="02010600040101010101" pitchFamily="2" charset="-122"/>
              </a:rPr>
              <a:t>解比例。</a:t>
            </a:r>
          </a:p>
        </p:txBody>
      </p:sp>
      <p:sp>
        <p:nvSpPr>
          <p:cNvPr id="2062" name="TextBox 3"/>
          <p:cNvSpPr txBox="1">
            <a:spLocks noChangeArrowheads="1"/>
          </p:cNvSpPr>
          <p:nvPr/>
        </p:nvSpPr>
        <p:spPr bwMode="auto">
          <a:xfrm>
            <a:off x="928688" y="1928813"/>
            <a:ext cx="3429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9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3786188" y="2000250"/>
          <a:ext cx="29686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5" imgW="127000" imgH="139700" progId="Equation.DSMT4">
                  <p:embed/>
                </p:oleObj>
              </mc:Choice>
              <mc:Fallback>
                <p:oleObj name="Equation" r:id="rId5" imgW="127000" imgH="139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2000250"/>
                        <a:ext cx="296862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3" name="TextBox 5"/>
          <p:cNvSpPr txBox="1">
            <a:spLocks noChangeArrowheads="1"/>
          </p:cNvSpPr>
          <p:nvPr/>
        </p:nvSpPr>
        <p:spPr bwMode="auto">
          <a:xfrm>
            <a:off x="4357688" y="1928813"/>
            <a:ext cx="3429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   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</a:p>
        </p:txBody>
      </p:sp>
      <p:graphicFrame>
        <p:nvGraphicFramePr>
          <p:cNvPr id="2051" name="Object 2"/>
          <p:cNvGraphicFramePr>
            <a:graphicFrameLocks noChangeAspect="1"/>
          </p:cNvGraphicFramePr>
          <p:nvPr/>
        </p:nvGraphicFramePr>
        <p:xfrm>
          <a:off x="5399088" y="1714500"/>
          <a:ext cx="3873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7" imgW="152400" imgH="393700" progId="Equation.DSMT4">
                  <p:embed/>
                </p:oleObj>
              </mc:Choice>
              <mc:Fallback>
                <p:oleObj name="Equation" r:id="rId7" imgW="1524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088" y="1714500"/>
                        <a:ext cx="3873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3"/>
          <p:cNvGraphicFramePr>
            <a:graphicFrameLocks noChangeAspect="1"/>
          </p:cNvGraphicFramePr>
          <p:nvPr/>
        </p:nvGraphicFramePr>
        <p:xfrm>
          <a:off x="6143625" y="2000250"/>
          <a:ext cx="2968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9" imgW="127000" imgH="139700" progId="Equation.DSMT4">
                  <p:embed/>
                </p:oleObj>
              </mc:Choice>
              <mc:Fallback>
                <p:oleObj name="Equation" r:id="rId9" imgW="127000" imgH="139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25" y="2000250"/>
                        <a:ext cx="296863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4"/>
          <p:cNvGraphicFramePr>
            <a:graphicFrameLocks noChangeAspect="1"/>
          </p:cNvGraphicFramePr>
          <p:nvPr/>
        </p:nvGraphicFramePr>
        <p:xfrm>
          <a:off x="7000875" y="1714500"/>
          <a:ext cx="785813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10" imgW="304800" imgH="393065" progId="Equation.DSMT4">
                  <p:embed/>
                </p:oleObj>
              </mc:Choice>
              <mc:Fallback>
                <p:oleObj name="Equation" r:id="rId10" imgW="304800" imgH="39306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1714500"/>
                        <a:ext cx="785813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28688" y="2571750"/>
            <a:ext cx="785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解：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857375" y="2571750"/>
            <a:ext cx="2571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9   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2×6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143125" y="2643188"/>
          <a:ext cx="2968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12" imgW="127000" imgH="139700" progId="Equation.DSMT4">
                  <p:embed/>
                </p:oleObj>
              </mc:Choice>
              <mc:Fallback>
                <p:oleObj name="Equation" r:id="rId12" imgW="127000" imgH="139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2643188"/>
                        <a:ext cx="296863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2214563" y="3232150"/>
          <a:ext cx="1046162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13" imgW="419100" imgH="393700" progId="Equation.DSMT4">
                  <p:embed/>
                </p:oleObj>
              </mc:Choice>
              <mc:Fallback>
                <p:oleObj name="Equation" r:id="rId13" imgW="4191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3232150"/>
                        <a:ext cx="1046162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2214563" y="4291013"/>
          <a:ext cx="898525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15" imgW="355600" imgH="393065" progId="Equation.DSMT4">
                  <p:embed/>
                </p:oleObj>
              </mc:Choice>
              <mc:Fallback>
                <p:oleObj name="Equation" r:id="rId15" imgW="355600" imgH="39306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4291013"/>
                        <a:ext cx="898525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429125" y="2559050"/>
            <a:ext cx="785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解：</a:t>
            </a:r>
          </a:p>
        </p:txBody>
      </p: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6026150" y="2786063"/>
          <a:ext cx="183197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17" imgW="673100" imgH="393700" progId="Equation.DSMT4">
                  <p:embed/>
                </p:oleObj>
              </mc:Choice>
              <mc:Fallback>
                <p:oleObj name="Equation" r:id="rId17" imgW="6731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150" y="2786063"/>
                        <a:ext cx="1831975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6357938" y="3929063"/>
          <a:ext cx="1571625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19" imgW="533400" imgH="393700" progId="Equation.DSMT4">
                  <p:embed/>
                </p:oleObj>
              </mc:Choice>
              <mc:Fallback>
                <p:oleObj name="Equation" r:id="rId19" imgW="533400" imgH="3937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3929063"/>
                        <a:ext cx="1571625" cy="116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6429375" y="5148263"/>
          <a:ext cx="9636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21" imgW="355600" imgH="393065" progId="Equation.DSMT4">
                  <p:embed/>
                </p:oleObj>
              </mc:Choice>
              <mc:Fallback>
                <p:oleObj name="Equation" r:id="rId21" imgW="355600" imgH="393065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5148263"/>
                        <a:ext cx="96361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9218" name="图片 9" descr="抠图、练一练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928688"/>
            <a:ext cx="25717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10"/>
          <p:cNvSpPr txBox="1">
            <a:spLocks noChangeArrowheads="1"/>
          </p:cNvSpPr>
          <p:nvPr/>
        </p:nvSpPr>
        <p:spPr bwMode="auto">
          <a:xfrm>
            <a:off x="1428750" y="1854200"/>
            <a:ext cx="17859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练一练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428625" y="2773363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解比例。</a:t>
            </a:r>
          </a:p>
        </p:txBody>
      </p:sp>
      <p:pic>
        <p:nvPicPr>
          <p:cNvPr id="9221" name="图片 4" descr="QQ截图20140909143944.jpg"/>
          <p:cNvPicPr>
            <a:picLocks noChangeAspect="1"/>
          </p:cNvPicPr>
          <p:nvPr/>
        </p:nvPicPr>
        <p:blipFill>
          <a:blip r:embed="rId4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428625" y="3286125"/>
            <a:ext cx="82867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571500" y="1201738"/>
            <a:ext cx="807243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上午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时整，在空地上直立了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根不同长度的竹竿。测得这些竹竿的高度和影子的长度如下表：</a:t>
            </a:r>
          </a:p>
        </p:txBody>
      </p:sp>
      <p:pic>
        <p:nvPicPr>
          <p:cNvPr id="10243" name="图片 2" descr="QQ截图2014090914394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" y="2867025"/>
            <a:ext cx="8072438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875" y="4214813"/>
            <a:ext cx="928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29125" y="4214813"/>
            <a:ext cx="928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14938" y="4214813"/>
            <a:ext cx="928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72188" y="4214813"/>
            <a:ext cx="928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58000" y="4214813"/>
            <a:ext cx="928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715250" y="4214813"/>
            <a:ext cx="928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50" name="TextBox 9"/>
          <p:cNvSpPr txBox="1">
            <a:spLocks noChangeArrowheads="1"/>
          </p:cNvSpPr>
          <p:nvPr/>
        </p:nvSpPr>
        <p:spPr bwMode="auto">
          <a:xfrm>
            <a:off x="857250" y="4994275"/>
            <a:ext cx="75723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）写出竹竿高度与影子长度的比，并填在上表中。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521</Words>
  <Application>Microsoft Office PowerPoint</Application>
  <PresentationFormat>全屏显示(4:3)</PresentationFormat>
  <Paragraphs>66</Paragraphs>
  <Slides>13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华文楷体</vt:lpstr>
      <vt:lpstr>宋体</vt:lpstr>
      <vt:lpstr>微软雅黑</vt:lpstr>
      <vt:lpstr>Arial</vt:lpstr>
      <vt:lpstr>Calibri</vt:lpstr>
      <vt:lpstr>WWW.2PPT.COM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2014-09-09T07:12:00Z</dcterms:created>
  <dcterms:modified xsi:type="dcterms:W3CDTF">2023-01-16T15:34:33Z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08253EDDE14244939F9100587A48CB31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