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57" r:id="rId26"/>
  </p:sldIdLst>
  <p:sldSz cx="12192000" cy="6858000"/>
  <p:notesSz cx="6858000" cy="9144000"/>
  <p:embeddedFontLst>
    <p:embeddedFont>
      <p:font typeface="微软雅黑" panose="020B0503020204020204" pitchFamily="34" charset="-122"/>
      <p:regular r:id="rId29"/>
      <p:bold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andolFang R" panose="02010600030101010101" charset="-122"/>
      <p:regular r:id="rId35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0B1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43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4A035EC6-73DB-42C8-BC1A-CB622183F489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2010600030101010101" pitchFamily="50" charset="-122"/>
                <a:ea typeface="FandolFang R" panose="02010600030101010101" pitchFamily="50" charset="-122"/>
              </a:defRPr>
            </a:lvl1pPr>
          </a:lstStyle>
          <a:p>
            <a:fld id="{77D8A1FD-678C-43D6-99B7-9D300DB0C3D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2010600030101010101" pitchFamily="50" charset="-122"/>
        <a:ea typeface="FandolFang R" panose="02010600030101010101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D8A1FD-678C-43D6-99B7-9D300DB0C3D4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hyperlink" Target="&#35838;&#25991;&#26391;&#35835;&#12289;&#29983;&#23383;&#35270;&#39057;&#12289;&#23383;&#35789;&#21548;&#20889;&#8212;&#38138;&#28385;&#37329;&#33394;&#24052;&#25484;&#30340;&#27700;&#27877;&#36947;/&#35838;&#25991;&#26391;&#35835;%20%20&#20154;&#25945;&#29256;-&#19977;&#19978;-5-&#38138;&#28385;&#37329;&#33394;&#24052;&#25484;&#30340;&#27700;&#27877;&#36947;.mp4" TargetMode="External"/><Relationship Id="rId4" Type="http://schemas.openxmlformats.org/officeDocument/2006/relationships/notesSlide" Target="../notesSlides/notesSlide15.xml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33542" r="8842" b="78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105652" y="531687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81401" y="2745498"/>
            <a:ext cx="7701606" cy="1683862"/>
            <a:chOff x="3741880" y="2715904"/>
            <a:chExt cx="7701606" cy="1683862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3741880" y="2715904"/>
              <a:ext cx="7701606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6000" dirty="0">
                  <a:solidFill>
                    <a:srgbClr val="DD0B15"/>
                  </a:solidFill>
                  <a:latin typeface="思源宋体 CN Heavy" panose="02020900000000000000" pitchFamily="18" charset="-122"/>
                  <a:ea typeface="思源宋体 CN Heavy" panose="02020900000000000000" pitchFamily="18" charset="-122"/>
                  <a:cs typeface="Arial" panose="020B0604020202020204" pitchFamily="34" charset="0"/>
                  <a:sym typeface="Arial" panose="020B0604020202020204" pitchFamily="34" charset="0"/>
                </a:rPr>
                <a:t>铺满金色巴掌的水泥道</a:t>
              </a:r>
              <a:endParaRPr lang="en-US" altLang="zh-CN" sz="6000" dirty="0">
                <a:solidFill>
                  <a:srgbClr val="DD0B15"/>
                </a:solidFill>
                <a:latin typeface="思源宋体 CN Heavy" panose="02020900000000000000" pitchFamily="18" charset="-122"/>
                <a:ea typeface="思源宋体 CN Heavy" panose="02020900000000000000" pitchFamily="18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DD0B15">
                      <a:alpha val="0"/>
                    </a:srgbClr>
                  </a:gs>
                  <a:gs pos="100000">
                    <a:srgbClr val="DD0B1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0" name="圆角矩形 1"/>
          <p:cNvSpPr/>
          <p:nvPr/>
        </p:nvSpPr>
        <p:spPr>
          <a:xfrm>
            <a:off x="956038" y="1744436"/>
            <a:ext cx="10626362" cy="3961765"/>
          </a:xfrm>
          <a:prstGeom prst="roundRect">
            <a:avLst/>
          </a:prstGeom>
          <a:noFill/>
          <a:ln w="31750">
            <a:solidFill>
              <a:srgbClr val="DD0B15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062066" y="2150971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194010" y="2828604"/>
            <a:ext cx="864096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棕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3274130" y="288899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组词：棕红色   棕榈树</a:t>
            </a:r>
          </a:p>
        </p:txBody>
      </p:sp>
      <p:sp>
        <p:nvSpPr>
          <p:cNvPr id="19" name="TextBox 21"/>
          <p:cNvSpPr txBox="1"/>
          <p:nvPr/>
        </p:nvSpPr>
        <p:spPr>
          <a:xfrm>
            <a:off x="2140031" y="2305448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zōnɡ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23"/>
          <p:cNvSpPr txBox="1">
            <a:spLocks noChangeArrowheads="1"/>
          </p:cNvSpPr>
          <p:nvPr/>
        </p:nvSpPr>
        <p:spPr bwMode="auto">
          <a:xfrm>
            <a:off x="2194010" y="414623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迟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3274130" y="419733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组词：迟到  迟疑  说时迟那时快</a:t>
            </a:r>
          </a:p>
        </p:txBody>
      </p:sp>
      <p:sp>
        <p:nvSpPr>
          <p:cNvPr id="22" name="TextBox 27"/>
          <p:cNvSpPr txBox="1"/>
          <p:nvPr/>
        </p:nvSpPr>
        <p:spPr>
          <a:xfrm>
            <a:off x="2193855" y="356143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17548" y="3423068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潮湿：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含有比正常状态下较多的水分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17548" y="3999132"/>
            <a:ext cx="3383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熨帖：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妥当，合适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7548" y="5223268"/>
            <a:ext cx="3738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凌乱：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杂乱而无条理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3" name="TextBox 18"/>
          <p:cNvSpPr txBox="1"/>
          <p:nvPr/>
        </p:nvSpPr>
        <p:spPr>
          <a:xfrm>
            <a:off x="947544" y="2847004"/>
            <a:ext cx="4094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放晴：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阴雨后天气转晴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947544" y="4594360"/>
            <a:ext cx="6228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规则：</a:t>
            </a:r>
            <a:r>
              <a:rPr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在分布上有一定的方式，整齐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814761" y="1358099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词语解释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7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955333" y="2517775"/>
            <a:ext cx="7572071" cy="1787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一阵大雨过后，天渐渐（       ）了，空气变得很（        ），一些树叶（        ）地落在路边。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3000366" y="3123764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潮湿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6816856" y="3140947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凌乱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5875423" y="2553117"/>
            <a:ext cx="9956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放晴</a:t>
            </a: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800246" y="1437655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词语运用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7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8"/>
          <p:cNvSpPr txBox="1"/>
          <p:nvPr/>
        </p:nvSpPr>
        <p:spPr>
          <a:xfrm>
            <a:off x="4300437" y="2443089"/>
            <a:ext cx="36038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en-US" altLang="zh-CN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ABB</a:t>
            </a:r>
            <a:r>
              <a:rPr lang="zh-CN" altLang="en-US" sz="32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”式的成语</a:t>
            </a:r>
          </a:p>
        </p:txBody>
      </p:sp>
      <p:sp>
        <p:nvSpPr>
          <p:cNvPr id="8" name="TextBox 19"/>
          <p:cNvSpPr txBox="1"/>
          <p:nvPr/>
        </p:nvSpPr>
        <p:spPr>
          <a:xfrm>
            <a:off x="2295445" y="3620459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亮晶晶</a:t>
            </a:r>
          </a:p>
        </p:txBody>
      </p:sp>
      <p:sp>
        <p:nvSpPr>
          <p:cNvPr id="9" name="TextBox 20"/>
          <p:cNvSpPr txBox="1"/>
          <p:nvPr/>
        </p:nvSpPr>
        <p:spPr>
          <a:xfrm>
            <a:off x="5031749" y="3667224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湿漉漉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21"/>
          <p:cNvSpPr txBox="1"/>
          <p:nvPr/>
        </p:nvSpPr>
        <p:spPr>
          <a:xfrm>
            <a:off x="7751463" y="366722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绿油油</a:t>
            </a:r>
          </a:p>
        </p:txBody>
      </p:sp>
      <p:sp>
        <p:nvSpPr>
          <p:cNvPr id="11" name="TextBox 22"/>
          <p:cNvSpPr txBox="1"/>
          <p:nvPr/>
        </p:nvSpPr>
        <p:spPr>
          <a:xfrm>
            <a:off x="2295445" y="4639701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红彤彤</a:t>
            </a:r>
          </a:p>
        </p:txBody>
      </p:sp>
      <p:sp>
        <p:nvSpPr>
          <p:cNvPr id="12" name="TextBox 23"/>
          <p:cNvSpPr txBox="1"/>
          <p:nvPr/>
        </p:nvSpPr>
        <p:spPr>
          <a:xfrm>
            <a:off x="5015159" y="4639702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香喷喷</a:t>
            </a:r>
          </a:p>
        </p:txBody>
      </p:sp>
      <p:sp>
        <p:nvSpPr>
          <p:cNvPr id="13" name="TextBox 24"/>
          <p:cNvSpPr txBox="1"/>
          <p:nvPr/>
        </p:nvSpPr>
        <p:spPr>
          <a:xfrm>
            <a:off x="7814120" y="4647885"/>
            <a:ext cx="14020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美滋滋</a:t>
            </a:r>
          </a:p>
        </p:txBody>
      </p:sp>
      <p:sp>
        <p:nvSpPr>
          <p:cNvPr id="14" name="AutoShape 2"/>
          <p:cNvSpPr>
            <a:spLocks noChangeArrowheads="1"/>
          </p:cNvSpPr>
          <p:nvPr/>
        </p:nvSpPr>
        <p:spPr bwMode="auto">
          <a:xfrm>
            <a:off x="800247" y="1358100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词语积累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7" name="TextBox 16"/>
          <p:cNvSpPr txBox="1"/>
          <p:nvPr/>
        </p:nvSpPr>
        <p:spPr>
          <a:xfrm>
            <a:off x="2476937" y="1691928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晴朗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28"/>
          <p:cNvSpPr txBox="1"/>
          <p:nvPr/>
        </p:nvSpPr>
        <p:spPr>
          <a:xfrm>
            <a:off x="5477333" y="1691928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熨帖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29"/>
          <p:cNvSpPr txBox="1"/>
          <p:nvPr/>
        </p:nvSpPr>
        <p:spPr>
          <a:xfrm>
            <a:off x="6977531" y="1691928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平整</a:t>
            </a:r>
          </a:p>
        </p:txBody>
      </p:sp>
      <p:sp>
        <p:nvSpPr>
          <p:cNvPr id="10" name="TextBox 30"/>
          <p:cNvSpPr txBox="1"/>
          <p:nvPr/>
        </p:nvSpPr>
        <p:spPr>
          <a:xfrm>
            <a:off x="2495987" y="2484016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规则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31"/>
          <p:cNvSpPr txBox="1"/>
          <p:nvPr/>
        </p:nvSpPr>
        <p:spPr>
          <a:xfrm>
            <a:off x="3996185" y="2477746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规律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5496383" y="2477746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增添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33"/>
          <p:cNvSpPr txBox="1"/>
          <p:nvPr/>
        </p:nvSpPr>
        <p:spPr>
          <a:xfrm>
            <a:off x="6996581" y="2477746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增加</a:t>
            </a:r>
          </a:p>
        </p:txBody>
      </p:sp>
      <p:sp>
        <p:nvSpPr>
          <p:cNvPr id="16" name="TextBox 37"/>
          <p:cNvSpPr txBox="1"/>
          <p:nvPr/>
        </p:nvSpPr>
        <p:spPr>
          <a:xfrm>
            <a:off x="2457887" y="3636144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潮湿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38"/>
          <p:cNvSpPr txBox="1"/>
          <p:nvPr/>
        </p:nvSpPr>
        <p:spPr>
          <a:xfrm>
            <a:off x="3958085" y="3636144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干燥</a:t>
            </a:r>
          </a:p>
        </p:txBody>
      </p:sp>
      <p:sp>
        <p:nvSpPr>
          <p:cNvPr id="18" name="TextBox 39"/>
          <p:cNvSpPr txBox="1"/>
          <p:nvPr/>
        </p:nvSpPr>
        <p:spPr>
          <a:xfrm>
            <a:off x="5458283" y="3636144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凌乱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40"/>
          <p:cNvSpPr txBox="1"/>
          <p:nvPr/>
        </p:nvSpPr>
        <p:spPr>
          <a:xfrm>
            <a:off x="6977531" y="3634874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整洁</a:t>
            </a:r>
          </a:p>
        </p:txBody>
      </p:sp>
      <p:sp>
        <p:nvSpPr>
          <p:cNvPr id="20" name="TextBox 41"/>
          <p:cNvSpPr txBox="1"/>
          <p:nvPr/>
        </p:nvSpPr>
        <p:spPr>
          <a:xfrm>
            <a:off x="2476937" y="4421962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增添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42"/>
          <p:cNvSpPr txBox="1"/>
          <p:nvPr/>
        </p:nvSpPr>
        <p:spPr>
          <a:xfrm>
            <a:off x="3977135" y="4421962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减少</a:t>
            </a:r>
          </a:p>
        </p:txBody>
      </p:sp>
      <p:sp>
        <p:nvSpPr>
          <p:cNvPr id="22" name="TextBox 43"/>
          <p:cNvSpPr txBox="1"/>
          <p:nvPr/>
        </p:nvSpPr>
        <p:spPr>
          <a:xfrm>
            <a:off x="5477333" y="4421962"/>
            <a:ext cx="17859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愉快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---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44"/>
          <p:cNvSpPr txBox="1"/>
          <p:nvPr/>
        </p:nvSpPr>
        <p:spPr>
          <a:xfrm>
            <a:off x="6977531" y="4421962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悲伤</a:t>
            </a:r>
          </a:p>
        </p:txBody>
      </p:sp>
      <p:sp>
        <p:nvSpPr>
          <p:cNvPr id="24" name="AutoShape 2"/>
          <p:cNvSpPr>
            <a:spLocks noChangeArrowheads="1"/>
          </p:cNvSpPr>
          <p:nvPr/>
        </p:nvSpPr>
        <p:spPr bwMode="auto">
          <a:xfrm>
            <a:off x="799588" y="16919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近义词</a:t>
            </a:r>
          </a:p>
        </p:txBody>
      </p:sp>
      <p:sp>
        <p:nvSpPr>
          <p:cNvPr id="25" name="AutoShape 2"/>
          <p:cNvSpPr>
            <a:spLocks noChangeArrowheads="1"/>
          </p:cNvSpPr>
          <p:nvPr/>
        </p:nvSpPr>
        <p:spPr bwMode="auto">
          <a:xfrm>
            <a:off x="799587" y="3492128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反义词</a:t>
            </a:r>
          </a:p>
        </p:txBody>
      </p:sp>
      <p:sp>
        <p:nvSpPr>
          <p:cNvPr id="26" name="TextBox 31"/>
          <p:cNvSpPr txBox="1"/>
          <p:nvPr/>
        </p:nvSpPr>
        <p:spPr>
          <a:xfrm>
            <a:off x="3996185" y="1691616"/>
            <a:ext cx="1143008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明朗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7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pic>
        <p:nvPicPr>
          <p:cNvPr id="14" name="Picture 7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5" y="1320263"/>
            <a:ext cx="4971821" cy="2573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云形标注 9"/>
          <p:cNvSpPr/>
          <p:nvPr/>
        </p:nvSpPr>
        <p:spPr>
          <a:xfrm>
            <a:off x="6310897" y="3429000"/>
            <a:ext cx="2721538" cy="1346028"/>
          </a:xfrm>
          <a:prstGeom prst="cloudCallout">
            <a:avLst>
              <a:gd name="adj1" fmla="val 44568"/>
              <a:gd name="adj2" fmla="val 6054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6445890" y="3429000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小喇叭朗读开始了，点一点音箱，一起听。</a:t>
            </a:r>
          </a:p>
        </p:txBody>
      </p:sp>
      <p:sp>
        <p:nvSpPr>
          <p:cNvPr id="30" name="云形标注 17"/>
          <p:cNvSpPr/>
          <p:nvPr/>
        </p:nvSpPr>
        <p:spPr>
          <a:xfrm>
            <a:off x="3790617" y="4163092"/>
            <a:ext cx="2387866" cy="1231048"/>
          </a:xfrm>
          <a:prstGeom prst="cloudCallout">
            <a:avLst>
              <a:gd name="adj1" fmla="val -76605"/>
              <a:gd name="adj2" fmla="val 646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8"/>
          <p:cNvSpPr txBox="1"/>
          <p:nvPr/>
        </p:nvSpPr>
        <p:spPr>
          <a:xfrm>
            <a:off x="3969495" y="4126393"/>
            <a:ext cx="24763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　　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边听边想：课文主要写了什么？</a:t>
            </a: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3405" y="4163092"/>
            <a:ext cx="1226146" cy="186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3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695" y="4726558"/>
            <a:ext cx="1241284" cy="1300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课文朗读  人教版-三上-5-铺满金色巴掌的水泥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873792" y="130974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19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28" grpId="0" animBg="1"/>
      <p:bldP spid="29" grpId="0"/>
      <p:bldP spid="30" grpId="0" animBg="1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737532" y="2655171"/>
            <a:ext cx="413321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1.“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金色巴掌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指什么？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63542" y="4192506"/>
            <a:ext cx="377634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指黄色的梧桐叶。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1016353" y="1356249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6500" y="2572621"/>
            <a:ext cx="4039235" cy="32397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初步感知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305216" y="2424319"/>
            <a:ext cx="80334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en-US" altLang="zh-CN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课文可以分成几部分？各部分大意是什么？</a:t>
            </a:r>
            <a:endParaRPr lang="en-US" altLang="zh-CN" sz="2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05216" y="3214241"/>
            <a:ext cx="1103354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第一部分（第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自然段）：一夜秋风，一夜秋雨。</a:t>
            </a:r>
            <a:endParaRPr lang="en-US" altLang="zh-CN" sz="2800" b="1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第二部分（第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2-11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自然段）：“我”在上学路上看到的情景——铺满金色巴掌的水泥道。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第三部分（第</a:t>
            </a:r>
            <a:r>
              <a:rPr lang="en-US" altLang="zh-CN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12-13</a:t>
            </a:r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自然段）：表达对门前水泥道的喜爱。</a:t>
            </a:r>
          </a:p>
          <a:p>
            <a:r>
              <a:rPr lang="zh-CN" alt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</a:p>
        </p:txBody>
      </p:sp>
      <p:sp>
        <p:nvSpPr>
          <p:cNvPr id="9" name="AutoShape 2"/>
          <p:cNvSpPr>
            <a:spLocks noChangeArrowheads="1"/>
          </p:cNvSpPr>
          <p:nvPr/>
        </p:nvSpPr>
        <p:spPr bwMode="auto">
          <a:xfrm>
            <a:off x="633821" y="1416207"/>
            <a:ext cx="2016223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初步感知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1680937" y="2826022"/>
            <a:ext cx="4246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一夜秋风，一夜秋雨。</a:t>
            </a:r>
          </a:p>
        </p:txBody>
      </p:sp>
      <p:sp>
        <p:nvSpPr>
          <p:cNvPr id="11" name="矩形 10"/>
          <p:cNvSpPr/>
          <p:nvPr/>
        </p:nvSpPr>
        <p:spPr>
          <a:xfrm>
            <a:off x="2648069" y="2826113"/>
            <a:ext cx="73152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674489" y="3409678"/>
            <a:ext cx="3242310" cy="1530350"/>
          </a:xfrm>
          <a:prstGeom prst="cloud">
            <a:avLst/>
          </a:prstGeom>
          <a:gradFill flip="none" rotWithShape="1">
            <a:gsLst>
              <a:gs pos="0">
                <a:srgbClr val="FECF4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一场秋雨后的早晨</a:t>
            </a:r>
          </a:p>
        </p:txBody>
      </p:sp>
      <p:sp>
        <p:nvSpPr>
          <p:cNvPr id="13" name="AutoShape 2"/>
          <p:cNvSpPr>
            <a:spLocks noChangeArrowheads="1"/>
          </p:cNvSpPr>
          <p:nvPr/>
        </p:nvSpPr>
        <p:spPr bwMode="auto">
          <a:xfrm>
            <a:off x="892985" y="1430671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altLang="zh-CN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endParaRPr lang="zh-CN" alt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655939" y="2838178"/>
            <a:ext cx="73152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63307" y="1829707"/>
            <a:ext cx="5872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课文描写的是什么时间的事情？</a:t>
            </a:r>
          </a:p>
        </p:txBody>
      </p:sp>
      <p:sp>
        <p:nvSpPr>
          <p:cNvPr id="16" name="矩形 15"/>
          <p:cNvSpPr/>
          <p:nvPr/>
        </p:nvSpPr>
        <p:spPr>
          <a:xfrm>
            <a:off x="4125052" y="4356372"/>
            <a:ext cx="42468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我背着书包去上学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17" name="矩形 16"/>
          <p:cNvSpPr/>
          <p:nvPr/>
        </p:nvSpPr>
        <p:spPr>
          <a:xfrm>
            <a:off x="6738104" y="4356463"/>
            <a:ext cx="73152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8" name="云形 17"/>
          <p:cNvSpPr/>
          <p:nvPr/>
        </p:nvSpPr>
        <p:spPr>
          <a:xfrm>
            <a:off x="8145536" y="4444729"/>
            <a:ext cx="3242310" cy="1530350"/>
          </a:xfrm>
          <a:prstGeom prst="cloud">
            <a:avLst/>
          </a:prstGeom>
          <a:gradFill flip="none" rotWithShape="1">
            <a:gsLst>
              <a:gs pos="0">
                <a:srgbClr val="FECF4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上学路上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bldLvl="0" animBg="1"/>
      <p:bldP spid="12" grpId="0" bldLvl="0" animBg="1"/>
      <p:bldP spid="14" grpId="0" bldLvl="0" animBg="1"/>
      <p:bldP spid="15" grpId="0"/>
      <p:bldP spid="16" grpId="0"/>
      <p:bldP spid="17" grpId="0" bldLvl="0" animBg="1"/>
      <p:bldP spid="1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829902" y="2569590"/>
            <a:ext cx="3649345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啊！多么明朗的天空。</a:t>
            </a:r>
          </a:p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可是，地面还是潮湿的，不时还能看见一个亮晶晶的水洼，映着一角小小的蓝天。</a:t>
            </a:r>
          </a:p>
        </p:txBody>
      </p:sp>
      <p:sp>
        <p:nvSpPr>
          <p:cNvPr id="8" name="矩形 7"/>
          <p:cNvSpPr/>
          <p:nvPr/>
        </p:nvSpPr>
        <p:spPr>
          <a:xfrm>
            <a:off x="2997709" y="2520975"/>
            <a:ext cx="73152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881052" y="4011126"/>
            <a:ext cx="81534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997709" y="1420701"/>
            <a:ext cx="3840480" cy="5835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当时的环境怎么样？</a:t>
            </a:r>
          </a:p>
        </p:txBody>
      </p:sp>
      <p:sp>
        <p:nvSpPr>
          <p:cNvPr id="11" name="矩形 10"/>
          <p:cNvSpPr/>
          <p:nvPr/>
        </p:nvSpPr>
        <p:spPr>
          <a:xfrm>
            <a:off x="1696392" y="5491398"/>
            <a:ext cx="820972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829902" y="1212800"/>
            <a:ext cx="1584175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重难点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4399" y="2797918"/>
            <a:ext cx="4616183" cy="30815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bldLvl="0" animBg="1"/>
      <p:bldP spid="9" grpId="0" bldLvl="0" animBg="1"/>
      <p:bldP spid="10" grpId="0"/>
      <p:bldP spid="1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新课导入</a:t>
              </a:r>
            </a:p>
          </p:txBody>
        </p:sp>
      </p:grpSp>
      <p:sp>
        <p:nvSpPr>
          <p:cNvPr id="7" name="矩形 6"/>
          <p:cNvSpPr/>
          <p:nvPr/>
        </p:nvSpPr>
        <p:spPr>
          <a:xfrm>
            <a:off x="6030504" y="1919835"/>
            <a:ext cx="5185410" cy="305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2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秋天到了，你在上学放学的路上，观察过马路上的变化吗？是不是多了很多落叶呢？铺满落叶的道路是怎样的？让我们一起去看看吧！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966" r="8842" b="7821"/>
          <a:stretch>
            <a:fillRect/>
          </a:stretch>
        </p:blipFill>
        <p:spPr>
          <a:xfrm>
            <a:off x="976086" y="2046741"/>
            <a:ext cx="4166523" cy="276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1148444" y="1617406"/>
            <a:ext cx="641223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道路两旁的法国梧桐树，掉下了一片片金黄金黄的叶子。</a:t>
            </a:r>
          </a:p>
        </p:txBody>
      </p:sp>
      <p:sp>
        <p:nvSpPr>
          <p:cNvPr id="8" name="矩形 7"/>
          <p:cNvSpPr/>
          <p:nvPr/>
        </p:nvSpPr>
        <p:spPr>
          <a:xfrm>
            <a:off x="2950574" y="2122231"/>
            <a:ext cx="2722880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607549" y="2122231"/>
            <a:ext cx="1196975" cy="5715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下箭头 5"/>
          <p:cNvSpPr/>
          <p:nvPr/>
        </p:nvSpPr>
        <p:spPr>
          <a:xfrm>
            <a:off x="1990454" y="2852481"/>
            <a:ext cx="431800" cy="86423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下箭头 6"/>
          <p:cNvSpPr/>
          <p:nvPr/>
        </p:nvSpPr>
        <p:spPr>
          <a:xfrm>
            <a:off x="4138659" y="2852481"/>
            <a:ext cx="431800" cy="864235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云形 11"/>
          <p:cNvSpPr/>
          <p:nvPr/>
        </p:nvSpPr>
        <p:spPr>
          <a:xfrm>
            <a:off x="832849" y="3884356"/>
            <a:ext cx="2320925" cy="870585"/>
          </a:xfrm>
          <a:prstGeom prst="cloud">
            <a:avLst/>
          </a:prstGeom>
          <a:gradFill flip="none" rotWithShape="1">
            <a:gsLst>
              <a:gs pos="0">
                <a:srgbClr val="FECF4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铺满</a:t>
            </a:r>
          </a:p>
        </p:txBody>
      </p:sp>
      <p:sp>
        <p:nvSpPr>
          <p:cNvPr id="13" name="云形 12"/>
          <p:cNvSpPr/>
          <p:nvPr/>
        </p:nvSpPr>
        <p:spPr>
          <a:xfrm>
            <a:off x="3612244" y="3806886"/>
            <a:ext cx="2960370" cy="1116965"/>
          </a:xfrm>
          <a:prstGeom prst="cloud">
            <a:avLst/>
          </a:prstGeom>
          <a:gradFill flip="none" rotWithShape="1">
            <a:gsLst>
              <a:gs pos="0">
                <a:srgbClr val="FECF4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金色巴掌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7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 bldLvl="0" animBg="1"/>
      <p:bldP spid="10" grpId="0" animBg="1"/>
      <p:bldP spid="11" grpId="0" animBg="1"/>
      <p:bldP spid="12" grpId="0" bldLvl="0" animBg="1"/>
      <p:bldP spid="13" grpId="0" bldLvl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2349303" cy="681343"/>
            <a:chOff x="305216" y="259882"/>
            <a:chExt cx="1194777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1006977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重难点解析</a:t>
              </a: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563542" y="2518398"/>
            <a:ext cx="4711065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水泥道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像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铺上了一块彩色的地毯。这是一块印着落叶图案的、闪闪发光的地毯，从脚下一直铺到很远很远的地方，一直到路的尽头</a:t>
            </a:r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……</a:t>
            </a:r>
          </a:p>
        </p:txBody>
      </p:sp>
      <p:sp>
        <p:nvSpPr>
          <p:cNvPr id="8" name="云形 7"/>
          <p:cNvSpPr/>
          <p:nvPr/>
        </p:nvSpPr>
        <p:spPr>
          <a:xfrm>
            <a:off x="2616200" y="1094740"/>
            <a:ext cx="2320925" cy="870585"/>
          </a:xfrm>
          <a:prstGeom prst="cloud">
            <a:avLst/>
          </a:prstGeom>
          <a:gradFill flip="none" rotWithShape="1">
            <a:gsLst>
              <a:gs pos="0">
                <a:srgbClr val="FECF40"/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5400000" scaled="0"/>
          </a:gradFill>
          <a:ln w="12700" cap="rnd" cmpd="sng">
            <a:noFill/>
            <a:prstDash val="solid"/>
          </a:ln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比喻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" t="966" r="8842" b="7821"/>
          <a:stretch>
            <a:fillRect/>
          </a:stretch>
        </p:blipFill>
        <p:spPr>
          <a:xfrm>
            <a:off x="6622143" y="2800869"/>
            <a:ext cx="4166523" cy="27645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板书设计</a:t>
              </a:r>
            </a:p>
          </p:txBody>
        </p:sp>
      </p:grp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135159" y="1487987"/>
            <a:ext cx="677108" cy="41960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eaVert" wrap="none">
            <a:spAutoFit/>
          </a:bodyPr>
          <a:lstStyle/>
          <a:p>
            <a:pPr algn="l"/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铺满金色巴掌的水泥道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3258548" y="1845582"/>
            <a:ext cx="100139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时间</a:t>
            </a:r>
          </a:p>
        </p:txBody>
      </p:sp>
      <p:sp>
        <p:nvSpPr>
          <p:cNvPr id="11" name="左大括号 10"/>
          <p:cNvSpPr/>
          <p:nvPr/>
        </p:nvSpPr>
        <p:spPr>
          <a:xfrm>
            <a:off x="3042941" y="1945297"/>
            <a:ext cx="216024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3258548" y="2781572"/>
            <a:ext cx="114300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地点</a:t>
            </a:r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3258526" y="3784237"/>
            <a:ext cx="1996844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感受</a:t>
            </a:r>
          </a:p>
        </p:txBody>
      </p:sp>
      <p:sp>
        <p:nvSpPr>
          <p:cNvPr id="14" name="左大括号 13"/>
          <p:cNvSpPr/>
          <p:nvPr/>
        </p:nvSpPr>
        <p:spPr>
          <a:xfrm flipH="1">
            <a:off x="7874874" y="1945297"/>
            <a:ext cx="360040" cy="3240360"/>
          </a:xfrm>
          <a:prstGeom prst="leftBrac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8235043" y="2781572"/>
            <a:ext cx="2327275" cy="14930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善于发现</a:t>
            </a:r>
          </a:p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感受美好</a:t>
            </a:r>
          </a:p>
        </p:txBody>
      </p: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4602843" y="1845582"/>
            <a:ext cx="350393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一夜秋雨后的早晨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4602843" y="2781572"/>
            <a:ext cx="3503930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上学路上的水泥道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5255623" y="3784237"/>
            <a:ext cx="1546225" cy="75437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真美啊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  <p:bldP spid="10" grpId="0"/>
      <p:bldP spid="11" grpId="0" bldLvl="0" animBg="1"/>
      <p:bldP spid="12" grpId="0"/>
      <p:bldP spid="13" grpId="0"/>
      <p:bldP spid="14" grpId="0" bldLvl="0" animBg="1"/>
      <p:bldP spid="15" grpId="0"/>
      <p:bldP spid="16" grpId="0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19" name="Rectangle 4"/>
          <p:cNvSpPr txBox="1">
            <a:spLocks noChangeArrowheads="1"/>
          </p:cNvSpPr>
          <p:nvPr/>
        </p:nvSpPr>
        <p:spPr bwMode="auto">
          <a:xfrm>
            <a:off x="674489" y="1377311"/>
            <a:ext cx="8280920" cy="1296144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lvl="0"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根据回忆填空。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5"/>
          <p:cNvSpPr txBox="1"/>
          <p:nvPr/>
        </p:nvSpPr>
        <p:spPr>
          <a:xfrm>
            <a:off x="8911867" y="2462547"/>
            <a:ext cx="2102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金黄金黄</a:t>
            </a:r>
          </a:p>
        </p:txBody>
      </p:sp>
      <p:sp>
        <p:nvSpPr>
          <p:cNvPr id="21" name="矩形 20"/>
          <p:cNvSpPr/>
          <p:nvPr/>
        </p:nvSpPr>
        <p:spPr>
          <a:xfrm>
            <a:off x="926652" y="2283188"/>
            <a:ext cx="10873461" cy="2967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道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路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两旁的法国梧桐树，掉下了一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片片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（  </a:t>
            </a:r>
            <a:r>
              <a:rPr 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）的叶子。</a:t>
            </a:r>
          </a:p>
          <a:p>
            <a:pPr>
              <a:lnSpc>
                <a:spcPct val="150000"/>
              </a:lnSpc>
            </a:pP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这一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片片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闪着雨珠的叶子，一掉下来，便（ </a:t>
            </a:r>
            <a:r>
              <a:rPr 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）地粘在（  </a:t>
            </a:r>
            <a:r>
              <a:rPr 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）的水泥道上</a:t>
            </a:r>
            <a:r>
              <a:rPr 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了</a:t>
            </a:r>
            <a:r>
              <a:rPr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 </a:t>
            </a:r>
          </a:p>
        </p:txBody>
      </p:sp>
      <p:sp>
        <p:nvSpPr>
          <p:cNvPr id="22" name="TextBox 38"/>
          <p:cNvSpPr txBox="1"/>
          <p:nvPr/>
        </p:nvSpPr>
        <p:spPr>
          <a:xfrm>
            <a:off x="9250005" y="3959884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紧紧</a:t>
            </a:r>
          </a:p>
        </p:txBody>
      </p:sp>
      <p:sp>
        <p:nvSpPr>
          <p:cNvPr id="23" name="TextBox 39"/>
          <p:cNvSpPr txBox="1"/>
          <p:nvPr/>
        </p:nvSpPr>
        <p:spPr>
          <a:xfrm>
            <a:off x="1566784" y="4700000"/>
            <a:ext cx="1457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湿漉漉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  <p:bldP spid="20" grpId="0"/>
      <p:bldP spid="21" grpId="0"/>
      <p:bldP spid="22" grpId="0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31" cy="681343"/>
            <a:chOff x="305216" y="259882"/>
            <a:chExt cx="1012165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5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课堂演练</a:t>
              </a:r>
            </a:p>
          </p:txBody>
        </p:sp>
      </p:grp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878904" y="1476073"/>
            <a:ext cx="8229600" cy="576163"/>
          </a:xfrm>
          <a:prstGeom prst="rect">
            <a:avLst/>
          </a:prstGeom>
          <a:noFill/>
          <a:ln>
            <a:miter lim="800000"/>
          </a:ln>
        </p:spPr>
        <p:txBody>
          <a:bodyPr vert="horz" lIns="91440" tIns="45720" rIns="91440" bIns="45720" rtlCol="0">
            <a:normAutofit/>
          </a:bodyPr>
          <a:lstStyle/>
          <a:p>
            <a:pPr fontAlgn="auto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zh-CN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lang="zh-CN" altLang="en-US" sz="32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照样子，说句话。</a:t>
            </a:r>
            <a:endParaRPr kumimoji="0" lang="zh-CN" altLang="en-US" sz="3200" b="1" i="0" kern="1200" cap="none" spc="0" normalizeH="0" baseline="0" noProof="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78904" y="2793406"/>
            <a:ext cx="5565503" cy="182543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indent="0">
              <a:lnSpc>
                <a:spcPct val="120000"/>
              </a:lnSpc>
            </a:pPr>
            <a:r>
              <a:rPr lang="en-US" altLang="zh-CN" sz="3200" b="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    </a:t>
            </a:r>
            <a:r>
              <a:rPr lang="zh-CN" altLang="en-US" sz="3200" b="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每一片法国梧桐树的落叶，都</a:t>
            </a:r>
            <a:r>
              <a:rPr lang="zh-CN" altLang="en-US" sz="3200" b="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像</a:t>
            </a:r>
            <a:r>
              <a:rPr lang="zh-CN" altLang="en-US" sz="3200" b="0" dirty="0">
                <a:latin typeface="Arial" panose="020B0604020202020204" pitchFamily="34" charset="0"/>
                <a:ea typeface="思源黑体 CN Regular" panose="020B0500000000000000" pitchFamily="34" charset="-122"/>
                <a:cs typeface="宋体" panose="02010600030101010101" pitchFamily="2" charset="-122"/>
                <a:sym typeface="Arial" panose="020B0604020202020204" pitchFamily="34" charset="0"/>
              </a:rPr>
              <a:t>一个金色的小巴掌，熨帖地、平展地粘在水泥道上。</a:t>
            </a:r>
            <a:endParaRPr lang="zh-CN" altLang="en-US" sz="32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7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6" t="33542" r="8842" b="782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7105652" y="5316879"/>
            <a:ext cx="3924905" cy="318924"/>
            <a:chOff x="445479" y="4315402"/>
            <a:chExt cx="4198082" cy="468734"/>
          </a:xfrm>
        </p:grpSpPr>
        <p:sp>
          <p:nvSpPr>
            <p:cNvPr id="7" name="矩形 259"/>
            <p:cNvSpPr>
              <a:spLocks noChangeArrowheads="1"/>
            </p:cNvSpPr>
            <p:nvPr/>
          </p:nvSpPr>
          <p:spPr bwMode="auto">
            <a:xfrm>
              <a:off x="445479" y="4317855"/>
              <a:ext cx="2114790" cy="465708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lvl="0" algn="ctr" defTabSz="457200">
                <a:spcBef>
                  <a:spcPts val="0"/>
                </a:spcBef>
                <a:buNone/>
                <a:defRPr/>
              </a:pPr>
              <a:r>
                <a:rPr lang="zh-CN" altLang="en-US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主讲人：</a:t>
              </a:r>
              <a:r>
                <a:rPr lang="en-US" altLang="zh-CN" sz="1600" kern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PPT818</a:t>
              </a:r>
              <a:endParaRPr lang="en-US" altLang="zh-CN" sz="16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8" name="矩形 259"/>
            <p:cNvSpPr>
              <a:spLocks noChangeArrowheads="1"/>
            </p:cNvSpPr>
            <p:nvPr/>
          </p:nvSpPr>
          <p:spPr bwMode="auto">
            <a:xfrm>
              <a:off x="2784412" y="4315402"/>
              <a:ext cx="1859149" cy="468734"/>
            </a:xfrm>
            <a:prstGeom prst="rect">
              <a:avLst/>
            </a:prstGeom>
            <a:noFill/>
            <a:ln w="9525">
              <a:solidFill>
                <a:schemeClr val="tx1">
                  <a:lumMod val="75000"/>
                  <a:lumOff val="25000"/>
                </a:schemeClr>
              </a:solidFill>
              <a:miter lim="800000"/>
            </a:ln>
            <a:effectLst/>
          </p:spPr>
          <p:txBody>
            <a:bodyPr wrap="square" lIns="36000" tIns="36000" rIns="36000" bIns="36000" anchor="t" anchorCtr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marL="0" marR="0" lvl="0" indent="0" algn="ctr" defTabSz="4572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时间</a:t>
              </a:r>
              <a:r>
                <a:rPr kumimoji="0" lang="en-US" altLang="zh-CN" sz="1600" b="0" i="0" u="none" strike="noStrike" kern="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: xxx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581401" y="2524509"/>
            <a:ext cx="7701606" cy="1904851"/>
            <a:chOff x="3741880" y="2494915"/>
            <a:chExt cx="7701606" cy="1904851"/>
          </a:xfrm>
        </p:grpSpPr>
        <p:sp>
          <p:nvSpPr>
            <p:cNvPr id="10" name="矩形 259"/>
            <p:cNvSpPr>
              <a:spLocks noChangeArrowheads="1"/>
            </p:cNvSpPr>
            <p:nvPr/>
          </p:nvSpPr>
          <p:spPr bwMode="auto">
            <a:xfrm>
              <a:off x="3741880" y="2494915"/>
              <a:ext cx="7701606" cy="11079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defRPr>
              </a:lvl9pPr>
            </a:lstStyle>
            <a:p>
              <a:pPr algn="r" defTabSz="457200">
                <a:buFont typeface="Arial" panose="020B0604020202020204" pitchFamily="34" charset="0"/>
                <a:buNone/>
              </a:pPr>
              <a:r>
                <a:rPr lang="zh-CN" altLang="en-US" sz="7200" dirty="0">
                  <a:solidFill>
                    <a:srgbClr val="DD0B15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感谢各位的聆听</a:t>
              </a:r>
              <a:endParaRPr lang="en-US" altLang="zh-CN" sz="7200" dirty="0">
                <a:solidFill>
                  <a:srgbClr val="DD0B15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7527170" y="3938101"/>
              <a:ext cx="382508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r" defTabSz="457200"/>
              <a:r>
                <a:rPr lang="zh-CN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语文 三年级 上册 配人教版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5878586" y="3815288"/>
              <a:ext cx="5473670" cy="0"/>
            </a:xfrm>
            <a:prstGeom prst="line">
              <a:avLst/>
            </a:prstGeom>
            <a:ln w="25400" cap="rnd">
              <a:gradFill flip="none" rotWithShape="1">
                <a:gsLst>
                  <a:gs pos="0">
                    <a:srgbClr val="DD0B15">
                      <a:alpha val="0"/>
                    </a:srgbClr>
                  </a:gs>
                  <a:gs pos="100000">
                    <a:srgbClr val="DD0B15"/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5659225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9" name="矩形 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0" name="直接连接符 9"/>
            <p:cNvCxnSpPr>
              <a:stCxn id="9" idx="1"/>
              <a:endCxn id="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直接连接符 10"/>
            <p:cNvCxnSpPr>
              <a:stCxn id="9" idx="0"/>
              <a:endCxn id="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7"/>
          <p:cNvSpPr txBox="1"/>
          <p:nvPr/>
        </p:nvSpPr>
        <p:spPr>
          <a:xfrm>
            <a:off x="4036263" y="3646935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3762806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14" name="矩形 13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stCxn id="14" idx="1"/>
              <a:endCxn id="14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/>
            <p:cNvCxnSpPr>
              <a:stCxn id="14" idx="0"/>
              <a:endCxn id="14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3852259" y="4355511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印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3781773" y="2238341"/>
            <a:ext cx="1544244" cy="1428268"/>
            <a:chOff x="-2214610" y="714356"/>
            <a:chExt cx="1785950" cy="1643868"/>
          </a:xfrm>
          <a:noFill/>
        </p:grpSpPr>
        <p:sp>
          <p:nvSpPr>
            <p:cNvPr id="19" name="矩形 1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0" name="直接连接符 19"/>
            <p:cNvCxnSpPr>
              <a:stCxn id="19" idx="1"/>
              <a:endCxn id="1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/>
            <p:cNvCxnSpPr>
              <a:stCxn id="19" idx="0"/>
              <a:endCxn id="1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3868025" y="2086097"/>
            <a:ext cx="122794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铺</a:t>
            </a:r>
          </a:p>
        </p:txBody>
      </p:sp>
      <p:sp>
        <p:nvSpPr>
          <p:cNvPr id="23" name="TextBox 40"/>
          <p:cNvSpPr txBox="1"/>
          <p:nvPr/>
        </p:nvSpPr>
        <p:spPr>
          <a:xfrm>
            <a:off x="6065639" y="142058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ní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733787" y="2164927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泥</a:t>
            </a:r>
          </a:p>
        </p:txBody>
      </p:sp>
      <p:grpSp>
        <p:nvGrpSpPr>
          <p:cNvPr id="25" name="组合 24"/>
          <p:cNvGrpSpPr/>
          <p:nvPr/>
        </p:nvGrpSpPr>
        <p:grpSpPr>
          <a:xfrm>
            <a:off x="7504235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26" name="矩形 25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27" name="直接连接符 26"/>
            <p:cNvCxnSpPr>
              <a:stCxn id="26" idx="1"/>
              <a:endCxn id="26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>
              <a:stCxn id="26" idx="0"/>
              <a:endCxn id="26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54"/>
          <p:cNvSpPr txBox="1"/>
          <p:nvPr/>
        </p:nvSpPr>
        <p:spPr>
          <a:xfrm>
            <a:off x="7667785" y="1420334"/>
            <a:ext cx="10118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jīnɡ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23"/>
          <p:cNvSpPr txBox="1">
            <a:spLocks noChangeArrowheads="1"/>
          </p:cNvSpPr>
          <p:nvPr/>
        </p:nvSpPr>
        <p:spPr bwMode="auto">
          <a:xfrm>
            <a:off x="7622707" y="2164927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晶</a:t>
            </a:r>
          </a:p>
        </p:txBody>
      </p:sp>
      <p:grpSp>
        <p:nvGrpSpPr>
          <p:cNvPr id="31" name="组合 30"/>
          <p:cNvGrpSpPr/>
          <p:nvPr/>
        </p:nvGrpSpPr>
        <p:grpSpPr>
          <a:xfrm>
            <a:off x="9349244" y="2238341"/>
            <a:ext cx="1511802" cy="1486306"/>
            <a:chOff x="-2214610" y="714356"/>
            <a:chExt cx="1785950" cy="1643868"/>
          </a:xfrm>
          <a:noFill/>
        </p:grpSpPr>
        <p:sp>
          <p:nvSpPr>
            <p:cNvPr id="32" name="矩形 3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33" name="直接连接符 32"/>
            <p:cNvCxnSpPr>
              <a:stCxn id="32" idx="1"/>
              <a:endCxn id="3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直接连接符 33"/>
            <p:cNvCxnSpPr>
              <a:stCxn id="32" idx="0"/>
              <a:endCxn id="3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60"/>
          <p:cNvSpPr txBox="1"/>
          <p:nvPr/>
        </p:nvSpPr>
        <p:spPr>
          <a:xfrm>
            <a:off x="9494691" y="1394978"/>
            <a:ext cx="129715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6" name="TextBox 23"/>
          <p:cNvSpPr txBox="1">
            <a:spLocks noChangeArrowheads="1"/>
          </p:cNvSpPr>
          <p:nvPr/>
        </p:nvSpPr>
        <p:spPr bwMode="auto">
          <a:xfrm>
            <a:off x="9464329" y="2117629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</a:t>
            </a:r>
          </a:p>
        </p:txBody>
      </p:sp>
      <p:sp>
        <p:nvSpPr>
          <p:cNvPr id="37" name="TextBox 62"/>
          <p:cNvSpPr txBox="1"/>
          <p:nvPr/>
        </p:nvSpPr>
        <p:spPr>
          <a:xfrm>
            <a:off x="6031346" y="3660125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tú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5633776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39" name="矩形 3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0" name="直接连接符 39"/>
            <p:cNvCxnSpPr>
              <a:stCxn id="39" idx="1"/>
              <a:endCxn id="3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直接连接符 40"/>
            <p:cNvCxnSpPr>
              <a:stCxn id="39" idx="0"/>
              <a:endCxn id="3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23"/>
          <p:cNvSpPr txBox="1">
            <a:spLocks noChangeArrowheads="1"/>
          </p:cNvSpPr>
          <p:nvPr/>
        </p:nvSpPr>
        <p:spPr bwMode="auto">
          <a:xfrm>
            <a:off x="5685507" y="4378669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图</a:t>
            </a:r>
          </a:p>
        </p:txBody>
      </p:sp>
      <p:sp>
        <p:nvSpPr>
          <p:cNvPr id="43" name="TextBox 68"/>
          <p:cNvSpPr txBox="1"/>
          <p:nvPr/>
        </p:nvSpPr>
        <p:spPr>
          <a:xfrm>
            <a:off x="7913342" y="3646935"/>
            <a:ext cx="954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àn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7504746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45" name="矩形 4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46" name="直接连接符 45"/>
            <p:cNvCxnSpPr>
              <a:stCxn id="45" idx="1"/>
              <a:endCxn id="4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>
              <a:stCxn id="45" idx="0"/>
              <a:endCxn id="4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TextBox 23"/>
          <p:cNvSpPr txBox="1">
            <a:spLocks noChangeArrowheads="1"/>
          </p:cNvSpPr>
          <p:nvPr/>
        </p:nvSpPr>
        <p:spPr bwMode="auto">
          <a:xfrm>
            <a:off x="7575409" y="4378669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案</a:t>
            </a:r>
          </a:p>
        </p:txBody>
      </p:sp>
      <p:sp>
        <p:nvSpPr>
          <p:cNvPr id="49" name="TextBox 74"/>
          <p:cNvSpPr txBox="1"/>
          <p:nvPr/>
        </p:nvSpPr>
        <p:spPr>
          <a:xfrm>
            <a:off x="9681409" y="3648789"/>
            <a:ext cx="8691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pái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9375716" y="4437387"/>
            <a:ext cx="1511802" cy="1486306"/>
            <a:chOff x="-2214610" y="714356"/>
            <a:chExt cx="1785950" cy="1643868"/>
          </a:xfrm>
          <a:noFill/>
        </p:grpSpPr>
        <p:sp>
          <p:nvSpPr>
            <p:cNvPr id="51" name="矩形 50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2" name="直接连接符 51"/>
            <p:cNvCxnSpPr>
              <a:stCxn id="51" idx="1"/>
              <a:endCxn id="51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直接连接符 52"/>
            <p:cNvCxnSpPr>
              <a:stCxn id="51" idx="0"/>
              <a:endCxn id="51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23"/>
          <p:cNvSpPr txBox="1">
            <a:spLocks noChangeArrowheads="1"/>
          </p:cNvSpPr>
          <p:nvPr/>
        </p:nvSpPr>
        <p:spPr bwMode="auto">
          <a:xfrm>
            <a:off x="9471721" y="4355511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</a:t>
            </a:r>
          </a:p>
        </p:txBody>
      </p:sp>
      <p:sp>
        <p:nvSpPr>
          <p:cNvPr id="55" name="TextBox 3"/>
          <p:cNvSpPr txBox="1"/>
          <p:nvPr/>
        </p:nvSpPr>
        <p:spPr>
          <a:xfrm>
            <a:off x="4218721" y="1394978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pū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56" name="AutoShape 2"/>
          <p:cNvSpPr>
            <a:spLocks noChangeArrowheads="1"/>
          </p:cNvSpPr>
          <p:nvPr/>
        </p:nvSpPr>
        <p:spPr bwMode="auto">
          <a:xfrm>
            <a:off x="1030932" y="1443207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22" grpId="0"/>
      <p:bldP spid="23" grpId="0"/>
      <p:bldP spid="24" grpId="0"/>
      <p:bldP spid="29" grpId="0"/>
      <p:bldP spid="30" grpId="0"/>
      <p:bldP spid="35" grpId="0"/>
      <p:bldP spid="36" grpId="0"/>
      <p:bldP spid="37" grpId="0"/>
      <p:bldP spid="42" grpId="0"/>
      <p:bldP spid="43" grpId="0"/>
      <p:bldP spid="48" grpId="0"/>
      <p:bldP spid="49" grpId="0"/>
      <p:bldP spid="54" grpId="0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56" name="AutoShape 2"/>
          <p:cNvSpPr>
            <a:spLocks noChangeArrowheads="1"/>
          </p:cNvSpPr>
          <p:nvPr/>
        </p:nvSpPr>
        <p:spPr bwMode="auto">
          <a:xfrm>
            <a:off x="764887" y="1341607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会写字</a:t>
            </a:r>
          </a:p>
        </p:txBody>
      </p:sp>
      <p:grpSp>
        <p:nvGrpSpPr>
          <p:cNvPr id="57" name="组合 56"/>
          <p:cNvGrpSpPr/>
          <p:nvPr/>
        </p:nvGrpSpPr>
        <p:grpSpPr>
          <a:xfrm>
            <a:off x="4172897" y="3567214"/>
            <a:ext cx="1511802" cy="1486306"/>
            <a:chOff x="-2214610" y="714356"/>
            <a:chExt cx="1785950" cy="1643868"/>
          </a:xfrm>
          <a:noFill/>
        </p:grpSpPr>
        <p:sp>
          <p:nvSpPr>
            <p:cNvPr id="58" name="矩形 57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59" name="直接连接符 58"/>
            <p:cNvCxnSpPr>
              <a:stCxn id="58" idx="1"/>
              <a:endCxn id="58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直接连接符 59"/>
            <p:cNvCxnSpPr>
              <a:stCxn id="58" idx="0"/>
              <a:endCxn id="58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组合 60"/>
          <p:cNvGrpSpPr/>
          <p:nvPr/>
        </p:nvGrpSpPr>
        <p:grpSpPr>
          <a:xfrm>
            <a:off x="2295445" y="3567214"/>
            <a:ext cx="1544244" cy="1428268"/>
            <a:chOff x="-2214610" y="714356"/>
            <a:chExt cx="1785950" cy="1643868"/>
          </a:xfrm>
          <a:noFill/>
        </p:grpSpPr>
        <p:sp>
          <p:nvSpPr>
            <p:cNvPr id="62" name="矩形 61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63" name="直接连接符 62"/>
            <p:cNvCxnSpPr>
              <a:stCxn id="62" idx="1"/>
              <a:endCxn id="62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直接连接符 63"/>
            <p:cNvCxnSpPr>
              <a:stCxn id="62" idx="0"/>
              <a:endCxn id="62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TextBox 23"/>
          <p:cNvSpPr txBox="1">
            <a:spLocks noChangeArrowheads="1"/>
          </p:cNvSpPr>
          <p:nvPr/>
        </p:nvSpPr>
        <p:spPr bwMode="auto">
          <a:xfrm>
            <a:off x="2381697" y="3414970"/>
            <a:ext cx="1227942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66" name="TextBox 40"/>
          <p:cNvSpPr txBox="1"/>
          <p:nvPr/>
        </p:nvSpPr>
        <p:spPr>
          <a:xfrm>
            <a:off x="4456668" y="2768460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ɡuī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67" name="TextBox 23"/>
          <p:cNvSpPr txBox="1">
            <a:spLocks noChangeArrowheads="1"/>
          </p:cNvSpPr>
          <p:nvPr/>
        </p:nvSpPr>
        <p:spPr bwMode="auto">
          <a:xfrm>
            <a:off x="4247459" y="3493800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</a:t>
            </a:r>
          </a:p>
        </p:txBody>
      </p:sp>
      <p:grpSp>
        <p:nvGrpSpPr>
          <p:cNvPr id="68" name="组合 67"/>
          <p:cNvGrpSpPr/>
          <p:nvPr/>
        </p:nvGrpSpPr>
        <p:grpSpPr>
          <a:xfrm>
            <a:off x="6017907" y="3567214"/>
            <a:ext cx="1511802" cy="1486306"/>
            <a:chOff x="-2214610" y="714356"/>
            <a:chExt cx="1785950" cy="1643868"/>
          </a:xfrm>
          <a:noFill/>
        </p:grpSpPr>
        <p:sp>
          <p:nvSpPr>
            <p:cNvPr id="69" name="矩形 68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0" name="直接连接符 69"/>
            <p:cNvCxnSpPr>
              <a:stCxn id="69" idx="1"/>
              <a:endCxn id="69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>
              <a:stCxn id="69" idx="0"/>
              <a:endCxn id="69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" name="TextBox 54"/>
          <p:cNvSpPr txBox="1"/>
          <p:nvPr/>
        </p:nvSpPr>
        <p:spPr>
          <a:xfrm>
            <a:off x="6432435" y="2749207"/>
            <a:ext cx="7264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zé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3" name="TextBox 23"/>
          <p:cNvSpPr txBox="1">
            <a:spLocks noChangeArrowheads="1"/>
          </p:cNvSpPr>
          <p:nvPr/>
        </p:nvSpPr>
        <p:spPr bwMode="auto">
          <a:xfrm>
            <a:off x="6136379" y="3493800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则</a:t>
            </a:r>
          </a:p>
        </p:txBody>
      </p:sp>
      <p:grpSp>
        <p:nvGrpSpPr>
          <p:cNvPr id="74" name="组合 73"/>
          <p:cNvGrpSpPr/>
          <p:nvPr/>
        </p:nvGrpSpPr>
        <p:grpSpPr>
          <a:xfrm>
            <a:off x="7862916" y="3567214"/>
            <a:ext cx="1511802" cy="1486306"/>
            <a:chOff x="-2214610" y="714356"/>
            <a:chExt cx="1785950" cy="1643868"/>
          </a:xfrm>
          <a:noFill/>
        </p:grpSpPr>
        <p:sp>
          <p:nvSpPr>
            <p:cNvPr id="75" name="矩形 74"/>
            <p:cNvSpPr/>
            <p:nvPr/>
          </p:nvSpPr>
          <p:spPr>
            <a:xfrm>
              <a:off x="-2214610" y="714356"/>
              <a:ext cx="1785950" cy="1643074"/>
            </a:xfrm>
            <a:prstGeom prst="rect">
              <a:avLst/>
            </a:prstGeom>
            <a:grp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cxnSp>
          <p:nvCxnSpPr>
            <p:cNvPr id="76" name="直接连接符 75"/>
            <p:cNvCxnSpPr>
              <a:stCxn id="75" idx="1"/>
              <a:endCxn id="75" idx="3"/>
            </p:cNvCxnSpPr>
            <p:nvPr/>
          </p:nvCxnSpPr>
          <p:spPr>
            <a:xfrm rot="10800000" flipH="1">
              <a:off x="-2214610" y="1535893"/>
              <a:ext cx="1785950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>
              <a:stCxn id="75" idx="0"/>
              <a:endCxn id="75" idx="2"/>
            </p:cNvCxnSpPr>
            <p:nvPr/>
          </p:nvCxnSpPr>
          <p:spPr>
            <a:xfrm rot="16200000" flipH="1">
              <a:off x="-2143172" y="1535893"/>
              <a:ext cx="1643074" cy="1588"/>
            </a:xfrm>
            <a:prstGeom prst="line">
              <a:avLst/>
            </a:prstGeom>
            <a:grpFill/>
            <a:ln>
              <a:solidFill>
                <a:srgbClr val="0000FF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TextBox 60"/>
          <p:cNvSpPr txBox="1"/>
          <p:nvPr/>
        </p:nvSpPr>
        <p:spPr>
          <a:xfrm>
            <a:off x="8136603" y="2760844"/>
            <a:ext cx="89800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chí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23"/>
          <p:cNvSpPr txBox="1">
            <a:spLocks noChangeArrowheads="1"/>
          </p:cNvSpPr>
          <p:nvPr/>
        </p:nvSpPr>
        <p:spPr bwMode="auto">
          <a:xfrm>
            <a:off x="7978001" y="3446502"/>
            <a:ext cx="1271313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9600" b="1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迟</a:t>
            </a:r>
          </a:p>
        </p:txBody>
      </p:sp>
      <p:sp>
        <p:nvSpPr>
          <p:cNvPr id="80" name="TextBox 3"/>
          <p:cNvSpPr txBox="1"/>
          <p:nvPr/>
        </p:nvSpPr>
        <p:spPr>
          <a:xfrm>
            <a:off x="2612153" y="2760844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liè</a:t>
            </a:r>
            <a:endParaRPr lang="zh-CN" altLang="en-US" sz="40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72" grpId="0"/>
      <p:bldP spid="73" grpId="0"/>
      <p:bldP spid="78" grpId="0"/>
      <p:bldP spid="79" grpId="0"/>
      <p:bldP spid="8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31" name="TextBox 32"/>
          <p:cNvSpPr txBox="1"/>
          <p:nvPr/>
        </p:nvSpPr>
        <p:spPr>
          <a:xfrm>
            <a:off x="779565" y="2346066"/>
            <a:ext cx="792088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：右部是见，不要写成贝。</a:t>
            </a:r>
            <a:endParaRPr lang="en-US" altLang="zh-CN" sz="36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endParaRPr lang="zh-CN" altLang="en-US" sz="3600" dirty="0">
              <a:solidFill>
                <a:srgbClr val="FF0000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r>
              <a:rPr lang="zh-CN" altLang="en-US" sz="36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迟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：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“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尺</a:t>
            </a:r>
            <a:r>
              <a:rPr lang="en-US" altLang="zh-CN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”</a:t>
            </a:r>
            <a:r>
              <a:rPr lang="zh-CN" altLang="en-US" sz="36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字的捺变成点。</a:t>
            </a:r>
          </a:p>
        </p:txBody>
      </p:sp>
      <p:sp>
        <p:nvSpPr>
          <p:cNvPr id="32" name="AutoShape 2"/>
          <p:cNvSpPr>
            <a:spLocks noChangeArrowheads="1"/>
          </p:cNvSpPr>
          <p:nvPr/>
        </p:nvSpPr>
        <p:spPr bwMode="auto">
          <a:xfrm>
            <a:off x="563542" y="1260722"/>
            <a:ext cx="180019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易错提示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757" y="3008086"/>
            <a:ext cx="2667000" cy="3581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0" name="圆角矩形 1"/>
          <p:cNvSpPr/>
          <p:nvPr/>
        </p:nvSpPr>
        <p:spPr>
          <a:xfrm>
            <a:off x="956038" y="1744436"/>
            <a:ext cx="10626362" cy="3961765"/>
          </a:xfrm>
          <a:prstGeom prst="roundRect">
            <a:avLst/>
          </a:prstGeom>
          <a:noFill/>
          <a:ln w="31750">
            <a:solidFill>
              <a:srgbClr val="DD0B15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062066" y="2150971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12" name="TextBox 23"/>
          <p:cNvSpPr txBox="1">
            <a:spLocks noChangeArrowheads="1"/>
          </p:cNvSpPr>
          <p:nvPr/>
        </p:nvSpPr>
        <p:spPr bwMode="auto">
          <a:xfrm>
            <a:off x="1554888" y="3633645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泥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2730893" y="363331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组词：泥巴  水泥</a:t>
            </a:r>
          </a:p>
        </p:txBody>
      </p:sp>
      <p:sp>
        <p:nvSpPr>
          <p:cNvPr id="14" name="TextBox 27"/>
          <p:cNvSpPr txBox="1"/>
          <p:nvPr/>
        </p:nvSpPr>
        <p:spPr>
          <a:xfrm>
            <a:off x="1554733" y="3164413"/>
            <a:ext cx="5469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ní</a:t>
            </a:r>
          </a:p>
        </p:txBody>
      </p:sp>
      <p:sp>
        <p:nvSpPr>
          <p:cNvPr id="15" name="TextBox 23"/>
          <p:cNvSpPr txBox="1">
            <a:spLocks noChangeArrowheads="1"/>
          </p:cNvSpPr>
          <p:nvPr/>
        </p:nvSpPr>
        <p:spPr bwMode="auto">
          <a:xfrm>
            <a:off x="1523138" y="4864766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晶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2730893" y="486506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组词：水晶  冰晶  亮晶晶</a:t>
            </a:r>
          </a:p>
        </p:txBody>
      </p:sp>
      <p:sp>
        <p:nvSpPr>
          <p:cNvPr id="17" name="TextBox 30"/>
          <p:cNvSpPr txBox="1"/>
          <p:nvPr/>
        </p:nvSpPr>
        <p:spPr>
          <a:xfrm>
            <a:off x="1457448" y="4278918"/>
            <a:ext cx="8451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jīnɡ</a:t>
            </a:r>
          </a:p>
        </p:txBody>
      </p:sp>
      <p:sp>
        <p:nvSpPr>
          <p:cNvPr id="18" name="TextBox 23"/>
          <p:cNvSpPr txBox="1">
            <a:spLocks noChangeArrowheads="1"/>
          </p:cNvSpPr>
          <p:nvPr/>
        </p:nvSpPr>
        <p:spPr bwMode="auto">
          <a:xfrm>
            <a:off x="1522503" y="246588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铺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1018" y="1882231"/>
            <a:ext cx="84328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pū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2730863" y="2465796"/>
            <a:ext cx="4627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组词：铺满  铺路  铺平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0" name="圆角矩形 1"/>
          <p:cNvSpPr/>
          <p:nvPr/>
        </p:nvSpPr>
        <p:spPr>
          <a:xfrm>
            <a:off x="956038" y="1744436"/>
            <a:ext cx="10626362" cy="3961765"/>
          </a:xfrm>
          <a:prstGeom prst="roundRect">
            <a:avLst/>
          </a:prstGeom>
          <a:noFill/>
          <a:ln w="31750">
            <a:solidFill>
              <a:srgbClr val="DD0B15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062066" y="2150971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21" name="TextBox 23"/>
          <p:cNvSpPr txBox="1">
            <a:spLocks noChangeArrowheads="1"/>
          </p:cNvSpPr>
          <p:nvPr/>
        </p:nvSpPr>
        <p:spPr bwMode="auto">
          <a:xfrm>
            <a:off x="1703512" y="236069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紧</a:t>
            </a:r>
          </a:p>
        </p:txBody>
      </p:sp>
      <p:sp>
        <p:nvSpPr>
          <p:cNvPr id="22" name="TextBox 23"/>
          <p:cNvSpPr txBox="1">
            <a:spLocks noChangeArrowheads="1"/>
          </p:cNvSpPr>
          <p:nvPr/>
        </p:nvSpPr>
        <p:spPr bwMode="auto">
          <a:xfrm>
            <a:off x="2783632" y="242108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组词：紧紧  紧张  松紧</a:t>
            </a:r>
          </a:p>
        </p:txBody>
      </p:sp>
      <p:sp>
        <p:nvSpPr>
          <p:cNvPr id="23" name="TextBox 21"/>
          <p:cNvSpPr txBox="1"/>
          <p:nvPr/>
        </p:nvSpPr>
        <p:spPr>
          <a:xfrm>
            <a:off x="1765738" y="1819123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jǐn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703512" y="367832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院</a:t>
            </a:r>
          </a:p>
        </p:txBody>
      </p:sp>
      <p:sp>
        <p:nvSpPr>
          <p:cNvPr id="25" name="TextBox 23"/>
          <p:cNvSpPr txBox="1">
            <a:spLocks noChangeArrowheads="1"/>
          </p:cNvSpPr>
          <p:nvPr/>
        </p:nvSpPr>
        <p:spPr bwMode="auto">
          <a:xfrm>
            <a:off x="2783632" y="372942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组词：院墙  医院  学院</a:t>
            </a:r>
          </a:p>
        </p:txBody>
      </p:sp>
      <p:sp>
        <p:nvSpPr>
          <p:cNvPr id="26" name="TextBox 27"/>
          <p:cNvSpPr txBox="1"/>
          <p:nvPr/>
        </p:nvSpPr>
        <p:spPr>
          <a:xfrm>
            <a:off x="1747172" y="3102412"/>
            <a:ext cx="10727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yuàn</a:t>
            </a:r>
          </a:p>
        </p:txBody>
      </p:sp>
      <p:sp>
        <p:nvSpPr>
          <p:cNvPr id="27" name="TextBox 23"/>
          <p:cNvSpPr txBox="1">
            <a:spLocks noChangeArrowheads="1"/>
          </p:cNvSpPr>
          <p:nvPr/>
        </p:nvSpPr>
        <p:spPr bwMode="auto">
          <a:xfrm>
            <a:off x="1703512" y="490246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印</a:t>
            </a:r>
          </a:p>
        </p:txBody>
      </p:sp>
      <p:sp>
        <p:nvSpPr>
          <p:cNvPr id="28" name="TextBox 23"/>
          <p:cNvSpPr txBox="1">
            <a:spLocks noChangeArrowheads="1"/>
          </p:cNvSpPr>
          <p:nvPr/>
        </p:nvSpPr>
        <p:spPr bwMode="auto">
          <a:xfrm>
            <a:off x="2783632" y="495356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组词：印刷  印刻  印象</a:t>
            </a:r>
          </a:p>
        </p:txBody>
      </p:sp>
      <p:sp>
        <p:nvSpPr>
          <p:cNvPr id="29" name="TextBox 30"/>
          <p:cNvSpPr txBox="1"/>
          <p:nvPr/>
        </p:nvSpPr>
        <p:spPr>
          <a:xfrm>
            <a:off x="1766727" y="4339472"/>
            <a:ext cx="7601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yìn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0" name="圆角矩形 1"/>
          <p:cNvSpPr/>
          <p:nvPr/>
        </p:nvSpPr>
        <p:spPr>
          <a:xfrm>
            <a:off x="956038" y="1744436"/>
            <a:ext cx="10626362" cy="3961765"/>
          </a:xfrm>
          <a:prstGeom prst="roundRect">
            <a:avLst/>
          </a:prstGeom>
          <a:noFill/>
          <a:ln w="31750">
            <a:solidFill>
              <a:srgbClr val="DD0B15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062066" y="2150971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743754" y="228522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排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2823874" y="2345619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组词：排列  排队  排山倒海</a:t>
            </a:r>
          </a:p>
        </p:txBody>
      </p:sp>
      <p:sp>
        <p:nvSpPr>
          <p:cNvPr id="12" name="TextBox 21"/>
          <p:cNvSpPr txBox="1"/>
          <p:nvPr/>
        </p:nvSpPr>
        <p:spPr>
          <a:xfrm>
            <a:off x="1689775" y="1762068"/>
            <a:ext cx="7312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pái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743754" y="3602854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列</a:t>
            </a:r>
          </a:p>
        </p:txBody>
      </p:sp>
      <p:sp>
        <p:nvSpPr>
          <p:cNvPr id="14" name="TextBox 23"/>
          <p:cNvSpPr txBox="1">
            <a:spLocks noChangeArrowheads="1"/>
          </p:cNvSpPr>
          <p:nvPr/>
        </p:nvSpPr>
        <p:spPr bwMode="auto">
          <a:xfrm>
            <a:off x="2823874" y="3653957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组词：排列   列队   列车  </a:t>
            </a:r>
          </a:p>
        </p:txBody>
      </p:sp>
      <p:sp>
        <p:nvSpPr>
          <p:cNvPr id="15" name="TextBox 27"/>
          <p:cNvSpPr txBox="1"/>
          <p:nvPr/>
        </p:nvSpPr>
        <p:spPr>
          <a:xfrm>
            <a:off x="1743599" y="3018052"/>
            <a:ext cx="5950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liè</a:t>
            </a:r>
          </a:p>
        </p:txBody>
      </p:sp>
      <p:sp>
        <p:nvSpPr>
          <p:cNvPr id="16" name="TextBox 23"/>
          <p:cNvSpPr txBox="1">
            <a:spLocks noChangeArrowheads="1"/>
          </p:cNvSpPr>
          <p:nvPr/>
        </p:nvSpPr>
        <p:spPr bwMode="auto">
          <a:xfrm>
            <a:off x="1743754" y="4826990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规</a:t>
            </a:r>
          </a:p>
        </p:txBody>
      </p:sp>
      <p:sp>
        <p:nvSpPr>
          <p:cNvPr id="17" name="TextBox 23"/>
          <p:cNvSpPr txBox="1">
            <a:spLocks noChangeArrowheads="1"/>
          </p:cNvSpPr>
          <p:nvPr/>
        </p:nvSpPr>
        <p:spPr bwMode="auto">
          <a:xfrm>
            <a:off x="2823874" y="4889523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组词：规则   规定   圆规</a:t>
            </a:r>
          </a:p>
        </p:txBody>
      </p:sp>
      <p:sp>
        <p:nvSpPr>
          <p:cNvPr id="18" name="TextBox 30"/>
          <p:cNvSpPr txBox="1"/>
          <p:nvPr/>
        </p:nvSpPr>
        <p:spPr>
          <a:xfrm>
            <a:off x="1806969" y="4264002"/>
            <a:ext cx="7537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ɡuī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-1" y="6589486"/>
            <a:ext cx="12192001" cy="268514"/>
          </a:xfrm>
          <a:prstGeom prst="rect">
            <a:avLst/>
          </a:prstGeom>
          <a:solidFill>
            <a:srgbClr val="DD0B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305216" y="259882"/>
            <a:ext cx="1990229" cy="681343"/>
            <a:chOff x="305216" y="259882"/>
            <a:chExt cx="1012164" cy="346508"/>
          </a:xfrm>
        </p:grpSpPr>
        <p:sp>
          <p:nvSpPr>
            <p:cNvPr id="4" name="bookmark_76382"/>
            <p:cNvSpPr>
              <a:spLocks noChangeAspect="1"/>
            </p:cNvSpPr>
            <p:nvPr/>
          </p:nvSpPr>
          <p:spPr bwMode="auto">
            <a:xfrm>
              <a:off x="305216" y="259882"/>
              <a:ext cx="131376" cy="346508"/>
            </a:xfrm>
            <a:custGeom>
              <a:avLst/>
              <a:gdLst>
                <a:gd name="T0" fmla="*/ 455839 w 606244"/>
                <a:gd name="T1" fmla="*/ 455839 w 606244"/>
                <a:gd name="T2" fmla="*/ 600116 w 606244"/>
                <a:gd name="T3" fmla="*/ 600116 w 606244"/>
                <a:gd name="T4" fmla="*/ 600116 w 606244"/>
                <a:gd name="T5" fmla="*/ 600116 w 606244"/>
                <a:gd name="T6" fmla="*/ 600116 w 606244"/>
                <a:gd name="T7" fmla="*/ 600116 w 606244"/>
                <a:gd name="T8" fmla="*/ 600116 w 606244"/>
                <a:gd name="T9" fmla="*/ 600116 w 606244"/>
                <a:gd name="T10" fmla="*/ 600116 w 606244"/>
                <a:gd name="T11" fmla="*/ 600116 w 606244"/>
                <a:gd name="T12" fmla="*/ 600116 w 606244"/>
                <a:gd name="T13" fmla="*/ 600116 w 606244"/>
                <a:gd name="T14" fmla="*/ 600116 w 606244"/>
                <a:gd name="T15" fmla="*/ 600116 w 606244"/>
                <a:gd name="T16" fmla="*/ 600116 w 606244"/>
                <a:gd name="T17" fmla="*/ 600116 w 606244"/>
                <a:gd name="T18" fmla="*/ 600116 w 606244"/>
                <a:gd name="T19" fmla="*/ 600116 w 606244"/>
                <a:gd name="T20" fmla="*/ 600116 w 606244"/>
                <a:gd name="T21" fmla="*/ 600116 w 606244"/>
                <a:gd name="T22" fmla="*/ 600116 w 606244"/>
                <a:gd name="T23" fmla="*/ 600116 w 606244"/>
                <a:gd name="T24" fmla="*/ 455839 w 606244"/>
                <a:gd name="T25" fmla="*/ 455839 w 606244"/>
                <a:gd name="T26" fmla="*/ 600116 w 606244"/>
                <a:gd name="T27" fmla="*/ 600116 w 606244"/>
                <a:gd name="T28" fmla="*/ 600116 w 606244"/>
                <a:gd name="T29" fmla="*/ 600116 w 606244"/>
                <a:gd name="T30" fmla="*/ 600116 w 606244"/>
                <a:gd name="T31" fmla="*/ 600116 w 606244"/>
                <a:gd name="T32" fmla="*/ 600116 w 606244"/>
                <a:gd name="T33" fmla="*/ 600116 w 606244"/>
                <a:gd name="T34" fmla="*/ 600116 w 606244"/>
                <a:gd name="T35" fmla="*/ 600116 w 606244"/>
                <a:gd name="T36" fmla="*/ 600116 w 606244"/>
                <a:gd name="T37" fmla="*/ 600116 w 606244"/>
                <a:gd name="T38" fmla="*/ 600116 w 606244"/>
                <a:gd name="T39" fmla="*/ 600116 w 606244"/>
                <a:gd name="T40" fmla="*/ 455839 w 606244"/>
                <a:gd name="T41" fmla="*/ 455839 w 606244"/>
                <a:gd name="T42" fmla="*/ 600116 w 606244"/>
                <a:gd name="T43" fmla="*/ 600116 w 606244"/>
                <a:gd name="T44" fmla="*/ 600116 w 606244"/>
                <a:gd name="T45" fmla="*/ 600116 w 606244"/>
                <a:gd name="T46" fmla="*/ 600116 w 606244"/>
                <a:gd name="T47" fmla="*/ 600116 w 606244"/>
                <a:gd name="T48" fmla="*/ 600116 w 606244"/>
                <a:gd name="T49" fmla="*/ 600116 w 606244"/>
                <a:gd name="T50" fmla="*/ 600116 w 606244"/>
                <a:gd name="T51" fmla="*/ 600116 w 606244"/>
                <a:gd name="T52" fmla="*/ 600116 w 606244"/>
                <a:gd name="T53" fmla="*/ 600116 w 606244"/>
                <a:gd name="T54" fmla="*/ 600116 w 606244"/>
                <a:gd name="T55" fmla="*/ 600116 w 606244"/>
                <a:gd name="T56" fmla="*/ 600116 w 606244"/>
                <a:gd name="T57" fmla="*/ 600116 w 606244"/>
                <a:gd name="T58" fmla="*/ 600116 w 606244"/>
                <a:gd name="T59" fmla="*/ 600116 w 606244"/>
                <a:gd name="T60" fmla="*/ 600116 w 606244"/>
                <a:gd name="T61" fmla="*/ 600116 w 606244"/>
                <a:gd name="T62" fmla="*/ 600116 w 606244"/>
                <a:gd name="T63" fmla="*/ 600116 w 606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467" h="3875">
                  <a:moveTo>
                    <a:pt x="67" y="0"/>
                  </a:moveTo>
                  <a:cubicBezTo>
                    <a:pt x="30" y="0"/>
                    <a:pt x="0" y="30"/>
                    <a:pt x="0" y="67"/>
                  </a:cubicBezTo>
                  <a:lnTo>
                    <a:pt x="0" y="3800"/>
                  </a:lnTo>
                  <a:cubicBezTo>
                    <a:pt x="0" y="3837"/>
                    <a:pt x="30" y="3867"/>
                    <a:pt x="67" y="3867"/>
                  </a:cubicBezTo>
                  <a:cubicBezTo>
                    <a:pt x="86" y="3867"/>
                    <a:pt x="105" y="3858"/>
                    <a:pt x="118" y="3843"/>
                  </a:cubicBezTo>
                  <a:lnTo>
                    <a:pt x="733" y="3104"/>
                  </a:lnTo>
                  <a:lnTo>
                    <a:pt x="1349" y="3843"/>
                  </a:lnTo>
                  <a:cubicBezTo>
                    <a:pt x="1372" y="3871"/>
                    <a:pt x="1414" y="3875"/>
                    <a:pt x="1443" y="3851"/>
                  </a:cubicBezTo>
                  <a:cubicBezTo>
                    <a:pt x="1458" y="3839"/>
                    <a:pt x="1467" y="3820"/>
                    <a:pt x="1467" y="3800"/>
                  </a:cubicBezTo>
                  <a:lnTo>
                    <a:pt x="1467" y="67"/>
                  </a:lnTo>
                  <a:cubicBezTo>
                    <a:pt x="1467" y="30"/>
                    <a:pt x="1437" y="0"/>
                    <a:pt x="1400" y="0"/>
                  </a:cubicBezTo>
                  <a:lnTo>
                    <a:pt x="67" y="0"/>
                  </a:lnTo>
                  <a:close/>
                  <a:moveTo>
                    <a:pt x="133" y="133"/>
                  </a:moveTo>
                  <a:lnTo>
                    <a:pt x="1333" y="133"/>
                  </a:lnTo>
                  <a:lnTo>
                    <a:pt x="1333" y="3616"/>
                  </a:lnTo>
                  <a:lnTo>
                    <a:pt x="785" y="2957"/>
                  </a:lnTo>
                  <a:cubicBezTo>
                    <a:pt x="761" y="2929"/>
                    <a:pt x="719" y="2925"/>
                    <a:pt x="691" y="2949"/>
                  </a:cubicBezTo>
                  <a:cubicBezTo>
                    <a:pt x="688" y="2951"/>
                    <a:pt x="685" y="2954"/>
                    <a:pt x="682" y="2957"/>
                  </a:cubicBezTo>
                  <a:lnTo>
                    <a:pt x="133" y="3616"/>
                  </a:lnTo>
                  <a:lnTo>
                    <a:pt x="133" y="133"/>
                  </a:lnTo>
                  <a:close/>
                  <a:moveTo>
                    <a:pt x="267" y="233"/>
                  </a:moveTo>
                  <a:cubicBezTo>
                    <a:pt x="248" y="233"/>
                    <a:pt x="233" y="248"/>
                    <a:pt x="233" y="267"/>
                  </a:cubicBezTo>
                  <a:lnTo>
                    <a:pt x="233" y="1133"/>
                  </a:lnTo>
                  <a:cubicBezTo>
                    <a:pt x="233" y="1152"/>
                    <a:pt x="248" y="1167"/>
                    <a:pt x="266" y="1167"/>
                  </a:cubicBezTo>
                  <a:cubicBezTo>
                    <a:pt x="285" y="1167"/>
                    <a:pt x="300" y="1153"/>
                    <a:pt x="300" y="1134"/>
                  </a:cubicBezTo>
                  <a:lnTo>
                    <a:pt x="300" y="1133"/>
                  </a:lnTo>
                  <a:lnTo>
                    <a:pt x="300" y="300"/>
                  </a:lnTo>
                  <a:lnTo>
                    <a:pt x="733" y="300"/>
                  </a:lnTo>
                  <a:cubicBezTo>
                    <a:pt x="752" y="300"/>
                    <a:pt x="767" y="286"/>
                    <a:pt x="767" y="267"/>
                  </a:cubicBezTo>
                  <a:cubicBezTo>
                    <a:pt x="767" y="249"/>
                    <a:pt x="753" y="234"/>
                    <a:pt x="734" y="233"/>
                  </a:cubicBezTo>
                  <a:lnTo>
                    <a:pt x="733" y="233"/>
                  </a:lnTo>
                  <a:lnTo>
                    <a:pt x="267" y="233"/>
                  </a:lnTo>
                  <a:close/>
                </a:path>
              </a:pathLst>
            </a:custGeom>
            <a:solidFill>
              <a:srgbClr val="DD0B15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矩形 4"/>
            <p:cNvSpPr/>
            <p:nvPr/>
          </p:nvSpPr>
          <p:spPr>
            <a:xfrm>
              <a:off x="493016" y="260323"/>
              <a:ext cx="824364" cy="2660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cs typeface="阿里巴巴普惠体 M" panose="00020600040101010101" pitchFamily="18" charset="-122"/>
                  <a:sym typeface="Arial" panose="020B0604020202020204" pitchFamily="34" charset="0"/>
                </a:rPr>
                <a:t>字词乐园</a:t>
              </a:r>
            </a:p>
          </p:txBody>
        </p:sp>
      </p:grpSp>
      <p:sp>
        <p:nvSpPr>
          <p:cNvPr id="10" name="圆角矩形 1"/>
          <p:cNvSpPr/>
          <p:nvPr/>
        </p:nvSpPr>
        <p:spPr>
          <a:xfrm>
            <a:off x="956038" y="1744436"/>
            <a:ext cx="10626362" cy="3961765"/>
          </a:xfrm>
          <a:prstGeom prst="roundRect">
            <a:avLst/>
          </a:prstGeom>
          <a:noFill/>
          <a:ln w="31750">
            <a:solidFill>
              <a:srgbClr val="DD0B15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9062066" y="2150971"/>
            <a:ext cx="1440159" cy="792088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DD0B15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r>
              <a:rPr lang="zh-CN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会认字</a:t>
            </a:r>
          </a:p>
        </p:txBody>
      </p:sp>
      <p:sp>
        <p:nvSpPr>
          <p:cNvPr id="8" name="TextBox 23"/>
          <p:cNvSpPr txBox="1">
            <a:spLocks noChangeArrowheads="1"/>
          </p:cNvSpPr>
          <p:nvPr/>
        </p:nvSpPr>
        <p:spPr bwMode="auto">
          <a:xfrm>
            <a:off x="1953960" y="4234427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乱</a:t>
            </a:r>
          </a:p>
        </p:txBody>
      </p:sp>
      <p:sp>
        <p:nvSpPr>
          <p:cNvPr id="9" name="TextBox 23"/>
          <p:cNvSpPr txBox="1">
            <a:spLocks noChangeArrowheads="1"/>
          </p:cNvSpPr>
          <p:nvPr/>
        </p:nvSpPr>
        <p:spPr bwMode="auto">
          <a:xfrm>
            <a:off x="3129965" y="4234095"/>
            <a:ext cx="6624736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组词：凌乱   捣乱   乱七八糟</a:t>
            </a:r>
          </a:p>
        </p:txBody>
      </p:sp>
      <p:sp>
        <p:nvSpPr>
          <p:cNvPr id="12" name="TextBox 27"/>
          <p:cNvSpPr txBox="1"/>
          <p:nvPr/>
        </p:nvSpPr>
        <p:spPr>
          <a:xfrm>
            <a:off x="1822360" y="3711855"/>
            <a:ext cx="958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luàn</a:t>
            </a:r>
          </a:p>
        </p:txBody>
      </p:sp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1921575" y="3066662"/>
            <a:ext cx="864096" cy="6451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zh-CN" sz="3600" b="1" dirty="0">
                <a:solidFill>
                  <a:srgbClr val="0000FF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则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884065" y="2483013"/>
            <a:ext cx="7340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zé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3129935" y="3066578"/>
            <a:ext cx="46272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组词：规则  守则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773</Words>
  <Application>Microsoft Office PowerPoint</Application>
  <PresentationFormat>宽屏</PresentationFormat>
  <Paragraphs>213</Paragraphs>
  <Slides>25</Slides>
  <Notes>25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微软雅黑</vt:lpstr>
      <vt:lpstr>宋体</vt:lpstr>
      <vt:lpstr>阿里巴巴普惠体 M</vt:lpstr>
      <vt:lpstr>思源黑体 CN Regular</vt:lpstr>
      <vt:lpstr>Calibri</vt:lpstr>
      <vt:lpstr>FandolFang R</vt:lpstr>
      <vt:lpstr>思源宋体 CN Heavy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4</cp:revision>
  <dcterms:created xsi:type="dcterms:W3CDTF">2020-10-20T08:01:00Z</dcterms:created>
  <dcterms:modified xsi:type="dcterms:W3CDTF">2023-01-10T10:16:40Z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8F00483BFAFF42808336FB3DE8CB8B6D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