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1" r:id="rId3"/>
    <p:sldId id="265" r:id="rId4"/>
    <p:sldId id="264" r:id="rId5"/>
    <p:sldId id="266" r:id="rId6"/>
    <p:sldId id="277" r:id="rId7"/>
    <p:sldId id="267" r:id="rId8"/>
    <p:sldId id="268" r:id="rId9"/>
    <p:sldId id="270" r:id="rId10"/>
    <p:sldId id="278" r:id="rId11"/>
    <p:sldId id="272" r:id="rId12"/>
    <p:sldId id="279" r:id="rId13"/>
    <p:sldId id="269" r:id="rId14"/>
    <p:sldId id="271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2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wmf"/><Relationship Id="rId2" Type="http://schemas.openxmlformats.org/officeDocument/2006/relationships/image" Target="../media/image13.e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wmf"/><Relationship Id="rId7" Type="http://schemas.openxmlformats.org/officeDocument/2006/relationships/image" Target="../media/image42.e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w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EEE7096D-7A53-412D-8F97-0F70F964902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1509B58-869F-47B8-851D-CDD91169DA9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1ABB2AA-C31D-426D-828B-DF6AF786065D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3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6E6633-C599-4776-AC99-141C0FA07C20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12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F2F5BCD-C2A4-496B-9E58-800642C82B35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13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C463DA-11E2-4094-A2DE-3954210386AE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14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9D42A13-4543-4A00-8342-B18B163A4C67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15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CB3487B-8E8E-4F8C-8494-D3C39C571162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16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61F0131-54A0-477F-8851-055817A3C803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17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DF573E-1F99-4811-9F1F-7E0D1EB07EFC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4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8FC6544-3D9A-4EEC-87FF-9E35C0D034B3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5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9AEECD-765C-4D2F-9725-958E43B83DCA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6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6532961-39C0-4897-84F7-5E2AB12D1936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7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3ED3AF-50A0-4D66-9000-8304F84ED225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8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1843D92-83A7-4B37-8F36-B05E31955E57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9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7D35087-10A3-4842-96EA-01FB31E3F416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10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03895D7-F49B-4C71-8F0A-C5702862103D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11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2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5798A-1874-4E79-B77A-A4CA69D603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C58C-122A-406D-86D2-CC28842A8AD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2B18D-EEDF-43EC-BEBD-79551700CC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6D575-E370-4B17-9267-843299BA353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AF29A-E2B9-4604-99EF-D4E553E10B3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E6FA4-5D00-4C3A-9E3A-C0B5E686474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B8CAC-96FA-46C8-B0D4-B0B6AB3EF7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0F40D-FC0D-4DB8-B66C-71C27A2F8F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7B1CE-9561-4997-B172-3E3B5E8DDC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24EA7-B4FE-46C0-98E1-926632DC4C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8850C-4818-4E5A-A1F2-C25CD82E1E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D6954-C5E4-4C17-BD85-2A8394C2FF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A57DD-AADC-4218-89FB-48C2941417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343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旧知回顾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4711-DFB7-4FB8-BA14-67ACF2C662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问题探究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1F1F7-A300-4BBD-97C1-57609FC46A9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0E3DD-5396-4D57-AFEF-AE5C2D6CEA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6B289-B514-493C-B04A-6FAB4CE5EFD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CEE39-5A59-4C27-BE17-DE605E4DFF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1DC4-FD9C-4CE6-8D8A-B067A4B6D81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7420B6E-04A0-41E4-9394-D9F17A60F2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3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5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4.e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1.wmf"/><Relationship Id="rId5" Type="http://schemas.openxmlformats.org/officeDocument/2006/relationships/image" Target="../media/image58.e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4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wmf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2513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kern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  </a:t>
            </a:r>
            <a:r>
              <a:rPr lang="zh-CN" altLang="en-US" sz="4400" b="1" kern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分式的乘法与除法</a:t>
            </a:r>
            <a:endParaRPr lang="zh-CN" altLang="en-US" sz="4400" b="1" kern="1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59576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644525" y="1160463"/>
            <a:ext cx="7585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kumimoji="1" lang="zh-CN" altLang="en-US" sz="3200" dirty="0" smtClean="0">
                <a:solidFill>
                  <a:srgbClr val="800000"/>
                </a:solidFill>
                <a:latin typeface="Times New Roman Italic" pitchFamily="18" charset="0"/>
                <a:ea typeface="黑体" panose="02010609060101010101" pitchFamily="2" charset="-122"/>
              </a:rPr>
              <a:t>        </a:t>
            </a:r>
            <a:r>
              <a:rPr kumimoji="1" lang="zh-CN" alt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</a:rPr>
              <a:t>分子或分母是多项式的分式乘除法的解题步骤是：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kumimoji="1" lang="zh-CN" altLang="en-US" sz="3200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        ①除法转化为乘法；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kumimoji="1" lang="zh-CN" altLang="en-US" sz="3200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        ② 把各分式中分子或分母里的多项式分解因式；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kumimoji="1" lang="zh-CN" altLang="en-US" sz="3200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        ③约分得到积的分式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.</a:t>
            </a:r>
            <a:endParaRPr kumimoji="1" lang="zh-CN" altLang="en-US" sz="3200" dirty="0" smtClean="0">
              <a:solidFill>
                <a:srgbClr val="FF0000"/>
              </a:solidFill>
              <a:latin typeface="Times New Roman Italic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133475" y="1431925"/>
          <a:ext cx="8826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r:id="rId4" imgW="355600" imgH="469900" progId="Equation.3">
                  <p:embed/>
                </p:oleObj>
              </mc:Choice>
              <mc:Fallback>
                <p:oleObj r:id="rId4" imgW="3556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431925"/>
                        <a:ext cx="8826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133475" y="2466975"/>
          <a:ext cx="85883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r:id="rId6" imgW="342900" imgH="469900" progId="Equation.3">
                  <p:embed/>
                </p:oleObj>
              </mc:Choice>
              <mc:Fallback>
                <p:oleObj r:id="rId6" imgW="3429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2466975"/>
                        <a:ext cx="858838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117600" y="3505200"/>
          <a:ext cx="1004888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r:id="rId8" imgW="393700" imgH="469900" progId="Equation.DSMT4">
                  <p:embed/>
                </p:oleObj>
              </mc:Choice>
              <mc:Fallback>
                <p:oleObj r:id="rId8" imgW="3937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505200"/>
                        <a:ext cx="1004888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1849438" y="1463675"/>
          <a:ext cx="31210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9" r:id="rId10" imgW="1193800" imgH="419100" progId="Equation.3">
                  <p:embed/>
                </p:oleObj>
              </mc:Choice>
              <mc:Fallback>
                <p:oleObj r:id="rId10" imgW="11938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1463675"/>
                        <a:ext cx="312102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1849438" y="2433638"/>
          <a:ext cx="26971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0" r:id="rId12" imgW="951865" imgH="419100" progId="Equation.3">
                  <p:embed/>
                </p:oleObj>
              </mc:Choice>
              <mc:Fallback>
                <p:oleObj r:id="rId12" imgW="951865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2433638"/>
                        <a:ext cx="269716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 bwMode="auto">
          <a:xfrm>
            <a:off x="4546600" y="1925638"/>
            <a:ext cx="4327525" cy="3516312"/>
            <a:chOff x="4545939" y="1925053"/>
            <a:chExt cx="4328554" cy="3517180"/>
          </a:xfrm>
        </p:grpSpPr>
        <p:sp>
          <p:nvSpPr>
            <p:cNvPr id="3" name="流程图: 资料带 2"/>
            <p:cNvSpPr/>
            <p:nvPr/>
          </p:nvSpPr>
          <p:spPr>
            <a:xfrm>
              <a:off x="4545939" y="1925053"/>
              <a:ext cx="4328554" cy="3517180"/>
            </a:xfrm>
            <a:prstGeom prst="flowChartPunchedTape">
              <a:avLst/>
            </a:prstGeom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4803175" y="2514160"/>
              <a:ext cx="4041149" cy="224686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kumimoji="1" lang="zh-CN" alt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2" charset="-122"/>
                </a:rPr>
                <a:t>分式乘方法则：</a:t>
              </a:r>
              <a:endParaRPr kumimoji="1" lang="en-US" altLang="zh-CN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kumimoji="1" lang="zh-CN" altLang="en-US" dirty="0" smtClean="0">
                  <a:solidFill>
                    <a:schemeClr val="accent2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         </a:t>
              </a:r>
              <a:r>
                <a:rPr kumimoji="1" lang="zh-CN" alt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2" charset="-122"/>
                </a:rPr>
                <a:t>分式的乘方，要把</a:t>
              </a:r>
              <a:r>
                <a:rPr kumimoji="1" lang="zh-CN" alt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2" charset="-122"/>
                </a:rPr>
                <a:t>分子、分母</a:t>
              </a:r>
              <a:r>
                <a:rPr kumimoji="1" lang="zh-CN" alt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2" charset="-122"/>
                </a:rPr>
                <a:t>分别乘方</a:t>
              </a:r>
              <a:r>
                <a:rPr kumimoji="1" lang="en-US" altLang="zh-CN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2" charset="-122"/>
                </a:rPr>
                <a:t>.</a:t>
              </a:r>
              <a:endParaRPr kumimoji="1" lang="zh-CN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992313" y="3636963"/>
            <a:ext cx="93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=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？</a:t>
            </a:r>
          </a:p>
        </p:txBody>
      </p:sp>
      <p:sp>
        <p:nvSpPr>
          <p:cNvPr id="45066" name="WordArt 13"/>
          <p:cNvSpPr>
            <a:spLocks noChangeArrowheads="1" noChangeShapeType="1" noTextEdit="1"/>
          </p:cNvSpPr>
          <p:nvPr/>
        </p:nvSpPr>
        <p:spPr bwMode="auto">
          <a:xfrm>
            <a:off x="1203325" y="711200"/>
            <a:ext cx="262096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观察与思考</a:t>
            </a:r>
          </a:p>
        </p:txBody>
      </p:sp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2116138" y="3471863"/>
          <a:ext cx="11445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r:id="rId14" imgW="1320165" imgH="419100" progId="Equation.3">
                  <p:embed/>
                </p:oleObj>
              </mc:Choice>
              <mc:Fallback>
                <p:oleObj r:id="rId14" imgW="1320165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114"/>
                      <a:stretch>
                        <a:fillRect/>
                      </a:stretch>
                    </p:blipFill>
                    <p:spPr bwMode="auto">
                      <a:xfrm>
                        <a:off x="2116138" y="3471863"/>
                        <a:ext cx="1144587" cy="974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 bwMode="auto">
          <a:xfrm>
            <a:off x="1203325" y="5148263"/>
            <a:ext cx="5959475" cy="1179512"/>
            <a:chOff x="1202532" y="5148262"/>
            <a:chExt cx="5960286" cy="1179513"/>
          </a:xfrm>
        </p:grpSpPr>
        <p:graphicFrame>
          <p:nvGraphicFramePr>
            <p:cNvPr id="45069" name="Object 5"/>
            <p:cNvGraphicFramePr>
              <a:graphicFrameLocks noChangeAspect="1"/>
            </p:cNvGraphicFramePr>
            <p:nvPr/>
          </p:nvGraphicFramePr>
          <p:xfrm>
            <a:off x="1723377" y="5148262"/>
            <a:ext cx="1203325" cy="1179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2" r:id="rId16" imgW="647700" imgH="812800" progId="Equation.DSMT4">
                    <p:embed/>
                  </p:oleObj>
                </mc:Choice>
                <mc:Fallback>
                  <p:oleObj r:id="rId16" imgW="647700" imgH="8128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3377" y="5148262"/>
                          <a:ext cx="1203325" cy="1179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70" name="Text Box 14"/>
            <p:cNvSpPr txBox="1">
              <a:spLocks noChangeArrowheads="1"/>
            </p:cNvSpPr>
            <p:nvPr/>
          </p:nvSpPr>
          <p:spPr bwMode="auto">
            <a:xfrm>
              <a:off x="1202532" y="5477024"/>
              <a:ext cx="59602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即                      （</a:t>
              </a:r>
              <a:r>
                <a:rPr lang="en-US" altLang="zh-CN" sz="2800" b="1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n</a:t>
              </a:r>
              <a:r>
                <a:rPr lang="zh-CN" altLang="en-US" sz="2800" b="1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为正整数，</a:t>
              </a:r>
              <a:r>
                <a:rPr lang="en-US" altLang="zh-CN" sz="2800" b="1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b≠0</a:t>
              </a:r>
              <a:r>
                <a:rPr lang="zh-CN" altLang="en-US" sz="2800" b="1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）</a:t>
              </a:r>
            </a:p>
          </p:txBody>
        </p:sp>
        <p:graphicFrame>
          <p:nvGraphicFramePr>
            <p:cNvPr id="45071" name="Object 5"/>
            <p:cNvGraphicFramePr>
              <a:graphicFrameLocks noChangeAspect="1"/>
            </p:cNvGraphicFramePr>
            <p:nvPr/>
          </p:nvGraphicFramePr>
          <p:xfrm>
            <a:off x="2636903" y="5201854"/>
            <a:ext cx="1122363" cy="1050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3" r:id="rId18" imgW="596900" imgH="723900" progId="Equation.DSMT4">
                    <p:embed/>
                  </p:oleObj>
                </mc:Choice>
                <mc:Fallback>
                  <p:oleObj r:id="rId18" imgW="596900" imgH="7239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6903" y="5201854"/>
                          <a:ext cx="1122363" cy="1050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/>
      <p:bldP spid="512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 bwMode="auto">
          <a:xfrm>
            <a:off x="1166813" y="2447925"/>
            <a:ext cx="982662" cy="1028700"/>
            <a:chOff x="249" y="1260"/>
            <a:chExt cx="619" cy="648"/>
          </a:xfrm>
        </p:grpSpPr>
        <p:grpSp>
          <p:nvGrpSpPr>
            <p:cNvPr id="47106" name="Group 26"/>
            <p:cNvGrpSpPr>
              <a:grpSpLocks noChangeAspect="1"/>
            </p:cNvGrpSpPr>
            <p:nvPr/>
          </p:nvGrpSpPr>
          <p:grpSpPr bwMode="auto">
            <a:xfrm>
              <a:off x="249" y="1260"/>
              <a:ext cx="586" cy="631"/>
              <a:chOff x="2479" y="2094"/>
              <a:chExt cx="759" cy="817"/>
            </a:xfrm>
          </p:grpSpPr>
          <p:sp>
            <p:nvSpPr>
              <p:cNvPr id="22555" name="Oval 27"/>
              <p:cNvSpPr>
                <a:spLocks noChangeAspect="1" noChangeArrowheads="1"/>
              </p:cNvSpPr>
              <p:nvPr/>
            </p:nvSpPr>
            <p:spPr bwMode="auto">
              <a:xfrm>
                <a:off x="2479" y="2290"/>
                <a:ext cx="212" cy="42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grpSp>
            <p:nvGrpSpPr>
              <p:cNvPr id="47108" name="Group 28"/>
              <p:cNvGrpSpPr>
                <a:grpSpLocks noChangeAspect="1"/>
              </p:cNvGrpSpPr>
              <p:nvPr/>
            </p:nvGrpSpPr>
            <p:grpSpPr bwMode="auto">
              <a:xfrm>
                <a:off x="2507" y="2094"/>
                <a:ext cx="150" cy="817"/>
                <a:chOff x="840" y="1866"/>
                <a:chExt cx="162" cy="880"/>
              </a:xfrm>
            </p:grpSpPr>
            <p:sp>
              <p:nvSpPr>
                <p:cNvPr id="22557" name="AutoShap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42" y="1866"/>
                  <a:ext cx="159" cy="880"/>
                </a:xfrm>
                <a:custGeom>
                  <a:avLst/>
                  <a:gdLst>
                    <a:gd name="G0" fmla="+- 9584 0 0"/>
                    <a:gd name="G1" fmla="+- 11735751 0 0"/>
                    <a:gd name="G2" fmla="+- 0 0 11735751"/>
                    <a:gd name="T0" fmla="*/ 0 256 1"/>
                    <a:gd name="T1" fmla="*/ 180 256 1"/>
                    <a:gd name="G3" fmla="+- 11735751 T0 T1"/>
                    <a:gd name="T2" fmla="*/ 0 256 1"/>
                    <a:gd name="T3" fmla="*/ 90 256 1"/>
                    <a:gd name="G4" fmla="+- 11735751 T2 T3"/>
                    <a:gd name="G5" fmla="*/ G4 2 1"/>
                    <a:gd name="T4" fmla="*/ 90 256 1"/>
                    <a:gd name="T5" fmla="*/ 0 256 1"/>
                    <a:gd name="G6" fmla="+- 11735751 T4 T5"/>
                    <a:gd name="G7" fmla="*/ G6 2 1"/>
                    <a:gd name="G8" fmla="abs 117357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584"/>
                    <a:gd name="G18" fmla="*/ 9584 1 2"/>
                    <a:gd name="G19" fmla="+- G18 5400 0"/>
                    <a:gd name="G20" fmla="cos G19 11735751"/>
                    <a:gd name="G21" fmla="sin G19 11735751"/>
                    <a:gd name="G22" fmla="+- G20 10800 0"/>
                    <a:gd name="G23" fmla="+- G21 10800 0"/>
                    <a:gd name="G24" fmla="+- 10800 0 G20"/>
                    <a:gd name="G25" fmla="+- 9584 10800 0"/>
                    <a:gd name="G26" fmla="?: G9 G17 G25"/>
                    <a:gd name="G27" fmla="?: G9 0 21600"/>
                    <a:gd name="G28" fmla="cos 10800 11735751"/>
                    <a:gd name="G29" fmla="sin 10800 11735751"/>
                    <a:gd name="G30" fmla="sin 9584 117357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35751 G34 0"/>
                    <a:gd name="G36" fmla="?: G6 G35 G31"/>
                    <a:gd name="G37" fmla="+- 21600 0 G36"/>
                    <a:gd name="G38" fmla="?: G4 0 G33"/>
                    <a:gd name="G39" fmla="?: 117357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609 w 21600"/>
                    <a:gd name="T15" fmla="*/ 10964 h 21600"/>
                    <a:gd name="T16" fmla="*/ 10800 w 21600"/>
                    <a:gd name="T17" fmla="*/ 1216 h 21600"/>
                    <a:gd name="T18" fmla="*/ 20991 w 21600"/>
                    <a:gd name="T19" fmla="*/ 10964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217" y="10954"/>
                      </a:moveTo>
                      <a:cubicBezTo>
                        <a:pt x="1216" y="10903"/>
                        <a:pt x="1216" y="10851"/>
                        <a:pt x="1216" y="10800"/>
                      </a:cubicBezTo>
                      <a:cubicBezTo>
                        <a:pt x="1216" y="5506"/>
                        <a:pt x="5506" y="1216"/>
                        <a:pt x="10800" y="1216"/>
                      </a:cubicBezTo>
                      <a:cubicBezTo>
                        <a:pt x="16093" y="1216"/>
                        <a:pt x="20384" y="5506"/>
                        <a:pt x="20384" y="10800"/>
                      </a:cubicBezTo>
                      <a:cubicBezTo>
                        <a:pt x="20384" y="10851"/>
                        <a:pt x="20383" y="10903"/>
                        <a:pt x="20382" y="10954"/>
                      </a:cubicBezTo>
                      <a:lnTo>
                        <a:pt x="21598" y="10974"/>
                      </a:lnTo>
                      <a:cubicBezTo>
                        <a:pt x="21599" y="10916"/>
                        <a:pt x="21600" y="1085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858"/>
                        <a:pt x="0" y="10916"/>
                        <a:pt x="1" y="1097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  <a:gs pos="50000">
                      <a:schemeClr val="tx2">
                        <a:alpha val="50000"/>
                      </a:schemeClr>
                    </a:gs>
                    <a:gs pos="10000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Tx/>
                    <a:buNone/>
                    <a:defRPr/>
                  </a:pPr>
                  <a:endParaRPr lang="zh-CN" altLang="en-US">
                    <a:latin typeface="Times New Roman Italic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22558" name="AutoShape 3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42" y="1866"/>
                  <a:ext cx="159" cy="880"/>
                </a:xfrm>
                <a:custGeom>
                  <a:avLst/>
                  <a:gdLst>
                    <a:gd name="G0" fmla="+- 9584 0 0"/>
                    <a:gd name="G1" fmla="+- 11735751 0 0"/>
                    <a:gd name="G2" fmla="+- 0 0 11735751"/>
                    <a:gd name="T0" fmla="*/ 0 256 1"/>
                    <a:gd name="T1" fmla="*/ 180 256 1"/>
                    <a:gd name="G3" fmla="+- 11735751 T0 T1"/>
                    <a:gd name="T2" fmla="*/ 0 256 1"/>
                    <a:gd name="T3" fmla="*/ 90 256 1"/>
                    <a:gd name="G4" fmla="+- 11735751 T2 T3"/>
                    <a:gd name="G5" fmla="*/ G4 2 1"/>
                    <a:gd name="T4" fmla="*/ 90 256 1"/>
                    <a:gd name="T5" fmla="*/ 0 256 1"/>
                    <a:gd name="G6" fmla="+- 11735751 T4 T5"/>
                    <a:gd name="G7" fmla="*/ G6 2 1"/>
                    <a:gd name="G8" fmla="abs 117357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584"/>
                    <a:gd name="G18" fmla="*/ 9584 1 2"/>
                    <a:gd name="G19" fmla="+- G18 5400 0"/>
                    <a:gd name="G20" fmla="cos G19 11735751"/>
                    <a:gd name="G21" fmla="sin G19 11735751"/>
                    <a:gd name="G22" fmla="+- G20 10800 0"/>
                    <a:gd name="G23" fmla="+- G21 10800 0"/>
                    <a:gd name="G24" fmla="+- 10800 0 G20"/>
                    <a:gd name="G25" fmla="+- 9584 10800 0"/>
                    <a:gd name="G26" fmla="?: G9 G17 G25"/>
                    <a:gd name="G27" fmla="?: G9 0 21600"/>
                    <a:gd name="G28" fmla="cos 10800 11735751"/>
                    <a:gd name="G29" fmla="sin 10800 11735751"/>
                    <a:gd name="G30" fmla="sin 9584 117357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35751 G34 0"/>
                    <a:gd name="G36" fmla="?: G6 G35 G31"/>
                    <a:gd name="G37" fmla="+- 21600 0 G36"/>
                    <a:gd name="G38" fmla="?: G4 0 G33"/>
                    <a:gd name="G39" fmla="?: 117357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609 w 21600"/>
                    <a:gd name="T15" fmla="*/ 10964 h 21600"/>
                    <a:gd name="T16" fmla="*/ 10800 w 21600"/>
                    <a:gd name="T17" fmla="*/ 1216 h 21600"/>
                    <a:gd name="T18" fmla="*/ 20991 w 21600"/>
                    <a:gd name="T19" fmla="*/ 10964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217" y="10954"/>
                      </a:moveTo>
                      <a:cubicBezTo>
                        <a:pt x="1216" y="10903"/>
                        <a:pt x="1216" y="10851"/>
                        <a:pt x="1216" y="10800"/>
                      </a:cubicBezTo>
                      <a:cubicBezTo>
                        <a:pt x="1216" y="5506"/>
                        <a:pt x="5506" y="1216"/>
                        <a:pt x="10800" y="1216"/>
                      </a:cubicBezTo>
                      <a:cubicBezTo>
                        <a:pt x="16093" y="1216"/>
                        <a:pt x="20384" y="5506"/>
                        <a:pt x="20384" y="10800"/>
                      </a:cubicBezTo>
                      <a:cubicBezTo>
                        <a:pt x="20384" y="10851"/>
                        <a:pt x="20383" y="10903"/>
                        <a:pt x="20382" y="10954"/>
                      </a:cubicBezTo>
                      <a:lnTo>
                        <a:pt x="21598" y="10974"/>
                      </a:lnTo>
                      <a:cubicBezTo>
                        <a:pt x="21599" y="10916"/>
                        <a:pt x="21600" y="1085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858"/>
                        <a:pt x="0" y="10916"/>
                        <a:pt x="1" y="1097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  <a:gs pos="50000">
                      <a:schemeClr val="tx2">
                        <a:alpha val="50000"/>
                      </a:schemeClr>
                    </a:gs>
                    <a:gs pos="10000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Tx/>
                    <a:buNone/>
                    <a:defRPr/>
                  </a:pPr>
                  <a:endParaRPr lang="zh-CN" altLang="en-US">
                    <a:latin typeface="Times New Roman Italic" pitchFamily="18" charset="0"/>
                    <a:ea typeface="黑体" panose="02010609060101010101" pitchFamily="2" charset="-122"/>
                  </a:endParaRPr>
                </a:p>
              </p:txBody>
            </p:sp>
          </p:grpSp>
          <p:sp>
            <p:nvSpPr>
              <p:cNvPr id="22559" name="Oval 31"/>
              <p:cNvSpPr>
                <a:spLocks noChangeAspect="1" noChangeArrowheads="1"/>
              </p:cNvSpPr>
              <p:nvPr/>
            </p:nvSpPr>
            <p:spPr bwMode="auto">
              <a:xfrm>
                <a:off x="2554" y="2290"/>
                <a:ext cx="684" cy="42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2560" name="Oval 32"/>
              <p:cNvSpPr>
                <a:spLocks noChangeAspect="1" noChangeArrowheads="1"/>
              </p:cNvSpPr>
              <p:nvPr/>
            </p:nvSpPr>
            <p:spPr bwMode="auto">
              <a:xfrm>
                <a:off x="2554" y="2290"/>
                <a:ext cx="684" cy="42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47113" name="Group 40"/>
            <p:cNvGrpSpPr>
              <a:grpSpLocks noChangeAspect="1"/>
            </p:cNvGrpSpPr>
            <p:nvPr/>
          </p:nvGrpSpPr>
          <p:grpSpPr bwMode="auto">
            <a:xfrm>
              <a:off x="249" y="1277"/>
              <a:ext cx="619" cy="631"/>
              <a:chOff x="2479" y="2115"/>
              <a:chExt cx="759" cy="774"/>
            </a:xfrm>
          </p:grpSpPr>
          <p:sp>
            <p:nvSpPr>
              <p:cNvPr id="22569" name="Oval 41"/>
              <p:cNvSpPr>
                <a:spLocks noChangeAspect="1" noChangeArrowheads="1"/>
              </p:cNvSpPr>
              <p:nvPr/>
            </p:nvSpPr>
            <p:spPr bwMode="auto">
              <a:xfrm>
                <a:off x="2479" y="2301"/>
                <a:ext cx="201" cy="401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grpSp>
            <p:nvGrpSpPr>
              <p:cNvPr id="47115" name="Group 42"/>
              <p:cNvGrpSpPr>
                <a:grpSpLocks noChangeAspect="1"/>
              </p:cNvGrpSpPr>
              <p:nvPr/>
            </p:nvGrpSpPr>
            <p:grpSpPr bwMode="auto">
              <a:xfrm>
                <a:off x="2508" y="2115"/>
                <a:ext cx="143" cy="774"/>
                <a:chOff x="839" y="1889"/>
                <a:chExt cx="154" cy="834"/>
              </a:xfrm>
            </p:grpSpPr>
            <p:sp>
              <p:nvSpPr>
                <p:cNvPr id="22571" name="AutoShap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839" y="1889"/>
                  <a:ext cx="152" cy="834"/>
                </a:xfrm>
                <a:custGeom>
                  <a:avLst/>
                  <a:gdLst>
                    <a:gd name="G0" fmla="+- 9584 0 0"/>
                    <a:gd name="G1" fmla="+- 11735751 0 0"/>
                    <a:gd name="G2" fmla="+- 0 0 11735751"/>
                    <a:gd name="T0" fmla="*/ 0 256 1"/>
                    <a:gd name="T1" fmla="*/ 180 256 1"/>
                    <a:gd name="G3" fmla="+- 11735751 T0 T1"/>
                    <a:gd name="T2" fmla="*/ 0 256 1"/>
                    <a:gd name="T3" fmla="*/ 90 256 1"/>
                    <a:gd name="G4" fmla="+- 11735751 T2 T3"/>
                    <a:gd name="G5" fmla="*/ G4 2 1"/>
                    <a:gd name="T4" fmla="*/ 90 256 1"/>
                    <a:gd name="T5" fmla="*/ 0 256 1"/>
                    <a:gd name="G6" fmla="+- 11735751 T4 T5"/>
                    <a:gd name="G7" fmla="*/ G6 2 1"/>
                    <a:gd name="G8" fmla="abs 117357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584"/>
                    <a:gd name="G18" fmla="*/ 9584 1 2"/>
                    <a:gd name="G19" fmla="+- G18 5400 0"/>
                    <a:gd name="G20" fmla="cos G19 11735751"/>
                    <a:gd name="G21" fmla="sin G19 11735751"/>
                    <a:gd name="G22" fmla="+- G20 10800 0"/>
                    <a:gd name="G23" fmla="+- G21 10800 0"/>
                    <a:gd name="G24" fmla="+- 10800 0 G20"/>
                    <a:gd name="G25" fmla="+- 9584 10800 0"/>
                    <a:gd name="G26" fmla="?: G9 G17 G25"/>
                    <a:gd name="G27" fmla="?: G9 0 21600"/>
                    <a:gd name="G28" fmla="cos 10800 11735751"/>
                    <a:gd name="G29" fmla="sin 10800 11735751"/>
                    <a:gd name="G30" fmla="sin 9584 117357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35751 G34 0"/>
                    <a:gd name="G36" fmla="?: G6 G35 G31"/>
                    <a:gd name="G37" fmla="+- 21600 0 G36"/>
                    <a:gd name="G38" fmla="?: G4 0 G33"/>
                    <a:gd name="G39" fmla="?: 117357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609 w 21600"/>
                    <a:gd name="T15" fmla="*/ 10964 h 21600"/>
                    <a:gd name="T16" fmla="*/ 10800 w 21600"/>
                    <a:gd name="T17" fmla="*/ 1216 h 21600"/>
                    <a:gd name="T18" fmla="*/ 20991 w 21600"/>
                    <a:gd name="T19" fmla="*/ 10964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217" y="10954"/>
                      </a:moveTo>
                      <a:cubicBezTo>
                        <a:pt x="1216" y="10903"/>
                        <a:pt x="1216" y="10851"/>
                        <a:pt x="1216" y="10800"/>
                      </a:cubicBezTo>
                      <a:cubicBezTo>
                        <a:pt x="1216" y="5506"/>
                        <a:pt x="5506" y="1216"/>
                        <a:pt x="10800" y="1216"/>
                      </a:cubicBezTo>
                      <a:cubicBezTo>
                        <a:pt x="16093" y="1216"/>
                        <a:pt x="20384" y="5506"/>
                        <a:pt x="20384" y="10800"/>
                      </a:cubicBezTo>
                      <a:cubicBezTo>
                        <a:pt x="20384" y="10851"/>
                        <a:pt x="20383" y="10903"/>
                        <a:pt x="20382" y="10954"/>
                      </a:cubicBezTo>
                      <a:lnTo>
                        <a:pt x="21598" y="10974"/>
                      </a:lnTo>
                      <a:cubicBezTo>
                        <a:pt x="21599" y="10916"/>
                        <a:pt x="21600" y="1085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858"/>
                        <a:pt x="0" y="10916"/>
                        <a:pt x="1" y="1097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  <a:gs pos="50000">
                      <a:schemeClr val="tx2">
                        <a:alpha val="50000"/>
                      </a:schemeClr>
                    </a:gs>
                    <a:gs pos="10000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Tx/>
                    <a:buNone/>
                    <a:defRPr/>
                  </a:pPr>
                  <a:endParaRPr lang="zh-CN" altLang="en-US">
                    <a:latin typeface="Times New Roman Italic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22572" name="AutoShape 4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39" y="1889"/>
                  <a:ext cx="152" cy="834"/>
                </a:xfrm>
                <a:custGeom>
                  <a:avLst/>
                  <a:gdLst>
                    <a:gd name="G0" fmla="+- 9584 0 0"/>
                    <a:gd name="G1" fmla="+- 11735751 0 0"/>
                    <a:gd name="G2" fmla="+- 0 0 11735751"/>
                    <a:gd name="T0" fmla="*/ 0 256 1"/>
                    <a:gd name="T1" fmla="*/ 180 256 1"/>
                    <a:gd name="G3" fmla="+- 11735751 T0 T1"/>
                    <a:gd name="T2" fmla="*/ 0 256 1"/>
                    <a:gd name="T3" fmla="*/ 90 256 1"/>
                    <a:gd name="G4" fmla="+- 11735751 T2 T3"/>
                    <a:gd name="G5" fmla="*/ G4 2 1"/>
                    <a:gd name="T4" fmla="*/ 90 256 1"/>
                    <a:gd name="T5" fmla="*/ 0 256 1"/>
                    <a:gd name="G6" fmla="+- 11735751 T4 T5"/>
                    <a:gd name="G7" fmla="*/ G6 2 1"/>
                    <a:gd name="G8" fmla="abs 117357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584"/>
                    <a:gd name="G18" fmla="*/ 9584 1 2"/>
                    <a:gd name="G19" fmla="+- G18 5400 0"/>
                    <a:gd name="G20" fmla="cos G19 11735751"/>
                    <a:gd name="G21" fmla="sin G19 11735751"/>
                    <a:gd name="G22" fmla="+- G20 10800 0"/>
                    <a:gd name="G23" fmla="+- G21 10800 0"/>
                    <a:gd name="G24" fmla="+- 10800 0 G20"/>
                    <a:gd name="G25" fmla="+- 9584 10800 0"/>
                    <a:gd name="G26" fmla="?: G9 G17 G25"/>
                    <a:gd name="G27" fmla="?: G9 0 21600"/>
                    <a:gd name="G28" fmla="cos 10800 11735751"/>
                    <a:gd name="G29" fmla="sin 10800 11735751"/>
                    <a:gd name="G30" fmla="sin 9584 117357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35751 G34 0"/>
                    <a:gd name="G36" fmla="?: G6 G35 G31"/>
                    <a:gd name="G37" fmla="+- 21600 0 G36"/>
                    <a:gd name="G38" fmla="?: G4 0 G33"/>
                    <a:gd name="G39" fmla="?: 117357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609 w 21600"/>
                    <a:gd name="T15" fmla="*/ 10964 h 21600"/>
                    <a:gd name="T16" fmla="*/ 10800 w 21600"/>
                    <a:gd name="T17" fmla="*/ 1216 h 21600"/>
                    <a:gd name="T18" fmla="*/ 20991 w 21600"/>
                    <a:gd name="T19" fmla="*/ 10964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217" y="10954"/>
                      </a:moveTo>
                      <a:cubicBezTo>
                        <a:pt x="1216" y="10903"/>
                        <a:pt x="1216" y="10851"/>
                        <a:pt x="1216" y="10800"/>
                      </a:cubicBezTo>
                      <a:cubicBezTo>
                        <a:pt x="1216" y="5506"/>
                        <a:pt x="5506" y="1216"/>
                        <a:pt x="10800" y="1216"/>
                      </a:cubicBezTo>
                      <a:cubicBezTo>
                        <a:pt x="16093" y="1216"/>
                        <a:pt x="20384" y="5506"/>
                        <a:pt x="20384" y="10800"/>
                      </a:cubicBezTo>
                      <a:cubicBezTo>
                        <a:pt x="20384" y="10851"/>
                        <a:pt x="20383" y="10903"/>
                        <a:pt x="20382" y="10954"/>
                      </a:cubicBezTo>
                      <a:lnTo>
                        <a:pt x="21598" y="10974"/>
                      </a:lnTo>
                      <a:cubicBezTo>
                        <a:pt x="21599" y="10916"/>
                        <a:pt x="21600" y="1085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858"/>
                        <a:pt x="0" y="10916"/>
                        <a:pt x="1" y="1097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  <a:gs pos="50000">
                      <a:schemeClr val="tx2">
                        <a:alpha val="50000"/>
                      </a:schemeClr>
                    </a:gs>
                    <a:gs pos="10000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Tx/>
                    <a:buNone/>
                    <a:defRPr/>
                  </a:pPr>
                  <a:endParaRPr lang="zh-CN" altLang="en-US">
                    <a:latin typeface="Times New Roman Italic" pitchFamily="18" charset="0"/>
                    <a:ea typeface="黑体" panose="02010609060101010101" pitchFamily="2" charset="-122"/>
                  </a:endParaRPr>
                </a:p>
              </p:txBody>
            </p:sp>
          </p:grpSp>
          <p:sp>
            <p:nvSpPr>
              <p:cNvPr id="22573" name="Oval 45"/>
              <p:cNvSpPr>
                <a:spLocks noChangeAspect="1" noChangeArrowheads="1"/>
              </p:cNvSpPr>
              <p:nvPr/>
            </p:nvSpPr>
            <p:spPr bwMode="auto">
              <a:xfrm>
                <a:off x="2554" y="2301"/>
                <a:ext cx="684" cy="4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2574" name="Oval 46"/>
              <p:cNvSpPr>
                <a:spLocks noChangeAspect="1" noChangeArrowheads="1"/>
              </p:cNvSpPr>
              <p:nvPr/>
            </p:nvSpPr>
            <p:spPr bwMode="auto">
              <a:xfrm>
                <a:off x="2554" y="2301"/>
                <a:ext cx="684" cy="401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47120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419" y="1401"/>
              <a:ext cx="362" cy="3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</a:rPr>
                <a:t>解</a:t>
              </a:r>
            </a:p>
          </p:txBody>
        </p:sp>
      </p:grpSp>
      <p:sp>
        <p:nvSpPr>
          <p:cNvPr id="7183" name="Text Box 67"/>
          <p:cNvSpPr txBox="1">
            <a:spLocks noChangeArrowheads="1"/>
          </p:cNvSpPr>
          <p:nvPr/>
        </p:nvSpPr>
        <p:spPr bwMode="auto">
          <a:xfrm>
            <a:off x="1336675" y="712788"/>
            <a:ext cx="232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例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计算：</a:t>
            </a: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1341438" y="1284288"/>
          <a:ext cx="175418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1" r:id="rId4" imgW="799465" imgH="469900" progId="Equation.DSMT4">
                  <p:embed/>
                </p:oleObj>
              </mc:Choice>
              <mc:Fallback>
                <p:oleObj r:id="rId4" imgW="799465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284288"/>
                        <a:ext cx="1754187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3267075" y="1252538"/>
          <a:ext cx="24796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r:id="rId6" imgW="1130300" imgH="508000" progId="Equation.DSMT4">
                  <p:embed/>
                </p:oleObj>
              </mc:Choice>
              <mc:Fallback>
                <p:oleObj r:id="rId6" imgW="11303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1252538"/>
                        <a:ext cx="2479675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2209800" y="2416175"/>
          <a:ext cx="3097213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r:id="rId8" imgW="1701800" imgH="495300" progId="Equation.DSMT4">
                  <p:embed/>
                </p:oleObj>
              </mc:Choice>
              <mc:Fallback>
                <p:oleObj r:id="rId8" imgW="1701800" imgH="495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70"/>
                      <a:stretch>
                        <a:fillRect/>
                      </a:stretch>
                    </p:blipFill>
                    <p:spPr bwMode="auto">
                      <a:xfrm>
                        <a:off x="2209800" y="2416175"/>
                        <a:ext cx="3097213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5219700" y="2365375"/>
          <a:ext cx="1458913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r:id="rId10" imgW="1854200" imgH="495300" progId="Equation.DSMT4">
                  <p:embed/>
                </p:oleObj>
              </mc:Choice>
              <mc:Fallback>
                <p:oleObj r:id="rId10" imgW="1854200" imgH="495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0256" t="-1389"/>
                      <a:stretch>
                        <a:fillRect/>
                      </a:stretch>
                    </p:blipFill>
                    <p:spPr bwMode="auto">
                      <a:xfrm>
                        <a:off x="5219700" y="2365375"/>
                        <a:ext cx="1458913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/>
          <p:cNvGraphicFramePr>
            <a:graphicFrameLocks noChangeAspect="1"/>
          </p:cNvGraphicFramePr>
          <p:nvPr/>
        </p:nvGraphicFramePr>
        <p:xfrm>
          <a:off x="1268413" y="3738563"/>
          <a:ext cx="36544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r:id="rId12" imgW="1905000" imgH="508000" progId="Equation.DSMT4">
                  <p:embed/>
                </p:oleObj>
              </mc:Choice>
              <mc:Fallback>
                <p:oleObj r:id="rId12" imgW="1905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3738563"/>
                        <a:ext cx="36544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4922838" y="3792538"/>
          <a:ext cx="1627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r:id="rId14" imgW="786765" imgH="444500" progId="Equation.DSMT4">
                  <p:embed/>
                </p:oleObj>
              </mc:Choice>
              <mc:Fallback>
                <p:oleObj r:id="rId14" imgW="786765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3792538"/>
                        <a:ext cx="16271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6602413" y="3817938"/>
          <a:ext cx="8651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7" r:id="rId16" imgW="419100" imgH="419100" progId="Equation.DSMT4">
                  <p:embed/>
                </p:oleObj>
              </mc:Choice>
              <mc:Fallback>
                <p:oleObj r:id="rId16" imgW="4191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3817938"/>
                        <a:ext cx="86518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1722438" y="4822825"/>
            <a:ext cx="6994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分式乘方时，要注意幂的符号，类比有理数的乘方法则进行，</a:t>
            </a:r>
            <a:r>
              <a:rPr lang="zh-CN" altLang="en-US" sz="24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正数的任何次幂为正，负数的偶次幂为正，负数的奇次幂为负</a:t>
            </a:r>
          </a:p>
        </p:txBody>
      </p:sp>
      <p:sp>
        <p:nvSpPr>
          <p:cNvPr id="47116" name="WordArt 21"/>
          <p:cNvSpPr>
            <a:spLocks noChangeArrowheads="1" noChangeShapeType="1" noTextEdit="1"/>
          </p:cNvSpPr>
          <p:nvPr/>
        </p:nvSpPr>
        <p:spPr bwMode="auto">
          <a:xfrm>
            <a:off x="466725" y="5341938"/>
            <a:ext cx="1104900" cy="636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注意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42" grpId="0"/>
      <p:bldP spid="471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470025" y="1046163"/>
            <a:ext cx="174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1.</a:t>
            </a:r>
            <a:r>
              <a:rPr lang="zh-CN" altLang="en-US" sz="40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计算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516188" y="2273300"/>
          <a:ext cx="225107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r:id="rId4" imgW="1143000" imgH="1676400" progId="Equation.DSMT4">
                  <p:embed/>
                </p:oleObj>
              </mc:Choice>
              <mc:Fallback>
                <p:oleObj r:id="rId4" imgW="1143000" imgH="167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2273300"/>
                        <a:ext cx="225107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122738" y="2273300"/>
          <a:ext cx="87788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r:id="rId6" imgW="660400" imgH="660400" progId="Equation.3">
                  <p:embed/>
                </p:oleObj>
              </mc:Choice>
              <mc:Fallback>
                <p:oleObj r:id="rId6" imgW="660400" imgH="660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273300"/>
                        <a:ext cx="87788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4689475" y="3195638"/>
          <a:ext cx="11318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r:id="rId8" imgW="1028700" imgH="660400" progId="Equation.3">
                  <p:embed/>
                </p:oleObj>
              </mc:Choice>
              <mc:Fallback>
                <p:oleObj r:id="rId8" imgW="1028700" imgH="66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3195638"/>
                        <a:ext cx="11318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4689475" y="4100513"/>
          <a:ext cx="1131888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r:id="rId10" imgW="901700" imgH="660400" progId="Equation.3">
                  <p:embed/>
                </p:oleObj>
              </mc:Choice>
              <mc:Fallback>
                <p:oleObj r:id="rId10" imgW="901700" imgH="660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4100513"/>
                        <a:ext cx="1131888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4689475" y="5116513"/>
          <a:ext cx="129063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r:id="rId12" imgW="1028700" imgH="762000" progId="Equation.3">
                  <p:embed/>
                </p:oleObj>
              </mc:Choice>
              <mc:Fallback>
                <p:oleObj r:id="rId12" imgW="1028700" imgH="7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5116513"/>
                        <a:ext cx="1290638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3"/>
          <p:cNvGraphicFramePr>
            <a:graphicFrameLocks noChangeAspect="1"/>
          </p:cNvGraphicFramePr>
          <p:nvPr/>
        </p:nvGraphicFramePr>
        <p:xfrm>
          <a:off x="2376488" y="2451100"/>
          <a:ext cx="22939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r:id="rId4" imgW="1143000" imgH="406400" progId="Equation.DSMT4">
                  <p:embed/>
                </p:oleObj>
              </mc:Choice>
              <mc:Fallback>
                <p:oleObj r:id="rId4" imgW="1143000" imgH="4064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451100"/>
                        <a:ext cx="229393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27150" y="957263"/>
            <a:ext cx="174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2.</a:t>
            </a:r>
            <a:r>
              <a:rPr lang="zh-CN" altLang="en-US" sz="40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计算</a:t>
            </a:r>
          </a:p>
        </p:txBody>
      </p:sp>
      <p:graphicFrame>
        <p:nvGraphicFramePr>
          <p:cNvPr id="13" name="Object 33"/>
          <p:cNvGraphicFramePr>
            <a:graphicFrameLocks noChangeAspect="1"/>
          </p:cNvGraphicFramePr>
          <p:nvPr/>
        </p:nvGraphicFramePr>
        <p:xfrm>
          <a:off x="4821238" y="2476500"/>
          <a:ext cx="23701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r:id="rId6" imgW="1180465" imgH="393700" progId="Equation.DSMT4">
                  <p:embed/>
                </p:oleObj>
              </mc:Choice>
              <mc:Fallback>
                <p:oleObj r:id="rId6" imgW="1180465" imgH="3937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476500"/>
                        <a:ext cx="23701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3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911475" y="3557588"/>
          <a:ext cx="744538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r:id="rId4" imgW="419100" imgH="762000" progId="Equation.DSMT4">
                  <p:embed/>
                </p:oleObj>
              </mc:Choice>
              <mc:Fallback>
                <p:oleObj r:id="rId4" imgW="419100" imgH="762000" progId="Equation.DSMT4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557588"/>
                        <a:ext cx="744538" cy="130333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10100" y="3630613"/>
          <a:ext cx="10636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r:id="rId6" imgW="444500" imgH="368300" progId="Equation.3">
                  <p:embed/>
                </p:oleObj>
              </mc:Choice>
              <mc:Fallback>
                <p:oleObj r:id="rId6" imgW="444500" imgH="368300" progId="Equation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3630613"/>
                        <a:ext cx="1063625" cy="90963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3"/>
          <p:cNvGraphicFramePr>
            <a:graphicFrameLocks noChangeAspect="1"/>
          </p:cNvGraphicFramePr>
          <p:nvPr/>
        </p:nvGraphicFramePr>
        <p:xfrm>
          <a:off x="2598738" y="2178050"/>
          <a:ext cx="119856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r:id="rId8" imgW="596900" imgH="508000" progId="Equation.DSMT4">
                  <p:embed/>
                </p:oleObj>
              </mc:Choice>
              <mc:Fallback>
                <p:oleObj r:id="rId8" imgW="596900" imgH="5080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2178050"/>
                        <a:ext cx="119856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3"/>
          <p:cNvGraphicFramePr>
            <a:graphicFrameLocks noChangeAspect="1"/>
          </p:cNvGraphicFramePr>
          <p:nvPr/>
        </p:nvGraphicFramePr>
        <p:xfrm>
          <a:off x="4173538" y="2178050"/>
          <a:ext cx="234473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r:id="rId10" imgW="1168400" imgH="508000" progId="Equation.DSMT4">
                  <p:embed/>
                </p:oleObj>
              </mc:Choice>
              <mc:Fallback>
                <p:oleObj r:id="rId10" imgW="1168400" imgH="5080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2178050"/>
                        <a:ext cx="2344737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93813" y="1111250"/>
            <a:ext cx="174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3.</a:t>
            </a:r>
            <a:r>
              <a:rPr lang="zh-CN" altLang="en-US" sz="40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计算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WordArt 4"/>
          <p:cNvSpPr>
            <a:spLocks noChangeArrowheads="1" noChangeShapeType="1" noTextEdit="1"/>
          </p:cNvSpPr>
          <p:nvPr/>
        </p:nvSpPr>
        <p:spPr bwMode="auto">
          <a:xfrm>
            <a:off x="1339850" y="1443038"/>
            <a:ext cx="5637213" cy="1484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这节课你有哪些收获</a:t>
            </a:r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?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058988" y="3552825"/>
            <a:ext cx="4421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分式乘除法法则是什么？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339850" y="4210050"/>
            <a:ext cx="66802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2.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分式乘方运算法则是什么？进行分式乘方运算时需要注意什么？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WordArt 3"/>
          <p:cNvSpPr>
            <a:spLocks noChangeArrowheads="1" noChangeShapeType="1" noTextEdit="1"/>
          </p:cNvSpPr>
          <p:nvPr/>
        </p:nvSpPr>
        <p:spPr bwMode="auto">
          <a:xfrm>
            <a:off x="1535113" y="2143125"/>
            <a:ext cx="18573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作业</a:t>
            </a:r>
          </a:p>
        </p:txBody>
      </p:sp>
      <p:sp>
        <p:nvSpPr>
          <p:cNvPr id="57346" name="WordArt 4"/>
          <p:cNvSpPr>
            <a:spLocks noChangeArrowheads="1" noChangeShapeType="1" noTextEdit="1"/>
          </p:cNvSpPr>
          <p:nvPr/>
        </p:nvSpPr>
        <p:spPr bwMode="auto">
          <a:xfrm>
            <a:off x="2463800" y="3471863"/>
            <a:ext cx="5214938" cy="9286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347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习题</a:t>
            </a:r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3.3   </a:t>
            </a:r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题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1"/>
          <p:cNvGrpSpPr/>
          <p:nvPr/>
        </p:nvGrpSpPr>
        <p:grpSpPr bwMode="auto">
          <a:xfrm>
            <a:off x="4330700" y="974725"/>
            <a:ext cx="3756025" cy="736600"/>
            <a:chOff x="4192588" y="1246188"/>
            <a:chExt cx="3755231" cy="735012"/>
          </a:xfrm>
        </p:grpSpPr>
        <p:sp>
          <p:nvSpPr>
            <p:cNvPr id="27650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7651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01</a:t>
              </a:r>
            </a:p>
          </p:txBody>
        </p:sp>
        <p:sp>
          <p:nvSpPr>
            <p:cNvPr id="27652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学习目标</a:t>
              </a:r>
            </a:p>
          </p:txBody>
        </p:sp>
      </p:grpSp>
      <p:grpSp>
        <p:nvGrpSpPr>
          <p:cNvPr id="27653" name="组合 3"/>
          <p:cNvGrpSpPr/>
          <p:nvPr/>
        </p:nvGrpSpPr>
        <p:grpSpPr bwMode="auto">
          <a:xfrm>
            <a:off x="2311400" y="4633913"/>
            <a:ext cx="3808413" cy="736600"/>
            <a:chOff x="3246438" y="2955925"/>
            <a:chExt cx="3808412" cy="736600"/>
          </a:xfrm>
        </p:grpSpPr>
        <p:grpSp>
          <p:nvGrpSpPr>
            <p:cNvPr id="27654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27655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7656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2" charset="-122"/>
                  </a:rPr>
                  <a:t>05</a:t>
                </a:r>
              </a:p>
            </p:txBody>
          </p:sp>
        </p:grpSp>
        <p:sp>
          <p:nvSpPr>
            <p:cNvPr id="27657" name="文本框 37"/>
            <p:cNvSpPr txBox="1">
              <a:spLocks noChangeArrowheads="1"/>
            </p:cNvSpPr>
            <p:nvPr/>
          </p:nvSpPr>
          <p:spPr bwMode="auto">
            <a:xfrm>
              <a:off x="3981450" y="31210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随堂练习</a:t>
              </a:r>
            </a:p>
          </p:txBody>
        </p:sp>
      </p:grpSp>
      <p:grpSp>
        <p:nvGrpSpPr>
          <p:cNvPr id="27658" name="组合 4"/>
          <p:cNvGrpSpPr/>
          <p:nvPr/>
        </p:nvGrpSpPr>
        <p:grpSpPr bwMode="auto">
          <a:xfrm>
            <a:off x="1803400" y="5527675"/>
            <a:ext cx="3808413" cy="736600"/>
            <a:chOff x="2773363" y="3849688"/>
            <a:chExt cx="3808412" cy="735012"/>
          </a:xfrm>
        </p:grpSpPr>
        <p:grpSp>
          <p:nvGrpSpPr>
            <p:cNvPr id="27659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27660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7661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2" charset="-122"/>
                  </a:rPr>
                  <a:t>06</a:t>
                </a:r>
              </a:p>
            </p:txBody>
          </p:sp>
        </p:grpSp>
        <p:sp>
          <p:nvSpPr>
            <p:cNvPr id="27662" name="文本框 38"/>
            <p:cNvSpPr txBox="1">
              <a:spLocks noChangeArrowheads="1"/>
            </p:cNvSpPr>
            <p:nvPr/>
          </p:nvSpPr>
          <p:spPr bwMode="auto">
            <a:xfrm>
              <a:off x="3508375" y="4032250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课堂小结</a:t>
              </a:r>
            </a:p>
          </p:txBody>
        </p:sp>
      </p:grpSp>
      <p:grpSp>
        <p:nvGrpSpPr>
          <p:cNvPr id="27663" name="组合 2"/>
          <p:cNvGrpSpPr/>
          <p:nvPr/>
        </p:nvGrpSpPr>
        <p:grpSpPr bwMode="auto">
          <a:xfrm>
            <a:off x="3321050" y="2795588"/>
            <a:ext cx="3802063" cy="736600"/>
            <a:chOff x="3709988" y="2103438"/>
            <a:chExt cx="3802062" cy="736600"/>
          </a:xfrm>
        </p:grpSpPr>
        <p:sp>
          <p:nvSpPr>
            <p:cNvPr id="27664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7665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03</a:t>
              </a:r>
            </a:p>
          </p:txBody>
        </p:sp>
        <p:sp>
          <p:nvSpPr>
            <p:cNvPr id="27666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新知探究</a:t>
              </a:r>
            </a:p>
          </p:txBody>
        </p:sp>
      </p:grpSp>
      <p:grpSp>
        <p:nvGrpSpPr>
          <p:cNvPr id="27667" name="组合 2"/>
          <p:cNvGrpSpPr/>
          <p:nvPr/>
        </p:nvGrpSpPr>
        <p:grpSpPr bwMode="auto">
          <a:xfrm>
            <a:off x="3822700" y="1879600"/>
            <a:ext cx="3808413" cy="736600"/>
            <a:chOff x="3709988" y="2103438"/>
            <a:chExt cx="3808412" cy="736600"/>
          </a:xfrm>
        </p:grpSpPr>
        <p:sp>
          <p:nvSpPr>
            <p:cNvPr id="27668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7669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02</a:t>
              </a:r>
            </a:p>
          </p:txBody>
        </p:sp>
        <p:sp>
          <p:nvSpPr>
            <p:cNvPr id="27670" name="文本框 37"/>
            <p:cNvSpPr txBox="1">
              <a:spLocks noChangeArrowheads="1"/>
            </p:cNvSpPr>
            <p:nvPr/>
          </p:nvSpPr>
          <p:spPr bwMode="auto">
            <a:xfrm>
              <a:off x="4445000" y="2223418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旧知回顾</a:t>
              </a:r>
            </a:p>
          </p:txBody>
        </p:sp>
      </p:grpSp>
      <p:grpSp>
        <p:nvGrpSpPr>
          <p:cNvPr id="27671" name="组合 2"/>
          <p:cNvGrpSpPr/>
          <p:nvPr/>
        </p:nvGrpSpPr>
        <p:grpSpPr bwMode="auto">
          <a:xfrm>
            <a:off x="2819400" y="3711575"/>
            <a:ext cx="3802063" cy="736600"/>
            <a:chOff x="3709988" y="2103438"/>
            <a:chExt cx="3802062" cy="736600"/>
          </a:xfrm>
        </p:grpSpPr>
        <p:sp>
          <p:nvSpPr>
            <p:cNvPr id="27672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7673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04</a:t>
              </a:r>
            </a:p>
          </p:txBody>
        </p:sp>
        <p:sp>
          <p:nvSpPr>
            <p:cNvPr id="27674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例题精讲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36600" y="1414463"/>
            <a:ext cx="772636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1.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类比分数乘除法法则，理解分式的乘除法法则。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2.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会利用法则进行简单的分式的乘除、乘方运算。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3.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培养运算能力，体会转化思想的运用。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ject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7113" y="2220913"/>
            <a:ext cx="2071687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Object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3925" y="3770313"/>
            <a:ext cx="29083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Object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1288" y="2190750"/>
            <a:ext cx="33242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83" name="Object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59013" y="2065338"/>
            <a:ext cx="460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84" name="Object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89213" y="3597275"/>
            <a:ext cx="10223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86" name="Object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94400" y="2149475"/>
            <a:ext cx="952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WordArt 12"/>
          <p:cNvSpPr>
            <a:spLocks noChangeArrowheads="1" noChangeShapeType="1" noTextEdit="1"/>
          </p:cNvSpPr>
          <p:nvPr/>
        </p:nvSpPr>
        <p:spPr bwMode="auto">
          <a:xfrm>
            <a:off x="1054100" y="1103313"/>
            <a:ext cx="2808288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000" kern="10">
                <a:ln w="12700">
                  <a:solidFill>
                    <a:srgbClr val="EAEAEA"/>
                  </a:solidFill>
                  <a:miter lim="800000"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约分</a:t>
            </a:r>
            <a:r>
              <a:rPr lang="en-US" altLang="zh-CN" sz="6000" kern="10">
                <a:ln w="12700">
                  <a:solidFill>
                    <a:srgbClr val="EAEAEA"/>
                  </a:solidFill>
                  <a:miter lim="800000"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6000" kern="10">
                <a:ln w="12700">
                  <a:solidFill>
                    <a:srgbClr val="EAEAEA"/>
                  </a:solidFill>
                  <a:miter lim="800000"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口答</a:t>
            </a:r>
            <a:r>
              <a:rPr lang="en-US" altLang="zh-CN" sz="6000" kern="10">
                <a:ln w="12700">
                  <a:solidFill>
                    <a:srgbClr val="EAEAEA"/>
                  </a:solidFill>
                  <a:miter lim="800000"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):</a:t>
            </a:r>
            <a:endParaRPr lang="zh-CN" altLang="en-US" sz="6000" kern="10">
              <a:ln w="12700">
                <a:solidFill>
                  <a:srgbClr val="EAEAEA"/>
                </a:solidFill>
                <a:miter lim="800000"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0728" name="Object 14"/>
          <p:cNvGraphicFramePr>
            <a:graphicFrameLocks noChangeAspect="1"/>
          </p:cNvGraphicFramePr>
          <p:nvPr/>
        </p:nvGraphicFramePr>
        <p:xfrm>
          <a:off x="3824288" y="3687763"/>
          <a:ext cx="2293937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r:id="rId10" imgW="876300" imgH="419100" progId="Equation.DSMT4">
                  <p:embed/>
                </p:oleObj>
              </mc:Choice>
              <mc:Fallback>
                <p:oleObj r:id="rId10" imgW="876300" imgH="419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3687763"/>
                        <a:ext cx="2293937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6067425" y="3986213"/>
            <a:ext cx="150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(            )</a:t>
            </a:r>
          </a:p>
        </p:txBody>
      </p:sp>
      <p:graphicFrame>
        <p:nvGraphicFramePr>
          <p:cNvPr id="64528" name="Object 16"/>
          <p:cNvGraphicFramePr>
            <a:graphicFrameLocks noChangeAspect="1"/>
          </p:cNvGraphicFramePr>
          <p:nvPr/>
        </p:nvGraphicFramePr>
        <p:xfrm>
          <a:off x="6330950" y="3751263"/>
          <a:ext cx="8747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r:id="rId12" imgW="596900" imgH="660400" progId="Equation.3">
                  <p:embed/>
                </p:oleObj>
              </mc:Choice>
              <mc:Fallback>
                <p:oleObj r:id="rId12" imgW="596900" imgH="660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3751263"/>
                        <a:ext cx="87471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5"/>
          <p:cNvSpPr txBox="1">
            <a:spLocks noChangeArrowheads="1"/>
          </p:cNvSpPr>
          <p:nvPr/>
        </p:nvSpPr>
        <p:spPr bwMode="auto">
          <a:xfrm>
            <a:off x="820738" y="1147763"/>
            <a:ext cx="7813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想一想分数乘法与除法运算的法则，并计算</a:t>
            </a: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252538" y="1976438"/>
          <a:ext cx="1633537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r:id="rId4" imgW="914400" imgH="812800" progId="Equation.3">
                  <p:embed/>
                </p:oleObj>
              </mc:Choice>
              <mc:Fallback>
                <p:oleObj r:id="rId4" imgW="914400" imgH="8128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976438"/>
                        <a:ext cx="1633537" cy="145256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03513" y="1985963"/>
          <a:ext cx="12525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r:id="rId6" imgW="1320800" imgH="660400" progId="Equation.3">
                  <p:embed/>
                </p:oleObj>
              </mc:Choice>
              <mc:Fallback>
                <p:oleObj r:id="rId6" imgW="1320800" imgH="660400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1985963"/>
                        <a:ext cx="1252537" cy="6477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86075" y="2711450"/>
          <a:ext cx="2676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r:id="rId8" imgW="2679700" imgH="660400" progId="Equation.3">
                  <p:embed/>
                </p:oleObj>
              </mc:Choice>
              <mc:Fallback>
                <p:oleObj r:id="rId8" imgW="2679700" imgH="660400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2711450"/>
                        <a:ext cx="2676525" cy="69215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47763" y="4468813"/>
          <a:ext cx="1792287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r:id="rId10" imgW="926465" imgH="812165" progId="Equation.DSMT4">
                  <p:embed/>
                </p:oleObj>
              </mc:Choice>
              <mc:Fallback>
                <p:oleObj r:id="rId10" imgW="926465" imgH="812165" progId="Equation.DSMT4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4468813"/>
                        <a:ext cx="1792287" cy="157003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2632075" y="4446588"/>
          <a:ext cx="5762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r:id="rId12" imgW="241300" imgH="393700" progId="Equation.DSMT4">
                  <p:embed/>
                </p:oleObj>
              </mc:Choice>
              <mc:Fallback>
                <p:oleObj r:id="rId12" imgW="2413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4446588"/>
                        <a:ext cx="576263" cy="866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19"/>
          <p:cNvGraphicFramePr>
            <a:graphicFrameLocks noChangeAspect="1"/>
          </p:cNvGraphicFramePr>
          <p:nvPr/>
        </p:nvGraphicFramePr>
        <p:xfrm>
          <a:off x="2632075" y="5254625"/>
          <a:ext cx="9382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r:id="rId14" imgW="393700" imgH="393700" progId="Equation.DSMT4">
                  <p:embed/>
                </p:oleObj>
              </mc:Choice>
              <mc:Fallback>
                <p:oleObj r:id="rId14" imgW="393700" imgH="393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5254625"/>
                        <a:ext cx="938213" cy="938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20"/>
          <p:cNvGraphicFramePr>
            <a:graphicFrameLocks noChangeAspect="1"/>
          </p:cNvGraphicFramePr>
          <p:nvPr/>
        </p:nvGraphicFramePr>
        <p:xfrm>
          <a:off x="3586163" y="5254625"/>
          <a:ext cx="8461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r:id="rId16" imgW="355600" imgH="393065" progId="Equation.DSMT4">
                  <p:embed/>
                </p:oleObj>
              </mc:Choice>
              <mc:Fallback>
                <p:oleObj r:id="rId16" imgW="355600" imgH="39306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5254625"/>
                        <a:ext cx="846137" cy="938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63563" y="600075"/>
            <a:ext cx="22367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交流与发现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20738" y="3641725"/>
            <a:ext cx="759936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如何用字母表示分数乘法与除法的运算法则？</a:t>
            </a:r>
            <a:endParaRPr lang="en-US" altLang="zh-CN" sz="2800" b="1" dirty="0">
              <a:latin typeface="Times New Roman Italic" pitchFamily="18" charset="0"/>
              <a:ea typeface="黑体" panose="0201060906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527050" y="1414463"/>
            <a:ext cx="77485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3.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仿照分数乘除法的运算法则，如果字母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a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b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c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d 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都表示整式，下面的运算怎样进行？与同伴交流你的想法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.</a:t>
            </a:r>
          </a:p>
        </p:txBody>
      </p:sp>
      <p:graphicFrame>
        <p:nvGraphicFramePr>
          <p:cNvPr id="4101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31913" y="3741738"/>
          <a:ext cx="17399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r:id="rId4" imgW="927100" imgH="1041400" progId="Equation.DSMT4">
                  <p:embed/>
                </p:oleObj>
              </mc:Choice>
              <mc:Fallback>
                <p:oleObj r:id="rId4" imgW="927100" imgH="1041400" progId="Equation.DSMT4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741738"/>
                        <a:ext cx="1739900" cy="19558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2767013" y="3686175"/>
          <a:ext cx="5762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r:id="rId6" imgW="241300" imgH="393700" progId="Equation.DSMT4">
                  <p:embed/>
                </p:oleObj>
              </mc:Choice>
              <mc:Fallback>
                <p:oleObj r:id="rId6" imgW="2413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3686175"/>
                        <a:ext cx="576262" cy="866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19"/>
          <p:cNvGraphicFramePr>
            <a:graphicFrameLocks noChangeAspect="1"/>
          </p:cNvGraphicFramePr>
          <p:nvPr/>
        </p:nvGraphicFramePr>
        <p:xfrm>
          <a:off x="2784475" y="4819650"/>
          <a:ext cx="9382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r:id="rId8" imgW="393700" imgH="393700" progId="Equation.DSMT4">
                  <p:embed/>
                </p:oleObj>
              </mc:Choice>
              <mc:Fallback>
                <p:oleObj r:id="rId8" imgW="393700" imgH="393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4819650"/>
                        <a:ext cx="938213" cy="938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20"/>
          <p:cNvGraphicFramePr>
            <a:graphicFrameLocks noChangeAspect="1"/>
          </p:cNvGraphicFramePr>
          <p:nvPr/>
        </p:nvGraphicFramePr>
        <p:xfrm>
          <a:off x="3724275" y="4819650"/>
          <a:ext cx="84613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r:id="rId10" imgW="355600" imgH="393065" progId="Equation.DSMT4">
                  <p:embed/>
                </p:oleObj>
              </mc:Choice>
              <mc:Fallback>
                <p:oleObj r:id="rId10" imgW="355600" imgH="39306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4819650"/>
                        <a:ext cx="846138" cy="938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5"/>
          <p:cNvGrpSpPr/>
          <p:nvPr/>
        </p:nvGrpSpPr>
        <p:grpSpPr bwMode="auto">
          <a:xfrm>
            <a:off x="4519613" y="3344863"/>
            <a:ext cx="3695700" cy="1657350"/>
            <a:chOff x="2699" y="2931"/>
            <a:chExt cx="2166" cy="1044"/>
          </a:xfrm>
        </p:grpSpPr>
        <p:sp>
          <p:nvSpPr>
            <p:cNvPr id="4110" name="AutoShape 22"/>
            <p:cNvSpPr>
              <a:spLocks noChangeArrowheads="1"/>
            </p:cNvSpPr>
            <p:nvPr/>
          </p:nvSpPr>
          <p:spPr bwMode="auto">
            <a:xfrm>
              <a:off x="2699" y="2931"/>
              <a:ext cx="2132" cy="1044"/>
            </a:xfrm>
            <a:prstGeom prst="cloudCallout">
              <a:avLst>
                <a:gd name="adj1" fmla="val 40620"/>
                <a:gd name="adj2" fmla="val 7040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 marL="342900" indent="-3429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endParaRPr lang="zh-CN" altLang="zh-CN" smtClean="0">
                <a:latin typeface="Times New Roman Italic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4824" name="Text Box 23"/>
            <p:cNvSpPr txBox="1">
              <a:spLocks noChangeArrowheads="1"/>
            </p:cNvSpPr>
            <p:nvPr/>
          </p:nvSpPr>
          <p:spPr bwMode="auto">
            <a:xfrm>
              <a:off x="2762" y="2976"/>
              <a:ext cx="2103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       你能总结出分式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乘除的法则吗？</a:t>
              </a:r>
            </a:p>
          </p:txBody>
        </p:sp>
      </p:grpSp>
      <p:pic>
        <p:nvPicPr>
          <p:cNvPr id="4109" name="Picture 24" descr="女博士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37488" y="4654550"/>
            <a:ext cx="9715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30225" y="665163"/>
            <a:ext cx="22367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交流与发现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-533400" y="5254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 Italic" pitchFamily="18" charset="0"/>
              <a:ea typeface="黑体" panose="0201060906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60413" y="1676400"/>
            <a:ext cx="771525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</a:rPr>
              <a:t>分式的乘除法法则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0" dirty="0" smtClean="0">
                <a:latin typeface="Times New Roman Italic" pitchFamily="18" charset="0"/>
                <a:ea typeface="黑体" panose="02010609060101010101" pitchFamily="2" charset="-122"/>
              </a:rPr>
              <a:t>        两个分式相乘，用</a:t>
            </a:r>
            <a:r>
              <a:rPr kumimoji="1" lang="zh-CN" altLang="en-US" sz="3200" b="0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分子的积</a:t>
            </a:r>
            <a:r>
              <a:rPr kumimoji="1" lang="zh-CN" altLang="en-US" sz="3200" b="0" dirty="0" smtClean="0">
                <a:latin typeface="Times New Roman Italic" pitchFamily="18" charset="0"/>
                <a:ea typeface="黑体" panose="02010609060101010101" pitchFamily="2" charset="-122"/>
              </a:rPr>
              <a:t>作为积的分子，</a:t>
            </a:r>
            <a:r>
              <a:rPr kumimoji="1" lang="zh-CN" altLang="en-US" sz="3200" b="0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分母的积</a:t>
            </a:r>
            <a:r>
              <a:rPr kumimoji="1" lang="zh-CN" altLang="en-US" sz="3200" b="0" dirty="0" smtClean="0">
                <a:latin typeface="Times New Roman Italic" pitchFamily="18" charset="0"/>
                <a:ea typeface="黑体" panose="02010609060101010101" pitchFamily="2" charset="-122"/>
              </a:rPr>
              <a:t>作为积的分母；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0" dirty="0" smtClean="0">
                <a:latin typeface="Times New Roman Italic" pitchFamily="18" charset="0"/>
                <a:ea typeface="黑体" panose="02010609060101010101" pitchFamily="2" charset="-122"/>
              </a:rPr>
              <a:t>        两个分式相除，把</a:t>
            </a:r>
            <a:r>
              <a:rPr kumimoji="1" lang="zh-CN" altLang="en-US" sz="3200" b="0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除式的分子、分母颠倒位置</a:t>
            </a:r>
            <a:r>
              <a:rPr kumimoji="1" lang="zh-CN" altLang="en-US" sz="3200" b="0" dirty="0" smtClean="0">
                <a:latin typeface="Times New Roman Italic" pitchFamily="18" charset="0"/>
                <a:ea typeface="黑体" panose="02010609060101010101" pitchFamily="2" charset="-122"/>
              </a:rPr>
              <a:t>后，再与被除式相乘。</a:t>
            </a:r>
          </a:p>
        </p:txBody>
      </p:sp>
      <p:sp>
        <p:nvSpPr>
          <p:cNvPr id="36868" name="WordArt 5"/>
          <p:cNvSpPr>
            <a:spLocks noChangeArrowheads="1" noChangeShapeType="1" noTextEdit="1"/>
          </p:cNvSpPr>
          <p:nvPr/>
        </p:nvSpPr>
        <p:spPr bwMode="auto">
          <a:xfrm>
            <a:off x="1000125" y="754063"/>
            <a:ext cx="252095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总结得：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 bwMode="auto">
          <a:xfrm>
            <a:off x="835025" y="1631950"/>
            <a:ext cx="984250" cy="995363"/>
            <a:chOff x="1438" y="2523"/>
            <a:chExt cx="687" cy="688"/>
          </a:xfrm>
        </p:grpSpPr>
        <p:sp>
          <p:nvSpPr>
            <p:cNvPr id="38914" name="Oval 29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320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解</a:t>
              </a:r>
            </a:p>
          </p:txBody>
        </p:sp>
        <p:grpSp>
          <p:nvGrpSpPr>
            <p:cNvPr id="38915" name="Group 30"/>
            <p:cNvGrpSpPr>
              <a:grpSpLocks noChangeAspect="1"/>
            </p:cNvGrpSpPr>
            <p:nvPr/>
          </p:nvGrpSpPr>
          <p:grpSpPr bwMode="auto">
            <a:xfrm>
              <a:off x="1438" y="2524"/>
              <a:ext cx="687" cy="687"/>
              <a:chOff x="975" y="754"/>
              <a:chExt cx="1406" cy="1406"/>
            </a:xfrm>
          </p:grpSpPr>
          <p:sp>
            <p:nvSpPr>
              <p:cNvPr id="1948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975" y="754"/>
                <a:ext cx="1406" cy="1406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 sz="3200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9488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1025" y="804"/>
                <a:ext cx="1306" cy="1307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 sz="3200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</p:grpSp>
      </p:grpSp>
      <p:graphicFrame>
        <p:nvGraphicFramePr>
          <p:cNvPr id="19489" name="Object 33"/>
          <p:cNvGraphicFramePr>
            <a:graphicFrameLocks noChangeAspect="1"/>
          </p:cNvGraphicFramePr>
          <p:nvPr/>
        </p:nvGraphicFramePr>
        <p:xfrm>
          <a:off x="1966913" y="1581150"/>
          <a:ext cx="17335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r:id="rId4" imgW="862965" imgH="393700" progId="Equation.DSMT4">
                  <p:embed/>
                </p:oleObj>
              </mc:Choice>
              <mc:Fallback>
                <p:oleObj r:id="rId4" imgW="862965" imgH="3937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581150"/>
                        <a:ext cx="17335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0" name="Object 34"/>
          <p:cNvGraphicFramePr>
            <a:graphicFrameLocks noChangeAspect="1"/>
          </p:cNvGraphicFramePr>
          <p:nvPr/>
        </p:nvGraphicFramePr>
        <p:xfrm>
          <a:off x="3641725" y="1617663"/>
          <a:ext cx="19065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r:id="rId6" imgW="812165" imgH="393700" progId="Equation.DSMT4">
                  <p:embed/>
                </p:oleObj>
              </mc:Choice>
              <mc:Fallback>
                <p:oleObj r:id="rId6" imgW="812165" imgH="393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1617663"/>
                        <a:ext cx="190658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1" name="Object 35"/>
          <p:cNvGraphicFramePr>
            <a:graphicFrameLocks noChangeAspect="1"/>
          </p:cNvGraphicFramePr>
          <p:nvPr/>
        </p:nvGraphicFramePr>
        <p:xfrm>
          <a:off x="5500688" y="1603375"/>
          <a:ext cx="8461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5" r:id="rId8" imgW="419100" imgH="393700" progId="Equation.DSMT4">
                  <p:embed/>
                </p:oleObj>
              </mc:Choice>
              <mc:Fallback>
                <p:oleObj r:id="rId8" imgW="4191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1603375"/>
                        <a:ext cx="8461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2" name="Object 36"/>
          <p:cNvGraphicFramePr>
            <a:graphicFrameLocks noChangeAspect="1"/>
          </p:cNvGraphicFramePr>
          <p:nvPr/>
        </p:nvGraphicFramePr>
        <p:xfrm>
          <a:off x="1966913" y="2551113"/>
          <a:ext cx="20399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r:id="rId10" imgW="965200" imgH="419100" progId="Equation.DSMT4">
                  <p:embed/>
                </p:oleObj>
              </mc:Choice>
              <mc:Fallback>
                <p:oleObj r:id="rId10" imgW="965200" imgH="4191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551113"/>
                        <a:ext cx="203993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4" name="Object 38"/>
          <p:cNvGraphicFramePr>
            <a:graphicFrameLocks noChangeAspect="1"/>
          </p:cNvGraphicFramePr>
          <p:nvPr/>
        </p:nvGraphicFramePr>
        <p:xfrm>
          <a:off x="5637213" y="2551113"/>
          <a:ext cx="123666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r:id="rId12" imgW="558800" imgH="419100" progId="Equation.DSMT4">
                  <p:embed/>
                </p:oleObj>
              </mc:Choice>
              <mc:Fallback>
                <p:oleObj r:id="rId12" imgW="558800" imgH="4191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2551113"/>
                        <a:ext cx="1236662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3" name="Object 37"/>
          <p:cNvGraphicFramePr>
            <a:graphicFrameLocks noChangeAspect="1"/>
          </p:cNvGraphicFramePr>
          <p:nvPr/>
        </p:nvGraphicFramePr>
        <p:xfrm>
          <a:off x="3963988" y="2513013"/>
          <a:ext cx="17653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r:id="rId14" imgW="812165" imgH="444500" progId="Equation.DSMT4">
                  <p:embed/>
                </p:oleObj>
              </mc:Choice>
              <mc:Fallback>
                <p:oleObj r:id="rId14" imgW="812165" imgH="4445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2513013"/>
                        <a:ext cx="1765300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29" name="Rectangle 73"/>
          <p:cNvSpPr>
            <a:spLocks noChangeArrowheads="1"/>
          </p:cNvSpPr>
          <p:nvPr/>
        </p:nvSpPr>
        <p:spPr bwMode="auto">
          <a:xfrm>
            <a:off x="242888" y="3487738"/>
            <a:ext cx="81597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  <a:defRPr/>
            </a:pPr>
            <a:r>
              <a:rPr kumimoji="1" lang="zh-CN" altLang="en-US" dirty="0" smtClean="0">
                <a:solidFill>
                  <a:srgbClr val="800000"/>
                </a:solidFill>
                <a:latin typeface="Times New Roman Italic" pitchFamily="18" charset="0"/>
                <a:ea typeface="黑体" panose="02010609060101010101" pitchFamily="2" charset="-122"/>
              </a:rPr>
              <a:t>        </a:t>
            </a:r>
            <a:r>
              <a:rPr kumimoji="1" lang="zh-CN" alt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</a:rPr>
              <a:t>分子和分母都是单项式的分式乘除法的解题步骤是：</a:t>
            </a:r>
          </a:p>
          <a:p>
            <a:pPr eaLnBrk="1" hangingPunct="1">
              <a:lnSpc>
                <a:spcPts val="4000"/>
              </a:lnSpc>
              <a:buFontTx/>
              <a:buNone/>
              <a:defRPr/>
            </a:pPr>
            <a:r>
              <a:rPr kumimoji="1" lang="zh-CN" altLang="en-US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        ①把分式除法运算变成分式乘法运算；</a:t>
            </a:r>
          </a:p>
          <a:p>
            <a:pPr eaLnBrk="1" hangingPunct="1">
              <a:lnSpc>
                <a:spcPts val="4000"/>
              </a:lnSpc>
              <a:buFontTx/>
              <a:buNone/>
              <a:defRPr/>
            </a:pPr>
            <a:r>
              <a:rPr kumimoji="1" lang="zh-CN" altLang="en-US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        ②确定积的符号；</a:t>
            </a:r>
          </a:p>
          <a:p>
            <a:pPr eaLnBrk="1" hangingPunct="1">
              <a:lnSpc>
                <a:spcPts val="4000"/>
              </a:lnSpc>
              <a:buFontTx/>
              <a:buNone/>
              <a:defRPr/>
            </a:pPr>
            <a:r>
              <a:rPr kumimoji="1" lang="zh-CN" altLang="en-US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        ③约分；   </a:t>
            </a:r>
          </a:p>
          <a:p>
            <a:pPr eaLnBrk="1" hangingPunct="1">
              <a:lnSpc>
                <a:spcPts val="4000"/>
              </a:lnSpc>
              <a:buFontTx/>
              <a:buNone/>
              <a:defRPr/>
            </a:pPr>
            <a:r>
              <a:rPr kumimoji="1" lang="zh-CN" altLang="en-US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        ④写出结果</a:t>
            </a:r>
            <a:r>
              <a:rPr kumimoji="1" lang="en-US" altLang="zh-CN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</a:rPr>
              <a:t>.</a:t>
            </a:r>
            <a:endParaRPr kumimoji="1" lang="zh-CN" altLang="en-US" dirty="0" smtClean="0">
              <a:solidFill>
                <a:srgbClr val="FF0000"/>
              </a:solidFill>
              <a:latin typeface="Times New Roman Italic" pitchFamily="18" charset="0"/>
              <a:ea typeface="黑体" panose="0201060906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985838" y="636588"/>
            <a:ext cx="4862512" cy="842962"/>
            <a:chOff x="986065" y="636588"/>
            <a:chExt cx="4862285" cy="842962"/>
          </a:xfrm>
        </p:grpSpPr>
        <p:graphicFrame>
          <p:nvGraphicFramePr>
            <p:cNvPr id="38926" name="Object 33"/>
            <p:cNvGraphicFramePr>
              <a:graphicFrameLocks noChangeAspect="1"/>
            </p:cNvGraphicFramePr>
            <p:nvPr/>
          </p:nvGraphicFramePr>
          <p:xfrm>
            <a:off x="1850634" y="687387"/>
            <a:ext cx="1733550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9" r:id="rId16" imgW="862965" imgH="393700" progId="Equation.DSMT4">
                    <p:embed/>
                  </p:oleObj>
                </mc:Choice>
                <mc:Fallback>
                  <p:oleObj r:id="rId16" imgW="862965" imgH="3937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0634" y="687387"/>
                          <a:ext cx="1733550" cy="792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7" name="Object 33"/>
            <p:cNvGraphicFramePr>
              <a:graphicFrameLocks noChangeAspect="1"/>
            </p:cNvGraphicFramePr>
            <p:nvPr/>
          </p:nvGraphicFramePr>
          <p:xfrm>
            <a:off x="3860800" y="636588"/>
            <a:ext cx="1987550" cy="842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0" r:id="rId18" imgW="990600" imgH="419100" progId="Equation.DSMT4">
                    <p:embed/>
                  </p:oleObj>
                </mc:Choice>
                <mc:Fallback>
                  <p:oleObj r:id="rId18" imgW="990600" imgH="4191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800" y="636588"/>
                          <a:ext cx="1987550" cy="842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5" name="Text Box 67"/>
            <p:cNvSpPr txBox="1">
              <a:spLocks noChangeArrowheads="1"/>
            </p:cNvSpPr>
            <p:nvPr/>
          </p:nvSpPr>
          <p:spPr bwMode="auto">
            <a:xfrm>
              <a:off x="986065" y="777875"/>
              <a:ext cx="1085799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例</a:t>
              </a:r>
              <a:r>
                <a:rPr lang="en-US" altLang="zh-CN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1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、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 bwMode="auto">
          <a:xfrm>
            <a:off x="976313" y="2214563"/>
            <a:ext cx="982662" cy="1028700"/>
            <a:chOff x="249" y="1260"/>
            <a:chExt cx="619" cy="648"/>
          </a:xfrm>
        </p:grpSpPr>
        <p:grpSp>
          <p:nvGrpSpPr>
            <p:cNvPr id="40962" name="Group 26"/>
            <p:cNvGrpSpPr>
              <a:grpSpLocks noChangeAspect="1"/>
            </p:cNvGrpSpPr>
            <p:nvPr/>
          </p:nvGrpSpPr>
          <p:grpSpPr bwMode="auto">
            <a:xfrm>
              <a:off x="249" y="1260"/>
              <a:ext cx="586" cy="631"/>
              <a:chOff x="2479" y="2094"/>
              <a:chExt cx="759" cy="817"/>
            </a:xfrm>
          </p:grpSpPr>
          <p:sp>
            <p:nvSpPr>
              <p:cNvPr id="22555" name="Oval 27"/>
              <p:cNvSpPr>
                <a:spLocks noChangeAspect="1" noChangeArrowheads="1"/>
              </p:cNvSpPr>
              <p:nvPr/>
            </p:nvSpPr>
            <p:spPr bwMode="auto">
              <a:xfrm>
                <a:off x="2479" y="2290"/>
                <a:ext cx="212" cy="42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grpSp>
            <p:nvGrpSpPr>
              <p:cNvPr id="40964" name="Group 28"/>
              <p:cNvGrpSpPr>
                <a:grpSpLocks noChangeAspect="1"/>
              </p:cNvGrpSpPr>
              <p:nvPr/>
            </p:nvGrpSpPr>
            <p:grpSpPr bwMode="auto">
              <a:xfrm>
                <a:off x="2507" y="2094"/>
                <a:ext cx="150" cy="817"/>
                <a:chOff x="840" y="1866"/>
                <a:chExt cx="162" cy="880"/>
              </a:xfrm>
            </p:grpSpPr>
            <p:sp>
              <p:nvSpPr>
                <p:cNvPr id="22557" name="AutoShap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42" y="1866"/>
                  <a:ext cx="159" cy="880"/>
                </a:xfrm>
                <a:custGeom>
                  <a:avLst/>
                  <a:gdLst>
                    <a:gd name="G0" fmla="+- 9584 0 0"/>
                    <a:gd name="G1" fmla="+- 11735751 0 0"/>
                    <a:gd name="G2" fmla="+- 0 0 11735751"/>
                    <a:gd name="T0" fmla="*/ 0 256 1"/>
                    <a:gd name="T1" fmla="*/ 180 256 1"/>
                    <a:gd name="G3" fmla="+- 11735751 T0 T1"/>
                    <a:gd name="T2" fmla="*/ 0 256 1"/>
                    <a:gd name="T3" fmla="*/ 90 256 1"/>
                    <a:gd name="G4" fmla="+- 11735751 T2 T3"/>
                    <a:gd name="G5" fmla="*/ G4 2 1"/>
                    <a:gd name="T4" fmla="*/ 90 256 1"/>
                    <a:gd name="T5" fmla="*/ 0 256 1"/>
                    <a:gd name="G6" fmla="+- 11735751 T4 T5"/>
                    <a:gd name="G7" fmla="*/ G6 2 1"/>
                    <a:gd name="G8" fmla="abs 117357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584"/>
                    <a:gd name="G18" fmla="*/ 9584 1 2"/>
                    <a:gd name="G19" fmla="+- G18 5400 0"/>
                    <a:gd name="G20" fmla="cos G19 11735751"/>
                    <a:gd name="G21" fmla="sin G19 11735751"/>
                    <a:gd name="G22" fmla="+- G20 10800 0"/>
                    <a:gd name="G23" fmla="+- G21 10800 0"/>
                    <a:gd name="G24" fmla="+- 10800 0 G20"/>
                    <a:gd name="G25" fmla="+- 9584 10800 0"/>
                    <a:gd name="G26" fmla="?: G9 G17 G25"/>
                    <a:gd name="G27" fmla="?: G9 0 21600"/>
                    <a:gd name="G28" fmla="cos 10800 11735751"/>
                    <a:gd name="G29" fmla="sin 10800 11735751"/>
                    <a:gd name="G30" fmla="sin 9584 117357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35751 G34 0"/>
                    <a:gd name="G36" fmla="?: G6 G35 G31"/>
                    <a:gd name="G37" fmla="+- 21600 0 G36"/>
                    <a:gd name="G38" fmla="?: G4 0 G33"/>
                    <a:gd name="G39" fmla="?: 117357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609 w 21600"/>
                    <a:gd name="T15" fmla="*/ 10964 h 21600"/>
                    <a:gd name="T16" fmla="*/ 10800 w 21600"/>
                    <a:gd name="T17" fmla="*/ 1216 h 21600"/>
                    <a:gd name="T18" fmla="*/ 20991 w 21600"/>
                    <a:gd name="T19" fmla="*/ 10964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217" y="10954"/>
                      </a:moveTo>
                      <a:cubicBezTo>
                        <a:pt x="1216" y="10903"/>
                        <a:pt x="1216" y="10851"/>
                        <a:pt x="1216" y="10800"/>
                      </a:cubicBezTo>
                      <a:cubicBezTo>
                        <a:pt x="1216" y="5506"/>
                        <a:pt x="5506" y="1216"/>
                        <a:pt x="10800" y="1216"/>
                      </a:cubicBezTo>
                      <a:cubicBezTo>
                        <a:pt x="16093" y="1216"/>
                        <a:pt x="20384" y="5506"/>
                        <a:pt x="20384" y="10800"/>
                      </a:cubicBezTo>
                      <a:cubicBezTo>
                        <a:pt x="20384" y="10851"/>
                        <a:pt x="20383" y="10903"/>
                        <a:pt x="20382" y="10954"/>
                      </a:cubicBezTo>
                      <a:lnTo>
                        <a:pt x="21598" y="10974"/>
                      </a:lnTo>
                      <a:cubicBezTo>
                        <a:pt x="21599" y="10916"/>
                        <a:pt x="21600" y="1085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858"/>
                        <a:pt x="0" y="10916"/>
                        <a:pt x="1" y="1097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  <a:gs pos="50000">
                      <a:schemeClr val="tx2">
                        <a:alpha val="50000"/>
                      </a:schemeClr>
                    </a:gs>
                    <a:gs pos="10000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Tx/>
                    <a:buNone/>
                    <a:defRPr/>
                  </a:pPr>
                  <a:endParaRPr lang="zh-CN" altLang="en-US">
                    <a:latin typeface="Times New Roman Italic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22558" name="AutoShape 3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42" y="1866"/>
                  <a:ext cx="159" cy="880"/>
                </a:xfrm>
                <a:custGeom>
                  <a:avLst/>
                  <a:gdLst>
                    <a:gd name="G0" fmla="+- 9584 0 0"/>
                    <a:gd name="G1" fmla="+- 11735751 0 0"/>
                    <a:gd name="G2" fmla="+- 0 0 11735751"/>
                    <a:gd name="T0" fmla="*/ 0 256 1"/>
                    <a:gd name="T1" fmla="*/ 180 256 1"/>
                    <a:gd name="G3" fmla="+- 11735751 T0 T1"/>
                    <a:gd name="T2" fmla="*/ 0 256 1"/>
                    <a:gd name="T3" fmla="*/ 90 256 1"/>
                    <a:gd name="G4" fmla="+- 11735751 T2 T3"/>
                    <a:gd name="G5" fmla="*/ G4 2 1"/>
                    <a:gd name="T4" fmla="*/ 90 256 1"/>
                    <a:gd name="T5" fmla="*/ 0 256 1"/>
                    <a:gd name="G6" fmla="+- 11735751 T4 T5"/>
                    <a:gd name="G7" fmla="*/ G6 2 1"/>
                    <a:gd name="G8" fmla="abs 117357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584"/>
                    <a:gd name="G18" fmla="*/ 9584 1 2"/>
                    <a:gd name="G19" fmla="+- G18 5400 0"/>
                    <a:gd name="G20" fmla="cos G19 11735751"/>
                    <a:gd name="G21" fmla="sin G19 11735751"/>
                    <a:gd name="G22" fmla="+- G20 10800 0"/>
                    <a:gd name="G23" fmla="+- G21 10800 0"/>
                    <a:gd name="G24" fmla="+- 10800 0 G20"/>
                    <a:gd name="G25" fmla="+- 9584 10800 0"/>
                    <a:gd name="G26" fmla="?: G9 G17 G25"/>
                    <a:gd name="G27" fmla="?: G9 0 21600"/>
                    <a:gd name="G28" fmla="cos 10800 11735751"/>
                    <a:gd name="G29" fmla="sin 10800 11735751"/>
                    <a:gd name="G30" fmla="sin 9584 117357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35751 G34 0"/>
                    <a:gd name="G36" fmla="?: G6 G35 G31"/>
                    <a:gd name="G37" fmla="+- 21600 0 G36"/>
                    <a:gd name="G38" fmla="?: G4 0 G33"/>
                    <a:gd name="G39" fmla="?: 117357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609 w 21600"/>
                    <a:gd name="T15" fmla="*/ 10964 h 21600"/>
                    <a:gd name="T16" fmla="*/ 10800 w 21600"/>
                    <a:gd name="T17" fmla="*/ 1216 h 21600"/>
                    <a:gd name="T18" fmla="*/ 20991 w 21600"/>
                    <a:gd name="T19" fmla="*/ 10964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217" y="10954"/>
                      </a:moveTo>
                      <a:cubicBezTo>
                        <a:pt x="1216" y="10903"/>
                        <a:pt x="1216" y="10851"/>
                        <a:pt x="1216" y="10800"/>
                      </a:cubicBezTo>
                      <a:cubicBezTo>
                        <a:pt x="1216" y="5506"/>
                        <a:pt x="5506" y="1216"/>
                        <a:pt x="10800" y="1216"/>
                      </a:cubicBezTo>
                      <a:cubicBezTo>
                        <a:pt x="16093" y="1216"/>
                        <a:pt x="20384" y="5506"/>
                        <a:pt x="20384" y="10800"/>
                      </a:cubicBezTo>
                      <a:cubicBezTo>
                        <a:pt x="20384" y="10851"/>
                        <a:pt x="20383" y="10903"/>
                        <a:pt x="20382" y="10954"/>
                      </a:cubicBezTo>
                      <a:lnTo>
                        <a:pt x="21598" y="10974"/>
                      </a:lnTo>
                      <a:cubicBezTo>
                        <a:pt x="21599" y="10916"/>
                        <a:pt x="21600" y="1085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858"/>
                        <a:pt x="0" y="10916"/>
                        <a:pt x="1" y="1097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  <a:gs pos="50000">
                      <a:schemeClr val="tx2">
                        <a:alpha val="50000"/>
                      </a:schemeClr>
                    </a:gs>
                    <a:gs pos="10000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Tx/>
                    <a:buNone/>
                    <a:defRPr/>
                  </a:pPr>
                  <a:endParaRPr lang="zh-CN" altLang="en-US">
                    <a:latin typeface="Times New Roman Italic" pitchFamily="18" charset="0"/>
                    <a:ea typeface="黑体" panose="02010609060101010101" pitchFamily="2" charset="-122"/>
                  </a:endParaRPr>
                </a:p>
              </p:txBody>
            </p:sp>
          </p:grpSp>
          <p:sp>
            <p:nvSpPr>
              <p:cNvPr id="22559" name="Oval 31"/>
              <p:cNvSpPr>
                <a:spLocks noChangeAspect="1" noChangeArrowheads="1"/>
              </p:cNvSpPr>
              <p:nvPr/>
            </p:nvSpPr>
            <p:spPr bwMode="auto">
              <a:xfrm>
                <a:off x="2554" y="2290"/>
                <a:ext cx="684" cy="42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2560" name="Oval 32"/>
              <p:cNvSpPr>
                <a:spLocks noChangeAspect="1" noChangeArrowheads="1"/>
              </p:cNvSpPr>
              <p:nvPr/>
            </p:nvSpPr>
            <p:spPr bwMode="auto">
              <a:xfrm>
                <a:off x="2554" y="2290"/>
                <a:ext cx="684" cy="42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40969" name="Group 40"/>
            <p:cNvGrpSpPr>
              <a:grpSpLocks noChangeAspect="1"/>
            </p:cNvGrpSpPr>
            <p:nvPr/>
          </p:nvGrpSpPr>
          <p:grpSpPr bwMode="auto">
            <a:xfrm>
              <a:off x="249" y="1277"/>
              <a:ext cx="619" cy="631"/>
              <a:chOff x="2479" y="2115"/>
              <a:chExt cx="759" cy="774"/>
            </a:xfrm>
          </p:grpSpPr>
          <p:sp>
            <p:nvSpPr>
              <p:cNvPr id="22569" name="Oval 41"/>
              <p:cNvSpPr>
                <a:spLocks noChangeAspect="1" noChangeArrowheads="1"/>
              </p:cNvSpPr>
              <p:nvPr/>
            </p:nvSpPr>
            <p:spPr bwMode="auto">
              <a:xfrm>
                <a:off x="2479" y="2301"/>
                <a:ext cx="201" cy="401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grpSp>
            <p:nvGrpSpPr>
              <p:cNvPr id="40971" name="Group 42"/>
              <p:cNvGrpSpPr>
                <a:grpSpLocks noChangeAspect="1"/>
              </p:cNvGrpSpPr>
              <p:nvPr/>
            </p:nvGrpSpPr>
            <p:grpSpPr bwMode="auto">
              <a:xfrm>
                <a:off x="2508" y="2115"/>
                <a:ext cx="143" cy="774"/>
                <a:chOff x="839" y="1889"/>
                <a:chExt cx="154" cy="834"/>
              </a:xfrm>
            </p:grpSpPr>
            <p:sp>
              <p:nvSpPr>
                <p:cNvPr id="22571" name="AutoShap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839" y="1889"/>
                  <a:ext cx="152" cy="834"/>
                </a:xfrm>
                <a:custGeom>
                  <a:avLst/>
                  <a:gdLst>
                    <a:gd name="G0" fmla="+- 9584 0 0"/>
                    <a:gd name="G1" fmla="+- 11735751 0 0"/>
                    <a:gd name="G2" fmla="+- 0 0 11735751"/>
                    <a:gd name="T0" fmla="*/ 0 256 1"/>
                    <a:gd name="T1" fmla="*/ 180 256 1"/>
                    <a:gd name="G3" fmla="+- 11735751 T0 T1"/>
                    <a:gd name="T2" fmla="*/ 0 256 1"/>
                    <a:gd name="T3" fmla="*/ 90 256 1"/>
                    <a:gd name="G4" fmla="+- 11735751 T2 T3"/>
                    <a:gd name="G5" fmla="*/ G4 2 1"/>
                    <a:gd name="T4" fmla="*/ 90 256 1"/>
                    <a:gd name="T5" fmla="*/ 0 256 1"/>
                    <a:gd name="G6" fmla="+- 11735751 T4 T5"/>
                    <a:gd name="G7" fmla="*/ G6 2 1"/>
                    <a:gd name="G8" fmla="abs 117357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584"/>
                    <a:gd name="G18" fmla="*/ 9584 1 2"/>
                    <a:gd name="G19" fmla="+- G18 5400 0"/>
                    <a:gd name="G20" fmla="cos G19 11735751"/>
                    <a:gd name="G21" fmla="sin G19 11735751"/>
                    <a:gd name="G22" fmla="+- G20 10800 0"/>
                    <a:gd name="G23" fmla="+- G21 10800 0"/>
                    <a:gd name="G24" fmla="+- 10800 0 G20"/>
                    <a:gd name="G25" fmla="+- 9584 10800 0"/>
                    <a:gd name="G26" fmla="?: G9 G17 G25"/>
                    <a:gd name="G27" fmla="?: G9 0 21600"/>
                    <a:gd name="G28" fmla="cos 10800 11735751"/>
                    <a:gd name="G29" fmla="sin 10800 11735751"/>
                    <a:gd name="G30" fmla="sin 9584 117357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35751 G34 0"/>
                    <a:gd name="G36" fmla="?: G6 G35 G31"/>
                    <a:gd name="G37" fmla="+- 21600 0 G36"/>
                    <a:gd name="G38" fmla="?: G4 0 G33"/>
                    <a:gd name="G39" fmla="?: 117357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609 w 21600"/>
                    <a:gd name="T15" fmla="*/ 10964 h 21600"/>
                    <a:gd name="T16" fmla="*/ 10800 w 21600"/>
                    <a:gd name="T17" fmla="*/ 1216 h 21600"/>
                    <a:gd name="T18" fmla="*/ 20991 w 21600"/>
                    <a:gd name="T19" fmla="*/ 10964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217" y="10954"/>
                      </a:moveTo>
                      <a:cubicBezTo>
                        <a:pt x="1216" y="10903"/>
                        <a:pt x="1216" y="10851"/>
                        <a:pt x="1216" y="10800"/>
                      </a:cubicBezTo>
                      <a:cubicBezTo>
                        <a:pt x="1216" y="5506"/>
                        <a:pt x="5506" y="1216"/>
                        <a:pt x="10800" y="1216"/>
                      </a:cubicBezTo>
                      <a:cubicBezTo>
                        <a:pt x="16093" y="1216"/>
                        <a:pt x="20384" y="5506"/>
                        <a:pt x="20384" y="10800"/>
                      </a:cubicBezTo>
                      <a:cubicBezTo>
                        <a:pt x="20384" y="10851"/>
                        <a:pt x="20383" y="10903"/>
                        <a:pt x="20382" y="10954"/>
                      </a:cubicBezTo>
                      <a:lnTo>
                        <a:pt x="21598" y="10974"/>
                      </a:lnTo>
                      <a:cubicBezTo>
                        <a:pt x="21599" y="10916"/>
                        <a:pt x="21600" y="1085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858"/>
                        <a:pt x="0" y="10916"/>
                        <a:pt x="1" y="1097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  <a:gs pos="50000">
                      <a:schemeClr val="tx2">
                        <a:alpha val="50000"/>
                      </a:schemeClr>
                    </a:gs>
                    <a:gs pos="10000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Tx/>
                    <a:buNone/>
                    <a:defRPr/>
                  </a:pPr>
                  <a:endParaRPr lang="zh-CN" altLang="en-US">
                    <a:latin typeface="Times New Roman Italic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22572" name="AutoShape 4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39" y="1889"/>
                  <a:ext cx="152" cy="834"/>
                </a:xfrm>
                <a:custGeom>
                  <a:avLst/>
                  <a:gdLst>
                    <a:gd name="G0" fmla="+- 9584 0 0"/>
                    <a:gd name="G1" fmla="+- 11735751 0 0"/>
                    <a:gd name="G2" fmla="+- 0 0 11735751"/>
                    <a:gd name="T0" fmla="*/ 0 256 1"/>
                    <a:gd name="T1" fmla="*/ 180 256 1"/>
                    <a:gd name="G3" fmla="+- 11735751 T0 T1"/>
                    <a:gd name="T2" fmla="*/ 0 256 1"/>
                    <a:gd name="T3" fmla="*/ 90 256 1"/>
                    <a:gd name="G4" fmla="+- 11735751 T2 T3"/>
                    <a:gd name="G5" fmla="*/ G4 2 1"/>
                    <a:gd name="T4" fmla="*/ 90 256 1"/>
                    <a:gd name="T5" fmla="*/ 0 256 1"/>
                    <a:gd name="G6" fmla="+- 11735751 T4 T5"/>
                    <a:gd name="G7" fmla="*/ G6 2 1"/>
                    <a:gd name="G8" fmla="abs 117357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584"/>
                    <a:gd name="G18" fmla="*/ 9584 1 2"/>
                    <a:gd name="G19" fmla="+- G18 5400 0"/>
                    <a:gd name="G20" fmla="cos G19 11735751"/>
                    <a:gd name="G21" fmla="sin G19 11735751"/>
                    <a:gd name="G22" fmla="+- G20 10800 0"/>
                    <a:gd name="G23" fmla="+- G21 10800 0"/>
                    <a:gd name="G24" fmla="+- 10800 0 G20"/>
                    <a:gd name="G25" fmla="+- 9584 10800 0"/>
                    <a:gd name="G26" fmla="?: G9 G17 G25"/>
                    <a:gd name="G27" fmla="?: G9 0 21600"/>
                    <a:gd name="G28" fmla="cos 10800 11735751"/>
                    <a:gd name="G29" fmla="sin 10800 11735751"/>
                    <a:gd name="G30" fmla="sin 9584 117357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35751 G34 0"/>
                    <a:gd name="G36" fmla="?: G6 G35 G31"/>
                    <a:gd name="G37" fmla="+- 21600 0 G36"/>
                    <a:gd name="G38" fmla="?: G4 0 G33"/>
                    <a:gd name="G39" fmla="?: 117357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609 w 21600"/>
                    <a:gd name="T15" fmla="*/ 10964 h 21600"/>
                    <a:gd name="T16" fmla="*/ 10800 w 21600"/>
                    <a:gd name="T17" fmla="*/ 1216 h 21600"/>
                    <a:gd name="T18" fmla="*/ 20991 w 21600"/>
                    <a:gd name="T19" fmla="*/ 10964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217" y="10954"/>
                      </a:moveTo>
                      <a:cubicBezTo>
                        <a:pt x="1216" y="10903"/>
                        <a:pt x="1216" y="10851"/>
                        <a:pt x="1216" y="10800"/>
                      </a:cubicBezTo>
                      <a:cubicBezTo>
                        <a:pt x="1216" y="5506"/>
                        <a:pt x="5506" y="1216"/>
                        <a:pt x="10800" y="1216"/>
                      </a:cubicBezTo>
                      <a:cubicBezTo>
                        <a:pt x="16093" y="1216"/>
                        <a:pt x="20384" y="5506"/>
                        <a:pt x="20384" y="10800"/>
                      </a:cubicBezTo>
                      <a:cubicBezTo>
                        <a:pt x="20384" y="10851"/>
                        <a:pt x="20383" y="10903"/>
                        <a:pt x="20382" y="10954"/>
                      </a:cubicBezTo>
                      <a:lnTo>
                        <a:pt x="21598" y="10974"/>
                      </a:lnTo>
                      <a:cubicBezTo>
                        <a:pt x="21599" y="10916"/>
                        <a:pt x="21600" y="1085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858"/>
                        <a:pt x="0" y="10916"/>
                        <a:pt x="1" y="1097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  <a:gs pos="50000">
                      <a:schemeClr val="tx2">
                        <a:alpha val="50000"/>
                      </a:schemeClr>
                    </a:gs>
                    <a:gs pos="100000">
                      <a:schemeClr val="tx2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Tx/>
                    <a:buNone/>
                    <a:defRPr/>
                  </a:pPr>
                  <a:endParaRPr lang="zh-CN" altLang="en-US">
                    <a:latin typeface="Times New Roman Italic" pitchFamily="18" charset="0"/>
                    <a:ea typeface="黑体" panose="02010609060101010101" pitchFamily="2" charset="-122"/>
                  </a:endParaRPr>
                </a:p>
              </p:txBody>
            </p:sp>
          </p:grpSp>
          <p:sp>
            <p:nvSpPr>
              <p:cNvPr id="22573" name="Oval 45"/>
              <p:cNvSpPr>
                <a:spLocks noChangeAspect="1" noChangeArrowheads="1"/>
              </p:cNvSpPr>
              <p:nvPr/>
            </p:nvSpPr>
            <p:spPr bwMode="auto">
              <a:xfrm>
                <a:off x="2554" y="2301"/>
                <a:ext cx="684" cy="4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2574" name="Oval 46"/>
              <p:cNvSpPr>
                <a:spLocks noChangeAspect="1" noChangeArrowheads="1"/>
              </p:cNvSpPr>
              <p:nvPr/>
            </p:nvSpPr>
            <p:spPr bwMode="auto">
              <a:xfrm>
                <a:off x="2554" y="2301"/>
                <a:ext cx="684" cy="401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40976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419" y="1401"/>
              <a:ext cx="362" cy="3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</a:rPr>
                <a:t>解</a:t>
              </a:r>
            </a:p>
          </p:txBody>
        </p:sp>
      </p:grpSp>
      <p:graphicFrame>
        <p:nvGraphicFramePr>
          <p:cNvPr id="7173" name="Object 59"/>
          <p:cNvGraphicFramePr>
            <a:graphicFrameLocks noChangeAspect="1"/>
          </p:cNvGraphicFramePr>
          <p:nvPr/>
        </p:nvGraphicFramePr>
        <p:xfrm>
          <a:off x="3663950" y="1246188"/>
          <a:ext cx="38544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r:id="rId4" imgW="1930400" imgH="444500" progId="Equation.DSMT4">
                  <p:embed/>
                </p:oleObj>
              </mc:Choice>
              <mc:Fallback>
                <p:oleObj r:id="rId4" imgW="1930400" imgH="4445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1246188"/>
                        <a:ext cx="38544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89" name="Object 61"/>
          <p:cNvGraphicFramePr>
            <a:graphicFrameLocks noChangeAspect="1"/>
          </p:cNvGraphicFramePr>
          <p:nvPr/>
        </p:nvGraphicFramePr>
        <p:xfrm>
          <a:off x="1533525" y="5126038"/>
          <a:ext cx="26638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r:id="rId6" imgW="2044700" imgH="457200" progId="Equation.DSMT4">
                  <p:embed/>
                </p:oleObj>
              </mc:Choice>
              <mc:Fallback>
                <p:oleObj r:id="rId6" imgW="2044700" imgH="4572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77" r="32376"/>
                      <a:stretch>
                        <a:fillRect/>
                      </a:stretch>
                    </p:blipFill>
                    <p:spPr bwMode="auto">
                      <a:xfrm>
                        <a:off x="1533525" y="5126038"/>
                        <a:ext cx="26638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90" name="Object 62"/>
          <p:cNvGraphicFramePr>
            <a:graphicFrameLocks noChangeAspect="1"/>
          </p:cNvGraphicFramePr>
          <p:nvPr/>
        </p:nvGraphicFramePr>
        <p:xfrm>
          <a:off x="4256088" y="5081588"/>
          <a:ext cx="11795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r:id="rId8" imgW="2044700" imgH="457200" progId="Equation.3">
                  <p:embed/>
                </p:oleObj>
              </mc:Choice>
              <mc:Fallback>
                <p:oleObj r:id="rId8" imgW="2044700" imgH="4572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0419"/>
                      <a:stretch>
                        <a:fillRect/>
                      </a:stretch>
                    </p:blipFill>
                    <p:spPr bwMode="auto">
                      <a:xfrm>
                        <a:off x="4256088" y="5081588"/>
                        <a:ext cx="11795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91" name="Object 63"/>
          <p:cNvGraphicFramePr>
            <a:graphicFrameLocks noChangeAspect="1"/>
          </p:cNvGraphicFramePr>
          <p:nvPr/>
        </p:nvGraphicFramePr>
        <p:xfrm>
          <a:off x="1193800" y="4238625"/>
          <a:ext cx="365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3" r:id="rId9" imgW="1828800" imgH="444500" progId="Equation.DSMT4">
                  <p:embed/>
                </p:oleObj>
              </mc:Choice>
              <mc:Fallback>
                <p:oleObj r:id="rId9" imgW="1828800" imgH="4445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238625"/>
                        <a:ext cx="365125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Text Box 67"/>
          <p:cNvSpPr txBox="1">
            <a:spLocks noChangeArrowheads="1"/>
          </p:cNvSpPr>
          <p:nvPr/>
        </p:nvSpPr>
        <p:spPr bwMode="auto">
          <a:xfrm>
            <a:off x="1336675" y="712788"/>
            <a:ext cx="232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例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计算：</a:t>
            </a:r>
          </a:p>
        </p:txBody>
      </p:sp>
      <p:graphicFrame>
        <p:nvGraphicFramePr>
          <p:cNvPr id="33" name="Object 33"/>
          <p:cNvGraphicFramePr>
            <a:graphicFrameLocks noChangeAspect="1"/>
          </p:cNvGraphicFramePr>
          <p:nvPr/>
        </p:nvGraphicFramePr>
        <p:xfrm>
          <a:off x="1339850" y="1277938"/>
          <a:ext cx="20383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r:id="rId11" imgW="1016000" imgH="393700" progId="Equation.DSMT4">
                  <p:embed/>
                </p:oleObj>
              </mc:Choice>
              <mc:Fallback>
                <p:oleObj r:id="rId11" imgW="1016000" imgH="3937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277938"/>
                        <a:ext cx="20383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171700" y="2316163"/>
          <a:ext cx="19113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" r:id="rId13" imgW="951865" imgH="393700" progId="Equation.DSMT4">
                  <p:embed/>
                </p:oleObj>
              </mc:Choice>
              <mc:Fallback>
                <p:oleObj r:id="rId13" imgW="951865" imgH="3937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316163"/>
                        <a:ext cx="19113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3"/>
          <p:cNvGraphicFramePr>
            <a:graphicFrameLocks noChangeAspect="1"/>
          </p:cNvGraphicFramePr>
          <p:nvPr/>
        </p:nvGraphicFramePr>
        <p:xfrm>
          <a:off x="2159000" y="3128963"/>
          <a:ext cx="275113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r:id="rId15" imgW="1371600" imgH="444500" progId="Equation.DSMT4">
                  <p:embed/>
                </p:oleObj>
              </mc:Choice>
              <mc:Fallback>
                <p:oleObj r:id="rId15" imgW="1371600" imgH="4445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128963"/>
                        <a:ext cx="2751138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3"/>
          <p:cNvGraphicFramePr>
            <a:graphicFrameLocks noChangeAspect="1"/>
          </p:cNvGraphicFramePr>
          <p:nvPr/>
        </p:nvGraphicFramePr>
        <p:xfrm>
          <a:off x="4878388" y="3124200"/>
          <a:ext cx="14271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r:id="rId17" imgW="711200" imgH="469900" progId="Equation.DSMT4">
                  <p:embed/>
                </p:oleObj>
              </mc:Choice>
              <mc:Fallback>
                <p:oleObj r:id="rId17" imgW="711200" imgH="4699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3124200"/>
                        <a:ext cx="1427162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461</Words>
  <Application>Microsoft Office PowerPoint</Application>
  <PresentationFormat>全屏显示(4:3)</PresentationFormat>
  <Paragraphs>75</Paragraphs>
  <Slides>17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宋体</vt:lpstr>
      <vt:lpstr>微软雅黑</vt:lpstr>
      <vt:lpstr>Arial</vt:lpstr>
      <vt:lpstr>Arial Black</vt:lpstr>
      <vt:lpstr>Calibri</vt:lpstr>
      <vt:lpstr>Calibri Light</vt:lpstr>
      <vt:lpstr>Times New Roman Italic</vt:lpstr>
      <vt:lpstr>Wingdings</vt:lpstr>
      <vt:lpstr>WWW.2PPT.COM
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2023-01-16T15:34:57Z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57F5F4ADDC1D4A6EB4C252C97DBC4F37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