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8" r:id="rId2"/>
    <p:sldId id="269" r:id="rId3"/>
    <p:sldId id="299" r:id="rId4"/>
    <p:sldId id="309" r:id="rId5"/>
    <p:sldId id="308" r:id="rId6"/>
    <p:sldId id="274" r:id="rId7"/>
    <p:sldId id="276" r:id="rId8"/>
    <p:sldId id="310" r:id="rId9"/>
    <p:sldId id="271" r:id="rId10"/>
    <p:sldId id="300" r:id="rId11"/>
    <p:sldId id="302" r:id="rId12"/>
    <p:sldId id="311" r:id="rId13"/>
    <p:sldId id="312" r:id="rId14"/>
    <p:sldId id="313" r:id="rId15"/>
    <p:sldId id="314" r:id="rId16"/>
    <p:sldId id="279" r:id="rId17"/>
    <p:sldId id="315" r:id="rId18"/>
    <p:sldId id="303" r:id="rId19"/>
    <p:sldId id="275" r:id="rId20"/>
    <p:sldId id="305" r:id="rId21"/>
    <p:sldId id="316" r:id="rId22"/>
    <p:sldId id="317" r:id="rId23"/>
    <p:sldId id="281" r:id="rId24"/>
    <p:sldId id="307" r:id="rId25"/>
    <p:sldId id="294" r:id="rId26"/>
    <p:sldId id="318" r:id="rId27"/>
    <p:sldId id="319" r:id="rId28"/>
    <p:sldId id="320" r:id="rId29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5" autoAdjust="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6358E-6B22-4C6F-B180-BD634F8445FD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CBA2A-B09F-42B0-B79F-16256FBA9FF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CBA2A-B09F-42B0-B79F-16256FBA9FF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452788"/>
            <a:ext cx="9144000" cy="9233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sz="5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10" name="文本框 5"/>
          <p:cNvSpPr txBox="1"/>
          <p:nvPr/>
        </p:nvSpPr>
        <p:spPr>
          <a:xfrm>
            <a:off x="1700673" y="1327115"/>
            <a:ext cx="3040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6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Seasons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4" y="554129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28600" y="1668938"/>
            <a:ext cx="8302399" cy="33478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．我今天早上醒来大吃一惊！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I ________ ________ this morning and I was ________</a:t>
            </a:r>
            <a:r>
              <a:rPr lang="zh-CN" altLang="en-US" sz="2400" dirty="0" smtClean="0"/>
              <a:t>！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4</a:t>
            </a:r>
            <a:r>
              <a:rPr lang="zh-CN" altLang="en-US" sz="2400" dirty="0" smtClean="0"/>
              <a:t>．我打算谈论冬天。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________ ________ ________ talk about winter.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5</a:t>
            </a:r>
            <a:r>
              <a:rPr lang="zh-CN" altLang="en-US" sz="2400" dirty="0" smtClean="0"/>
              <a:t>．但是不要忘记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戴上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你们的围巾、帽子和手套。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But ________ ________ your scarves, hats and gloves.</a:t>
            </a: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580172" y="2221566"/>
            <a:ext cx="76121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woke            up                                              surprised 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　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351573" y="3347450"/>
            <a:ext cx="42390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I'm             going          to</a:t>
            </a: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906745" y="4433810"/>
            <a:ext cx="28908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don't           forget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utoUpdateAnimBg="0"/>
      <p:bldP spid="8" grpId="0" autoUpdateAnimBg="0"/>
      <p:bldP spid="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48343" y="1769406"/>
            <a:ext cx="8088086" cy="33478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6</a:t>
            </a:r>
            <a:r>
              <a:rPr lang="zh-CN" altLang="en-US" sz="2400" dirty="0" smtClean="0"/>
              <a:t>．希望在那儿见到你。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________ ________ ________ </a:t>
            </a:r>
            <a:r>
              <a:rPr lang="en-US" altLang="en-US" sz="2400" dirty="0" smtClean="0"/>
              <a:t>you there!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7．</a:t>
            </a:r>
            <a:r>
              <a:rPr lang="zh-CN" altLang="en-US" sz="2400" dirty="0" smtClean="0"/>
              <a:t>这是摘苹果的好季节。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________ </a:t>
            </a:r>
            <a:r>
              <a:rPr lang="en-US" altLang="en-US" sz="2400" dirty="0" smtClean="0"/>
              <a:t>is a great season ________ apple picking. 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8．</a:t>
            </a:r>
            <a:r>
              <a:rPr lang="zh-CN" altLang="en-US" sz="2400" dirty="0" smtClean="0"/>
              <a:t>我通常帮我妈妈做苹果馅饼。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I usually ________ my mum ________ apple pie.</a:t>
            </a: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616913" y="2327794"/>
            <a:ext cx="39644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Hope          to             see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497170" y="3468194"/>
            <a:ext cx="51016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It                                               for            </a:t>
            </a: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1542199" y="4565707"/>
            <a:ext cx="43547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 help                           make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  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utoUpdateAnimBg="0"/>
      <p:bldP spid="7" grpId="0" autoUpdateAnimBg="0"/>
      <p:bldP spid="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48343" y="1520169"/>
            <a:ext cx="8088086" cy="44558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9</a:t>
            </a:r>
            <a:r>
              <a:rPr lang="zh-CN" altLang="en-US" sz="2400" dirty="0" smtClean="0"/>
              <a:t>．金给了每位同学一个美味的红苹果。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Kim ________ a delicious red apple ________ each classmate.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10</a:t>
            </a:r>
            <a:r>
              <a:rPr lang="zh-CN" altLang="en-US" sz="2400" dirty="0" smtClean="0"/>
              <a:t>．现在轮到史蒂文演讲了。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Now ________ Steven's ________ ________ speak.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11</a:t>
            </a:r>
            <a:r>
              <a:rPr lang="zh-CN" altLang="en-US" sz="2400" dirty="0" smtClean="0"/>
              <a:t>．早餐后，我和我的朋友们去了乡下旅游。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After breakfast, I ________ ________ a trip ________ the countryside with my friends.</a:t>
            </a: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168981" y="2087267"/>
            <a:ext cx="65458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gives                                                     to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6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1212522" y="3775041"/>
            <a:ext cx="65023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it's                            turn           to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2935571" y="4860535"/>
            <a:ext cx="56765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went           on                     to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utoUpdateAnimBg="0"/>
      <p:bldP spid="5" grpId="0" autoUpdateAnimBg="0"/>
      <p:bldP spid="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48342" y="1970678"/>
            <a:ext cx="8605157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12</a:t>
            </a:r>
            <a:r>
              <a:rPr lang="zh-CN" altLang="en-US" sz="2400" dirty="0" smtClean="0"/>
              <a:t>．我的妈妈和爸爸经常来观看我冲浪。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My mum and dad often come and ________ ________ ________</a:t>
            </a:r>
            <a:r>
              <a:rPr lang="zh-CN" altLang="en-US" sz="2400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13</a:t>
            </a:r>
            <a:r>
              <a:rPr lang="zh-CN" altLang="en-US" sz="2400" dirty="0" smtClean="0"/>
              <a:t>．我爸爸喜欢带着他的相机给我拍照。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My dad likes to ______ his camera and _____ ____ ____ me. </a:t>
            </a: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5598826" y="2289434"/>
            <a:ext cx="29707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watch        me </a:t>
            </a:r>
          </a:p>
        </p:txBody>
      </p:sp>
      <p:sp>
        <p:nvSpPr>
          <p:cNvPr id="6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562732" y="4228741"/>
            <a:ext cx="57906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bring                             take   pictures 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567928" y="2933247"/>
            <a:ext cx="945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surf</a:t>
            </a: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7776991" y="4238267"/>
            <a:ext cx="5859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 of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utoUpdateAnimBg="0"/>
      <p:bldP spid="5" grpId="0" autoUpdateAnimBg="0"/>
      <p:bldP spid="7" grpId="0" autoUpdateAnimBg="0"/>
      <p:bldP spid="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48343" y="1353906"/>
            <a:ext cx="8088086" cy="27938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14</a:t>
            </a:r>
            <a:r>
              <a:rPr lang="zh-CN" altLang="en-US" sz="2400" dirty="0" smtClean="0"/>
              <a:t>．这儿的夏天是从十二月到二月。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Summers here ________ ________ December ________ February.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15</a:t>
            </a:r>
            <a:r>
              <a:rPr lang="zh-CN" altLang="en-US" sz="2400" dirty="0" smtClean="0"/>
              <a:t>．我希望有一天能成为一名优秀的冲浪者。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I ________ ________ ________ a great surfer one day.</a:t>
            </a: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2509472" y="2012987"/>
            <a:ext cx="63359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go              from                               to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6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682228" y="3535590"/>
            <a:ext cx="42163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hope            to              be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utoUpdateAnimBg="0"/>
      <p:bldP spid="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04799" y="1704870"/>
            <a:ext cx="8467725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16</a:t>
            </a:r>
            <a:r>
              <a:rPr lang="zh-CN" altLang="en-US" sz="2400" dirty="0" smtClean="0"/>
              <a:t>．天气既不太热也不太冷。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The temperature is ________ too hot ________ too cold.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17</a:t>
            </a:r>
            <a:r>
              <a:rPr lang="zh-CN" altLang="en-US" sz="2400" dirty="0" smtClean="0"/>
              <a:t>．让我给你展示一下中国的春天。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Let ________ ________ ________ spring in China.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18</a:t>
            </a:r>
            <a:r>
              <a:rPr lang="zh-CN" altLang="en-US" sz="2400" dirty="0" smtClean="0"/>
              <a:t>．雨水和阳光使得所有的树木和草又变绿了。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The rain and sun ________ all the trees and grass ________ again.</a:t>
            </a: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3204992" y="2344021"/>
            <a:ext cx="40149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not                          or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   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1063227" y="3448503"/>
            <a:ext cx="44612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me           show         you　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2950537" y="4514396"/>
            <a:ext cx="57934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make                                            green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utoUpdateAnimBg="0"/>
      <p:bldP spid="5" grpId="0" autoUpdateAnimBg="0"/>
      <p:bldP spid="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8104" y="894081"/>
            <a:ext cx="2685097" cy="852471"/>
            <a:chOff x="77471" y="894080"/>
            <a:chExt cx="3699981" cy="821862"/>
          </a:xfrm>
        </p:grpSpPr>
        <p:pic>
          <p:nvPicPr>
            <p:cNvPr id="2" name="图片 1" descr="图标-03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77471" y="894080"/>
              <a:ext cx="3699981" cy="821862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401990" y="1064895"/>
              <a:ext cx="3223211" cy="5044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基础知识迁移</a:t>
              </a:r>
            </a:p>
          </p:txBody>
        </p:sp>
      </p:grpSp>
      <p:sp>
        <p:nvSpPr>
          <p:cNvPr id="5" name="Rectangle 9"/>
          <p:cNvSpPr/>
          <p:nvPr/>
        </p:nvSpPr>
        <p:spPr>
          <a:xfrm>
            <a:off x="541499" y="1649665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单词回顾</a:t>
            </a:r>
            <a:r>
              <a:rPr lang="zh-CN" altLang="en-US" sz="2400" b="1" dirty="0" smtClean="0">
                <a:solidFill>
                  <a:srgbClr val="00A6AD"/>
                </a:solidFill>
              </a:rPr>
              <a:t> 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6903" y="1813310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20610" y="2220839"/>
            <a:ext cx="8781879" cy="33504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Ⅰ.</a:t>
            </a:r>
            <a:r>
              <a:rPr lang="zh-CN" altLang="en-US" sz="2400" dirty="0" smtClean="0"/>
              <a:t>根据句意及首字母提示补全单词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</a:t>
            </a:r>
            <a:r>
              <a:rPr lang="en-US" altLang="en-US" sz="2400" dirty="0" smtClean="0"/>
              <a:t>On the Internet, you can find many w________ about English study.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2．The song Little Apple is very p________. Many people like it.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3．Look! There are many white c________ in the sky.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767759" y="2825106"/>
            <a:ext cx="17366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err="1" smtClean="0">
                <a:solidFill>
                  <a:srgbClr val="FF0000"/>
                </a:solidFill>
              </a:rPr>
              <a:t>ebsites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5021309" y="3919878"/>
            <a:ext cx="31735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err="1" smtClean="0">
                <a:solidFill>
                  <a:srgbClr val="FF0000"/>
                </a:solidFill>
              </a:rPr>
              <a:t>opular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4782375" y="5044231"/>
            <a:ext cx="12685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err="1" smtClean="0">
                <a:solidFill>
                  <a:srgbClr val="FF0000"/>
                </a:solidFill>
              </a:rPr>
              <a:t>louds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 autoUpdateAnimBg="0"/>
      <p:bldP spid="14" grpId="0" autoUpdateAnimBg="0"/>
      <p:bldP spid="1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7067" y="1201368"/>
            <a:ext cx="8781879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en-US" sz="2400" dirty="0" smtClean="0"/>
              <a:t>4．The room is very d________. Please turn on the light.</a:t>
            </a:r>
          </a:p>
          <a:p>
            <a:pPr algn="just">
              <a:lnSpc>
                <a:spcPct val="200000"/>
              </a:lnSpc>
            </a:pPr>
            <a:r>
              <a:rPr lang="en-US" altLang="en-US" sz="2400" dirty="0" smtClean="0"/>
              <a:t>5．The river is very c________. You can see many fish swimming in it.</a:t>
            </a:r>
            <a:endParaRPr lang="en-US" altLang="en-US" sz="2400" dirty="0" err="1"/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3526806" y="1503276"/>
            <a:ext cx="10834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ark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3745123" y="2098048"/>
            <a:ext cx="10834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err="1" smtClean="0">
                <a:solidFill>
                  <a:srgbClr val="FF0000"/>
                </a:solidFill>
              </a:rPr>
              <a:t>lear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utoUpdateAnimBg="0"/>
      <p:bldP spid="1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27435" y="1411705"/>
            <a:ext cx="8411765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Ⅱ.</a:t>
            </a:r>
            <a:r>
              <a:rPr lang="zh-CN" altLang="en-US" sz="2400" dirty="0" smtClean="0"/>
              <a:t>用括号内所给单词的适当形式填空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</a:t>
            </a:r>
            <a:r>
              <a:rPr lang="en-US" altLang="en-US" sz="2400" dirty="0" smtClean="0"/>
              <a:t>In my hometown, you can see many _______(hill)．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2．Today is about 33 _______(degree) outside. It's very hot.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3．This morning my mum bought some ______(strawberry) in the morning market.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4．The students _______(become) quiet when the teacher came in.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5．He always ________(wake) up early in  summer.</a:t>
            </a: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6187702" y="1966738"/>
            <a:ext cx="7312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hills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3462798" y="2546750"/>
            <a:ext cx="12987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degrees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5761801" y="3224091"/>
            <a:ext cx="158088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000" dirty="0" smtClean="0">
                <a:solidFill>
                  <a:srgbClr val="FF0000"/>
                </a:solidFill>
              </a:rPr>
              <a:t>strawberries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2822238" y="4330224"/>
            <a:ext cx="12811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became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2593523" y="5289950"/>
            <a:ext cx="10583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wakes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 autoUpdateAnimBg="0"/>
      <p:bldP spid="6" grpId="0" autoUpdateAnimBg="0"/>
      <p:bldP spid="7" grpId="0" autoUpdateAnimBg="0"/>
      <p:bldP spid="8" grpId="0" autoUpdateAnimBg="0"/>
      <p:bldP spid="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777303" y="1085305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短语运用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6250" y="124894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86565" y="2107177"/>
            <a:ext cx="8454798" cy="224240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Ⅰ.</a:t>
            </a:r>
            <a:r>
              <a:rPr lang="zh-CN" altLang="en-US" sz="2400" dirty="0" smtClean="0"/>
              <a:t>用方框中所给短语的适当形式填空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be different from, wake up, on weekends, have to, wait for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We often go on trips ______________</a:t>
            </a:r>
            <a:r>
              <a:rPr lang="zh-CN" altLang="en-US" sz="2400" dirty="0" smtClean="0"/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Their plan for the project ______________ ours.</a:t>
            </a:r>
            <a:endParaRPr lang="en-US" altLang="zh-CN" sz="2400" dirty="0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3901715" y="3206559"/>
            <a:ext cx="28723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on weekends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4396237" y="3787810"/>
            <a:ext cx="26856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is different from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 autoUpdateAnimBg="0"/>
      <p:bldP spid="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4" name="图片 3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5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基础知识清单</a:t>
              </a:r>
            </a:p>
          </p:txBody>
        </p:sp>
      </p:grpSp>
      <p:sp>
        <p:nvSpPr>
          <p:cNvPr id="7" name="Rectangle 9"/>
          <p:cNvSpPr/>
          <p:nvPr/>
        </p:nvSpPr>
        <p:spPr>
          <a:xfrm>
            <a:off x="541499" y="173139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重点单词 </a:t>
            </a: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8675" y="185194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90115" y="2426733"/>
            <a:ext cx="8523256" cy="3477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200" dirty="0" smtClean="0"/>
              <a:t>根据汉语提示或词形变化要求，写出相应的单词</a:t>
            </a:r>
          </a:p>
          <a:p>
            <a:pPr>
              <a:lnSpc>
                <a:spcPct val="200000"/>
              </a:lnSpc>
            </a:pPr>
            <a:r>
              <a:rPr lang="en-US" altLang="zh-CN" sz="2200" dirty="0" smtClean="0"/>
              <a:t>1</a:t>
            </a:r>
            <a:r>
              <a:rPr lang="zh-CN" altLang="en-US" sz="2200" dirty="0" smtClean="0"/>
              <a:t>．奇怪的；奇特的；不熟悉的</a:t>
            </a:r>
            <a:r>
              <a:rPr lang="en-US" altLang="zh-CN" sz="2200" dirty="0" smtClean="0"/>
              <a:t>________</a:t>
            </a:r>
          </a:p>
          <a:p>
            <a:pPr>
              <a:lnSpc>
                <a:spcPct val="200000"/>
              </a:lnSpc>
            </a:pPr>
            <a:r>
              <a:rPr lang="en-US" altLang="zh-CN" sz="2200" dirty="0" smtClean="0"/>
              <a:t>2</a:t>
            </a:r>
            <a:r>
              <a:rPr lang="zh-CN" altLang="en-US" sz="2200" dirty="0" smtClean="0"/>
              <a:t>．注意到；看到</a:t>
            </a:r>
            <a:r>
              <a:rPr lang="en-US" altLang="zh-CN" sz="2200" dirty="0" smtClean="0"/>
              <a:t>________</a:t>
            </a:r>
          </a:p>
          <a:p>
            <a:pPr>
              <a:lnSpc>
                <a:spcPct val="200000"/>
              </a:lnSpc>
            </a:pPr>
            <a:r>
              <a:rPr lang="en-US" altLang="zh-CN" sz="2200" dirty="0" smtClean="0"/>
              <a:t>3</a:t>
            </a:r>
            <a:r>
              <a:rPr lang="zh-CN" altLang="en-US" sz="2200" dirty="0" smtClean="0"/>
              <a:t>．醒</a:t>
            </a:r>
            <a:r>
              <a:rPr lang="en-US" altLang="zh-CN" sz="2200" dirty="0" smtClean="0"/>
              <a:t>________→</a:t>
            </a:r>
            <a:r>
              <a:rPr lang="zh-CN" altLang="en-US" sz="2200" dirty="0" smtClean="0"/>
              <a:t>过去式</a:t>
            </a:r>
            <a:r>
              <a:rPr lang="en-US" altLang="zh-CN" sz="2200" dirty="0" smtClean="0"/>
              <a:t>________→</a:t>
            </a:r>
            <a:r>
              <a:rPr lang="zh-CN" altLang="en-US" sz="2200" dirty="0" smtClean="0"/>
              <a:t>过去分词</a:t>
            </a:r>
            <a:r>
              <a:rPr lang="en-US" altLang="zh-CN" sz="2200" dirty="0" smtClean="0"/>
              <a:t>________</a:t>
            </a:r>
          </a:p>
          <a:p>
            <a:pPr>
              <a:lnSpc>
                <a:spcPct val="200000"/>
              </a:lnSpc>
            </a:pPr>
            <a:r>
              <a:rPr lang="en-US" altLang="zh-CN" sz="2200" dirty="0" smtClean="0"/>
              <a:t>4</a:t>
            </a:r>
            <a:r>
              <a:rPr lang="zh-CN" altLang="en-US" sz="2200" dirty="0" smtClean="0"/>
              <a:t>．变得；成为</a:t>
            </a:r>
            <a:r>
              <a:rPr lang="en-US" altLang="zh-CN" sz="2200" dirty="0" smtClean="0"/>
              <a:t>________→</a:t>
            </a:r>
            <a:r>
              <a:rPr lang="zh-CN" altLang="en-US" sz="2200" dirty="0" smtClean="0"/>
              <a:t>过去式</a:t>
            </a:r>
            <a:r>
              <a:rPr lang="en-US" altLang="zh-CN" sz="2200" dirty="0" smtClean="0"/>
              <a:t>________→</a:t>
            </a:r>
            <a:r>
              <a:rPr lang="zh-CN" altLang="en-US" sz="2200" dirty="0" smtClean="0"/>
              <a:t>过去分词</a:t>
            </a:r>
            <a:r>
              <a:rPr lang="en-US" altLang="zh-CN" sz="2200" dirty="0" smtClean="0"/>
              <a:t>________</a:t>
            </a:r>
            <a:endParaRPr lang="en-US" altLang="zh-CN" sz="2200" dirty="0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4599215" y="3190196"/>
            <a:ext cx="11592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strange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933701" y="3886881"/>
            <a:ext cx="9701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notice</a:t>
            </a: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3907973" y="4590825"/>
            <a:ext cx="9460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 woke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2457057" y="5214940"/>
            <a:ext cx="11753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become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1485901" y="4612596"/>
            <a:ext cx="8691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wake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6357258" y="4561796"/>
            <a:ext cx="10406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woken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4860472" y="5265739"/>
            <a:ext cx="11753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became</a:t>
            </a:r>
          </a:p>
        </p:txBody>
      </p: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7293429" y="5258483"/>
            <a:ext cx="11753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become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 autoUpdateAnimBg="0"/>
      <p:bldP spid="17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79027" y="1049729"/>
            <a:ext cx="8454798" cy="224240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It's late. I ______________ leave now.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4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The little boy often ______________ at five in the morning.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5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Lisa, who are you ______________</a:t>
            </a:r>
            <a:r>
              <a:rPr lang="zh-CN" altLang="en-US" sz="2400" dirty="0" smtClean="0"/>
              <a:t>？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2421955" y="1078243"/>
            <a:ext cx="11336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have 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3859091" y="1702369"/>
            <a:ext cx="14093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wakes up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3639479" y="2719352"/>
            <a:ext cx="16289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waiting for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utoUpdateAnimBg="0"/>
      <p:bldP spid="7" grpId="0" autoUpdateAnimBg="0"/>
      <p:bldP spid="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79027" y="1468848"/>
            <a:ext cx="8454798" cy="27938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Ⅱ.</a:t>
            </a:r>
            <a:r>
              <a:rPr lang="zh-CN" altLang="en-US" sz="2400" dirty="0" smtClean="0"/>
              <a:t>根据汉语意思完成句子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．我的朋友李飞冬天经常去滑冰。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My friend Li </a:t>
            </a:r>
            <a:r>
              <a:rPr lang="en-US" altLang="zh-CN" sz="2400" dirty="0" err="1" smtClean="0"/>
              <a:t>Fei</a:t>
            </a:r>
            <a:r>
              <a:rPr lang="en-US" altLang="zh-CN" sz="2400" dirty="0" smtClean="0"/>
              <a:t> often ________ ________ in winter.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．昨天你几点醒的？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What time ________ you ________ ________ yesterday?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3359656" y="2720750"/>
            <a:ext cx="32837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goes          skating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2140455" y="3754370"/>
            <a:ext cx="47268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did                   wake           up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utoUpdateAnimBg="0"/>
      <p:bldP spid="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57256" y="1574998"/>
            <a:ext cx="8454798" cy="44558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．你可以在办公室等他。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You can ________ ________ him in the office.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4</a:t>
            </a:r>
            <a:r>
              <a:rPr lang="zh-CN" altLang="en-US" sz="2400" dirty="0" smtClean="0"/>
              <a:t>．在写报告前，我们需要做些研究。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We need ________ ________ ________ ________ before we write the report.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5</a:t>
            </a:r>
            <a:r>
              <a:rPr lang="zh-CN" altLang="en-US" sz="2400" dirty="0" smtClean="0"/>
              <a:t>．周末，李奇常把朋友们聚在一起踢足球。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On weekends, Li </a:t>
            </a:r>
            <a:r>
              <a:rPr lang="en-US" altLang="zh-CN" sz="2400" dirty="0" err="1" smtClean="0"/>
              <a:t>Qi</a:t>
            </a:r>
            <a:r>
              <a:rPr lang="en-US" altLang="zh-CN" sz="2400" dirty="0" smtClean="0"/>
              <a:t> often ________ his friends ________ to play football.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628828" y="2153296"/>
            <a:ext cx="30558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wait                  for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800321" y="3356285"/>
            <a:ext cx="65412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to                  do              some       research</a:t>
            </a: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4123492" y="4905776"/>
            <a:ext cx="46472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gets                           together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utoUpdateAnimBg="0"/>
      <p:bldP spid="5" grpId="0" autoUpdateAnimBg="0"/>
      <p:bldP spid="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541499" y="912472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句型突破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8675" y="1047088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62630" y="1822430"/>
            <a:ext cx="8433027" cy="27938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Ⅰ.</a:t>
            </a:r>
            <a:r>
              <a:rPr lang="zh-CN" altLang="en-US" sz="2400" dirty="0" smtClean="0"/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．这是一个旅游的好季节。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________ a great season ________ travelling.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．现在轮到我们演唱了。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Now ________ ________ ________ ________ sing.</a:t>
            </a:r>
          </a:p>
        </p:txBody>
      </p:sp>
      <p:sp>
        <p:nvSpPr>
          <p:cNvPr id="18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90503" y="3036391"/>
            <a:ext cx="483991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It's                                        for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069475" y="3974113"/>
            <a:ext cx="604045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it's                  our           turn              to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6145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0601" y="1778591"/>
            <a:ext cx="8433027" cy="39018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．我有空的时候，常观看她练习画画。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When I have time, I often ________ ________ ________ drawing.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4</a:t>
            </a:r>
            <a:r>
              <a:rPr lang="zh-CN" altLang="en-US" sz="2400" dirty="0" smtClean="0"/>
              <a:t>．他的话让我觉得很兴奋。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His words ________ me ________</a:t>
            </a:r>
            <a:r>
              <a:rPr lang="zh-CN" altLang="en-US" sz="2400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5</a:t>
            </a:r>
            <a:r>
              <a:rPr lang="zh-CN" altLang="en-US" sz="2400" dirty="0" smtClean="0"/>
              <a:t>．我的书包和你的不同。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My schoolbag ________ ________ ________ yours.</a:t>
            </a:r>
          </a:p>
        </p:txBody>
      </p:sp>
      <p:sp>
        <p:nvSpPr>
          <p:cNvPr id="14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827533" y="2286621"/>
            <a:ext cx="447671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watch            her          practice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13203" y="3924663"/>
            <a:ext cx="347883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made                  excited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381289" y="5043659"/>
            <a:ext cx="503654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is               different         from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121" grpId="0"/>
      <p:bldP spid="6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4062" y="1604158"/>
            <a:ext cx="8422481" cy="39018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Ⅱ.</a:t>
            </a:r>
            <a:r>
              <a:rPr lang="zh-CN" altLang="en-US" sz="2400" dirty="0" smtClean="0"/>
              <a:t>按要求完成下列各题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</a:t>
            </a:r>
            <a:r>
              <a:rPr lang="en-US" altLang="en-US" sz="2400" dirty="0" smtClean="0"/>
              <a:t>The flowers are very beautiful.(</a:t>
            </a:r>
            <a:r>
              <a:rPr lang="zh-CN" altLang="en-US" sz="2400" dirty="0" smtClean="0"/>
              <a:t>改为感叹句</a:t>
            </a:r>
            <a:r>
              <a:rPr lang="en-US" altLang="zh-CN" sz="2400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________ ________ </a:t>
            </a:r>
            <a:r>
              <a:rPr lang="en-US" altLang="en-US" sz="2400" dirty="0" smtClean="0"/>
              <a:t>the flowers are!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2．How exciting the news is！(</a:t>
            </a:r>
            <a:r>
              <a:rPr lang="zh-CN" altLang="en-US" sz="2400" dirty="0" smtClean="0"/>
              <a:t>改为同义句</a:t>
            </a:r>
            <a:r>
              <a:rPr lang="en-US" altLang="zh-CN" sz="2400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________ ________ ________ </a:t>
            </a:r>
            <a:r>
              <a:rPr lang="en-US" altLang="en-US" sz="2400" dirty="0" smtClean="0"/>
              <a:t>it is!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3．The weather is </a:t>
            </a:r>
            <a:r>
              <a:rPr lang="en-US" altLang="en-US" sz="2400" u="sng" dirty="0" smtClean="0"/>
              <a:t>warm and windy </a:t>
            </a:r>
            <a:r>
              <a:rPr lang="en-US" altLang="en-US" sz="2400" dirty="0" smtClean="0"/>
              <a:t>today.(</a:t>
            </a:r>
            <a:r>
              <a:rPr lang="zh-CN" altLang="en-US" sz="2400" dirty="0" smtClean="0"/>
              <a:t>对画线部分提问</a:t>
            </a:r>
            <a:r>
              <a:rPr lang="en-US" altLang="zh-CN" sz="2400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________ ________ </a:t>
            </a:r>
            <a:r>
              <a:rPr lang="en-US" altLang="en-US" sz="2400" dirty="0" smtClean="0"/>
              <a:t>the weather today?</a:t>
            </a:r>
            <a:endParaRPr lang="en-US" altLang="en-US" sz="2400" dirty="0"/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384062" y="2709393"/>
            <a:ext cx="307759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How         beautiful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527269" y="3791158"/>
            <a:ext cx="43713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What        exciting     news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649911" y="4956269"/>
            <a:ext cx="254589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How            is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utoUpdateAnimBg="0"/>
      <p:bldP spid="7" grpId="0" autoUpdateAnimBg="0"/>
      <p:bldP spid="11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4062" y="1424172"/>
            <a:ext cx="8422481" cy="27938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4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The shirt is different from hers.(</a:t>
            </a:r>
            <a:r>
              <a:rPr lang="zh-CN" altLang="en-US" sz="2400" dirty="0" smtClean="0"/>
              <a:t>改为同义句</a:t>
            </a:r>
            <a:r>
              <a:rPr lang="en-US" altLang="zh-CN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The shirt ________ ________ ________ ________hers.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5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The shop has many different kinds of bikes.(</a:t>
            </a:r>
            <a:r>
              <a:rPr lang="zh-CN" altLang="en-US" sz="2400" dirty="0" smtClean="0"/>
              <a:t>改为同义句</a:t>
            </a:r>
            <a:r>
              <a:rPr lang="en-US" altLang="zh-CN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________ ________ many different kinds of bikes ________ the shop.</a:t>
            </a: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1690486" y="1974441"/>
            <a:ext cx="64057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isn't              the           same         as</a:t>
            </a:r>
          </a:p>
        </p:txBody>
      </p:sp>
      <p:sp>
        <p:nvSpPr>
          <p:cNvPr id="16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732543" y="3101112"/>
            <a:ext cx="78671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There        are                                                            in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utoUpdateAnimBg="0"/>
      <p:bldP spid="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4062" y="1731500"/>
            <a:ext cx="8422481" cy="36471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b="1" dirty="0" smtClean="0"/>
              <a:t>Ⅲ.</a:t>
            </a:r>
            <a:r>
              <a:rPr lang="zh-CN" altLang="en-US" sz="2200" b="1" dirty="0" smtClean="0"/>
              <a:t>连词成句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 smtClean="0"/>
              <a:t>1</a:t>
            </a:r>
            <a:r>
              <a:rPr lang="zh-CN" altLang="en-US" sz="2200" b="1" dirty="0" smtClean="0"/>
              <a:t>．</a:t>
            </a:r>
            <a:r>
              <a:rPr lang="en-US" altLang="zh-CN" sz="2200" b="1" dirty="0" smtClean="0"/>
              <a:t>the, laughs, happily, girl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 smtClean="0"/>
              <a:t>__________________________________________________.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 smtClean="0"/>
              <a:t>2</a:t>
            </a:r>
            <a:r>
              <a:rPr lang="zh-CN" altLang="en-US" sz="2200" b="1" dirty="0" smtClean="0"/>
              <a:t>．</a:t>
            </a:r>
            <a:r>
              <a:rPr lang="en-US" altLang="zh-CN" sz="2200" b="1" dirty="0" smtClean="0"/>
              <a:t>how, the, pandas, are, lovely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 smtClean="0"/>
              <a:t>__________________________________________________!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 smtClean="0"/>
              <a:t>3</a:t>
            </a:r>
            <a:r>
              <a:rPr lang="zh-CN" altLang="en-US" sz="2200" b="1" dirty="0" smtClean="0"/>
              <a:t>．</a:t>
            </a:r>
            <a:r>
              <a:rPr lang="en-US" altLang="zh-CN" sz="2200" b="1" dirty="0" smtClean="0"/>
              <a:t>different, my, his, shirt, from, is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 smtClean="0"/>
              <a:t>__________________________________________________.</a:t>
            </a: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699886" y="2714670"/>
            <a:ext cx="32367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The girl laughs happily</a:t>
            </a:r>
          </a:p>
        </p:txBody>
      </p:sp>
      <p:sp>
        <p:nvSpPr>
          <p:cNvPr id="16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797857" y="3770924"/>
            <a:ext cx="36495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How lovely the pandas are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536600" y="4754965"/>
            <a:ext cx="47911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My shirt is different from his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utoUpdateAnimBg="0"/>
      <p:bldP spid="5" grpId="0" autoUpdateAnimBg="0"/>
      <p:bldP spid="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4062" y="1687777"/>
            <a:ext cx="8422481" cy="21236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b="1" dirty="0" smtClean="0"/>
              <a:t>4</a:t>
            </a:r>
            <a:r>
              <a:rPr lang="zh-CN" altLang="en-US" sz="2200" b="1" dirty="0" smtClean="0"/>
              <a:t>．</a:t>
            </a:r>
            <a:r>
              <a:rPr lang="en-US" altLang="zh-CN" sz="2200" b="1" dirty="0" smtClean="0"/>
              <a:t>woke, today, up, I, late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 smtClean="0"/>
              <a:t>__________________________________________________.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 smtClean="0"/>
              <a:t>5</a:t>
            </a:r>
            <a:r>
              <a:rPr lang="zh-CN" altLang="en-US" sz="2200" b="1" dirty="0" smtClean="0"/>
              <a:t>．</a:t>
            </a:r>
            <a:r>
              <a:rPr lang="en-US" altLang="zh-CN" sz="2200" b="1" dirty="0" smtClean="0"/>
              <a:t>turn, to, our, the, clean, it's, classroom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 smtClean="0"/>
              <a:t>__________________________________________________. </a:t>
            </a: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591028" y="2166692"/>
            <a:ext cx="285366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 woke up late today</a:t>
            </a:r>
          </a:p>
        </p:txBody>
      </p:sp>
      <p:sp>
        <p:nvSpPr>
          <p:cNvPr id="16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678115" y="3271395"/>
            <a:ext cx="47725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It's our turn to clean the classroom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utoUpdateAnimBg="0"/>
      <p:bldP spid="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40909" y="1112103"/>
            <a:ext cx="5698331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5.  </a:t>
            </a:r>
            <a:r>
              <a:rPr lang="zh-CN" altLang="en-US" sz="2400" dirty="0" smtClean="0"/>
              <a:t>黑暗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的</a:t>
            </a:r>
            <a:r>
              <a:rPr lang="en-US" altLang="zh-CN" sz="2400" dirty="0" smtClean="0"/>
              <a:t>)________ 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6.  </a:t>
            </a:r>
            <a:r>
              <a:rPr lang="zh-CN" altLang="en-US" sz="2400" dirty="0" smtClean="0"/>
              <a:t>研究；调查</a:t>
            </a:r>
            <a:r>
              <a:rPr lang="en-US" altLang="zh-CN" sz="2400" dirty="0" smtClean="0"/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7.  </a:t>
            </a:r>
            <a:r>
              <a:rPr lang="zh-CN" altLang="en-US" sz="2400" dirty="0" smtClean="0"/>
              <a:t>网站</a:t>
            </a:r>
            <a:r>
              <a:rPr lang="en-US" altLang="zh-CN" sz="2400" dirty="0" smtClean="0"/>
              <a:t>________ 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8.  </a:t>
            </a:r>
            <a:r>
              <a:rPr lang="zh-CN" altLang="en-US" sz="2400" dirty="0" smtClean="0"/>
              <a:t>山丘；小山</a:t>
            </a:r>
            <a:r>
              <a:rPr lang="en-US" altLang="zh-CN" sz="2400" dirty="0" smtClean="0"/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9.  </a:t>
            </a:r>
            <a:r>
              <a:rPr lang="zh-CN" altLang="en-US" sz="2400" dirty="0" smtClean="0"/>
              <a:t>冰</a:t>
            </a:r>
            <a:r>
              <a:rPr lang="en-US" altLang="zh-CN" sz="2400" dirty="0" smtClean="0"/>
              <a:t>________ 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10.  </a:t>
            </a:r>
            <a:r>
              <a:rPr lang="zh-CN" altLang="en-US" sz="2400" dirty="0" smtClean="0"/>
              <a:t>晴朗的；明亮的；清澈的</a:t>
            </a:r>
            <a:r>
              <a:rPr lang="en-US" altLang="zh-CN" sz="2400" dirty="0" smtClean="0"/>
              <a:t>________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281068" y="1317171"/>
            <a:ext cx="8178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dark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2520554" y="1999342"/>
            <a:ext cx="13004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research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1682354" y="2652485"/>
            <a:ext cx="11592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website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814468" y="3363685"/>
            <a:ext cx="6110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hill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1617040" y="4089399"/>
            <a:ext cx="54213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ice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4490869" y="4742542"/>
            <a:ext cx="8322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clear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utoUpdateAnimBg="0"/>
      <p:bldP spid="13" grpId="0" autoUpdateAnimBg="0"/>
      <p:bldP spid="17" grpId="0" autoUpdateAnimBg="0"/>
      <p:bldP spid="20" grpId="0" autoUpdateAnimBg="0"/>
      <p:bldP spid="21" grpId="0" autoUpdateAnimBg="0"/>
      <p:bldP spid="2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50240" y="1069869"/>
            <a:ext cx="5698331" cy="37856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11.  </a:t>
            </a:r>
            <a:r>
              <a:rPr lang="zh-CN" altLang="en-US" sz="2400" dirty="0" smtClean="0"/>
              <a:t>温度</a:t>
            </a:r>
            <a:r>
              <a:rPr lang="en-US" altLang="zh-CN" sz="2400" dirty="0" smtClean="0"/>
              <a:t>___________    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12.  </a:t>
            </a:r>
            <a:r>
              <a:rPr lang="zh-CN" altLang="en-US" sz="2400" dirty="0" smtClean="0"/>
              <a:t>馅饼</a:t>
            </a:r>
            <a:r>
              <a:rPr lang="en-US" altLang="zh-CN" sz="2400" dirty="0" smtClean="0"/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13.  </a:t>
            </a:r>
            <a:r>
              <a:rPr lang="zh-CN" altLang="en-US" sz="2400" dirty="0" smtClean="0"/>
              <a:t>云</a:t>
            </a:r>
            <a:r>
              <a:rPr lang="en-US" altLang="zh-CN" sz="2400" dirty="0" smtClean="0"/>
              <a:t>________ 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14.  </a:t>
            </a:r>
            <a:r>
              <a:rPr lang="zh-CN" altLang="en-US" sz="2400" dirty="0" smtClean="0"/>
              <a:t>湿的</a:t>
            </a:r>
            <a:r>
              <a:rPr lang="en-US" altLang="zh-CN" sz="2400" dirty="0" smtClean="0"/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15.  </a:t>
            </a:r>
            <a:r>
              <a:rPr lang="zh-CN" altLang="en-US" sz="2400" dirty="0" smtClean="0"/>
              <a:t>到达；达到</a:t>
            </a:r>
            <a:r>
              <a:rPr lang="en-US" altLang="zh-CN" sz="2400" dirty="0" smtClean="0"/>
              <a:t>________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1823869" y="1288144"/>
            <a:ext cx="18189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temperature</a:t>
            </a: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2041582" y="1970315"/>
            <a:ext cx="5774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pie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1595269" y="2667000"/>
            <a:ext cx="9028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cloud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1954498" y="3334657"/>
            <a:ext cx="6463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wet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2716498" y="4045857"/>
            <a:ext cx="9132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reach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utoUpdateAnimBg="0"/>
      <p:bldP spid="5" grpId="0" autoUpdateAnimBg="0"/>
      <p:bldP spid="6" grpId="0" autoUpdateAnimBg="0"/>
      <p:bldP spid="8" grpId="0" autoUpdateAnimBg="0"/>
      <p:bldP spid="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9354" y="841994"/>
            <a:ext cx="5698331" cy="60016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16.  </a:t>
            </a:r>
            <a:r>
              <a:rPr lang="zh-CN" altLang="en-US" sz="2400" dirty="0" smtClean="0"/>
              <a:t>度数，度</a:t>
            </a:r>
            <a:r>
              <a:rPr lang="en-US" altLang="zh-CN" sz="2400" dirty="0" smtClean="0"/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17.  </a:t>
            </a:r>
            <a:r>
              <a:rPr lang="zh-CN" altLang="en-US" sz="2400" dirty="0" smtClean="0"/>
              <a:t>海洋，海</a:t>
            </a:r>
            <a:r>
              <a:rPr lang="en-US" altLang="zh-CN" sz="2400" dirty="0" smtClean="0"/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18.  </a:t>
            </a:r>
            <a:r>
              <a:rPr lang="zh-CN" altLang="en-US" sz="2400" dirty="0" smtClean="0"/>
              <a:t>流行的；普及的</a:t>
            </a:r>
            <a:r>
              <a:rPr lang="en-US" altLang="zh-CN" sz="2400" dirty="0" smtClean="0"/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19.  </a:t>
            </a:r>
            <a:r>
              <a:rPr lang="zh-CN" altLang="en-US" sz="2400" dirty="0" smtClean="0"/>
              <a:t>到处；处处</a:t>
            </a:r>
            <a:r>
              <a:rPr lang="en-US" altLang="zh-CN" sz="2400" dirty="0" smtClean="0"/>
              <a:t>__________ 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20.  </a:t>
            </a:r>
            <a:r>
              <a:rPr lang="zh-CN" altLang="en-US" sz="2400" dirty="0" smtClean="0"/>
              <a:t>草莓</a:t>
            </a:r>
            <a:r>
              <a:rPr lang="en-US" altLang="zh-CN" sz="2400" dirty="0" smtClean="0"/>
              <a:t>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21.  happy→</a:t>
            </a:r>
            <a:r>
              <a:rPr lang="zh-CN" altLang="en-US" sz="2400" dirty="0" smtClean="0"/>
              <a:t>副词</a:t>
            </a:r>
            <a:r>
              <a:rPr lang="en-US" altLang="zh-CN" sz="2400" dirty="0" smtClean="0"/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22.  goose→</a:t>
            </a:r>
            <a:r>
              <a:rPr lang="zh-CN" altLang="en-US" sz="2400" dirty="0" smtClean="0"/>
              <a:t>复数</a:t>
            </a:r>
            <a:r>
              <a:rPr lang="en-US" altLang="zh-CN" sz="2400" dirty="0" smtClean="0"/>
              <a:t>________ 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23.  surf→</a:t>
            </a:r>
            <a:r>
              <a:rPr lang="zh-CN" altLang="en-US" sz="2400" dirty="0" smtClean="0"/>
              <a:t>名词</a:t>
            </a:r>
            <a:r>
              <a:rPr lang="en-US" altLang="zh-CN" sz="2400" dirty="0" smtClean="0"/>
              <a:t>____________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574982" y="1097227"/>
            <a:ext cx="13588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degree　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2672959" y="1888415"/>
            <a:ext cx="5950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sea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3423745" y="2492670"/>
            <a:ext cx="12282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popular</a:t>
            </a: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2732460" y="3256902"/>
            <a:ext cx="16987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everywhere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1791210" y="4016828"/>
            <a:ext cx="16546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strawberry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2901553" y="4742543"/>
            <a:ext cx="11769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happily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2955983" y="5381171"/>
            <a:ext cx="8675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geese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2574982" y="6063343"/>
            <a:ext cx="20136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surfing/surfer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utoUpdateAnimBg="0"/>
      <p:bldP spid="5" grpId="0" autoUpdateAnimBg="0"/>
      <p:bldP spid="6" grpId="0" autoUpdateAnimBg="0"/>
      <p:bldP spid="8" grpId="0" autoUpdateAnimBg="0"/>
      <p:bldP spid="9" grpId="0" autoUpdateAnimBg="0"/>
      <p:bldP spid="10" grpId="0" autoUpdateAnimBg="0"/>
      <p:bldP spid="12" grpId="0" autoUpdateAnimBg="0"/>
      <p:bldP spid="1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541499" y="86441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重点短语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43989" y="1028060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04303" y="1392553"/>
            <a:ext cx="8315154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2400" dirty="0" smtClean="0"/>
              <a:t>根据汉语意思，写出相应的英文短语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．醒来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．消失 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．去游泳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滑雪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滑冰 </a:t>
            </a:r>
            <a:r>
              <a:rPr lang="en-US" altLang="zh-CN" sz="2400" dirty="0" smtClean="0"/>
              <a:t>____________________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4</a:t>
            </a:r>
            <a:r>
              <a:rPr lang="zh-CN" altLang="en-US" sz="2400" dirty="0" smtClean="0"/>
              <a:t>．做得好 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5</a:t>
            </a:r>
            <a:r>
              <a:rPr lang="zh-CN" altLang="en-US" sz="2400" dirty="0" smtClean="0"/>
              <a:t>．打雪仗</a:t>
            </a:r>
            <a:r>
              <a:rPr lang="en-US" altLang="zh-CN" sz="2400" dirty="0" smtClean="0"/>
              <a:t>________________</a:t>
            </a:r>
            <a:endParaRPr lang="en-US" altLang="zh-CN" sz="2400" dirty="0"/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1844449" y="2362892"/>
            <a:ext cx="12891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wake up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811792" y="3103121"/>
            <a:ext cx="12538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go away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205163" y="3741749"/>
            <a:ext cx="38363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go swimming/skiing/skating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822677" y="4438436"/>
            <a:ext cx="23415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good/great work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1790020" y="5106092"/>
            <a:ext cx="285366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have snowball fights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1" grpId="0" autoUpdateAnimBg="0"/>
      <p:bldP spid="13" grpId="0" autoUpdateAnimBg="0"/>
      <p:bldP spid="14" grpId="0" autoUpdateAnimBg="0"/>
      <p:bldP spid="15" grpId="0" autoUpdateAnimBg="0"/>
      <p:bldP spid="1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30496" y="859747"/>
            <a:ext cx="8299847" cy="60016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6</a:t>
            </a:r>
            <a:r>
              <a:rPr lang="zh-CN" altLang="en-US" sz="2400" dirty="0" smtClean="0"/>
              <a:t>．变热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7</a:t>
            </a:r>
            <a:r>
              <a:rPr lang="zh-CN" altLang="en-US" sz="2400" dirty="0" smtClean="0"/>
              <a:t>．等待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8</a:t>
            </a:r>
            <a:r>
              <a:rPr lang="zh-CN" altLang="en-US" sz="2400" dirty="0" smtClean="0"/>
              <a:t>．做研究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9</a:t>
            </a:r>
            <a:r>
              <a:rPr lang="zh-CN" altLang="en-US" sz="2400" dirty="0" smtClean="0"/>
              <a:t>．召集</a:t>
            </a:r>
            <a:r>
              <a:rPr lang="en-US" altLang="zh-CN" sz="2400" dirty="0" smtClean="0"/>
              <a:t>……____________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10</a:t>
            </a:r>
            <a:r>
              <a:rPr lang="zh-CN" altLang="en-US" sz="2400" dirty="0" smtClean="0"/>
              <a:t>．迫不及待地做某事</a:t>
            </a:r>
            <a:r>
              <a:rPr lang="en-US" altLang="zh-CN" sz="2400" dirty="0" smtClean="0"/>
              <a:t>_______________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11</a:t>
            </a:r>
            <a:r>
              <a:rPr lang="zh-CN" altLang="en-US" sz="2400" dirty="0" smtClean="0"/>
              <a:t>．在</a:t>
            </a:r>
            <a:r>
              <a:rPr lang="en-US" altLang="zh-CN" sz="2400" dirty="0" smtClean="0"/>
              <a:t>……(</a:t>
            </a:r>
            <a:r>
              <a:rPr lang="zh-CN" altLang="en-US" sz="2400" dirty="0" smtClean="0"/>
              <a:t>外部的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前面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12</a:t>
            </a:r>
            <a:r>
              <a:rPr lang="zh-CN" altLang="en-US" sz="2400" dirty="0" smtClean="0"/>
              <a:t>．为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鼓掌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13</a:t>
            </a:r>
            <a:r>
              <a:rPr lang="zh-CN" altLang="en-US" sz="2400" dirty="0" smtClean="0"/>
              <a:t>．野餐</a:t>
            </a:r>
            <a:r>
              <a:rPr lang="en-US" altLang="zh-CN" sz="2400" dirty="0" smtClean="0"/>
              <a:t>____________</a:t>
            </a:r>
            <a:endParaRPr lang="en-US" altLang="zh-CN" sz="2400" dirty="0"/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1849211" y="1123234"/>
            <a:ext cx="12715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turn hot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1805668" y="1901599"/>
            <a:ext cx="15279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wait for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1773012" y="2569257"/>
            <a:ext cx="24465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do some research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2230212" y="3338513"/>
            <a:ext cx="19784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get…together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525612" y="4035199"/>
            <a:ext cx="30684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can't wait to do </a:t>
            </a:r>
            <a:r>
              <a:rPr lang="en-US" altLang="en-US" sz="2400" b="1" dirty="0" err="1" smtClean="0">
                <a:solidFill>
                  <a:srgbClr val="FF0000"/>
                </a:solidFill>
              </a:rPr>
              <a:t>sth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.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863068" y="4673827"/>
            <a:ext cx="151278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in front of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818040" y="5326970"/>
            <a:ext cx="15087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clap for…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707698" y="6009142"/>
            <a:ext cx="22028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have a picnic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65179" y="980562"/>
            <a:ext cx="8299847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14</a:t>
            </a:r>
            <a:r>
              <a:rPr lang="zh-CN" altLang="en-US" sz="2400" dirty="0" smtClean="0"/>
              <a:t>．与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不同</a:t>
            </a:r>
            <a:r>
              <a:rPr lang="en-US" altLang="zh-CN" sz="2400" dirty="0" smtClean="0"/>
              <a:t>______________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15</a:t>
            </a:r>
            <a:r>
              <a:rPr lang="zh-CN" altLang="en-US" sz="2400" dirty="0" smtClean="0"/>
              <a:t>．冲浪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16</a:t>
            </a:r>
            <a:r>
              <a:rPr lang="zh-CN" altLang="en-US" sz="2400" dirty="0" smtClean="0"/>
              <a:t>．不得不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17</a:t>
            </a:r>
            <a:r>
              <a:rPr lang="zh-CN" altLang="en-US" sz="2400" dirty="0" smtClean="0"/>
              <a:t>．摘草莓 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18</a:t>
            </a:r>
            <a:r>
              <a:rPr lang="zh-CN" altLang="en-US" sz="2400" dirty="0" smtClean="0"/>
              <a:t>．待在外面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19</a:t>
            </a:r>
            <a:r>
              <a:rPr lang="zh-CN" altLang="en-US" sz="2400" dirty="0" smtClean="0"/>
              <a:t>．看起来新鲜</a:t>
            </a:r>
            <a:r>
              <a:rPr lang="en-US" altLang="zh-CN" sz="2400" dirty="0" smtClean="0"/>
              <a:t>______________</a:t>
            </a: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2564074" y="1277402"/>
            <a:ext cx="33554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be different from…　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29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1703034" y="1958621"/>
            <a:ext cx="20649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ride the waves</a:t>
            </a: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214662" y="2684336"/>
            <a:ext cx="14430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have to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2061726" y="3322964"/>
            <a:ext cx="24833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pick strawberries</a:t>
            </a: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2556402" y="4042492"/>
            <a:ext cx="17331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stay outside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2545159" y="4717049"/>
            <a:ext cx="29779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look new and fresh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621509" y="976978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重点句型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8685" y="1124490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24543" y="2203396"/>
            <a:ext cx="7434944" cy="27938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 smtClean="0"/>
              <a:t>根据汉语意思完成句子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．今天的雪下得好大啊！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________ ________ ________ day!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．我最喜欢的季节是秋季。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My ________ ________ is autumn.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575242" y="3395198"/>
            <a:ext cx="41180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What            a          snowy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967129" y="4428809"/>
            <a:ext cx="34462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favourite   season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 autoUpdateAnimBg="0"/>
      <p:bldP spid="7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主题48</Template>
  <TotalTime>0</TotalTime>
  <Words>1634</Words>
  <Application>Microsoft Office PowerPoint</Application>
  <PresentationFormat>全屏显示(4:3)</PresentationFormat>
  <Paragraphs>284</Paragraphs>
  <Slides>28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6" baseType="lpstr"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2023-01-16T15:35:07Z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B87C7264A20647A8A2EC2648399A594E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