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0" r:id="rId2"/>
    <p:sldId id="277" r:id="rId3"/>
    <p:sldId id="278" r:id="rId4"/>
    <p:sldId id="302" r:id="rId5"/>
    <p:sldId id="307" r:id="rId6"/>
    <p:sldId id="315" r:id="rId7"/>
    <p:sldId id="290" r:id="rId8"/>
    <p:sldId id="311" r:id="rId9"/>
    <p:sldId id="309" r:id="rId10"/>
    <p:sldId id="310" r:id="rId11"/>
    <p:sldId id="312" r:id="rId12"/>
    <p:sldId id="279" r:id="rId13"/>
    <p:sldId id="313" r:id="rId14"/>
    <p:sldId id="280" r:id="rId15"/>
    <p:sldId id="281" r:id="rId16"/>
    <p:sldId id="305" r:id="rId17"/>
    <p:sldId id="294" r:id="rId1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6">
          <p15:clr>
            <a:srgbClr val="A4A3A4"/>
          </p15:clr>
        </p15:guide>
        <p15:guide id="2" orient="horz" pos="164">
          <p15:clr>
            <a:srgbClr val="A4A3A4"/>
          </p15:clr>
        </p15:guide>
        <p15:guide id="3" orient="horz" pos="4068">
          <p15:clr>
            <a:srgbClr val="A4A3A4"/>
          </p15:clr>
        </p15:guide>
        <p15:guide id="4" pos="2869">
          <p15:clr>
            <a:srgbClr val="A4A3A4"/>
          </p15:clr>
        </p15:guide>
        <p15:guide id="5" pos="162">
          <p15:clr>
            <a:srgbClr val="A4A3A4"/>
          </p15:clr>
        </p15:guide>
        <p15:guide id="6" pos="55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5175"/>
    <a:srgbClr val="70C833"/>
    <a:srgbClr val="FBAF2D"/>
    <a:srgbClr val="EC566B"/>
    <a:srgbClr val="306A9B"/>
    <a:srgbClr val="DA2757"/>
    <a:srgbClr val="00A5E7"/>
    <a:srgbClr val="A9C3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318" y="-264"/>
      </p:cViewPr>
      <p:guideLst>
        <p:guide orient="horz" pos="2226"/>
        <p:guide orient="horz" pos="164"/>
        <p:guide orient="horz" pos="4068"/>
        <p:guide pos="2869"/>
        <p:guide pos="162"/>
        <p:guide pos="558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C4AA5B-DCAE-4C07-8AD8-DBE43CBE594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15C437-2C4F-4591-B82C-DAE465E006D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空白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五边形 7"/>
          <p:cNvSpPr>
            <a:spLocks noChangeArrowheads="1"/>
          </p:cNvSpPr>
          <p:nvPr/>
        </p:nvSpPr>
        <p:spPr bwMode="auto">
          <a:xfrm>
            <a:off x="0" y="501650"/>
            <a:ext cx="262771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defRPr/>
            </a:pPr>
            <a:endParaRPr lang="zh-CN" altLang="en-US" smtClean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 spd="slow">
    <p:cover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13160" y="584201"/>
            <a:ext cx="1524000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Unit 3 </a:t>
            </a:r>
          </a:p>
        </p:txBody>
      </p:sp>
      <p:sp>
        <p:nvSpPr>
          <p:cNvPr id="4099" name="文本框 3"/>
          <p:cNvSpPr txBox="1">
            <a:spLocks noChangeArrowheads="1"/>
          </p:cNvSpPr>
          <p:nvPr/>
        </p:nvSpPr>
        <p:spPr bwMode="auto">
          <a:xfrm>
            <a:off x="1081269" y="1582614"/>
            <a:ext cx="744140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r"/>
            <a:r>
              <a:rPr lang="en-US" altLang="zh-CN" sz="6000" b="1" dirty="0">
                <a:latin typeface="Times New Roman" panose="02020603050405020304" pitchFamily="18" charset="0"/>
              </a:rPr>
              <a:t>A healthy diet.</a:t>
            </a:r>
            <a:endParaRPr lang="zh-CN" altLang="zh-CN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1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3540" y="2790092"/>
            <a:ext cx="4319835" cy="3436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78581" y="3493476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/>
              <a:t>第一课时</a:t>
            </a:r>
            <a:endParaRPr lang="zh-CN" altLang="en-US" sz="3200" dirty="0"/>
          </a:p>
        </p:txBody>
      </p:sp>
      <p:sp>
        <p:nvSpPr>
          <p:cNvPr id="6" name="矩形 5"/>
          <p:cNvSpPr/>
          <p:nvPr/>
        </p:nvSpPr>
        <p:spPr>
          <a:xfrm>
            <a:off x="4974254" y="5465224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77404" y="574675"/>
            <a:ext cx="3140227" cy="4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Expressions</a:t>
            </a:r>
          </a:p>
        </p:txBody>
      </p:sp>
      <p:sp>
        <p:nvSpPr>
          <p:cNvPr id="11267" name="矩形 1"/>
          <p:cNvSpPr>
            <a:spLocks noChangeArrowheads="1"/>
          </p:cNvSpPr>
          <p:nvPr/>
        </p:nvSpPr>
        <p:spPr bwMode="auto">
          <a:xfrm>
            <a:off x="316706" y="1217613"/>
            <a:ext cx="626325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3600" b="1">
                <a:latin typeface="Times New Roman" panose="02020603050405020304" pitchFamily="18" charset="0"/>
              </a:rPr>
              <a:t>What about lunch and dinner?</a:t>
            </a:r>
          </a:p>
          <a:p>
            <a:pPr eaLnBrk="0" hangingPunct="0"/>
            <a:r>
              <a:rPr lang="en-US" altLang="zh-CN" sz="3600" b="1">
                <a:latin typeface="Times New Roman" panose="02020603050405020304" pitchFamily="18" charset="0"/>
              </a:rPr>
              <a:t> </a:t>
            </a:r>
            <a:r>
              <a:rPr lang="zh-CN" altLang="zh-CN" sz="3600" b="1"/>
              <a:t>那午饭和晚饭呢？</a:t>
            </a:r>
            <a:endParaRPr lang="zh-CN" altLang="zh-CN" sz="3600"/>
          </a:p>
        </p:txBody>
      </p:sp>
      <p:sp>
        <p:nvSpPr>
          <p:cNvPr id="11268" name="矩形 2"/>
          <p:cNvSpPr>
            <a:spLocks noChangeArrowheads="1"/>
          </p:cNvSpPr>
          <p:nvPr/>
        </p:nvSpPr>
        <p:spPr bwMode="auto">
          <a:xfrm>
            <a:off x="504825" y="2295526"/>
            <a:ext cx="62484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800" dirty="0"/>
              <a:t>    </a:t>
            </a:r>
            <a:r>
              <a:rPr lang="zh-CN" altLang="zh-CN" sz="2800" dirty="0"/>
              <a:t>本句中有一个知识点，</a:t>
            </a:r>
            <a:r>
              <a:rPr lang="en-US" altLang="zh-CN" sz="2800" dirty="0">
                <a:latin typeface="Times New Roman" panose="02020603050405020304" pitchFamily="18" charset="0"/>
              </a:rPr>
              <a:t>what about</a:t>
            </a:r>
            <a:r>
              <a:rPr lang="zh-CN" altLang="zh-CN" sz="2800" dirty="0"/>
              <a:t>的用法，表示：“</a:t>
            </a:r>
            <a:r>
              <a:rPr lang="en-US" altLang="zh-CN" sz="2800" dirty="0"/>
              <a:t>…</a:t>
            </a:r>
            <a:r>
              <a:rPr lang="zh-CN" altLang="zh-CN" sz="2800" dirty="0"/>
              <a:t>怎么样？”，后面如果接动词，应该接动词的</a:t>
            </a:r>
            <a:r>
              <a:rPr lang="en-US" altLang="zh-CN" sz="2800" dirty="0" err="1">
                <a:latin typeface="Times New Roman" panose="02020603050405020304" pitchFamily="18" charset="0"/>
              </a:rPr>
              <a:t>ing</a:t>
            </a:r>
            <a:r>
              <a:rPr lang="zh-CN" altLang="zh-CN" sz="2800" dirty="0"/>
              <a:t>形式。</a:t>
            </a:r>
          </a:p>
        </p:txBody>
      </p:sp>
      <p:sp>
        <p:nvSpPr>
          <p:cNvPr id="11269" name="矩形 3"/>
          <p:cNvSpPr>
            <a:spLocks noChangeArrowheads="1"/>
          </p:cNvSpPr>
          <p:nvPr/>
        </p:nvSpPr>
        <p:spPr bwMode="auto">
          <a:xfrm>
            <a:off x="901304" y="4171950"/>
            <a:ext cx="5155579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800">
                <a:latin typeface="Times New Roman" panose="02020603050405020304" pitchFamily="18" charset="0"/>
              </a:rPr>
              <a:t>eg</a:t>
            </a:r>
            <a:r>
              <a:rPr lang="zh-CN" altLang="en-US" sz="2800">
                <a:latin typeface="Times New Roman" panose="02020603050405020304" pitchFamily="18" charset="0"/>
              </a:rPr>
              <a:t>：</a:t>
            </a:r>
            <a:r>
              <a:rPr lang="en-US" altLang="zh-CN" sz="2800">
                <a:latin typeface="Times New Roman" panose="02020603050405020304" pitchFamily="18" charset="0"/>
              </a:rPr>
              <a:t>What about going for a walk?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>
                <a:latin typeface="Times New Roman" panose="02020603050405020304" pitchFamily="18" charset="0"/>
              </a:rPr>
              <a:t>       </a:t>
            </a:r>
            <a:r>
              <a:rPr lang="zh-CN" altLang="zh-CN" sz="2800">
                <a:latin typeface="Times New Roman" panose="02020603050405020304" pitchFamily="18" charset="0"/>
              </a:rPr>
              <a:t>出去散步怎么样？</a:t>
            </a:r>
            <a:endParaRPr lang="zh-CN" altLang="zh-CN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70" name="矩形 4"/>
          <p:cNvSpPr>
            <a:spLocks noChangeArrowheads="1"/>
          </p:cNvSpPr>
          <p:nvPr/>
        </p:nvSpPr>
        <p:spPr bwMode="auto">
          <a:xfrm>
            <a:off x="316706" y="5532438"/>
            <a:ext cx="7640241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800" dirty="0"/>
              <a:t>小练习：</a:t>
            </a:r>
            <a:r>
              <a:rPr lang="zh-CN" altLang="zh-CN" sz="2800" dirty="0"/>
              <a:t>用所给词的适当形式填空：</a:t>
            </a:r>
            <a:endParaRPr lang="en-US" altLang="zh-CN" sz="2800" dirty="0"/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        </a:t>
            </a:r>
            <a:r>
              <a:rPr lang="en-US" altLang="zh-CN" sz="2800" dirty="0" smtClean="0">
                <a:latin typeface="Times New Roman" panose="02020603050405020304" pitchFamily="18" charset="0"/>
              </a:rPr>
              <a:t>What </a:t>
            </a:r>
            <a:r>
              <a:rPr lang="en-US" altLang="zh-CN" sz="2800" dirty="0">
                <a:latin typeface="Times New Roman" panose="02020603050405020304" pitchFamily="18" charset="0"/>
              </a:rPr>
              <a:t>about _____</a:t>
            </a:r>
            <a:r>
              <a:rPr lang="zh-CN" altLang="zh-CN" sz="2800" dirty="0">
                <a:latin typeface="Times New Roman" panose="02020603050405020304" pitchFamily="18" charset="0"/>
              </a:rPr>
              <a:t>（</a:t>
            </a:r>
            <a:r>
              <a:rPr lang="en-US" altLang="zh-CN" sz="2800" dirty="0">
                <a:latin typeface="Times New Roman" panose="02020603050405020304" pitchFamily="18" charset="0"/>
              </a:rPr>
              <a:t>drink</a:t>
            </a:r>
            <a:r>
              <a:rPr lang="zh-CN" altLang="zh-CN" sz="2800" dirty="0">
                <a:latin typeface="Times New Roman" panose="02020603050405020304" pitchFamily="18" charset="0"/>
              </a:rPr>
              <a:t>）</a:t>
            </a:r>
            <a:r>
              <a:rPr lang="en-US" altLang="zh-CN" sz="2800" dirty="0">
                <a:latin typeface="Times New Roman" panose="02020603050405020304" pitchFamily="18" charset="0"/>
              </a:rPr>
              <a:t>some tea ?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71" name="矩形 5"/>
          <p:cNvSpPr>
            <a:spLocks noChangeArrowheads="1"/>
          </p:cNvSpPr>
          <p:nvPr/>
        </p:nvSpPr>
        <p:spPr bwMode="auto">
          <a:xfrm>
            <a:off x="2834878" y="6297614"/>
            <a:ext cx="140134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drinking</a:t>
            </a:r>
            <a:endParaRPr lang="zh-CN" altLang="zh-C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  <p:bldP spid="11268" grpId="0"/>
      <p:bldP spid="11269" grpId="0"/>
      <p:bldP spid="11270" grpId="0"/>
      <p:bldP spid="1127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7"/>
          <p:cNvSpPr>
            <a:spLocks noChangeArrowheads="1"/>
          </p:cNvSpPr>
          <p:nvPr/>
        </p:nvSpPr>
        <p:spPr bwMode="auto">
          <a:xfrm>
            <a:off x="1" y="1225551"/>
            <a:ext cx="9144000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zh-CN" sz="2000" dirty="0"/>
              <a:t>【拓展】（1）询问情况或打听消息。对方谈的事情不明确，需要询问清楚，也可用此句型。</a:t>
            </a:r>
            <a:r>
              <a:rPr lang="en-US" altLang="zh-CN" sz="2000" dirty="0"/>
              <a:t> </a:t>
            </a:r>
            <a:endParaRPr lang="zh-CN" altLang="zh-CN" sz="2000" dirty="0"/>
          </a:p>
          <a:p>
            <a:pPr eaLnBrk="0" hangingPunct="0">
              <a:lnSpc>
                <a:spcPct val="150000"/>
              </a:lnSpc>
            </a:pPr>
            <a:r>
              <a:rPr lang="zh-CN" altLang="zh-CN" sz="2000" dirty="0" smtClean="0"/>
              <a:t>例</a:t>
            </a:r>
            <a:r>
              <a:rPr lang="zh-CN" altLang="zh-CN" sz="2000" dirty="0"/>
              <a:t>如：</a:t>
            </a:r>
            <a:r>
              <a:rPr lang="en-US" altLang="zh-CN" sz="2000" dirty="0"/>
              <a:t>①</a:t>
            </a:r>
            <a:r>
              <a:rPr lang="en-US" altLang="zh-CN" sz="2000" dirty="0">
                <a:latin typeface="Times New Roman" panose="02020603050405020304" pitchFamily="18" charset="0"/>
              </a:rPr>
              <a:t> I'd like a cup of tea. What about you? </a:t>
            </a:r>
            <a:r>
              <a:rPr lang="zh-CN" altLang="zh-CN" sz="2000" dirty="0"/>
              <a:t>我想喝杯茶，你呢？</a:t>
            </a:r>
            <a:r>
              <a:rPr lang="en-US" altLang="zh-CN" sz="2000" dirty="0"/>
              <a:t>     </a:t>
            </a:r>
            <a:endParaRPr lang="zh-CN" altLang="zh-CN" sz="2000" dirty="0"/>
          </a:p>
          <a:p>
            <a:pPr eaLnBrk="0" hangingPunct="0">
              <a:lnSpc>
                <a:spcPct val="150000"/>
              </a:lnSpc>
            </a:pPr>
            <a:r>
              <a:rPr lang="en-US" altLang="zh-CN" sz="2000" dirty="0"/>
              <a:t>          </a:t>
            </a:r>
            <a:r>
              <a:rPr lang="en-US" altLang="zh-CN" sz="2000" dirty="0" smtClean="0"/>
              <a:t> </a:t>
            </a:r>
            <a:r>
              <a:rPr lang="en-US" altLang="zh-CN" sz="2000" dirty="0"/>
              <a:t>②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zh-CN" sz="2000" dirty="0">
                <a:latin typeface="Times New Roman" panose="02020603050405020304" pitchFamily="18" charset="0"/>
              </a:rPr>
              <a:t>I want to talk to you. </a:t>
            </a:r>
            <a:r>
              <a:rPr lang="zh-CN" altLang="zh-CN" sz="2000" dirty="0"/>
              <a:t>我要和你谈话。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zh-CN" sz="2000" dirty="0">
                <a:latin typeface="Times New Roman" panose="02020603050405020304" pitchFamily="18" charset="0"/>
              </a:rPr>
              <a:t>What about?</a:t>
            </a:r>
            <a:r>
              <a:rPr lang="zh-CN" altLang="zh-CN" sz="2000" dirty="0"/>
              <a:t>谈什么？</a:t>
            </a:r>
            <a:r>
              <a:rPr lang="en-US" altLang="zh-CN" sz="2000" dirty="0"/>
              <a:t> </a:t>
            </a:r>
            <a:endParaRPr lang="zh-CN" altLang="zh-CN" sz="2000" dirty="0"/>
          </a:p>
          <a:p>
            <a:pPr eaLnBrk="0" hangingPunct="0">
              <a:lnSpc>
                <a:spcPct val="150000"/>
              </a:lnSpc>
            </a:pPr>
            <a:r>
              <a:rPr lang="en-US" altLang="zh-CN" sz="2000" dirty="0"/>
              <a:t>   </a:t>
            </a:r>
            <a:r>
              <a:rPr lang="zh-CN" altLang="zh-CN" sz="2000" dirty="0" smtClean="0"/>
              <a:t>（</a:t>
            </a:r>
            <a:r>
              <a:rPr lang="en-US" altLang="zh-CN" sz="2000" dirty="0"/>
              <a:t>2</a:t>
            </a:r>
            <a:r>
              <a:rPr lang="zh-CN" altLang="zh-CN" sz="2000" dirty="0"/>
              <a:t>）向对方提出建议或请求，相当于句型</a:t>
            </a:r>
            <a:r>
              <a:rPr lang="en-US" altLang="zh-CN" sz="2000" dirty="0">
                <a:latin typeface="Times New Roman" panose="02020603050405020304" pitchFamily="18" charset="0"/>
              </a:rPr>
              <a:t>Would you like...?</a:t>
            </a:r>
            <a:r>
              <a:rPr lang="en-US" altLang="zh-CN" sz="2000" dirty="0"/>
              <a:t> </a:t>
            </a:r>
            <a:r>
              <a:rPr lang="zh-CN" altLang="zh-CN" sz="2000" dirty="0"/>
              <a:t>语气很委婉。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zh-CN" sz="2000" dirty="0" smtClean="0"/>
              <a:t>例</a:t>
            </a:r>
            <a:r>
              <a:rPr lang="zh-CN" altLang="zh-CN" sz="2000" dirty="0"/>
              <a:t>如：</a:t>
            </a:r>
            <a:r>
              <a:rPr lang="en-US" altLang="zh-CN" sz="2000" dirty="0">
                <a:latin typeface="Times New Roman" panose="02020603050405020304" pitchFamily="18" charset="0"/>
              </a:rPr>
              <a:t>What about having some bread?</a:t>
            </a:r>
            <a:r>
              <a:rPr lang="zh-CN" altLang="zh-CN" sz="2000" dirty="0">
                <a:latin typeface="Times New Roman" panose="02020603050405020304" pitchFamily="18" charset="0"/>
              </a:rPr>
              <a:t>＝</a:t>
            </a:r>
            <a:r>
              <a:rPr lang="en-US" altLang="zh-CN" sz="2000" dirty="0">
                <a:latin typeface="Times New Roman" panose="02020603050405020304" pitchFamily="18" charset="0"/>
              </a:rPr>
              <a:t>Would you like some bread?</a:t>
            </a:r>
            <a:r>
              <a:rPr lang="en-US" altLang="zh-CN" sz="2000" dirty="0"/>
              <a:t> </a:t>
            </a:r>
            <a:r>
              <a:rPr lang="zh-CN" altLang="zh-CN" sz="2000" dirty="0"/>
              <a:t>吃些面包吗？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000" dirty="0"/>
              <a:t>    </a:t>
            </a:r>
            <a:r>
              <a:rPr lang="zh-CN" altLang="zh-CN" sz="2000" dirty="0" smtClean="0"/>
              <a:t>（</a:t>
            </a:r>
            <a:r>
              <a:rPr lang="en-US" altLang="zh-CN" sz="2000" dirty="0"/>
              <a:t>3</a:t>
            </a:r>
            <a:r>
              <a:rPr lang="zh-CN" altLang="zh-CN" sz="2000" dirty="0"/>
              <a:t>）寒暄时用作承接上下文的转折语。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000" dirty="0" smtClean="0"/>
              <a:t>    </a:t>
            </a:r>
            <a:r>
              <a:rPr lang="zh-CN" altLang="zh-CN" sz="2000" dirty="0" smtClean="0"/>
              <a:t>例</a:t>
            </a:r>
            <a:r>
              <a:rPr lang="zh-CN" altLang="zh-CN" sz="2000" dirty="0"/>
              <a:t>如：</a:t>
            </a:r>
            <a:r>
              <a:rPr lang="en-US" altLang="zh-CN" sz="2000" dirty="0">
                <a:latin typeface="Times New Roman" panose="02020603050405020304" pitchFamily="18" charset="0"/>
              </a:rPr>
              <a:t>I'm a student. What about you?</a:t>
            </a:r>
            <a:r>
              <a:rPr lang="en-US" altLang="zh-CN" sz="2000" dirty="0"/>
              <a:t> </a:t>
            </a:r>
            <a:r>
              <a:rPr lang="zh-CN" altLang="zh-CN" sz="2000" dirty="0"/>
              <a:t>我是学生，你呢？</a:t>
            </a:r>
            <a:r>
              <a:rPr lang="en-US" altLang="zh-CN" sz="2000" dirty="0"/>
              <a:t> </a:t>
            </a:r>
            <a:endParaRPr lang="zh-CN" altLang="zh-CN" sz="2000" dirty="0"/>
          </a:p>
          <a:p>
            <a:pPr eaLnBrk="0" hangingPunct="0">
              <a:lnSpc>
                <a:spcPct val="150000"/>
              </a:lnSpc>
            </a:pPr>
            <a:r>
              <a:rPr lang="en-US" altLang="zh-CN" sz="2000" dirty="0"/>
              <a:t>    </a:t>
            </a:r>
            <a:r>
              <a:rPr lang="zh-CN" altLang="zh-CN" sz="2000" dirty="0" smtClean="0"/>
              <a:t>（</a:t>
            </a:r>
            <a:r>
              <a:rPr lang="en-US" altLang="zh-CN" sz="2000" dirty="0"/>
              <a:t>4</a:t>
            </a:r>
            <a:r>
              <a:rPr lang="zh-CN" altLang="zh-CN" sz="2000" dirty="0"/>
              <a:t>）询问天气或身体等状况。如：</a:t>
            </a:r>
            <a:r>
              <a:rPr lang="en-US" altLang="zh-CN" sz="2000" dirty="0"/>
              <a:t> </a:t>
            </a:r>
            <a:endParaRPr lang="zh-CN" altLang="zh-CN" sz="2000" dirty="0"/>
          </a:p>
          <a:p>
            <a:pPr eaLnBrk="0" hangingPunct="0">
              <a:lnSpc>
                <a:spcPct val="150000"/>
              </a:lnSpc>
            </a:pPr>
            <a:r>
              <a:rPr lang="en-US" altLang="zh-CN" sz="2000" dirty="0"/>
              <a:t>     </a:t>
            </a:r>
            <a:r>
              <a:rPr lang="zh-CN" altLang="zh-CN" sz="2000" dirty="0" smtClean="0"/>
              <a:t>例</a:t>
            </a:r>
            <a:r>
              <a:rPr lang="zh-CN" altLang="zh-CN" sz="2000" dirty="0"/>
              <a:t>如：</a:t>
            </a:r>
            <a:r>
              <a:rPr lang="en-US" altLang="zh-CN" sz="2000" dirty="0">
                <a:latin typeface="Times New Roman" panose="02020603050405020304" pitchFamily="18" charset="0"/>
              </a:rPr>
              <a:t>What about the weather in your city?</a:t>
            </a:r>
            <a:r>
              <a:rPr lang="en-US" altLang="zh-CN" sz="2000" dirty="0"/>
              <a:t> </a:t>
            </a:r>
            <a:r>
              <a:rPr lang="zh-CN" altLang="zh-CN" sz="2000" dirty="0"/>
              <a:t>你们城市的天气情况如何？</a:t>
            </a:r>
            <a:r>
              <a:rPr lang="en-US" altLang="zh-CN" sz="2000" dirty="0"/>
              <a:t> </a:t>
            </a:r>
            <a:endParaRPr lang="zh-CN" altLang="zh-CN" sz="2000" dirty="0"/>
          </a:p>
        </p:txBody>
      </p:sp>
      <p:sp>
        <p:nvSpPr>
          <p:cNvPr id="12290" name="标题 1"/>
          <p:cNvSpPr txBox="1">
            <a:spLocks noChangeArrowheads="1"/>
          </p:cNvSpPr>
          <p:nvPr/>
        </p:nvSpPr>
        <p:spPr bwMode="auto">
          <a:xfrm>
            <a:off x="177404" y="574675"/>
            <a:ext cx="376155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zh-CN" sz="3200" b="1" dirty="0">
                <a:solidFill>
                  <a:schemeClr val="bg1"/>
                </a:solidFill>
                <a:latin typeface="微软雅黑" panose="020B0503020204020204" pitchFamily="34" charset="-122"/>
              </a:rPr>
              <a:t>Expressions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3192981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Dialogue</a:t>
            </a:r>
          </a:p>
        </p:txBody>
      </p:sp>
      <p:sp>
        <p:nvSpPr>
          <p:cNvPr id="12291" name="矩形 1"/>
          <p:cNvSpPr>
            <a:spLocks noChangeArrowheads="1"/>
          </p:cNvSpPr>
          <p:nvPr/>
        </p:nvSpPr>
        <p:spPr bwMode="auto">
          <a:xfrm>
            <a:off x="500795" y="1183551"/>
            <a:ext cx="457200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We eat a lot of noodles.</a:t>
            </a:r>
            <a:endParaRPr lang="zh-CN" altLang="zh-CN" sz="20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zh-CN" sz="2000" dirty="0"/>
              <a:t>我们吃了一些面条。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They have some vegetables.</a:t>
            </a:r>
            <a:endParaRPr lang="zh-CN" altLang="zh-CN" sz="20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zh-CN" sz="2000" dirty="0"/>
              <a:t>他们吃了一些蔬菜。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He eats a few eggs.</a:t>
            </a:r>
            <a:endParaRPr lang="zh-CN" altLang="zh-CN" sz="20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zh-CN" sz="2000" dirty="0"/>
              <a:t>他吃了一些鸡蛋。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She drinks a little water.</a:t>
            </a:r>
            <a:endParaRPr lang="zh-CN" altLang="zh-CN" sz="20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zh-CN" sz="2000" dirty="0"/>
              <a:t>她喝了一点水。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A: What do you have for breakfast?</a:t>
            </a:r>
            <a:endParaRPr lang="zh-CN" altLang="zh-CN" sz="20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zh-CN" sz="2000" dirty="0"/>
              <a:t>你早饭吃了什么？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B: I have some noodles.</a:t>
            </a:r>
            <a:endParaRPr lang="zh-CN" altLang="zh-CN" sz="20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zh-CN" sz="2000" dirty="0"/>
              <a:t>我吃了一些面条。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53604" y="2043358"/>
            <a:ext cx="8890396" cy="3730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A: What about lunch and dinner?</a:t>
            </a:r>
            <a:endParaRPr lang="zh-CN" altLang="zh-CN" sz="20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zh-CN" sz="2000" dirty="0"/>
              <a:t>那午饭和晚饭呢？</a:t>
            </a:r>
          </a:p>
          <a:p>
            <a:pPr>
              <a:lnSpc>
                <a:spcPct val="150000"/>
              </a:lnSpc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B: For lunch and dinner, I have a lot of rice, some meat and some vegetables.</a:t>
            </a:r>
            <a:endParaRPr lang="zh-CN" altLang="zh-CN" sz="20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zh-CN" sz="2000" dirty="0"/>
              <a:t>午饭和晚饭，我吃了米饭，一些肉和一些蔬菜。</a:t>
            </a:r>
          </a:p>
          <a:p>
            <a:pPr>
              <a:lnSpc>
                <a:spcPct val="150000"/>
              </a:lnSpc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Mary has some noodles for breakfast. </a:t>
            </a:r>
            <a:endParaRPr lang="zh-CN" altLang="zh-CN" sz="20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</a:rPr>
              <a:t>Mary</a:t>
            </a:r>
            <a:r>
              <a:rPr lang="zh-CN" altLang="zh-CN" sz="2000" dirty="0"/>
              <a:t>早饭吃了一些面条。</a:t>
            </a:r>
          </a:p>
          <a:p>
            <a:pPr>
              <a:lnSpc>
                <a:spcPct val="150000"/>
              </a:lnSpc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She has a lot of rice, some meat and some vegetables for lunch and dinner.</a:t>
            </a:r>
            <a:endParaRPr lang="zh-CN" altLang="zh-CN" sz="20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zh-CN" sz="2000" dirty="0"/>
              <a:t>她吃了一些米饭，一些肉和一些蔬菜作为午饭和晚饭。</a:t>
            </a:r>
          </a:p>
        </p:txBody>
      </p:sp>
      <p:sp>
        <p:nvSpPr>
          <p:cNvPr id="14338" name="标题 1"/>
          <p:cNvSpPr txBox="1">
            <a:spLocks noChangeArrowheads="1"/>
          </p:cNvSpPr>
          <p:nvPr/>
        </p:nvSpPr>
        <p:spPr bwMode="auto">
          <a:xfrm>
            <a:off x="253604" y="584201"/>
            <a:ext cx="246615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zh-CN" sz="3200" b="1" dirty="0">
                <a:solidFill>
                  <a:schemeClr val="bg1"/>
                </a:solidFill>
                <a:latin typeface="微软雅黑" panose="020B0503020204020204" pitchFamily="34" charset="-122"/>
              </a:rPr>
              <a:t>Dialogue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6"/>
          <p:cNvPicPr>
            <a:picLocks noChangeAspect="1" noChangeArrowheads="1"/>
          </p:cNvPicPr>
          <p:nvPr/>
        </p:nvPicPr>
        <p:blipFill>
          <a:blip r:embed="rId2" cstate="email"/>
          <a:srcRect l="2991" t="7024" r="2748" b="6274"/>
          <a:stretch>
            <a:fillRect/>
          </a:stretch>
        </p:blipFill>
        <p:spPr bwMode="auto">
          <a:xfrm>
            <a:off x="1047751" y="1795463"/>
            <a:ext cx="5575697" cy="397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2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928937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Summary</a:t>
            </a:r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16329" y="2779713"/>
            <a:ext cx="2031206" cy="351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矩形 1"/>
          <p:cNvSpPr>
            <a:spLocks noChangeArrowheads="1"/>
          </p:cNvSpPr>
          <p:nvPr/>
        </p:nvSpPr>
        <p:spPr bwMode="auto">
          <a:xfrm>
            <a:off x="1963341" y="2249488"/>
            <a:ext cx="81144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3200" b="1">
                <a:solidFill>
                  <a:schemeClr val="bg1"/>
                </a:solidFill>
                <a:latin typeface="Times New Roman" panose="02020603050405020304" pitchFamily="18" charset="0"/>
              </a:rPr>
              <a:t> eat</a:t>
            </a:r>
            <a:endParaRPr lang="zh-CN" altLang="en-US" sz="32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5" name="矩形 2"/>
          <p:cNvSpPr>
            <a:spLocks noChangeArrowheads="1"/>
          </p:cNvSpPr>
          <p:nvPr/>
        </p:nvSpPr>
        <p:spPr bwMode="auto">
          <a:xfrm>
            <a:off x="3182541" y="2249488"/>
            <a:ext cx="130035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3200" b="1">
                <a:solidFill>
                  <a:schemeClr val="bg1"/>
                </a:solidFill>
                <a:latin typeface="Times New Roman" panose="02020603050405020304" pitchFamily="18" charset="0"/>
              </a:rPr>
              <a:t>potato</a:t>
            </a:r>
            <a:endParaRPr lang="zh-CN" altLang="zh-CN" sz="32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6" name="矩形 3"/>
          <p:cNvSpPr>
            <a:spLocks noChangeArrowheads="1"/>
          </p:cNvSpPr>
          <p:nvPr/>
        </p:nvSpPr>
        <p:spPr bwMode="auto">
          <a:xfrm>
            <a:off x="4572001" y="2249488"/>
            <a:ext cx="151676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zh-CN" sz="32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>
                <a:solidFill>
                  <a:schemeClr val="bg1"/>
                </a:solidFill>
                <a:latin typeface="Times New Roman" panose="02020603050405020304" pitchFamily="18" charset="0"/>
              </a:rPr>
              <a:t>tomato</a:t>
            </a:r>
            <a:endParaRPr lang="zh-CN" altLang="en-US" sz="32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7" name="矩形 4"/>
          <p:cNvSpPr>
            <a:spLocks noChangeArrowheads="1"/>
          </p:cNvSpPr>
          <p:nvPr/>
        </p:nvSpPr>
        <p:spPr bwMode="auto">
          <a:xfrm>
            <a:off x="1963342" y="3114675"/>
            <a:ext cx="432182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200" b="1">
                <a:solidFill>
                  <a:schemeClr val="bg1"/>
                </a:solidFill>
                <a:latin typeface="Times New Roman" panose="02020603050405020304" pitchFamily="18" charset="0"/>
              </a:rPr>
              <a:t>We eat a lot of noodles. </a:t>
            </a:r>
            <a:endParaRPr lang="en-US" altLang="zh-CN" sz="32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8" name="矩形 5"/>
          <p:cNvSpPr>
            <a:spLocks noChangeArrowheads="1"/>
          </p:cNvSpPr>
          <p:nvPr/>
        </p:nvSpPr>
        <p:spPr bwMode="auto">
          <a:xfrm>
            <a:off x="2026444" y="4095751"/>
            <a:ext cx="356059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200" b="1">
                <a:solidFill>
                  <a:schemeClr val="bg1"/>
                </a:solidFill>
                <a:latin typeface="Times New Roman" panose="02020603050405020304" pitchFamily="18" charset="0"/>
              </a:rPr>
              <a:t>He eats a few eggs. </a:t>
            </a:r>
            <a:endParaRPr lang="en-US" altLang="zh-CN" sz="28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ove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665442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Exercise</a:t>
            </a:r>
          </a:p>
        </p:txBody>
      </p:sp>
      <p:sp>
        <p:nvSpPr>
          <p:cNvPr id="16386" name="矩形 1"/>
          <p:cNvSpPr>
            <a:spLocks noChangeArrowheads="1"/>
          </p:cNvSpPr>
          <p:nvPr/>
        </p:nvSpPr>
        <p:spPr bwMode="auto">
          <a:xfrm>
            <a:off x="110610" y="1725613"/>
            <a:ext cx="20313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zh-CN" sz="3600" dirty="0"/>
              <a:t>连词成句</a:t>
            </a:r>
          </a:p>
        </p:txBody>
      </p:sp>
      <p:sp>
        <p:nvSpPr>
          <p:cNvPr id="14340" name="矩形 3"/>
          <p:cNvSpPr>
            <a:spLocks noChangeArrowheads="1"/>
          </p:cNvSpPr>
          <p:nvPr/>
        </p:nvSpPr>
        <p:spPr bwMode="auto">
          <a:xfrm>
            <a:off x="2141935" y="1122363"/>
            <a:ext cx="6717506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1. a, eats, he, few, eggs(.)</a:t>
            </a:r>
            <a:endParaRPr lang="zh-CN" altLang="zh-CN" sz="24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 smtClean="0">
                <a:latin typeface="Times New Roman" panose="02020603050405020304" pitchFamily="18" charset="0"/>
              </a:rPr>
              <a:t>_____________________________________</a:t>
            </a:r>
            <a:endParaRPr lang="zh-CN" altLang="zh-CN" sz="24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2. have, you, what, do, lunch, for(?)</a:t>
            </a:r>
            <a:endParaRPr lang="zh-CN" altLang="zh-CN" sz="24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 smtClean="0">
                <a:latin typeface="Times New Roman" panose="02020603050405020304" pitchFamily="18" charset="0"/>
              </a:rPr>
              <a:t>______________________________________</a:t>
            </a:r>
            <a:endParaRPr lang="zh-CN" altLang="zh-CN" sz="24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3. lunch, about, dinner, what, and(?)</a:t>
            </a:r>
            <a:endParaRPr lang="zh-CN" altLang="zh-CN" sz="24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 smtClean="0">
                <a:latin typeface="Times New Roman" panose="02020603050405020304" pitchFamily="18" charset="0"/>
              </a:rPr>
              <a:t>______________________________________</a:t>
            </a:r>
            <a:endParaRPr lang="zh-CN" altLang="zh-CN" sz="24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4. noodles, for, Mary, some, has, dinner(.)</a:t>
            </a:r>
            <a:endParaRPr lang="zh-CN" altLang="zh-CN" sz="24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 smtClean="0">
                <a:latin typeface="Times New Roman" panose="02020603050405020304" pitchFamily="18" charset="0"/>
              </a:rPr>
              <a:t>_______________________________________</a:t>
            </a:r>
            <a:endParaRPr lang="zh-CN" altLang="zh-CN" sz="24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5. also, he, a, eats, bread, little(.)</a:t>
            </a:r>
            <a:endParaRPr lang="zh-CN" altLang="zh-CN" sz="24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 smtClean="0">
                <a:latin typeface="Times New Roman" panose="02020603050405020304" pitchFamily="18" charset="0"/>
              </a:rPr>
              <a:t>________________________________________</a:t>
            </a:r>
            <a:endParaRPr lang="zh-CN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1" name="矩形 4"/>
          <p:cNvSpPr>
            <a:spLocks noChangeArrowheads="1"/>
          </p:cNvSpPr>
          <p:nvPr/>
        </p:nvSpPr>
        <p:spPr bwMode="auto">
          <a:xfrm>
            <a:off x="2521744" y="1725613"/>
            <a:ext cx="25683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He eats a few eggs.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2" name="矩形 5"/>
          <p:cNvSpPr>
            <a:spLocks noChangeArrowheads="1"/>
          </p:cNvSpPr>
          <p:nvPr/>
        </p:nvSpPr>
        <p:spPr bwMode="auto">
          <a:xfrm>
            <a:off x="2402682" y="2860676"/>
            <a:ext cx="37625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What do you have for lunch?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3" name="矩形 6"/>
          <p:cNvSpPr>
            <a:spLocks noChangeArrowheads="1"/>
          </p:cNvSpPr>
          <p:nvPr/>
        </p:nvSpPr>
        <p:spPr bwMode="auto">
          <a:xfrm>
            <a:off x="2521744" y="3948113"/>
            <a:ext cx="40607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What about lunch and dinner</a:t>
            </a:r>
            <a:r>
              <a:rPr lang="zh-CN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？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4" name="矩形 7"/>
          <p:cNvSpPr>
            <a:spLocks noChangeArrowheads="1"/>
          </p:cNvSpPr>
          <p:nvPr/>
        </p:nvSpPr>
        <p:spPr bwMode="auto">
          <a:xfrm>
            <a:off x="2372916" y="4970463"/>
            <a:ext cx="44573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Mary has some noodles for dinner.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5" name="矩形 8"/>
          <p:cNvSpPr>
            <a:spLocks noChangeArrowheads="1"/>
          </p:cNvSpPr>
          <p:nvPr/>
        </p:nvSpPr>
        <p:spPr bwMode="auto">
          <a:xfrm>
            <a:off x="2499122" y="6103938"/>
            <a:ext cx="33586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He also eats a little bread.</a:t>
            </a:r>
            <a:endParaRPr lang="zh-CN" altLang="zh-C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  <p:bldP spid="14341" grpId="0"/>
      <p:bldP spid="14342" grpId="0"/>
      <p:bldP spid="14343" grpId="0"/>
      <p:bldP spid="14344" grpId="0"/>
      <p:bldP spid="1434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3039125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Exercise</a:t>
            </a:r>
          </a:p>
        </p:txBody>
      </p:sp>
      <p:sp>
        <p:nvSpPr>
          <p:cNvPr id="17410" name="矩形 1"/>
          <p:cNvSpPr>
            <a:spLocks noChangeArrowheads="1"/>
          </p:cNvSpPr>
          <p:nvPr/>
        </p:nvSpPr>
        <p:spPr bwMode="auto">
          <a:xfrm>
            <a:off x="241697" y="1643063"/>
            <a:ext cx="526297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zh-CN" sz="3600"/>
              <a:t>用所给词的适当形式填空</a:t>
            </a:r>
          </a:p>
        </p:txBody>
      </p:sp>
      <p:sp>
        <p:nvSpPr>
          <p:cNvPr id="15364" name="矩形 2"/>
          <p:cNvSpPr>
            <a:spLocks noChangeArrowheads="1"/>
          </p:cNvSpPr>
          <p:nvPr/>
        </p:nvSpPr>
        <p:spPr bwMode="auto">
          <a:xfrm>
            <a:off x="312952" y="2376374"/>
            <a:ext cx="8268340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1. Please don’t make noise. The boy _________ (sleep).</a:t>
            </a:r>
            <a:endParaRPr lang="zh-CN" altLang="zh-CN" sz="28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2. Please________ (not walk) on the grass.</a:t>
            </a:r>
            <a:endParaRPr lang="zh-CN" altLang="zh-CN" sz="28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3. What about </a:t>
            </a:r>
            <a:r>
              <a:rPr lang="en-US" altLang="zh-CN" sz="2800" dirty="0" smtClean="0">
                <a:latin typeface="Times New Roman" panose="02020603050405020304" pitchFamily="18" charset="0"/>
              </a:rPr>
              <a:t>__________(</a:t>
            </a:r>
            <a:r>
              <a:rPr lang="en-US" altLang="zh-CN" sz="2800" dirty="0">
                <a:latin typeface="Times New Roman" panose="02020603050405020304" pitchFamily="18" charset="0"/>
              </a:rPr>
              <a:t>play) football?</a:t>
            </a:r>
            <a:endParaRPr lang="zh-CN" altLang="zh-CN" sz="28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4. There is a lot of ________(rain) in winter.</a:t>
            </a:r>
            <a:endParaRPr lang="zh-CN" altLang="zh-CN" sz="28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5. How many _______(tomato) are there in the fridge</a:t>
            </a:r>
            <a:r>
              <a:rPr lang="en-US" altLang="zh-CN" sz="2800" dirty="0" smtClean="0">
                <a:latin typeface="Times New Roman" panose="02020603050405020304" pitchFamily="18" charset="0"/>
              </a:rPr>
              <a:t>? 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5" name="矩形 3"/>
          <p:cNvSpPr>
            <a:spLocks noChangeArrowheads="1"/>
          </p:cNvSpPr>
          <p:nvPr/>
        </p:nvSpPr>
        <p:spPr bwMode="auto">
          <a:xfrm>
            <a:off x="5627351" y="2387610"/>
            <a:ext cx="17972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is sleeping 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6" name="矩形 4"/>
          <p:cNvSpPr>
            <a:spLocks noChangeArrowheads="1"/>
          </p:cNvSpPr>
          <p:nvPr/>
        </p:nvSpPr>
        <p:spPr bwMode="auto">
          <a:xfrm>
            <a:off x="1569244" y="3146426"/>
            <a:ext cx="172348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don’t walk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7" name="矩形 5"/>
          <p:cNvSpPr>
            <a:spLocks noChangeArrowheads="1"/>
          </p:cNvSpPr>
          <p:nvPr/>
        </p:nvSpPr>
        <p:spPr bwMode="auto">
          <a:xfrm>
            <a:off x="2792245" y="3765034"/>
            <a:ext cx="12602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playing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8" name="矩形 6"/>
          <p:cNvSpPr>
            <a:spLocks noChangeArrowheads="1"/>
          </p:cNvSpPr>
          <p:nvPr/>
        </p:nvSpPr>
        <p:spPr bwMode="auto">
          <a:xfrm>
            <a:off x="3101578" y="4451350"/>
            <a:ext cx="8066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rain</a:t>
            </a:r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15369" name="矩形 7"/>
          <p:cNvSpPr>
            <a:spLocks noChangeArrowheads="1"/>
          </p:cNvSpPr>
          <p:nvPr/>
        </p:nvSpPr>
        <p:spPr bwMode="auto">
          <a:xfrm>
            <a:off x="2056209" y="5081589"/>
            <a:ext cx="154241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/>
              <a:t> 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tomatoes</a:t>
            </a:r>
            <a:endParaRPr lang="zh-CN" altLang="zh-CN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  <p:bldP spid="15365" grpId="0"/>
      <p:bldP spid="15366" grpId="0"/>
      <p:bldP spid="15367" grpId="0"/>
      <p:bldP spid="15368" grpId="0"/>
      <p:bldP spid="1536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607647"/>
            <a:ext cx="3263319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Homework</a:t>
            </a:r>
          </a:p>
        </p:txBody>
      </p:sp>
      <p:sp>
        <p:nvSpPr>
          <p:cNvPr id="18434" name="TextBox 1"/>
          <p:cNvSpPr txBox="1">
            <a:spLocks noChangeArrowheads="1"/>
          </p:cNvSpPr>
          <p:nvPr/>
        </p:nvSpPr>
        <p:spPr bwMode="auto">
          <a:xfrm>
            <a:off x="2343150" y="1276351"/>
            <a:ext cx="65663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600" dirty="0">
                <a:latin typeface="Times New Roman" panose="02020603050405020304" pitchFamily="18" charset="0"/>
              </a:rPr>
              <a:t>Know the healthy  diet</a:t>
            </a:r>
            <a:endParaRPr lang="en-US" altLang="zh-C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435" name="图片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71559" y="2212975"/>
            <a:ext cx="5263753" cy="464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548853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Introduce</a:t>
            </a:r>
          </a:p>
        </p:txBody>
      </p:sp>
      <p:sp>
        <p:nvSpPr>
          <p:cNvPr id="3074" name="矩形 1"/>
          <p:cNvSpPr>
            <a:spLocks noChangeArrowheads="1"/>
          </p:cNvSpPr>
          <p:nvPr/>
        </p:nvSpPr>
        <p:spPr bwMode="auto">
          <a:xfrm>
            <a:off x="3188678" y="2206015"/>
            <a:ext cx="5673969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T: what do you have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for breakfast</a:t>
            </a:r>
            <a:r>
              <a:rPr lang="en-US" altLang="zh-CN" sz="2800" dirty="0">
                <a:latin typeface="Times New Roman" panose="02020603050405020304" pitchFamily="18" charset="0"/>
              </a:rPr>
              <a:t>?</a:t>
            </a:r>
            <a:endParaRPr lang="zh-CN" altLang="zh-CN" sz="28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S: I have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zh-CN" altLang="zh-CN" sz="28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T: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What about </a:t>
            </a:r>
            <a:r>
              <a:rPr lang="en-US" altLang="zh-CN" sz="2800" dirty="0">
                <a:latin typeface="Times New Roman" panose="02020603050405020304" pitchFamily="18" charset="0"/>
              </a:rPr>
              <a:t>lunch and dinner</a:t>
            </a:r>
            <a:r>
              <a:rPr lang="zh-CN" altLang="zh-CN" sz="2800" dirty="0">
                <a:latin typeface="Times New Roman" panose="02020603050405020304" pitchFamily="18" charset="0"/>
              </a:rPr>
              <a:t>？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S: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altLang="zh-CN" sz="2800" dirty="0">
                <a:latin typeface="Times New Roman" panose="02020603050405020304" pitchFamily="18" charset="0"/>
              </a:rPr>
              <a:t>	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20304" y="558800"/>
            <a:ext cx="154424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6147" name="矩形 1"/>
          <p:cNvSpPr>
            <a:spLocks noChangeArrowheads="1"/>
          </p:cNvSpPr>
          <p:nvPr/>
        </p:nvSpPr>
        <p:spPr bwMode="auto">
          <a:xfrm>
            <a:off x="280988" y="1312863"/>
            <a:ext cx="174919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3600" b="1" dirty="0">
                <a:latin typeface="Times New Roman" panose="02020603050405020304" pitchFamily="18" charset="0"/>
              </a:rPr>
              <a:t>eat  [</a:t>
            </a:r>
            <a:r>
              <a:rPr lang="en-US" altLang="zh-CN" sz="3600" b="1" dirty="0" err="1">
                <a:latin typeface="Times New Roman" panose="02020603050405020304" pitchFamily="18" charset="0"/>
              </a:rPr>
              <a:t>i:t</a:t>
            </a:r>
            <a:r>
              <a:rPr lang="en-US" altLang="zh-CN" sz="3600" b="1" dirty="0">
                <a:latin typeface="Times New Roman" panose="02020603050405020304" pitchFamily="18" charset="0"/>
              </a:rPr>
              <a:t>]</a:t>
            </a:r>
            <a:endParaRPr lang="zh-CN" altLang="zh-C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8" name="矩形 2"/>
          <p:cNvSpPr>
            <a:spLocks noChangeArrowheads="1"/>
          </p:cNvSpPr>
          <p:nvPr/>
        </p:nvSpPr>
        <p:spPr bwMode="auto">
          <a:xfrm>
            <a:off x="669131" y="2089150"/>
            <a:ext cx="387477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zh-CN" sz="2800" dirty="0"/>
              <a:t>作动词，意为</a:t>
            </a:r>
            <a:r>
              <a:rPr lang="en-US" altLang="zh-CN" sz="2800" dirty="0"/>
              <a:t>:</a:t>
            </a:r>
            <a:r>
              <a:rPr lang="zh-CN" altLang="zh-CN" sz="2800" dirty="0"/>
              <a:t>“吃”。</a:t>
            </a:r>
          </a:p>
        </p:txBody>
      </p:sp>
      <p:sp>
        <p:nvSpPr>
          <p:cNvPr id="6149" name="矩形 3"/>
          <p:cNvSpPr>
            <a:spLocks noChangeArrowheads="1"/>
          </p:cNvSpPr>
          <p:nvPr/>
        </p:nvSpPr>
        <p:spPr bwMode="auto">
          <a:xfrm>
            <a:off x="669132" y="2636838"/>
            <a:ext cx="617577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800" dirty="0" err="1">
                <a:latin typeface="Times New Roman" panose="02020603050405020304" pitchFamily="18" charset="0"/>
              </a:rPr>
              <a:t>eg</a:t>
            </a:r>
            <a:r>
              <a:rPr lang="zh-CN" altLang="en-US" sz="2800" dirty="0">
                <a:latin typeface="Times New Roman" panose="02020603050405020304" pitchFamily="18" charset="0"/>
              </a:rPr>
              <a:t>：</a:t>
            </a:r>
            <a:r>
              <a:rPr lang="en-US" altLang="zh-CN" sz="2800" dirty="0">
                <a:latin typeface="Times New Roman" panose="02020603050405020304" pitchFamily="18" charset="0"/>
              </a:rPr>
              <a:t>I eat an egg in the morning. 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    </a:t>
            </a:r>
            <a:r>
              <a:rPr lang="zh-CN" altLang="zh-CN" sz="2800" dirty="0">
                <a:latin typeface="Times New Roman" panose="02020603050405020304" pitchFamily="18" charset="0"/>
              </a:rPr>
              <a:t>早上我吃了一个鸡蛋。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50" name="矩形 4"/>
          <p:cNvSpPr>
            <a:spLocks noChangeArrowheads="1"/>
          </p:cNvSpPr>
          <p:nvPr/>
        </p:nvSpPr>
        <p:spPr bwMode="auto">
          <a:xfrm>
            <a:off x="335757" y="4011614"/>
            <a:ext cx="735650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800" dirty="0"/>
              <a:t>小练习：</a:t>
            </a:r>
            <a:r>
              <a:rPr lang="zh-CN" altLang="zh-CN" sz="2800" dirty="0"/>
              <a:t>汉译英：吃一些面条</a:t>
            </a:r>
            <a:r>
              <a:rPr lang="en-US" altLang="zh-CN" sz="2800" dirty="0"/>
              <a:t> ____________</a:t>
            </a:r>
            <a:endParaRPr lang="zh-CN" altLang="zh-CN" sz="2800" dirty="0"/>
          </a:p>
        </p:txBody>
      </p:sp>
      <p:sp>
        <p:nvSpPr>
          <p:cNvPr id="6151" name="矩形 5"/>
          <p:cNvSpPr>
            <a:spLocks noChangeArrowheads="1"/>
          </p:cNvSpPr>
          <p:nvPr/>
        </p:nvSpPr>
        <p:spPr bwMode="auto">
          <a:xfrm>
            <a:off x="5120660" y="3882294"/>
            <a:ext cx="23022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eat some noodles</a:t>
            </a:r>
            <a:endParaRPr lang="zh-CN" altLang="zh-C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52" name="矩形 6"/>
          <p:cNvSpPr>
            <a:spLocks noChangeArrowheads="1"/>
          </p:cNvSpPr>
          <p:nvPr/>
        </p:nvSpPr>
        <p:spPr bwMode="auto">
          <a:xfrm>
            <a:off x="427216" y="4824413"/>
            <a:ext cx="871193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dirty="0"/>
              <a:t>拓展：</a:t>
            </a:r>
            <a:r>
              <a:rPr lang="en-US" altLang="zh-CN" sz="2400" dirty="0">
                <a:latin typeface="Times New Roman" panose="02020603050405020304" pitchFamily="18" charset="0"/>
              </a:rPr>
              <a:t>have</a:t>
            </a:r>
            <a:r>
              <a:rPr lang="en-US" altLang="zh-CN" sz="2400" dirty="0"/>
              <a:t> </a:t>
            </a:r>
            <a:r>
              <a:rPr lang="zh-CN" altLang="zh-CN" sz="2400" dirty="0"/>
              <a:t>是用餐和吃饭，强调整个吃饭的笼统过程，多用于短语中。 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          </a:t>
            </a:r>
            <a:r>
              <a:rPr lang="en-US" altLang="zh-CN" sz="2400" dirty="0" smtClean="0">
                <a:latin typeface="Times New Roman" panose="02020603050405020304" pitchFamily="18" charset="0"/>
              </a:rPr>
              <a:t>eat </a:t>
            </a:r>
            <a:r>
              <a:rPr lang="zh-CN" altLang="zh-CN" sz="2400" dirty="0"/>
              <a:t>很多时候，强调吃这个动作，就是强调把东西放进嘴</a:t>
            </a:r>
            <a:r>
              <a:rPr lang="zh-CN" altLang="en-US" sz="2400" dirty="0"/>
              <a:t>。</a:t>
            </a:r>
            <a:endParaRPr lang="en-US" altLang="zh-CN" sz="2400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6148" grpId="0"/>
      <p:bldP spid="6149" grpId="0"/>
      <p:bldP spid="6150" grpId="0"/>
      <p:bldP spid="6151" grpId="0"/>
      <p:bldP spid="615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20304" y="558800"/>
            <a:ext cx="154424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7171" name="矩形 1"/>
          <p:cNvSpPr>
            <a:spLocks noChangeArrowheads="1"/>
          </p:cNvSpPr>
          <p:nvPr/>
        </p:nvSpPr>
        <p:spPr bwMode="auto">
          <a:xfrm>
            <a:off x="377429" y="1384301"/>
            <a:ext cx="384752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3600" b="1" dirty="0">
                <a:latin typeface="Times New Roman" panose="02020603050405020304" pitchFamily="18" charset="0"/>
              </a:rPr>
              <a:t>potato  [</a:t>
            </a:r>
            <a:r>
              <a:rPr lang="en-US" altLang="zh-CN" sz="3600" b="1" dirty="0" err="1">
                <a:latin typeface="Times New Roman" panose="02020603050405020304" pitchFamily="18" charset="0"/>
              </a:rPr>
              <a:t>pəˈteɪtəʊ</a:t>
            </a:r>
            <a:r>
              <a:rPr lang="en-US" altLang="zh-CN" sz="3600" b="1" dirty="0">
                <a:latin typeface="Times New Roman" panose="02020603050405020304" pitchFamily="18" charset="0"/>
              </a:rPr>
              <a:t>] </a:t>
            </a:r>
            <a:endParaRPr lang="zh-CN" altLang="zh-C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2" name="矩形 2"/>
          <p:cNvSpPr>
            <a:spLocks noChangeArrowheads="1"/>
          </p:cNvSpPr>
          <p:nvPr/>
        </p:nvSpPr>
        <p:spPr bwMode="auto">
          <a:xfrm>
            <a:off x="729853" y="2268539"/>
            <a:ext cx="423385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zh-CN" sz="2800" dirty="0"/>
              <a:t>作名词，意为</a:t>
            </a:r>
            <a:r>
              <a:rPr lang="en-US" altLang="zh-CN" sz="2800" dirty="0"/>
              <a:t>:</a:t>
            </a:r>
            <a:r>
              <a:rPr lang="zh-CN" altLang="zh-CN" sz="2800" dirty="0"/>
              <a:t>“土豆”。</a:t>
            </a:r>
          </a:p>
        </p:txBody>
      </p:sp>
      <p:sp>
        <p:nvSpPr>
          <p:cNvPr id="7173" name="矩形 3"/>
          <p:cNvSpPr>
            <a:spLocks noChangeArrowheads="1"/>
          </p:cNvSpPr>
          <p:nvPr/>
        </p:nvSpPr>
        <p:spPr bwMode="auto">
          <a:xfrm>
            <a:off x="377429" y="2946399"/>
            <a:ext cx="731162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800" dirty="0" err="1">
                <a:latin typeface="Times New Roman" panose="02020603050405020304" pitchFamily="18" charset="0"/>
              </a:rPr>
              <a:t>eg</a:t>
            </a:r>
            <a:r>
              <a:rPr lang="zh-CN" altLang="en-US" sz="2800" dirty="0">
                <a:latin typeface="Times New Roman" panose="02020603050405020304" pitchFamily="18" charset="0"/>
              </a:rPr>
              <a:t>：</a:t>
            </a:r>
            <a:r>
              <a:rPr lang="en-US" altLang="zh-CN" sz="2800" dirty="0">
                <a:latin typeface="Times New Roman" panose="02020603050405020304" pitchFamily="18" charset="0"/>
              </a:rPr>
              <a:t>We eat some potatoes for lunch. 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    </a:t>
            </a:r>
            <a:r>
              <a:rPr lang="zh-CN" altLang="zh-CN" sz="2800" dirty="0">
                <a:latin typeface="Times New Roman" panose="02020603050405020304" pitchFamily="18" charset="0"/>
              </a:rPr>
              <a:t>午饭我们吃了一些土豆。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4" name="矩形 4"/>
          <p:cNvSpPr>
            <a:spLocks noChangeArrowheads="1"/>
          </p:cNvSpPr>
          <p:nvPr/>
        </p:nvSpPr>
        <p:spPr bwMode="auto">
          <a:xfrm>
            <a:off x="196453" y="4484688"/>
            <a:ext cx="8872538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800" dirty="0"/>
              <a:t>小练习：</a:t>
            </a:r>
            <a:r>
              <a:rPr lang="zh-CN" altLang="zh-CN" sz="2800" dirty="0"/>
              <a:t>单项选择：</a:t>
            </a:r>
            <a:endParaRPr lang="en-US" altLang="zh-CN" sz="2800" dirty="0"/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           </a:t>
            </a:r>
            <a:r>
              <a:rPr lang="zh-CN" altLang="zh-CN" sz="2800" dirty="0">
                <a:latin typeface="Times New Roman" panose="02020603050405020304" pitchFamily="18" charset="0"/>
              </a:rPr>
              <a:t>（ ）</a:t>
            </a:r>
            <a:r>
              <a:rPr lang="en-US" altLang="zh-CN" sz="2800" dirty="0">
                <a:latin typeface="Times New Roman" panose="02020603050405020304" pitchFamily="18" charset="0"/>
              </a:rPr>
              <a:t>They picked some _______ on the farm.</a:t>
            </a:r>
            <a:endParaRPr lang="zh-CN" altLang="zh-CN" sz="28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                     A: </a:t>
            </a:r>
            <a:r>
              <a:rPr lang="en-US" altLang="zh-CN" sz="2800" dirty="0" err="1">
                <a:latin typeface="Times New Roman" panose="02020603050405020304" pitchFamily="18" charset="0"/>
              </a:rPr>
              <a:t>potatos</a:t>
            </a:r>
            <a:r>
              <a:rPr lang="en-US" altLang="zh-CN" sz="2800" dirty="0">
                <a:latin typeface="Times New Roman" panose="02020603050405020304" pitchFamily="18" charset="0"/>
              </a:rPr>
              <a:t>    B: potatoes    C: potato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5" name="矩形 5"/>
          <p:cNvSpPr>
            <a:spLocks noChangeArrowheads="1"/>
          </p:cNvSpPr>
          <p:nvPr/>
        </p:nvSpPr>
        <p:spPr bwMode="auto">
          <a:xfrm>
            <a:off x="1457325" y="5303838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zh-CN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7172" grpId="0"/>
      <p:bldP spid="7173" grpId="0"/>
      <p:bldP spid="7174" grpId="0"/>
      <p:bldP spid="717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20304" y="558800"/>
            <a:ext cx="154424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8195" name="矩形 1"/>
          <p:cNvSpPr>
            <a:spLocks noChangeArrowheads="1"/>
          </p:cNvSpPr>
          <p:nvPr/>
        </p:nvSpPr>
        <p:spPr bwMode="auto">
          <a:xfrm>
            <a:off x="308373" y="1371601"/>
            <a:ext cx="418576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3600" b="1">
                <a:latin typeface="Times New Roman" panose="02020603050405020304" pitchFamily="18" charset="0"/>
              </a:rPr>
              <a:t> tomato  [təˈmɑ:təʊ]</a:t>
            </a:r>
            <a:endParaRPr lang="zh-CN" altLang="zh-CN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6" name="矩形 2"/>
          <p:cNvSpPr>
            <a:spLocks noChangeArrowheads="1"/>
          </p:cNvSpPr>
          <p:nvPr/>
        </p:nvSpPr>
        <p:spPr bwMode="auto">
          <a:xfrm>
            <a:off x="613173" y="2073276"/>
            <a:ext cx="459292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zh-CN" sz="2800"/>
              <a:t>作名词，意为</a:t>
            </a:r>
            <a:r>
              <a:rPr lang="en-US" altLang="zh-CN" sz="2800"/>
              <a:t>:</a:t>
            </a:r>
            <a:r>
              <a:rPr lang="zh-CN" altLang="zh-CN" sz="2800"/>
              <a:t>“西红柿”。</a:t>
            </a:r>
          </a:p>
        </p:txBody>
      </p:sp>
      <p:sp>
        <p:nvSpPr>
          <p:cNvPr id="8197" name="矩形 3"/>
          <p:cNvSpPr>
            <a:spLocks noChangeArrowheads="1"/>
          </p:cNvSpPr>
          <p:nvPr/>
        </p:nvSpPr>
        <p:spPr bwMode="auto">
          <a:xfrm>
            <a:off x="608410" y="2673350"/>
            <a:ext cx="6674644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800" dirty="0" err="1">
                <a:latin typeface="Times New Roman" panose="02020603050405020304" pitchFamily="18" charset="0"/>
              </a:rPr>
              <a:t>eg</a:t>
            </a:r>
            <a:r>
              <a:rPr lang="zh-CN" altLang="en-US" sz="2800" dirty="0">
                <a:latin typeface="Times New Roman" panose="02020603050405020304" pitchFamily="18" charset="0"/>
              </a:rPr>
              <a:t>：</a:t>
            </a:r>
            <a:r>
              <a:rPr lang="en-US" altLang="zh-CN" sz="2800" dirty="0">
                <a:latin typeface="Times New Roman" panose="02020603050405020304" pitchFamily="18" charset="0"/>
              </a:rPr>
              <a:t>Today he eats a lot of tomatoes. 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    </a:t>
            </a:r>
            <a:r>
              <a:rPr lang="zh-CN" altLang="zh-CN" sz="2800" dirty="0">
                <a:latin typeface="Times New Roman" panose="02020603050405020304" pitchFamily="18" charset="0"/>
              </a:rPr>
              <a:t>今天他吃了一些西红柿。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8" name="矩形 4"/>
          <p:cNvSpPr>
            <a:spLocks noChangeArrowheads="1"/>
          </p:cNvSpPr>
          <p:nvPr/>
        </p:nvSpPr>
        <p:spPr bwMode="auto">
          <a:xfrm>
            <a:off x="308372" y="4168775"/>
            <a:ext cx="7405413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800" dirty="0"/>
              <a:t>小练习：</a:t>
            </a:r>
            <a:r>
              <a:rPr lang="zh-CN" altLang="zh-CN" sz="2800" dirty="0"/>
              <a:t>单项选择：</a:t>
            </a:r>
            <a:endParaRPr lang="en-US" altLang="zh-CN" sz="2800" dirty="0"/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/>
              <a:t>             </a:t>
            </a:r>
            <a:r>
              <a:rPr lang="zh-CN" altLang="zh-CN" sz="2800" dirty="0">
                <a:latin typeface="Times New Roman" panose="02020603050405020304" pitchFamily="18" charset="0"/>
              </a:rPr>
              <a:t>（ ）</a:t>
            </a:r>
            <a:r>
              <a:rPr lang="en-US" altLang="zh-CN" sz="2800" dirty="0">
                <a:latin typeface="Times New Roman" panose="02020603050405020304" pitchFamily="18" charset="0"/>
              </a:rPr>
              <a:t>They ate some _______ .</a:t>
            </a:r>
            <a:endParaRPr lang="zh-CN" altLang="zh-CN" sz="28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            A: </a:t>
            </a:r>
            <a:r>
              <a:rPr lang="en-US" altLang="zh-CN" sz="2800" dirty="0" err="1">
                <a:latin typeface="Times New Roman" panose="02020603050405020304" pitchFamily="18" charset="0"/>
              </a:rPr>
              <a:t>tomatos</a:t>
            </a:r>
            <a:r>
              <a:rPr lang="en-US" altLang="zh-CN" sz="2800" dirty="0">
                <a:latin typeface="Times New Roman" panose="02020603050405020304" pitchFamily="18" charset="0"/>
              </a:rPr>
              <a:t>    B: tomatoes    C: tomato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5"/>
          <p:cNvSpPr>
            <a:spLocks noChangeArrowheads="1"/>
          </p:cNvSpPr>
          <p:nvPr/>
        </p:nvSpPr>
        <p:spPr bwMode="auto">
          <a:xfrm>
            <a:off x="1468041" y="4992689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zh-CN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P spid="8196" grpId="0"/>
      <p:bldP spid="8197" grpId="0"/>
      <p:bldP spid="8198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20304" y="558800"/>
            <a:ext cx="154424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8199" name="矩形 5"/>
          <p:cNvSpPr>
            <a:spLocks noChangeArrowheads="1"/>
          </p:cNvSpPr>
          <p:nvPr/>
        </p:nvSpPr>
        <p:spPr bwMode="auto">
          <a:xfrm>
            <a:off x="0" y="1603375"/>
            <a:ext cx="9144000" cy="3350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zh-CN" sz="2400" dirty="0"/>
              <a:t>【拓展】以字母</a:t>
            </a:r>
            <a:r>
              <a:rPr lang="en-US" altLang="zh-CN" sz="2400" dirty="0"/>
              <a:t> </a:t>
            </a:r>
            <a:r>
              <a:rPr lang="en-US" altLang="zh-CN" sz="2400" dirty="0">
                <a:latin typeface="Times New Roman" panose="02020603050405020304" pitchFamily="18" charset="0"/>
              </a:rPr>
              <a:t>o </a:t>
            </a:r>
            <a:r>
              <a:rPr lang="zh-CN" altLang="zh-CN" sz="2400" dirty="0"/>
              <a:t>结尾的名词加</a:t>
            </a:r>
            <a:r>
              <a:rPr lang="en-US" altLang="zh-CN" sz="2400" dirty="0"/>
              <a:t>“</a:t>
            </a:r>
            <a:r>
              <a:rPr lang="en-US" altLang="zh-CN" sz="2400" dirty="0">
                <a:latin typeface="Times New Roman" panose="02020603050405020304" pitchFamily="18" charset="0"/>
              </a:rPr>
              <a:t>s</a:t>
            </a:r>
            <a:r>
              <a:rPr lang="en-US" altLang="zh-CN" sz="2400" dirty="0"/>
              <a:t> </a:t>
            </a:r>
            <a:r>
              <a:rPr lang="zh-CN" altLang="zh-CN" sz="2400" dirty="0"/>
              <a:t>或</a:t>
            </a:r>
            <a:r>
              <a:rPr lang="en-US" altLang="zh-CN" sz="2400" dirty="0"/>
              <a:t> </a:t>
            </a:r>
            <a:r>
              <a:rPr lang="en-US" altLang="zh-CN" sz="2400" dirty="0" err="1">
                <a:latin typeface="Times New Roman" panose="02020603050405020304" pitchFamily="18" charset="0"/>
              </a:rPr>
              <a:t>es</a:t>
            </a:r>
            <a:r>
              <a:rPr lang="en-US" altLang="zh-CN" sz="2400" dirty="0"/>
              <a:t>”</a:t>
            </a:r>
            <a:r>
              <a:rPr lang="zh-CN" altLang="zh-CN" sz="2400" dirty="0"/>
              <a:t>的规则如下：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/>
              <a:t>             </a:t>
            </a:r>
            <a:r>
              <a:rPr lang="zh-CN" altLang="zh-CN" sz="2400" dirty="0"/>
              <a:t>（</a:t>
            </a:r>
            <a:r>
              <a:rPr lang="en-US" altLang="zh-CN" sz="2400" dirty="0"/>
              <a:t>1</a:t>
            </a:r>
            <a:r>
              <a:rPr lang="zh-CN" altLang="zh-CN" sz="2400" dirty="0"/>
              <a:t>）在多数情况加</a:t>
            </a:r>
            <a:r>
              <a:rPr lang="en-US" altLang="zh-CN" sz="2400" dirty="0"/>
              <a:t> </a:t>
            </a:r>
            <a:r>
              <a:rPr lang="en-US" altLang="zh-CN" sz="2400" dirty="0">
                <a:latin typeface="Times New Roman" panose="02020603050405020304" pitchFamily="18" charset="0"/>
              </a:rPr>
              <a:t>s</a:t>
            </a:r>
            <a:r>
              <a:rPr lang="en-US" altLang="zh-CN" sz="2400" dirty="0"/>
              <a:t> </a:t>
            </a:r>
            <a:r>
              <a:rPr lang="zh-CN" altLang="zh-CN" sz="2400" dirty="0"/>
              <a:t>（无生命的）。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/>
              <a:t>            </a:t>
            </a:r>
            <a:r>
              <a:rPr lang="zh-CN" altLang="zh-CN" sz="2400" dirty="0"/>
              <a:t>例如：</a:t>
            </a:r>
            <a:r>
              <a:rPr lang="en-US" altLang="zh-CN" sz="2400" dirty="0">
                <a:latin typeface="Times New Roman" panose="02020603050405020304" pitchFamily="18" charset="0"/>
              </a:rPr>
              <a:t>radio, photo, piano, video, casino, tobacco, polo.</a:t>
            </a:r>
            <a:endParaRPr lang="zh-CN" altLang="zh-CN" sz="24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en-US" sz="2400" dirty="0"/>
              <a:t>             （</a:t>
            </a:r>
            <a:r>
              <a:rPr lang="en-US" altLang="zh-CN" sz="2400" dirty="0"/>
              <a:t>2</a:t>
            </a:r>
            <a:r>
              <a:rPr lang="zh-CN" altLang="en-US" sz="2400" dirty="0"/>
              <a:t>）</a:t>
            </a:r>
            <a:r>
              <a:rPr lang="zh-CN" altLang="zh-CN" sz="2400" dirty="0"/>
              <a:t>只有</a:t>
            </a:r>
            <a:r>
              <a:rPr lang="en-US" altLang="zh-CN" sz="2400" dirty="0"/>
              <a:t> 5 </a:t>
            </a:r>
            <a:r>
              <a:rPr lang="zh-CN" altLang="zh-CN" sz="2400" dirty="0"/>
              <a:t>到</a:t>
            </a:r>
            <a:r>
              <a:rPr lang="en-US" altLang="zh-CN" sz="2400" dirty="0"/>
              <a:t> 6 </a:t>
            </a:r>
            <a:r>
              <a:rPr lang="zh-CN" altLang="zh-CN" sz="2400" dirty="0"/>
              <a:t>个名词是加</a:t>
            </a:r>
            <a:r>
              <a:rPr lang="en-US" altLang="zh-CN" sz="2400" dirty="0"/>
              <a:t> </a:t>
            </a:r>
            <a:r>
              <a:rPr lang="en-US" altLang="zh-CN" sz="2400" dirty="0" err="1">
                <a:latin typeface="Times New Roman" panose="02020603050405020304" pitchFamily="18" charset="0"/>
              </a:rPr>
              <a:t>es</a:t>
            </a:r>
            <a:r>
              <a:rPr lang="en-US" altLang="zh-CN" sz="2400" dirty="0">
                <a:latin typeface="Times New Roman" panose="02020603050405020304" pitchFamily="18" charset="0"/>
              </a:rPr>
              <a:t> </a:t>
            </a:r>
            <a:r>
              <a:rPr lang="zh-CN" altLang="zh-CN" sz="2400" dirty="0"/>
              <a:t>的（有生命的）。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/>
              <a:t>            </a:t>
            </a:r>
            <a:r>
              <a:rPr lang="zh-CN" altLang="zh-CN" sz="2400" dirty="0"/>
              <a:t>例如：</a:t>
            </a:r>
            <a:r>
              <a:rPr lang="en-US" altLang="zh-CN" sz="2400" dirty="0">
                <a:latin typeface="Times New Roman" panose="02020603050405020304" pitchFamily="18" charset="0"/>
              </a:rPr>
              <a:t>potato, tomato, hero, motto, volcano. 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/>
              <a:t>                      </a:t>
            </a:r>
            <a:r>
              <a:rPr lang="en-US" altLang="zh-CN" sz="2400" dirty="0" err="1"/>
              <a:t>马铃薯</a:t>
            </a:r>
            <a:r>
              <a:rPr lang="zh-CN" altLang="zh-CN" sz="2400" dirty="0"/>
              <a:t>，西红柿，英雄，黑人，火山</a:t>
            </a:r>
            <a:r>
              <a:rPr lang="en-US" altLang="zh-CN" sz="2400" dirty="0"/>
              <a:t>.</a:t>
            </a:r>
            <a:endParaRPr lang="zh-CN" altLang="zh-CN" sz="2400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77404" y="574675"/>
            <a:ext cx="2952658" cy="4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Expressions</a:t>
            </a:r>
          </a:p>
        </p:txBody>
      </p:sp>
      <p:sp>
        <p:nvSpPr>
          <p:cNvPr id="9219" name="矩形 1"/>
          <p:cNvSpPr>
            <a:spLocks noChangeArrowheads="1"/>
          </p:cNvSpPr>
          <p:nvPr/>
        </p:nvSpPr>
        <p:spPr bwMode="auto">
          <a:xfrm>
            <a:off x="158353" y="1439864"/>
            <a:ext cx="8220327" cy="743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We eat a lot of noodles.   </a:t>
            </a:r>
            <a:r>
              <a:rPr lang="zh-CN" altLang="zh-CN" sz="3200" b="1" dirty="0"/>
              <a:t>我们吃了一些面条。</a:t>
            </a:r>
            <a:endParaRPr lang="zh-CN" altLang="zh-CN" sz="3200" dirty="0"/>
          </a:p>
        </p:txBody>
      </p:sp>
      <p:sp>
        <p:nvSpPr>
          <p:cNvPr id="9220" name="矩形 2"/>
          <p:cNvSpPr>
            <a:spLocks noChangeArrowheads="1"/>
          </p:cNvSpPr>
          <p:nvPr/>
        </p:nvSpPr>
        <p:spPr bwMode="auto">
          <a:xfrm>
            <a:off x="348854" y="2363788"/>
            <a:ext cx="8795146" cy="113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zh-CN" sz="2400" dirty="0" smtClean="0"/>
              <a:t>本</a:t>
            </a:r>
            <a:r>
              <a:rPr lang="zh-CN" altLang="zh-CN" sz="2400" dirty="0"/>
              <a:t>句中有一个知识点</a:t>
            </a:r>
            <a:r>
              <a:rPr lang="en-US" altLang="zh-CN" sz="2400" dirty="0">
                <a:latin typeface="Times New Roman" panose="02020603050405020304" pitchFamily="18" charset="0"/>
              </a:rPr>
              <a:t>a lot of </a:t>
            </a:r>
            <a:r>
              <a:rPr lang="zh-CN" altLang="zh-CN" sz="2400" dirty="0"/>
              <a:t>后面既可以接可数名词，也可以接不可数名词，如果接的是可数名词一定要变成复数形式。</a:t>
            </a:r>
          </a:p>
        </p:txBody>
      </p:sp>
      <p:sp>
        <p:nvSpPr>
          <p:cNvPr id="9221" name="矩形 3"/>
          <p:cNvSpPr>
            <a:spLocks noChangeArrowheads="1"/>
          </p:cNvSpPr>
          <p:nvPr/>
        </p:nvSpPr>
        <p:spPr bwMode="auto">
          <a:xfrm>
            <a:off x="348854" y="3701561"/>
            <a:ext cx="753207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800" dirty="0" err="1">
                <a:latin typeface="Times New Roman" panose="02020603050405020304" pitchFamily="18" charset="0"/>
              </a:rPr>
              <a:t>eg</a:t>
            </a:r>
            <a:r>
              <a:rPr lang="zh-CN" altLang="en-US" sz="2800" dirty="0">
                <a:latin typeface="Times New Roman" panose="02020603050405020304" pitchFamily="18" charset="0"/>
              </a:rPr>
              <a:t>：</a:t>
            </a:r>
            <a:r>
              <a:rPr lang="en-US" altLang="zh-CN" sz="2800" dirty="0">
                <a:latin typeface="Times New Roman" panose="02020603050405020304" pitchFamily="18" charset="0"/>
              </a:rPr>
              <a:t>There are a lot of people in the street.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    </a:t>
            </a:r>
            <a:r>
              <a:rPr lang="zh-CN" altLang="zh-CN" sz="2800" dirty="0">
                <a:latin typeface="Times New Roman" panose="02020603050405020304" pitchFamily="18" charset="0"/>
              </a:rPr>
              <a:t>街上有许多人。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2" name="矩形 4"/>
          <p:cNvSpPr>
            <a:spLocks noChangeArrowheads="1"/>
          </p:cNvSpPr>
          <p:nvPr/>
        </p:nvSpPr>
        <p:spPr bwMode="auto">
          <a:xfrm>
            <a:off x="177404" y="5378450"/>
            <a:ext cx="505779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800" dirty="0"/>
              <a:t>小练习：</a:t>
            </a:r>
            <a:r>
              <a:rPr lang="zh-CN" altLang="zh-CN" sz="2800" dirty="0"/>
              <a:t>汉译英：</a:t>
            </a:r>
            <a:endParaRPr lang="en-US" altLang="zh-CN" sz="2800" dirty="0"/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/>
              <a:t>              </a:t>
            </a:r>
            <a:r>
              <a:rPr lang="zh-CN" altLang="zh-CN" sz="2800" dirty="0"/>
              <a:t>许多人</a:t>
            </a:r>
            <a:r>
              <a:rPr lang="en-US" altLang="zh-CN" sz="2800" dirty="0"/>
              <a:t>____________</a:t>
            </a:r>
            <a:endParaRPr lang="zh-CN" altLang="zh-CN" sz="2800" dirty="0"/>
          </a:p>
        </p:txBody>
      </p:sp>
      <p:sp>
        <p:nvSpPr>
          <p:cNvPr id="9223" name="矩形 5"/>
          <p:cNvSpPr>
            <a:spLocks noChangeArrowheads="1"/>
          </p:cNvSpPr>
          <p:nvPr/>
        </p:nvSpPr>
        <p:spPr bwMode="auto">
          <a:xfrm>
            <a:off x="2706301" y="6015892"/>
            <a:ext cx="224612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a lot of people</a:t>
            </a:r>
            <a:endParaRPr lang="zh-CN" altLang="zh-C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  <p:bldP spid="9220" grpId="0"/>
      <p:bldP spid="9221" grpId="0"/>
      <p:bldP spid="9222" grpId="0"/>
      <p:bldP spid="92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7"/>
          <p:cNvSpPr>
            <a:spLocks noChangeArrowheads="1"/>
          </p:cNvSpPr>
          <p:nvPr/>
        </p:nvSpPr>
        <p:spPr bwMode="auto">
          <a:xfrm>
            <a:off x="177403" y="1303339"/>
            <a:ext cx="8596313" cy="535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zh-CN" altLang="zh-CN" sz="2400" dirty="0">
                <a:sym typeface="+mn-ea"/>
              </a:rPr>
              <a:t>【拓展】</a:t>
            </a:r>
            <a:r>
              <a:rPr lang="en-US" altLang="zh-CN" sz="2400" dirty="0">
                <a:sym typeface="+mn-ea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 lot of</a:t>
            </a:r>
            <a:r>
              <a:rPr lang="zh-CN" altLang="zh-CN" sz="2400" dirty="0">
                <a:sym typeface="+mn-ea"/>
              </a:rPr>
              <a:t>与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many</a:t>
            </a:r>
          </a:p>
          <a:p>
            <a:pPr marL="457200" indent="-457200" eaLnBrk="0" hangingPunct="0">
              <a:lnSpc>
                <a:spcPct val="150000"/>
              </a:lnSpc>
              <a:buFontTx/>
              <a:buAutoNum type="arabicParenR"/>
              <a:defRPr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 lot of</a:t>
            </a:r>
            <a:r>
              <a:rPr lang="zh-CN" altLang="zh-CN" sz="2400" dirty="0">
                <a:sym typeface="+mn-ea"/>
              </a:rPr>
              <a:t>与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many</a:t>
            </a:r>
            <a:r>
              <a:rPr lang="zh-CN" altLang="zh-CN" sz="2400" dirty="0">
                <a:sym typeface="+mn-ea"/>
              </a:rPr>
              <a:t>都含有</a:t>
            </a:r>
            <a:r>
              <a:rPr lang="en-US" altLang="zh-CN" sz="2400" dirty="0">
                <a:sym typeface="+mn-ea"/>
              </a:rPr>
              <a:t>“</a:t>
            </a:r>
            <a:r>
              <a:rPr lang="zh-CN" altLang="zh-CN" sz="2400" dirty="0">
                <a:sym typeface="+mn-ea"/>
              </a:rPr>
              <a:t>许多</a:t>
            </a:r>
            <a:r>
              <a:rPr lang="en-US" altLang="zh-CN" sz="2400" dirty="0">
                <a:sym typeface="+mn-ea"/>
              </a:rPr>
              <a:t>”</a:t>
            </a:r>
            <a:r>
              <a:rPr lang="zh-CN" altLang="zh-CN" sz="2400" dirty="0">
                <a:sym typeface="+mn-ea"/>
              </a:rPr>
              <a:t>的意思，后可以接可数名词复数，用于肯定句时可以互换使用。</a:t>
            </a:r>
            <a:endParaRPr lang="en-US" altLang="zh-CN" sz="2400" dirty="0">
              <a:sym typeface="+mn-ea"/>
            </a:endParaRPr>
          </a:p>
          <a:p>
            <a:pPr marL="457200" indent="-457200" eaLnBrk="0" hangingPunct="0">
              <a:lnSpc>
                <a:spcPct val="150000"/>
              </a:lnSpc>
              <a:buFontTx/>
              <a:buAutoNum type="arabicParenR"/>
              <a:defRPr/>
            </a:pPr>
            <a:r>
              <a:rPr lang="en-US" altLang="zh-CN" sz="2400" dirty="0">
                <a:sym typeface="+mn-ea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 lot of</a:t>
            </a:r>
            <a:r>
              <a:rPr lang="zh-CN" altLang="zh-CN" sz="2400" dirty="0">
                <a:sym typeface="+mn-ea"/>
              </a:rPr>
              <a:t>与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lots of</a:t>
            </a:r>
            <a:r>
              <a:rPr lang="zh-CN" altLang="zh-CN" sz="2400" dirty="0">
                <a:sym typeface="+mn-ea"/>
              </a:rPr>
              <a:t>同义，其后可以接可数名词复数或不可数名词，而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many</a:t>
            </a:r>
            <a:r>
              <a:rPr lang="zh-CN" altLang="zh-CN" sz="2400" dirty="0">
                <a:sym typeface="+mn-ea"/>
              </a:rPr>
              <a:t>之后只能接可数名词复数。</a:t>
            </a:r>
            <a:r>
              <a:rPr lang="en-US" altLang="zh-CN" sz="2400" dirty="0">
                <a:sym typeface="+mn-ea"/>
              </a:rPr>
              <a:t> </a:t>
            </a:r>
          </a:p>
          <a:p>
            <a:pPr marL="457200" indent="-457200" eaLnBrk="0" hangingPunct="0">
              <a:lnSpc>
                <a:spcPct val="150000"/>
              </a:lnSpc>
              <a:buFontTx/>
              <a:buAutoNum type="arabicParenR"/>
              <a:defRPr/>
            </a:pPr>
            <a:r>
              <a:rPr lang="zh-CN" altLang="zh-CN" sz="2400" dirty="0">
                <a:sym typeface="+mn-ea"/>
              </a:rPr>
              <a:t>两者后接可数名词复数时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 lot of </a:t>
            </a:r>
            <a:r>
              <a:rPr lang="zh-CN" altLang="zh-CN" sz="2400" dirty="0">
                <a:sym typeface="+mn-ea"/>
              </a:rPr>
              <a:t>通常用于肯定句，而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many</a:t>
            </a:r>
            <a:r>
              <a:rPr lang="zh-CN" altLang="zh-CN" sz="2400" dirty="0">
                <a:sym typeface="+mn-ea"/>
              </a:rPr>
              <a:t>可用于各种句式。</a:t>
            </a: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zh-CN" altLang="zh-CN" sz="2000" dirty="0" smtClean="0">
                <a:sym typeface="+mn-ea"/>
              </a:rPr>
              <a:t>例</a:t>
            </a:r>
            <a:r>
              <a:rPr lang="zh-CN" altLang="zh-CN" sz="2000" dirty="0">
                <a:sym typeface="+mn-ea"/>
              </a:rPr>
              <a:t>如：（</a:t>
            </a:r>
            <a:r>
              <a:rPr lang="en-US" altLang="zh-CN" sz="2000" dirty="0">
                <a:sym typeface="+mn-ea"/>
              </a:rPr>
              <a:t>1</a:t>
            </a:r>
            <a:r>
              <a:rPr lang="zh-CN" altLang="zh-CN" sz="2000" dirty="0">
                <a:sym typeface="+mn-ea"/>
              </a:rPr>
              <a:t>）</a:t>
            </a:r>
            <a:r>
              <a:rPr lang="en-US" altLang="zh-CN" sz="2000" dirty="0">
                <a:sym typeface="+mn-ea"/>
              </a:rPr>
              <a:t>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I have a lot of / many friends here.</a:t>
            </a:r>
            <a:r>
              <a:rPr lang="en-US" altLang="zh-CN" sz="2000" dirty="0">
                <a:sym typeface="+mn-ea"/>
              </a:rPr>
              <a:t> </a:t>
            </a:r>
            <a:r>
              <a:rPr lang="zh-CN" altLang="zh-CN" sz="2000" dirty="0">
                <a:sym typeface="+mn-ea"/>
              </a:rPr>
              <a:t>在这里我有许多朋友。</a:t>
            </a: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000" dirty="0">
                <a:sym typeface="+mn-ea"/>
              </a:rPr>
              <a:t>    </a:t>
            </a:r>
            <a:r>
              <a:rPr lang="zh-CN" altLang="zh-CN" sz="2000" dirty="0">
                <a:sym typeface="+mn-ea"/>
              </a:rPr>
              <a:t>（</a:t>
            </a:r>
            <a:r>
              <a:rPr lang="en-US" altLang="zh-CN" sz="2000" dirty="0">
                <a:sym typeface="+mn-ea"/>
              </a:rPr>
              <a:t>2</a:t>
            </a:r>
            <a:r>
              <a:rPr lang="zh-CN" altLang="zh-CN" sz="2000" dirty="0">
                <a:sym typeface="+mn-ea"/>
              </a:rPr>
              <a:t>）</a:t>
            </a:r>
            <a:r>
              <a:rPr lang="en-US" altLang="zh-CN" sz="2000" dirty="0">
                <a:sym typeface="+mn-ea"/>
              </a:rPr>
              <a:t>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Here is a lot of / lots of snow this year. </a:t>
            </a:r>
            <a:r>
              <a:rPr lang="zh-CN" altLang="zh-CN" sz="2000" dirty="0">
                <a:sym typeface="+mn-ea"/>
              </a:rPr>
              <a:t>今年雪下得多。</a:t>
            </a: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000" dirty="0">
                <a:sym typeface="+mn-ea"/>
              </a:rPr>
              <a:t>    </a:t>
            </a:r>
            <a:r>
              <a:rPr lang="zh-CN" altLang="zh-CN" sz="2000" dirty="0">
                <a:sym typeface="+mn-ea"/>
              </a:rPr>
              <a:t>（</a:t>
            </a:r>
            <a:r>
              <a:rPr lang="en-US" altLang="zh-CN" sz="2000" dirty="0">
                <a:sym typeface="+mn-ea"/>
              </a:rPr>
              <a:t>3</a:t>
            </a:r>
            <a:r>
              <a:rPr lang="zh-CN" altLang="zh-CN" sz="2000" dirty="0">
                <a:sym typeface="+mn-ea"/>
              </a:rPr>
              <a:t>）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I have a lot of comic books</a:t>
            </a:r>
            <a:r>
              <a:rPr lang="en-US" altLang="zh-CN" sz="2000" dirty="0">
                <a:sym typeface="+mn-ea"/>
              </a:rPr>
              <a:t>.</a:t>
            </a:r>
            <a:r>
              <a:rPr lang="zh-CN" altLang="zh-CN" sz="2000" dirty="0">
                <a:sym typeface="+mn-ea"/>
              </a:rPr>
              <a:t>我有许多漫画书。</a:t>
            </a:r>
          </a:p>
        </p:txBody>
      </p:sp>
      <p:sp>
        <p:nvSpPr>
          <p:cNvPr id="9218" name="标题 1"/>
          <p:cNvSpPr txBox="1">
            <a:spLocks noChangeArrowheads="1"/>
          </p:cNvSpPr>
          <p:nvPr/>
        </p:nvSpPr>
        <p:spPr bwMode="auto">
          <a:xfrm>
            <a:off x="177404" y="574675"/>
            <a:ext cx="3128504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zh-CN" sz="3200" b="1" dirty="0">
                <a:solidFill>
                  <a:schemeClr val="bg1"/>
                </a:solidFill>
                <a:latin typeface="微软雅黑" panose="020B0503020204020204" pitchFamily="34" charset="-122"/>
              </a:rPr>
              <a:t>Expressions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77404" y="574675"/>
            <a:ext cx="3364897" cy="4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Expressions</a:t>
            </a:r>
          </a:p>
        </p:txBody>
      </p:sp>
      <p:sp>
        <p:nvSpPr>
          <p:cNvPr id="10243" name="矩形 1"/>
          <p:cNvSpPr>
            <a:spLocks noChangeArrowheads="1"/>
          </p:cNvSpPr>
          <p:nvPr/>
        </p:nvSpPr>
        <p:spPr bwMode="auto">
          <a:xfrm>
            <a:off x="191691" y="1295400"/>
            <a:ext cx="618566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3600" b="1" dirty="0">
                <a:latin typeface="Times New Roman" panose="02020603050405020304" pitchFamily="18" charset="0"/>
              </a:rPr>
              <a:t>He eats a few eggs. </a:t>
            </a:r>
          </a:p>
          <a:p>
            <a:pPr eaLnBrk="0" hangingPunct="0"/>
            <a:r>
              <a:rPr lang="zh-CN" altLang="zh-CN" sz="3600" b="1" dirty="0"/>
              <a:t>他吃了一些鸡蛋。</a:t>
            </a:r>
            <a:endParaRPr lang="zh-CN" altLang="zh-CN" sz="3600" dirty="0"/>
          </a:p>
        </p:txBody>
      </p:sp>
      <p:sp>
        <p:nvSpPr>
          <p:cNvPr id="10244" name="矩形 2"/>
          <p:cNvSpPr>
            <a:spLocks noChangeArrowheads="1"/>
          </p:cNvSpPr>
          <p:nvPr/>
        </p:nvSpPr>
        <p:spPr bwMode="auto">
          <a:xfrm>
            <a:off x="279797" y="2495551"/>
            <a:ext cx="6556132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800" dirty="0"/>
              <a:t>    </a:t>
            </a:r>
            <a:r>
              <a:rPr lang="zh-CN" altLang="zh-CN" sz="2800" dirty="0"/>
              <a:t>本句中有一个知识点：</a:t>
            </a:r>
            <a:r>
              <a:rPr lang="en-US" altLang="zh-CN" sz="2800" dirty="0">
                <a:latin typeface="Times New Roman" panose="02020603050405020304" pitchFamily="18" charset="0"/>
              </a:rPr>
              <a:t>a few</a:t>
            </a:r>
            <a:r>
              <a:rPr lang="zh-CN" altLang="zh-CN" sz="2800" dirty="0"/>
              <a:t>表示：“有一点”，不过只可以修饰可数名词，后面的名词应该用复数形式。</a:t>
            </a:r>
          </a:p>
        </p:txBody>
      </p:sp>
      <p:sp>
        <p:nvSpPr>
          <p:cNvPr id="10245" name="矩形 3"/>
          <p:cNvSpPr>
            <a:spLocks noChangeArrowheads="1"/>
          </p:cNvSpPr>
          <p:nvPr/>
        </p:nvSpPr>
        <p:spPr bwMode="auto">
          <a:xfrm>
            <a:off x="570309" y="4338638"/>
            <a:ext cx="7928921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800" dirty="0" err="1">
                <a:latin typeface="Times New Roman" panose="02020603050405020304" pitchFamily="18" charset="0"/>
              </a:rPr>
              <a:t>eg</a:t>
            </a:r>
            <a:r>
              <a:rPr lang="zh-CN" altLang="en-US" sz="2800" dirty="0">
                <a:latin typeface="Times New Roman" panose="02020603050405020304" pitchFamily="18" charset="0"/>
              </a:rPr>
              <a:t>：</a:t>
            </a:r>
            <a:r>
              <a:rPr lang="en-US" altLang="zh-CN" sz="2800" dirty="0">
                <a:latin typeface="Times New Roman" panose="02020603050405020304" pitchFamily="18" charset="0"/>
              </a:rPr>
              <a:t>They have a few books in the school.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    </a:t>
            </a:r>
            <a:r>
              <a:rPr lang="zh-CN" altLang="zh-CN" sz="2800" dirty="0">
                <a:latin typeface="Times New Roman" panose="02020603050405020304" pitchFamily="18" charset="0"/>
              </a:rPr>
              <a:t>他们书包里有一点书。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6" name="矩形 4"/>
          <p:cNvSpPr>
            <a:spLocks noChangeArrowheads="1"/>
          </p:cNvSpPr>
          <p:nvPr/>
        </p:nvSpPr>
        <p:spPr bwMode="auto">
          <a:xfrm>
            <a:off x="191691" y="5459413"/>
            <a:ext cx="4055919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800" dirty="0"/>
              <a:t>小练习：</a:t>
            </a:r>
            <a:r>
              <a:rPr lang="zh-CN" altLang="zh-CN" sz="2800" dirty="0"/>
              <a:t>汉译英：</a:t>
            </a:r>
            <a:endParaRPr lang="en-US" altLang="zh-CN" sz="2800" dirty="0"/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/>
              <a:t>              </a:t>
            </a:r>
            <a:r>
              <a:rPr lang="zh-CN" altLang="zh-CN" sz="2800" dirty="0"/>
              <a:t>有一点</a:t>
            </a:r>
            <a:r>
              <a:rPr lang="en-US" altLang="zh-CN" sz="2800" dirty="0" smtClean="0"/>
              <a:t>_______</a:t>
            </a:r>
            <a:endParaRPr lang="zh-CN" altLang="zh-CN" sz="2800" dirty="0"/>
          </a:p>
        </p:txBody>
      </p:sp>
      <p:sp>
        <p:nvSpPr>
          <p:cNvPr id="10247" name="矩形 5"/>
          <p:cNvSpPr>
            <a:spLocks noChangeArrowheads="1"/>
          </p:cNvSpPr>
          <p:nvPr/>
        </p:nvSpPr>
        <p:spPr bwMode="auto">
          <a:xfrm>
            <a:off x="2887083" y="6151910"/>
            <a:ext cx="97174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a few</a:t>
            </a:r>
            <a:endParaRPr lang="zh-CN" altLang="zh-C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10244" grpId="0"/>
      <p:bldP spid="10245" grpId="0"/>
      <p:bldP spid="10246" grpId="0"/>
      <p:bldP spid="10247" grpId="0"/>
    </p:bldLst>
  </p:timing>
</p:sld>
</file>

<file path=ppt/theme/theme1.xml><?xml version="1.0" encoding="utf-8"?>
<a:theme xmlns:a="http://schemas.openxmlformats.org/drawingml/2006/main" name="WWW.2PPT.COM&#10;">
  <a:themeElements>
    <a:clrScheme name="3_Office 主题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3_Office 主题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微软雅黑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微软雅黑" panose="020B0503020204020204" pitchFamily="34" charset="-122"/>
          </a:defRPr>
        </a:defPPr>
      </a:lstStyle>
    </a:lnDef>
  </a:objectDefaults>
  <a:extraClrSchemeLst>
    <a:extraClrScheme>
      <a:clrScheme name="3_Office 主题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5CBE7"/>
        </a:accent5>
        <a:accent6>
          <a:srgbClr val="D7712B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1047</Words>
  <Application>Microsoft Office PowerPoint</Application>
  <PresentationFormat>全屏显示(4:3)</PresentationFormat>
  <Paragraphs>146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3" baseType="lpstr">
      <vt:lpstr>宋体</vt:lpstr>
      <vt:lpstr>微软雅黑</vt:lpstr>
      <vt:lpstr>Arial</vt:lpstr>
      <vt:lpstr>Calibri</vt:lpstr>
      <vt:lpstr>Times New Roman</vt:lpstr>
      <vt:lpstr>WWW.2PPT.COM
</vt:lpstr>
      <vt:lpstr>Unit 3 </vt:lpstr>
      <vt:lpstr>Introduce</vt:lpstr>
      <vt:lpstr>Words</vt:lpstr>
      <vt:lpstr>Words</vt:lpstr>
      <vt:lpstr>Words</vt:lpstr>
      <vt:lpstr>Words</vt:lpstr>
      <vt:lpstr>Expressions</vt:lpstr>
      <vt:lpstr>PowerPoint 演示文稿</vt:lpstr>
      <vt:lpstr>Expressions</vt:lpstr>
      <vt:lpstr>Expressions</vt:lpstr>
      <vt:lpstr>PowerPoint 演示文稿</vt:lpstr>
      <vt:lpstr>Dialogue</vt:lpstr>
      <vt:lpstr>PowerPoint 演示文稿</vt:lpstr>
      <vt:lpstr>Summary</vt:lpstr>
      <vt:lpstr>Exercise</vt:lpstr>
      <vt:lpstr>Exercise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2014-11-28T08:03:00Z</dcterms:created>
  <dcterms:modified xsi:type="dcterms:W3CDTF">2023-01-16T15:35:12Z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5EFEAD3AAF3444FA86020ED4FCCE46C2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