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0" r:id="rId3"/>
    <p:sldId id="330" r:id="rId4"/>
    <p:sldId id="263" r:id="rId5"/>
    <p:sldId id="264" r:id="rId6"/>
    <p:sldId id="331" r:id="rId7"/>
    <p:sldId id="306" r:id="rId8"/>
    <p:sldId id="325" r:id="rId9"/>
    <p:sldId id="332" r:id="rId10"/>
    <p:sldId id="308" r:id="rId11"/>
    <p:sldId id="329" r:id="rId12"/>
    <p:sldId id="326" r:id="rId13"/>
    <p:sldId id="327" r:id="rId14"/>
    <p:sldId id="328" r:id="rId15"/>
    <p:sldId id="270" r:id="rId16"/>
    <p:sldId id="324" r:id="rId17"/>
    <p:sldId id="323" r:id="rId18"/>
    <p:sldId id="271" r:id="rId1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175F3-A5F9-4606-B404-2CE5E50E3BB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4676D-067D-4E8F-BFEA-A9B349A79E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147" y="0"/>
            <a:ext cx="9176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1922462" y="17491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484B58A-3AFA-4664-B77E-AC54ACFC16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9"/>
            <a:ext cx="2057400" cy="58007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9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0EC5D42B-67C2-4CA8-B3F3-826ACE1F80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单击图标添加图表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9A9E257-FF7A-4F06-818F-2CE0955246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C937AB-5291-48FC-9075-9F29944D13C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311219-3137-4116-8B60-8BD82302B8E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933BB82-64F6-4D2D-9915-C00213516C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68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221089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21388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76988" y="599281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6DE04267-3D2F-40E6-8007-5C8581F285D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5B8E448-24DB-4366-A9C3-FF2DDAC181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CB85349-EEC9-45AA-B68E-B3E0E2F1B6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C100501-0A83-4016-9E02-0F71F295CF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82A83AAF-5E70-43DC-8BFD-9A6F493E7C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051E929-9909-47D4-ADB9-7D87878B65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E36755E-5561-45D3-B18D-581975A5E5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17575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2030414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just" rtl="0" eaLnBrk="1" fontAlgn="base" hangingPunct="1">
        <a:lnSpc>
          <a:spcPct val="15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94367" y="2125062"/>
            <a:ext cx="8562975" cy="155856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72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7200" dirty="0" smtClean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1372508" y="1220876"/>
            <a:ext cx="5682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Unit 4</a:t>
            </a:r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After­School Activities</a:t>
            </a:r>
            <a:endParaRPr lang="zh-CN" altLang="en-US" sz="2800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8608" y="54685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81768"/>
            <a:ext cx="7899888" cy="2236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(1)My brother ________ a basketball club last year. He will ________ a basketball game tonight.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joined; take part in</a:t>
            </a:r>
            <a:r>
              <a:rPr lang="zh-CN" altLang="en-US" sz="2400" dirty="0" smtClean="0"/>
              <a:t>　               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joined; joined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took part in; join in         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took part in; join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89814" y="175366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934" y="4615835"/>
            <a:ext cx="8348295" cy="141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pitchFamily="49" charset="-122"/>
              </a:rPr>
              <a:t>第一空后的“</a:t>
            </a:r>
            <a:r>
              <a:rPr lang="en-US" altLang="zh-CN" sz="2000" b="1" dirty="0" smtClean="0">
                <a:ea typeface="仿宋" panose="02010609060101010101" pitchFamily="49" charset="-122"/>
              </a:rPr>
              <a:t>a basketball club”</a:t>
            </a:r>
            <a:r>
              <a:rPr lang="zh-CN" altLang="en-US" sz="2000" b="1" dirty="0" smtClean="0">
                <a:ea typeface="仿宋" panose="02010609060101010101" pitchFamily="49" charset="-122"/>
              </a:rPr>
              <a:t>属于“组织、团体”，故用</a:t>
            </a:r>
            <a:r>
              <a:rPr lang="en-US" altLang="zh-CN" sz="2000" b="1" dirty="0" smtClean="0">
                <a:ea typeface="仿宋" panose="02010609060101010101" pitchFamily="49" charset="-122"/>
              </a:rPr>
              <a:t>join</a:t>
            </a:r>
            <a:r>
              <a:rPr lang="zh-CN" altLang="en-US" sz="2000" b="1" dirty="0" smtClean="0">
                <a:ea typeface="仿宋" panose="02010609060101010101" pitchFamily="49" charset="-122"/>
              </a:rPr>
              <a:t>；第二空后的“</a:t>
            </a:r>
            <a:r>
              <a:rPr lang="en-US" altLang="zh-CN" sz="2000" b="1" dirty="0" smtClean="0">
                <a:ea typeface="仿宋" panose="02010609060101010101" pitchFamily="49" charset="-122"/>
              </a:rPr>
              <a:t>a basketball game”</a:t>
            </a:r>
            <a:r>
              <a:rPr lang="zh-CN" altLang="en-US" sz="2000" b="1" dirty="0" smtClean="0">
                <a:ea typeface="仿宋" panose="02010609060101010101" pitchFamily="49" charset="-122"/>
              </a:rPr>
              <a:t>属于“比赛、活动”，故用</a:t>
            </a:r>
            <a:r>
              <a:rPr lang="en-US" altLang="zh-CN" sz="2000" b="1" dirty="0" smtClean="0">
                <a:ea typeface="仿宋" panose="02010609060101010101" pitchFamily="49" charset="-122"/>
              </a:rPr>
              <a:t>take part in</a:t>
            </a:r>
            <a:r>
              <a:rPr lang="zh-CN" altLang="en-US" sz="2000" b="1" dirty="0" smtClean="0">
                <a:ea typeface="仿宋" panose="02010609060101010101" pitchFamily="49" charset="-122"/>
              </a:rPr>
              <a:t>。</a:t>
            </a:r>
            <a:endParaRPr lang="zh-CN" altLang="en-US" sz="2000" b="1" dirty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4012" y="1362779"/>
            <a:ext cx="8585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(2)We'll go on a picnic next week. Would you like to _____ us?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take part in          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join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join in         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leave </a:t>
            </a:r>
          </a:p>
        </p:txBody>
      </p:sp>
      <p:sp>
        <p:nvSpPr>
          <p:cNvPr id="7" name="矩形 6"/>
          <p:cNvSpPr/>
          <p:nvPr/>
        </p:nvSpPr>
        <p:spPr>
          <a:xfrm flipH="1">
            <a:off x="7611837" y="1389756"/>
            <a:ext cx="311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1783447"/>
            <a:ext cx="8186057" cy="389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Do you want to </a:t>
            </a:r>
            <a:r>
              <a:rPr lang="en-US" altLang="zh-CN" sz="2400" i="1" dirty="0" smtClean="0"/>
              <a:t>make</a:t>
            </a:r>
            <a:r>
              <a:rPr lang="en-US" altLang="zh-CN" sz="2400" dirty="0" smtClean="0"/>
              <a:t> new </a:t>
            </a:r>
            <a:r>
              <a:rPr lang="en-US" altLang="zh-CN" sz="2400" i="1" dirty="0" smtClean="0"/>
              <a:t>friends</a:t>
            </a:r>
            <a:r>
              <a:rPr lang="en-US" altLang="zh-CN" sz="2400" dirty="0" smtClean="0"/>
              <a:t>?</a:t>
            </a:r>
            <a:r>
              <a:rPr lang="zh-CN" altLang="en-US" sz="2400" dirty="0" smtClean="0"/>
              <a:t>你想结交新朋友吗？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I want to </a:t>
            </a:r>
            <a:r>
              <a:rPr lang="en-US" altLang="zh-CN" sz="2400" i="1" dirty="0" smtClean="0"/>
              <a:t>make friends </a:t>
            </a:r>
            <a:r>
              <a:rPr lang="en-US" altLang="zh-CN" sz="2400" dirty="0" smtClean="0"/>
              <a:t>with you.</a:t>
            </a:r>
            <a:r>
              <a:rPr lang="zh-CN" altLang="en-US" sz="2400" dirty="0" smtClean="0"/>
              <a:t>我想和你交朋友。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2400" dirty="0" smtClean="0"/>
              <a:t>make friends</a:t>
            </a:r>
            <a:r>
              <a:rPr lang="zh-CN" altLang="en-US" sz="2400" dirty="0" smtClean="0"/>
              <a:t>意为“交朋友”。</a:t>
            </a:r>
            <a:r>
              <a:rPr lang="en-US" altLang="zh-CN" sz="2400" dirty="0" smtClean="0"/>
              <a:t>make friends with sb.</a:t>
            </a:r>
            <a:r>
              <a:rPr lang="zh-CN" altLang="en-US" sz="2400" dirty="0" smtClean="0"/>
              <a:t>意为“</a:t>
            </a:r>
            <a:r>
              <a:rPr lang="en-US" altLang="zh-CN" sz="2400" dirty="0" smtClean="0"/>
              <a:t>________________”</a:t>
            </a:r>
            <a:r>
              <a:rPr lang="zh-CN" altLang="en-US" sz="2400" dirty="0" smtClean="0"/>
              <a:t>。如：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I like to make friends with easy­going persons.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我喜欢同随和的人交朋友。 </a:t>
            </a:r>
            <a:endParaRPr lang="zh-CN" altLang="zh-C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8088" y="1074059"/>
            <a:ext cx="8251371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friends  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交朋友</a:t>
            </a:r>
            <a:endParaRPr lang="zh-CN" altLang="en-US" sz="3200" dirty="0" smtClean="0"/>
          </a:p>
        </p:txBody>
      </p:sp>
      <p:sp>
        <p:nvSpPr>
          <p:cNvPr id="4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83546" y="4021821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与某人交朋友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087" y="1935846"/>
            <a:ext cx="8186057" cy="3344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make</a:t>
            </a:r>
            <a:r>
              <a:rPr lang="zh-CN" altLang="en-US" sz="2400" dirty="0" smtClean="0"/>
              <a:t>的常用短语：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make faces</a:t>
            </a:r>
            <a:r>
              <a:rPr lang="zh-CN" altLang="en-US" sz="2400" dirty="0" smtClean="0"/>
              <a:t>做鬼脸　　　　　　　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make a noise</a:t>
            </a:r>
            <a:r>
              <a:rPr lang="zh-CN" altLang="en-US" sz="2400" dirty="0" smtClean="0"/>
              <a:t>制造噪声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make money</a:t>
            </a:r>
            <a:r>
              <a:rPr lang="zh-CN" altLang="en-US" sz="2400" dirty="0" smtClean="0"/>
              <a:t>赚钱  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make progress</a:t>
            </a:r>
            <a:r>
              <a:rPr lang="zh-CN" altLang="en-US" sz="2400" dirty="0" smtClean="0"/>
              <a:t>取得进步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make yourself at home</a:t>
            </a:r>
            <a:r>
              <a:rPr lang="zh-CN" altLang="en-US" sz="2400" dirty="0" smtClean="0"/>
              <a:t>请自便</a:t>
            </a:r>
            <a:endParaRPr lang="zh-CN" altLang="zh-CN" sz="2400" dirty="0"/>
          </a:p>
        </p:txBody>
      </p:sp>
      <p:sp>
        <p:nvSpPr>
          <p:cNvPr id="3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6238" y="1393971"/>
            <a:ext cx="8196629" cy="2790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I would like ________ with him.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make friends</a:t>
            </a:r>
            <a:r>
              <a:rPr lang="zh-CN" altLang="en-US" sz="2400" dirty="0" smtClean="0"/>
              <a:t>　　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to make friends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make a friend 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to make a friend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7808" y="137547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449" y="11047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Chess challenges you and makes you think hard. 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国际象棋挑战你并使你努力思考。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46083" y="3343265"/>
            <a:ext cx="8312834" cy="279057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make sb.do sth.</a:t>
            </a:r>
            <a:r>
              <a:rPr lang="zh-CN" altLang="en-US" sz="2400" dirty="0" smtClean="0"/>
              <a:t>意为“</a:t>
            </a:r>
            <a:r>
              <a:rPr lang="en-US" altLang="zh-CN" sz="2400" dirty="0" smtClean="0"/>
              <a:t>________________”</a:t>
            </a:r>
            <a:r>
              <a:rPr lang="zh-CN" altLang="en-US" sz="2400" dirty="0" smtClean="0"/>
              <a:t>。此结构中，宾语补足语为</a:t>
            </a:r>
            <a:r>
              <a:rPr lang="en-US" altLang="zh-CN" sz="2400" dirty="0" smtClean="0"/>
              <a:t>________(</a:t>
            </a:r>
            <a:r>
              <a:rPr lang="zh-CN" altLang="en-US" sz="2400" dirty="0" smtClean="0"/>
              <a:t>带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不带</a:t>
            </a:r>
            <a:r>
              <a:rPr lang="en-US" altLang="zh-CN" sz="2400" dirty="0" smtClean="0"/>
              <a:t>)to</a:t>
            </a:r>
            <a:r>
              <a:rPr lang="zh-CN" altLang="en-US" sz="2400" dirty="0" smtClean="0"/>
              <a:t>的动词不定式。类似用法的短语还有</a:t>
            </a:r>
            <a:r>
              <a:rPr lang="en-US" altLang="zh-CN" sz="2400" dirty="0" smtClean="0"/>
              <a:t>let sb. do sth.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have sb. do sth.</a:t>
            </a:r>
            <a:r>
              <a:rPr lang="zh-CN" altLang="en-US" sz="2400" dirty="0" smtClean="0"/>
              <a:t>，意为“让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使某人做某事”。如：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Don't let him come in.</a:t>
            </a:r>
            <a:r>
              <a:rPr lang="zh-CN" altLang="en-US" sz="2400" dirty="0" smtClean="0"/>
              <a:t>别让他进来。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761141" y="3343265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使某人做某事</a:t>
            </a:r>
          </a:p>
        </p:txBody>
      </p:sp>
      <p:sp>
        <p:nvSpPr>
          <p:cNvPr id="10" name="矩形 9"/>
          <p:cNvSpPr/>
          <p:nvPr/>
        </p:nvSpPr>
        <p:spPr>
          <a:xfrm>
            <a:off x="3583053" y="3933372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7638" y="1542005"/>
            <a:ext cx="8312834" cy="38985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“make sb.</a:t>
            </a:r>
            <a:r>
              <a:rPr lang="zh-CN" altLang="en-US" sz="2400" dirty="0" smtClean="0"/>
              <a:t>＋</a:t>
            </a:r>
            <a:r>
              <a:rPr lang="en-US" altLang="zh-CN" sz="2400" dirty="0" smtClean="0"/>
              <a:t>adj.” </a:t>
            </a:r>
            <a:r>
              <a:rPr lang="zh-CN" altLang="en-US" sz="2400" dirty="0" smtClean="0"/>
              <a:t>意为“使某人</a:t>
            </a:r>
            <a:r>
              <a:rPr lang="en-US" altLang="zh-CN" sz="2400" dirty="0" smtClean="0"/>
              <a:t>……”</a:t>
            </a:r>
            <a:r>
              <a:rPr lang="zh-CN" altLang="en-US" sz="2400" dirty="0" smtClean="0"/>
              <a:t>。如：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The action movie makes us very excited.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这部动作电影使我们很兴奋。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dirty="0" smtClean="0"/>
              <a:t>当</a:t>
            </a:r>
            <a:r>
              <a:rPr lang="en-US" altLang="zh-CN" sz="2400" dirty="0" smtClean="0"/>
              <a:t>make</a:t>
            </a:r>
            <a:r>
              <a:rPr lang="zh-CN" altLang="en-US" sz="2400" dirty="0" smtClean="0"/>
              <a:t>的宾语是不定式短语或从句时，多用</a:t>
            </a:r>
            <a:r>
              <a:rPr lang="en-US" altLang="zh-CN" sz="2400" dirty="0" smtClean="0"/>
              <a:t>it</a:t>
            </a:r>
            <a:r>
              <a:rPr lang="zh-CN" altLang="en-US" sz="2400" dirty="0" smtClean="0"/>
              <a:t>作形式宾语，而把不定式短语或从句后置。如：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The heavy rain made it impossible for us to go out.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大雨使得我们无法出去。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6371" y="1681983"/>
            <a:ext cx="85770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(1)2017•</a:t>
            </a:r>
            <a:r>
              <a:rPr lang="zh-CN" altLang="en-US" sz="2400" dirty="0" smtClean="0"/>
              <a:t>岳阳改编    </a:t>
            </a:r>
            <a:r>
              <a:rPr lang="en-US" altLang="en-US" sz="2400" dirty="0" smtClean="0"/>
              <a:t>Though he often made his little sister ________， today he was made to cry by her.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A．cry　　B．cried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C．to cry       D．crying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(2)Our parents always try to do many things to make us ________． 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A．happy       B．happily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C．sad           D．sadly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46381" y="194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55880" y="46774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DTD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486" y="1117601"/>
            <a:ext cx="8153400" cy="54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4962354" y="1156091"/>
            <a:ext cx="1272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improve</a:t>
            </a:r>
          </a:p>
        </p:txBody>
      </p:sp>
      <p:sp>
        <p:nvSpPr>
          <p:cNvPr id="7" name="Rectangle 5"/>
          <p:cNvSpPr/>
          <p:nvPr/>
        </p:nvSpPr>
        <p:spPr>
          <a:xfrm>
            <a:off x="702130" y="92334"/>
            <a:ext cx="4316186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830241" y="1518947"/>
            <a:ext cx="1534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challenges</a:t>
            </a:r>
          </a:p>
        </p:txBody>
      </p:sp>
      <p:sp>
        <p:nvSpPr>
          <p:cNvPr id="9" name="矩形 8"/>
          <p:cNvSpPr/>
          <p:nvPr/>
        </p:nvSpPr>
        <p:spPr>
          <a:xfrm>
            <a:off x="7716438" y="1547975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hard</a:t>
            </a:r>
          </a:p>
        </p:txBody>
      </p:sp>
      <p:sp>
        <p:nvSpPr>
          <p:cNvPr id="10" name="矩形 9"/>
          <p:cNvSpPr/>
          <p:nvPr/>
        </p:nvSpPr>
        <p:spPr>
          <a:xfrm>
            <a:off x="7738209" y="1910833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friends</a:t>
            </a:r>
          </a:p>
        </p:txBody>
      </p:sp>
      <p:sp>
        <p:nvSpPr>
          <p:cNvPr id="11" name="矩形 10"/>
          <p:cNvSpPr/>
          <p:nvPr/>
        </p:nvSpPr>
        <p:spPr>
          <a:xfrm>
            <a:off x="6747610" y="2302719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</a:t>
            </a:r>
          </a:p>
        </p:txBody>
      </p:sp>
      <p:sp>
        <p:nvSpPr>
          <p:cNvPr id="12" name="矩形 11"/>
          <p:cNvSpPr/>
          <p:nvPr/>
        </p:nvSpPr>
        <p:spPr>
          <a:xfrm>
            <a:off x="5822325" y="3246147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useful</a:t>
            </a:r>
          </a:p>
        </p:txBody>
      </p:sp>
      <p:sp>
        <p:nvSpPr>
          <p:cNvPr id="13" name="矩形 12"/>
          <p:cNvSpPr/>
          <p:nvPr/>
        </p:nvSpPr>
        <p:spPr>
          <a:xfrm>
            <a:off x="6551667" y="3638032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social</a:t>
            </a:r>
          </a:p>
        </p:txBody>
      </p:sp>
      <p:sp>
        <p:nvSpPr>
          <p:cNvPr id="14" name="矩形 13"/>
          <p:cNvSpPr/>
          <p:nvPr/>
        </p:nvSpPr>
        <p:spPr>
          <a:xfrm>
            <a:off x="4886154" y="4029919"/>
            <a:ext cx="69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role</a:t>
            </a:r>
          </a:p>
        </p:txBody>
      </p:sp>
      <p:sp>
        <p:nvSpPr>
          <p:cNvPr id="15" name="矩形 14"/>
          <p:cNvSpPr/>
          <p:nvPr/>
        </p:nvSpPr>
        <p:spPr>
          <a:xfrm>
            <a:off x="7466068" y="4886262"/>
            <a:ext cx="121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16" name="矩形 15"/>
          <p:cNvSpPr/>
          <p:nvPr/>
        </p:nvSpPr>
        <p:spPr>
          <a:xfrm>
            <a:off x="5789667" y="5249119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shape</a:t>
            </a:r>
          </a:p>
        </p:txBody>
      </p:sp>
      <p:sp>
        <p:nvSpPr>
          <p:cNvPr id="17" name="矩形 16"/>
          <p:cNvSpPr/>
          <p:nvPr/>
        </p:nvSpPr>
        <p:spPr>
          <a:xfrm>
            <a:off x="4320096" y="5670033"/>
            <a:ext cx="764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time</a:t>
            </a:r>
          </a:p>
        </p:txBody>
      </p:sp>
      <p:sp>
        <p:nvSpPr>
          <p:cNvPr id="18" name="矩形 17"/>
          <p:cNvSpPr/>
          <p:nvPr/>
        </p:nvSpPr>
        <p:spPr>
          <a:xfrm>
            <a:off x="4254783" y="6032891"/>
            <a:ext cx="901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levels</a:t>
            </a:r>
          </a:p>
        </p:txBody>
      </p:sp>
      <p:pic>
        <p:nvPicPr>
          <p:cNvPr id="19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2449" y="11047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矩形 19"/>
          <p:cNvSpPr/>
          <p:nvPr/>
        </p:nvSpPr>
        <p:spPr>
          <a:xfrm>
            <a:off x="735353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课文回顾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337517" y="1030697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99128" y="2137088"/>
          <a:ext cx="7680844" cy="3929883"/>
        </p:xfrm>
        <a:graphic>
          <a:graphicData uri="http://schemas.openxmlformats.org/drawingml/2006/table">
            <a:tbl>
              <a:tblPr/>
              <a:tblGrid>
                <a:gridCol w="49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4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988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参加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[dʒɔɪn] v.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．提高；改善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[ɪm'pruːv] v.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．技能；技巧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[skɪl]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．聚会；会议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['miːtɪŋ]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5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．行动；扮演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[ækt] v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&amp;n. ________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3939095" y="2549465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join</a:t>
            </a:r>
          </a:p>
        </p:txBody>
      </p:sp>
      <p:sp>
        <p:nvSpPr>
          <p:cNvPr id="12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84124" y="3246151"/>
            <a:ext cx="1272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improve</a:t>
            </a:r>
          </a:p>
        </p:txBody>
      </p:sp>
      <p:sp>
        <p:nvSpPr>
          <p:cNvPr id="10" name="矩形 9"/>
          <p:cNvSpPr/>
          <p:nvPr/>
        </p:nvSpPr>
        <p:spPr>
          <a:xfrm>
            <a:off x="4570465" y="3957351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skill</a:t>
            </a:r>
          </a:p>
        </p:txBody>
      </p:sp>
      <p:sp>
        <p:nvSpPr>
          <p:cNvPr id="11" name="矩形 10"/>
          <p:cNvSpPr/>
          <p:nvPr/>
        </p:nvSpPr>
        <p:spPr>
          <a:xfrm>
            <a:off x="4733752" y="4654036"/>
            <a:ext cx="13035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meeting </a:t>
            </a:r>
          </a:p>
        </p:txBody>
      </p:sp>
      <p:sp>
        <p:nvSpPr>
          <p:cNvPr id="13" name="矩形 12"/>
          <p:cNvSpPr/>
          <p:nvPr/>
        </p:nvSpPr>
        <p:spPr>
          <a:xfrm>
            <a:off x="5343352" y="5350721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  <p:bldP spid="10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13782" y="1809236"/>
            <a:ext cx="69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role</a:t>
            </a:r>
          </a:p>
        </p:txBody>
      </p:sp>
      <p:sp>
        <p:nvSpPr>
          <p:cNvPr id="4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68499" y="1483944"/>
          <a:ext cx="7680844" cy="4394341"/>
        </p:xfrm>
        <a:graphic>
          <a:graphicData uri="http://schemas.openxmlformats.org/drawingml/2006/table">
            <a:tbl>
              <a:tblPr/>
              <a:tblGrid>
                <a:gridCol w="49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4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434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6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．职能；角色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[rəʊl]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7. 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队；组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[tiːm]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8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．样子；形状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[ʃeɪp]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9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．水平；标准；质量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['levl]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10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．小池；水塘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[puːl]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11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．有用的；有益的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['juːsfl] adj.________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893296" y="2520437"/>
            <a:ext cx="833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team</a:t>
            </a:r>
          </a:p>
        </p:txBody>
      </p:sp>
      <p:sp>
        <p:nvSpPr>
          <p:cNvPr id="7" name="矩形 6"/>
          <p:cNvSpPr/>
          <p:nvPr/>
        </p:nvSpPr>
        <p:spPr>
          <a:xfrm>
            <a:off x="4361382" y="3144552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shape</a:t>
            </a:r>
          </a:p>
        </p:txBody>
      </p:sp>
      <p:sp>
        <p:nvSpPr>
          <p:cNvPr id="9" name="矩形 8"/>
          <p:cNvSpPr/>
          <p:nvPr/>
        </p:nvSpPr>
        <p:spPr>
          <a:xfrm>
            <a:off x="5351982" y="3884780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level</a:t>
            </a:r>
          </a:p>
        </p:txBody>
      </p:sp>
      <p:sp>
        <p:nvSpPr>
          <p:cNvPr id="10" name="矩形 9"/>
          <p:cNvSpPr/>
          <p:nvPr/>
        </p:nvSpPr>
        <p:spPr>
          <a:xfrm>
            <a:off x="4546440" y="4537923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pool</a:t>
            </a:r>
          </a:p>
        </p:txBody>
      </p:sp>
      <p:sp>
        <p:nvSpPr>
          <p:cNvPr id="11" name="矩形 10"/>
          <p:cNvSpPr/>
          <p:nvPr/>
        </p:nvSpPr>
        <p:spPr>
          <a:xfrm>
            <a:off x="5482611" y="5263637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useful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7676" y="1558471"/>
          <a:ext cx="7956096" cy="3750069"/>
        </p:xfrm>
        <a:graphic>
          <a:graphicData uri="http://schemas.openxmlformats.org/drawingml/2006/table">
            <a:tbl>
              <a:tblPr/>
              <a:tblGrid>
                <a:gridCol w="605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00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  <a:endParaRPr lang="zh-CN" sz="2400" b="0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交朋友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．同时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．保持体型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 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enjoy doing…______________________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5．join our club________________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2859154" y="1901372"/>
            <a:ext cx="1903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friends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56381" y="2583544"/>
            <a:ext cx="2329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the same time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07496" y="3251200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stay in shape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25209" y="3904344"/>
            <a:ext cx="3581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享受做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；喜欢做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</a:p>
        </p:txBody>
      </p:sp>
      <p:sp>
        <p:nvSpPr>
          <p:cNvPr id="9" name="矩形 8"/>
          <p:cNvSpPr/>
          <p:nvPr/>
        </p:nvSpPr>
        <p:spPr>
          <a:xfrm>
            <a:off x="3218381" y="4586515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加入我们的俱乐部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68050" y="1001486"/>
          <a:ext cx="8623551" cy="5617028"/>
        </p:xfrm>
        <a:graphic>
          <a:graphicData uri="http://schemas.openxmlformats.org/drawingml/2006/table">
            <a:tbl>
              <a:tblPr/>
              <a:tblGrid>
                <a:gridCol w="59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4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7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国际象棋挑战你并使你努力思考。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Chess ________ you and ________ you ________ hard.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你想结交新朋友吗？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you want to ________ ________</a:t>
                      </a:r>
                      <a:r>
                        <a:rPr lang="en-US" alt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希望在那里见到你！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________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there!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今天就加入我们吧或者在游泳池边停下来了解更多吧。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 us today ________ stop by the pool _______ ________ more.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1785124" y="1959430"/>
            <a:ext cx="6017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hallenges               makes               think</a:t>
            </a:r>
          </a:p>
        </p:txBody>
      </p:sp>
      <p:sp>
        <p:nvSpPr>
          <p:cNvPr id="4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71800" y="3014437"/>
            <a:ext cx="4280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            new            friends</a:t>
            </a:r>
          </a:p>
        </p:txBody>
      </p:sp>
      <p:sp>
        <p:nvSpPr>
          <p:cNvPr id="6" name="矩形 5"/>
          <p:cNvSpPr/>
          <p:nvPr/>
        </p:nvSpPr>
        <p:spPr>
          <a:xfrm>
            <a:off x="1044708" y="4069443"/>
            <a:ext cx="3882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Hope             to           see</a:t>
            </a:r>
          </a:p>
        </p:txBody>
      </p:sp>
      <p:sp>
        <p:nvSpPr>
          <p:cNvPr id="7" name="矩形 6"/>
          <p:cNvSpPr/>
          <p:nvPr/>
        </p:nvSpPr>
        <p:spPr>
          <a:xfrm>
            <a:off x="2986105" y="5238751"/>
            <a:ext cx="4265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or                                         to</a:t>
            </a:r>
          </a:p>
        </p:txBody>
      </p:sp>
      <p:sp>
        <p:nvSpPr>
          <p:cNvPr id="3" name="矩形 2"/>
          <p:cNvSpPr/>
          <p:nvPr/>
        </p:nvSpPr>
        <p:spPr>
          <a:xfrm>
            <a:off x="1080646" y="5728990"/>
            <a:ext cx="1291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learn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2361" y="1442357"/>
          <a:ext cx="8358868" cy="3772662"/>
        </p:xfrm>
        <a:graphic>
          <a:graphicData uri="http://schemas.openxmlformats.org/drawingml/2006/table">
            <a:tbl>
              <a:tblPr/>
              <a:tblGrid>
                <a:gridCol w="63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2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00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课文初探</a:t>
                      </a:r>
                      <a:endParaRPr lang="zh-CN" sz="2400" b="0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根据课文内容，判断正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(T)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误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(F)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)1.The chess club meetings will start this week.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)2.Students can join the chess club on Tuesdays.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)3.Students in the acting group meet three times a week.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)4.If you want to swim, you can go to the swim team  after school.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324267" y="2102697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18825" y="267827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02496" y="3250101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02496" y="426396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2018" y="981167"/>
            <a:ext cx="2619782" cy="775063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4555" y="1103369"/>
            <a:ext cx="23256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30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参加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0115" y="3089735"/>
            <a:ext cx="8186057" cy="2790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zh-CN" sz="2400" i="1" dirty="0" smtClean="0"/>
              <a:t>Join</a:t>
            </a:r>
            <a:r>
              <a:rPr lang="en-US" altLang="zh-CN" sz="2400" dirty="0" smtClean="0"/>
              <a:t> our chess club!</a:t>
            </a:r>
            <a:r>
              <a:rPr lang="zh-CN" altLang="en-US" sz="2400" dirty="0" smtClean="0"/>
              <a:t>加入我们的国际象棋俱乐部吧！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join</a:t>
            </a:r>
            <a:r>
              <a:rPr lang="zh-CN" altLang="en-US" sz="2400" dirty="0" smtClean="0"/>
              <a:t>指加入某党派、组织或社会团体以及军队等，并成为其中一员。如：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I will never forget the day when I joined the Party.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我将永远不会忘记我入党的那一天。</a:t>
            </a:r>
            <a:endParaRPr lang="zh-CN" altLang="zh-CN" sz="2400" dirty="0"/>
          </a:p>
        </p:txBody>
      </p:sp>
      <p:sp>
        <p:nvSpPr>
          <p:cNvPr id="11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7" y="1592946"/>
            <a:ext cx="8447314" cy="4452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(1)join</a:t>
            </a:r>
            <a:r>
              <a:rPr lang="zh-CN" altLang="en-US" sz="2400" dirty="0" smtClean="0"/>
              <a:t>后可直接跟人称代词宾格，表示“加入某人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的行列</a:t>
            </a:r>
            <a:r>
              <a:rPr lang="en-US" altLang="zh-CN" sz="2400" dirty="0" smtClean="0"/>
              <a:t>)”</a:t>
            </a:r>
            <a:r>
              <a:rPr lang="zh-CN" altLang="en-US" sz="2400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Can I join you</a:t>
            </a:r>
            <a:r>
              <a:rPr lang="zh-CN" altLang="en-US" sz="2400" dirty="0" smtClean="0"/>
              <a:t>？我能加入你们吗？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(2)join in</a:t>
            </a:r>
            <a:r>
              <a:rPr lang="zh-CN" altLang="en-US" sz="2400" dirty="0" smtClean="0"/>
              <a:t>通常指参加某项活动，尤其指和他人一起参加，相当于</a:t>
            </a:r>
            <a:r>
              <a:rPr lang="en-US" altLang="zh-CN" sz="2400" dirty="0" smtClean="0"/>
              <a:t>take part in</a:t>
            </a:r>
            <a:r>
              <a:rPr lang="zh-CN" altLang="en-US" sz="2400" dirty="0" smtClean="0"/>
              <a:t>。如：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May I join in the game? </a:t>
            </a:r>
            <a:r>
              <a:rPr lang="zh-CN" altLang="en-US" sz="2400" dirty="0" smtClean="0"/>
              <a:t>我可以参加这场比赛吗？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take part in</a:t>
            </a:r>
            <a:r>
              <a:rPr lang="zh-CN" altLang="zh-CN" sz="2400" dirty="0" smtClean="0"/>
              <a:t>与</a:t>
            </a:r>
            <a:r>
              <a:rPr lang="en-US" altLang="zh-CN" sz="2400" dirty="0" smtClean="0"/>
              <a:t>join</a:t>
            </a:r>
            <a:endParaRPr lang="zh-CN" altLang="zh-CN" sz="2400" dirty="0" smtClean="0"/>
          </a:p>
          <a:p>
            <a:pPr>
              <a:lnSpc>
                <a:spcPct val="150000"/>
              </a:lnSpc>
            </a:pPr>
            <a:r>
              <a:rPr lang="zh-CN" altLang="zh-CN" sz="2400" dirty="0" smtClean="0"/>
              <a:t>二者都有</a:t>
            </a:r>
            <a:r>
              <a:rPr lang="en-US" altLang="zh-CN" sz="2400" dirty="0" smtClean="0"/>
              <a:t>“</a:t>
            </a:r>
            <a:r>
              <a:rPr lang="zh-CN" altLang="zh-CN" sz="2400" dirty="0" smtClean="0"/>
              <a:t>参加，加入</a:t>
            </a:r>
            <a:r>
              <a:rPr lang="en-US" altLang="zh-CN" sz="2400" dirty="0" smtClean="0"/>
              <a:t>”</a:t>
            </a:r>
            <a:r>
              <a:rPr lang="zh-CN" altLang="zh-CN" sz="2400" dirty="0" smtClean="0"/>
              <a:t>之意。</a:t>
            </a:r>
            <a:endParaRPr lang="zh-CN" altLang="en-US" sz="2400" dirty="0" smtClean="0"/>
          </a:p>
        </p:txBody>
      </p:sp>
      <p:sp>
        <p:nvSpPr>
          <p:cNvPr id="3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315" y="4454073"/>
            <a:ext cx="8447314" cy="1947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He takes an active part in school activities.</a:t>
            </a:r>
            <a:r>
              <a:rPr lang="zh-CN" altLang="en-US" sz="2800" dirty="0" smtClean="0"/>
              <a:t>他积极地参加学校活动。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He joined the army last year.</a:t>
            </a:r>
            <a:r>
              <a:rPr lang="zh-CN" altLang="en-US" sz="2800" dirty="0" smtClean="0"/>
              <a:t>去年他参军了。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702130" y="126959"/>
            <a:ext cx="4316186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20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Join Our Club!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68086" y="1222104"/>
          <a:ext cx="8175172" cy="3132183"/>
        </p:xfrm>
        <a:graphic>
          <a:graphicData uri="http://schemas.openxmlformats.org/drawingml/2006/table">
            <a:tbl>
              <a:tblPr/>
              <a:tblGrid>
                <a:gridCol w="1643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1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89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take part in</a:t>
                      </a:r>
                      <a:endParaRPr lang="zh-CN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指参加某项活动并在其中发挥一定的作用。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take an active part in… 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意为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积极参加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……”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2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</a:t>
                      </a:r>
                      <a:endParaRPr lang="zh-CN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指参加组织、团体、党派等，并成为其中的一员；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后也可接人，表示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加入某人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的行列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)”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WW.2PPT.COM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自定义 6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>
        <a:noFill/>
        <a:ln w="25400" cmpd="sng">
          <a:solidFill>
            <a:srgbClr val="C00000"/>
          </a:solidFill>
          <a:round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1017</Words>
  <Application>Microsoft Office PowerPoint</Application>
  <PresentationFormat>全屏显示(4:3)</PresentationFormat>
  <Paragraphs>169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仿宋</vt:lpstr>
      <vt:lpstr>黑体</vt:lpstr>
      <vt:lpstr>华文新魏</vt:lpstr>
      <vt:lpstr>楷体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3D8168692E15449F99711FFBC61E4256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