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3" r:id="rId2"/>
    <p:sldId id="450" r:id="rId3"/>
    <p:sldId id="325" r:id="rId4"/>
    <p:sldId id="439" r:id="rId5"/>
    <p:sldId id="467" r:id="rId6"/>
    <p:sldId id="482" r:id="rId7"/>
    <p:sldId id="481" r:id="rId8"/>
    <p:sldId id="483" r:id="rId9"/>
    <p:sldId id="484" r:id="rId10"/>
    <p:sldId id="468" r:id="rId11"/>
    <p:sldId id="489" r:id="rId12"/>
    <p:sldId id="487" r:id="rId13"/>
    <p:sldId id="485" r:id="rId14"/>
    <p:sldId id="435" r:id="rId15"/>
    <p:sldId id="486" r:id="rId16"/>
    <p:sldId id="474" r:id="rId17"/>
    <p:sldId id="338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E6E109"/>
    <a:srgbClr val="3333FF"/>
    <a:srgbClr val="FF00FF"/>
    <a:srgbClr val="800080"/>
    <a:srgbClr val="99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3884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A274CA3D-1868-4F33-B98C-72095FD6CE7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6BC818-BF37-40CF-AC5C-1CF552EFE260}" type="slidenum">
              <a:rPr lang="en-US" altLang="zh-CN" b="0" smtClean="0">
                <a:ea typeface="黑体" panose="02010609060101010101" pitchFamily="2" charset="-122"/>
              </a:rPr>
              <a:t>1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D80BEC2-1763-49CF-89E2-905AE93DF44E}" type="slidenum">
              <a:rPr lang="zh-CN" altLang="en-US" sz="1200">
                <a:latin typeface="Calibri" panose="020F0502020204030204" pitchFamily="34" charset="0"/>
                <a:ea typeface="黑体" panose="0201060906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0113E2-D9BB-4206-B02A-893B2853455A}" type="slidenum">
              <a:rPr lang="en-US" altLang="zh-CN" b="0" smtClean="0">
                <a:ea typeface="黑体" panose="02010609060101010101" pitchFamily="2" charset="-122"/>
              </a:rPr>
              <a:t>3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2A5AF9-96D7-40F4-9595-9FB05007B786}" type="slidenum">
              <a:rPr lang="en-US" altLang="zh-CN" b="0" smtClean="0">
                <a:ea typeface="黑体" panose="02010609060101010101" pitchFamily="2" charset="-122"/>
              </a:rPr>
              <a:t>6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4A584A5-EF98-4400-8FC7-CA4A922D8039}" type="slidenum">
              <a:rPr lang="en-US" altLang="zh-CN" b="0" smtClean="0">
                <a:ea typeface="黑体" panose="02010609060101010101" pitchFamily="2" charset="-122"/>
              </a:rPr>
              <a:t>7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8601EB-7838-467F-B397-93327572DA57}" type="slidenum">
              <a:rPr lang="en-US" altLang="zh-CN" b="0" smtClean="0">
                <a:ea typeface="黑体" panose="02010609060101010101" pitchFamily="2" charset="-122"/>
              </a:rPr>
              <a:t>9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53AFB1-7F93-483F-9FE5-6ED24C7C9F93}" type="slidenum">
              <a:rPr lang="en-US" altLang="zh-CN" b="0" smtClean="0">
                <a:ea typeface="黑体" panose="02010609060101010101" pitchFamily="2" charset="-122"/>
              </a:rPr>
              <a:t>14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FAFB5A-CA44-4D9B-937A-C5CEB8E524E4}" type="slidenum">
              <a:rPr lang="en-US" altLang="zh-CN" b="0" smtClean="0">
                <a:ea typeface="黑体" panose="02010609060101010101" pitchFamily="2" charset="-122"/>
              </a:rPr>
              <a:t>17</a:t>
            </a:fld>
            <a:endParaRPr lang="en-US" altLang="zh-CN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0013-F05C-4738-A875-3B98FE3008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18FA-6678-4C5E-BE88-2683B6F6D9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E84F-6993-47C3-89FA-CFFEB4CCF7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7217-9392-451A-AF04-3074EA17E5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DE92-8D5E-42D6-B78E-2D28E89D26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4" name="圆角矩形 3">
            <a:hlinkClick r:id="" action="ppaction://hlinkshowjump?jump=endshow"/>
          </p:cNvPr>
          <p:cNvSpPr/>
          <p:nvPr userDrawn="1"/>
        </p:nvSpPr>
        <p:spPr>
          <a:xfrm>
            <a:off x="7658100" y="6172200"/>
            <a:ext cx="9525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2" charset="-122"/>
                <a:sym typeface="Times New Roman" panose="02020603050405020304"/>
              </a:rPr>
              <a:t>结束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9BD9-7EBA-419D-8D3A-DF8D85BC33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774B-2496-4902-AF64-490FFBE33A7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7505-19FC-42D4-9F88-4A7C3B1D530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627505-19FC-42D4-9F88-4A7C3B1D5308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8" name="矩形 7"/>
          <p:cNvSpPr/>
          <p:nvPr userDrawn="1"/>
        </p:nvSpPr>
        <p:spPr>
          <a:xfrm>
            <a:off x="2128838" y="6516688"/>
            <a:ext cx="48910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高效上好每节课</a:t>
            </a:r>
            <a:r>
              <a:rPr lang="en-US" altLang="zh-CN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zh-CN" altLang="en-US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快乐上好每天学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36613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3200" b="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章  平行四边形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4000" b="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6.4  </a:t>
            </a:r>
            <a:r>
              <a:rPr lang="zh-CN" altLang="en-US" sz="4000" b="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三角形的中位线定理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1925" y="2590800"/>
            <a:ext cx="35814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5716588"/>
            <a:ext cx="9144000" cy="497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0088" y="3657600"/>
            <a:ext cx="29067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1258888" y="1331913"/>
            <a:ext cx="5730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组合 5"/>
          <p:cNvGrpSpPr/>
          <p:nvPr/>
        </p:nvGrpSpPr>
        <p:grpSpPr bwMode="auto">
          <a:xfrm>
            <a:off x="609600" y="798513"/>
            <a:ext cx="7880350" cy="431800"/>
            <a:chOff x="379413" y="838200"/>
            <a:chExt cx="7879866" cy="430887"/>
          </a:xfrm>
        </p:grpSpPr>
        <p:pic>
          <p:nvPicPr>
            <p:cNvPr id="3073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2000"/>
            </a:blip>
            <a:srcRect/>
            <a:stretch>
              <a:fillRect/>
            </a:stretch>
          </p:blipFill>
          <p:spPr bwMode="auto">
            <a:xfrm>
              <a:off x="1688757" y="877329"/>
              <a:ext cx="6570522" cy="3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矩形 18"/>
            <p:cNvSpPr>
              <a:spLocks noChangeArrowheads="1"/>
            </p:cNvSpPr>
            <p:nvPr/>
          </p:nvSpPr>
          <p:spPr bwMode="auto">
            <a:xfrm>
              <a:off x="379413" y="838200"/>
              <a:ext cx="15969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  </a:t>
              </a:r>
              <a:r>
                <a:rPr lang="zh-CN" altLang="en-US" sz="22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如图，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0" y="2057400"/>
            <a:ext cx="1036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</a:rPr>
              <a:t>证明：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1525588" y="2057400"/>
            <a:ext cx="26654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1538288" y="2584450"/>
            <a:ext cx="46974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263" y="2957513"/>
            <a:ext cx="6296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1573213" y="4141788"/>
            <a:ext cx="3354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1614488" y="4586288"/>
            <a:ext cx="3859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4325" y="3594100"/>
            <a:ext cx="3343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3400" y="5943600"/>
            <a:ext cx="8140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结论：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顺次连接四边形四边中点所得的四边形是平行四边形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762000" y="1981200"/>
            <a:ext cx="7543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762000" algn="l"/>
              </a:tabLst>
            </a:pPr>
            <a:r>
              <a:rPr kumimoji="1" lang="en-US" altLang="zh-CN" sz="2200" b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kumimoji="1" lang="zh-CN" altLang="en-US" sz="2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）顺次连结</a:t>
            </a:r>
            <a:r>
              <a:rPr kumimoji="1"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对角线相等</a:t>
            </a:r>
            <a:r>
              <a:rPr kumimoji="1" lang="zh-CN" altLang="en-US" sz="22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的四边形各边中点所得的四边形是什么？</a:t>
            </a:r>
          </a:p>
        </p:txBody>
      </p:sp>
      <p:grpSp>
        <p:nvGrpSpPr>
          <p:cNvPr id="31747" name="Group 6"/>
          <p:cNvGrpSpPr/>
          <p:nvPr/>
        </p:nvGrpSpPr>
        <p:grpSpPr bwMode="auto">
          <a:xfrm rot="-705589">
            <a:off x="3027363" y="3281363"/>
            <a:ext cx="3276600" cy="2362200"/>
            <a:chOff x="3456" y="96"/>
            <a:chExt cx="2064" cy="1488"/>
          </a:xfrm>
        </p:grpSpPr>
        <p:sp>
          <p:nvSpPr>
            <p:cNvPr id="31755" name="Freeform 7"/>
            <p:cNvSpPr/>
            <p:nvPr/>
          </p:nvSpPr>
          <p:spPr bwMode="auto">
            <a:xfrm>
              <a:off x="3456" y="480"/>
              <a:ext cx="2064" cy="1104"/>
            </a:xfrm>
            <a:custGeom>
              <a:avLst/>
              <a:gdLst>
                <a:gd name="T0" fmla="*/ 624 w 2064"/>
                <a:gd name="T1" fmla="*/ 0 h 1104"/>
                <a:gd name="T2" fmla="*/ 0 w 2064"/>
                <a:gd name="T3" fmla="*/ 672 h 1104"/>
                <a:gd name="T4" fmla="*/ 2064 w 2064"/>
                <a:gd name="T5" fmla="*/ 1104 h 1104"/>
                <a:gd name="T6" fmla="*/ 1680 w 2064"/>
                <a:gd name="T7" fmla="*/ 0 h 1104"/>
                <a:gd name="T8" fmla="*/ 624 w 2064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1104"/>
                <a:gd name="T17" fmla="*/ 2064 w 206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1104">
                  <a:moveTo>
                    <a:pt x="624" y="0"/>
                  </a:moveTo>
                  <a:lnTo>
                    <a:pt x="0" y="672"/>
                  </a:lnTo>
                  <a:lnTo>
                    <a:pt x="2064" y="1104"/>
                  </a:lnTo>
                  <a:lnTo>
                    <a:pt x="1680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00FFCC"/>
            </a:solidFill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8"/>
            <p:cNvSpPr>
              <a:spLocks noChangeShapeType="1"/>
            </p:cNvSpPr>
            <p:nvPr/>
          </p:nvSpPr>
          <p:spPr bwMode="auto">
            <a:xfrm>
              <a:off x="4080" y="480"/>
              <a:ext cx="144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9"/>
            <p:cNvSpPr>
              <a:spLocks noChangeShapeType="1"/>
            </p:cNvSpPr>
            <p:nvPr/>
          </p:nvSpPr>
          <p:spPr bwMode="auto">
            <a:xfrm rot="7304097">
              <a:off x="3576" y="264"/>
              <a:ext cx="144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48" name="AutoShape 10"/>
          <p:cNvSpPr>
            <a:spLocks noChangeArrowheads="1"/>
          </p:cNvSpPr>
          <p:nvPr/>
        </p:nvSpPr>
        <p:spPr bwMode="auto">
          <a:xfrm>
            <a:off x="3603625" y="3857625"/>
            <a:ext cx="2514600" cy="1371600"/>
          </a:xfrm>
          <a:prstGeom prst="diamond">
            <a:avLst/>
          </a:prstGeom>
          <a:solidFill>
            <a:srgbClr val="FFCC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43400" y="4419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菱形</a:t>
            </a:r>
          </a:p>
        </p:txBody>
      </p:sp>
      <p:sp>
        <p:nvSpPr>
          <p:cNvPr id="31750" name="Text Box 24"/>
          <p:cNvSpPr txBox="1">
            <a:spLocks noChangeArrowheads="1"/>
          </p:cNvSpPr>
          <p:nvPr/>
        </p:nvSpPr>
        <p:spPr bwMode="auto">
          <a:xfrm>
            <a:off x="3386138" y="3641725"/>
            <a:ext cx="404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751" name="Text Box 25"/>
          <p:cNvSpPr txBox="1">
            <a:spLocks noChangeArrowheads="1"/>
          </p:cNvSpPr>
          <p:nvPr/>
        </p:nvSpPr>
        <p:spPr bwMode="auto">
          <a:xfrm>
            <a:off x="2667000" y="5010150"/>
            <a:ext cx="387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752" name="Text Box 26"/>
          <p:cNvSpPr txBox="1">
            <a:spLocks noChangeArrowheads="1"/>
          </p:cNvSpPr>
          <p:nvPr/>
        </p:nvSpPr>
        <p:spPr bwMode="auto">
          <a:xfrm>
            <a:off x="6605588" y="4946650"/>
            <a:ext cx="404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753" name="Text Box 27"/>
          <p:cNvSpPr txBox="1">
            <a:spLocks noChangeArrowheads="1"/>
          </p:cNvSpPr>
          <p:nvPr/>
        </p:nvSpPr>
        <p:spPr bwMode="auto">
          <a:xfrm>
            <a:off x="5745163" y="3371850"/>
            <a:ext cx="404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685800" y="9906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3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拓展了解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 bwMode="auto">
          <a:xfrm>
            <a:off x="3886200" y="4648200"/>
            <a:ext cx="2971800" cy="2057400"/>
            <a:chOff x="3288" y="3024"/>
            <a:chExt cx="1872" cy="1296"/>
          </a:xfrm>
        </p:grpSpPr>
        <p:grpSp>
          <p:nvGrpSpPr>
            <p:cNvPr id="32788" name="Group 34"/>
            <p:cNvGrpSpPr/>
            <p:nvPr/>
          </p:nvGrpSpPr>
          <p:grpSpPr bwMode="auto">
            <a:xfrm rot="203757">
              <a:off x="3288" y="3024"/>
              <a:ext cx="1872" cy="1296"/>
              <a:chOff x="3312" y="3072"/>
              <a:chExt cx="1584" cy="1104"/>
            </a:xfrm>
          </p:grpSpPr>
          <p:sp>
            <p:nvSpPr>
              <p:cNvPr id="32790" name="Freeform 35"/>
              <p:cNvSpPr/>
              <p:nvPr/>
            </p:nvSpPr>
            <p:spPr bwMode="auto">
              <a:xfrm>
                <a:off x="3312" y="3072"/>
                <a:ext cx="1584" cy="1104"/>
              </a:xfrm>
              <a:custGeom>
                <a:avLst/>
                <a:gdLst>
                  <a:gd name="T0" fmla="*/ 1008 w 1584"/>
                  <a:gd name="T1" fmla="*/ 96 h 1104"/>
                  <a:gd name="T2" fmla="*/ 576 w 1584"/>
                  <a:gd name="T3" fmla="*/ 0 h 1104"/>
                  <a:gd name="T4" fmla="*/ 0 w 1584"/>
                  <a:gd name="T5" fmla="*/ 1104 h 1104"/>
                  <a:gd name="T6" fmla="*/ 1584 w 1584"/>
                  <a:gd name="T7" fmla="*/ 1008 h 1104"/>
                  <a:gd name="T8" fmla="*/ 1008 w 1584"/>
                  <a:gd name="T9" fmla="*/ 96 h 1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1104"/>
                  <a:gd name="T17" fmla="*/ 1584 w 1584"/>
                  <a:gd name="T18" fmla="*/ 1104 h 1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1104">
                    <a:moveTo>
                      <a:pt x="1008" y="96"/>
                    </a:moveTo>
                    <a:lnTo>
                      <a:pt x="576" y="0"/>
                    </a:lnTo>
                    <a:lnTo>
                      <a:pt x="0" y="1104"/>
                    </a:lnTo>
                    <a:lnTo>
                      <a:pt x="1584" y="1008"/>
                    </a:lnTo>
                    <a:lnTo>
                      <a:pt x="1008" y="96"/>
                    </a:lnTo>
                    <a:close/>
                  </a:path>
                </a:pathLst>
              </a:custGeom>
              <a:solidFill>
                <a:srgbClr val="FFCCFF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1" name="Line 36"/>
              <p:cNvSpPr>
                <a:spLocks noChangeShapeType="1"/>
              </p:cNvSpPr>
              <p:nvPr/>
            </p:nvSpPr>
            <p:spPr bwMode="auto">
              <a:xfrm>
                <a:off x="3888" y="3072"/>
                <a:ext cx="1008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Line 37"/>
              <p:cNvSpPr>
                <a:spLocks noChangeShapeType="1"/>
              </p:cNvSpPr>
              <p:nvPr/>
            </p:nvSpPr>
            <p:spPr bwMode="auto">
              <a:xfrm rot="5379537">
                <a:off x="3312" y="3168"/>
                <a:ext cx="1008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9" name="Rectangle 38"/>
            <p:cNvSpPr>
              <a:spLocks noChangeArrowheads="1"/>
            </p:cNvSpPr>
            <p:nvPr/>
          </p:nvSpPr>
          <p:spPr bwMode="auto">
            <a:xfrm rot="-2520823">
              <a:off x="3833" y="3249"/>
              <a:ext cx="816" cy="816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3860800"/>
            <a:ext cx="7391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（</a:t>
            </a:r>
            <a:r>
              <a:rPr kumimoji="1"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）顺次连结</a:t>
            </a:r>
            <a:r>
              <a:rPr kumimoji="1"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对角线相等且垂直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的四边形各边中点所得的四边形是什么？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838200" y="776288"/>
            <a:ext cx="72390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762000" algn="l"/>
              </a:tabLst>
            </a:pPr>
            <a:r>
              <a:rPr kumimoji="1" lang="en-US" altLang="zh-CN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顺次连结</a:t>
            </a:r>
            <a:r>
              <a:rPr kumimoji="1"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对角线垂直</a:t>
            </a:r>
            <a:r>
              <a:rPr kumimoji="1"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的四边形各边中点所得的四边形是什么？</a:t>
            </a:r>
            <a:endParaRPr kumimoji="1" lang="zh-CN" altLang="en-US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73" name="Group 12"/>
          <p:cNvGrpSpPr/>
          <p:nvPr/>
        </p:nvGrpSpPr>
        <p:grpSpPr bwMode="auto">
          <a:xfrm rot="9939466">
            <a:off x="3144838" y="1676400"/>
            <a:ext cx="3352800" cy="2209800"/>
            <a:chOff x="3552" y="1776"/>
            <a:chExt cx="1920" cy="1152"/>
          </a:xfrm>
        </p:grpSpPr>
        <p:sp>
          <p:nvSpPr>
            <p:cNvPr id="32785" name="Freeform 13"/>
            <p:cNvSpPr/>
            <p:nvPr/>
          </p:nvSpPr>
          <p:spPr bwMode="auto">
            <a:xfrm>
              <a:off x="3552" y="1776"/>
              <a:ext cx="1920" cy="1152"/>
            </a:xfrm>
            <a:custGeom>
              <a:avLst/>
              <a:gdLst>
                <a:gd name="T0" fmla="*/ 0 w 1920"/>
                <a:gd name="T1" fmla="*/ 384 h 1152"/>
                <a:gd name="T2" fmla="*/ 288 w 1920"/>
                <a:gd name="T3" fmla="*/ 1152 h 1152"/>
                <a:gd name="T4" fmla="*/ 1920 w 1920"/>
                <a:gd name="T5" fmla="*/ 384 h 1152"/>
                <a:gd name="T6" fmla="*/ 288 w 1920"/>
                <a:gd name="T7" fmla="*/ 0 h 1152"/>
                <a:gd name="T8" fmla="*/ 0 w 1920"/>
                <a:gd name="T9" fmla="*/ 384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1152"/>
                <a:gd name="T17" fmla="*/ 1920 w 1920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1152">
                  <a:moveTo>
                    <a:pt x="0" y="384"/>
                  </a:moveTo>
                  <a:lnTo>
                    <a:pt x="288" y="1152"/>
                  </a:lnTo>
                  <a:lnTo>
                    <a:pt x="1920" y="384"/>
                  </a:lnTo>
                  <a:lnTo>
                    <a:pt x="28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99FF99"/>
            </a:solidFill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3840" y="177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3552" y="2160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4" name="Rectangle 16"/>
          <p:cNvSpPr>
            <a:spLocks noChangeArrowheads="1"/>
          </p:cNvSpPr>
          <p:nvPr/>
        </p:nvSpPr>
        <p:spPr bwMode="auto">
          <a:xfrm rot="-790795">
            <a:off x="4668838" y="2247900"/>
            <a:ext cx="1600200" cy="11430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 rot="-800784">
            <a:off x="4821238" y="2452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矩形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 rot="-81124">
            <a:off x="4794250" y="56118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正方形</a:t>
            </a:r>
          </a:p>
        </p:txBody>
      </p:sp>
      <p:sp>
        <p:nvSpPr>
          <p:cNvPr id="32777" name="Text Box 24"/>
          <p:cNvSpPr txBox="1">
            <a:spLocks noChangeArrowheads="1"/>
          </p:cNvSpPr>
          <p:nvPr/>
        </p:nvSpPr>
        <p:spPr bwMode="auto">
          <a:xfrm>
            <a:off x="5715000" y="1143000"/>
            <a:ext cx="404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778" name="Text Box 25"/>
          <p:cNvSpPr txBox="1">
            <a:spLocks noChangeArrowheads="1"/>
          </p:cNvSpPr>
          <p:nvPr/>
        </p:nvSpPr>
        <p:spPr bwMode="auto">
          <a:xfrm>
            <a:off x="2895600" y="3270250"/>
            <a:ext cx="387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779" name="Text Box 26"/>
          <p:cNvSpPr txBox="1">
            <a:spLocks noChangeArrowheads="1"/>
          </p:cNvSpPr>
          <p:nvPr/>
        </p:nvSpPr>
        <p:spPr bwMode="auto">
          <a:xfrm>
            <a:off x="6096000" y="3451225"/>
            <a:ext cx="404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780" name="Text Box 27"/>
          <p:cNvSpPr txBox="1">
            <a:spLocks noChangeArrowheads="1"/>
          </p:cNvSpPr>
          <p:nvPr/>
        </p:nvSpPr>
        <p:spPr bwMode="auto">
          <a:xfrm>
            <a:off x="6477000" y="2443163"/>
            <a:ext cx="404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781" name="Text Box 24"/>
          <p:cNvSpPr txBox="1">
            <a:spLocks noChangeArrowheads="1"/>
          </p:cNvSpPr>
          <p:nvPr/>
        </p:nvSpPr>
        <p:spPr bwMode="auto">
          <a:xfrm>
            <a:off x="4695825" y="3522663"/>
            <a:ext cx="369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auto">
          <a:xfrm>
            <a:off x="4191000" y="2082800"/>
            <a:ext cx="387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783" name="Text Box 25"/>
          <p:cNvSpPr txBox="1">
            <a:spLocks noChangeArrowheads="1"/>
          </p:cNvSpPr>
          <p:nvPr/>
        </p:nvSpPr>
        <p:spPr bwMode="auto">
          <a:xfrm>
            <a:off x="6351588" y="2946400"/>
            <a:ext cx="4206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2784" name="Text Box 25"/>
          <p:cNvSpPr txBox="1">
            <a:spLocks noChangeArrowheads="1"/>
          </p:cNvSpPr>
          <p:nvPr/>
        </p:nvSpPr>
        <p:spPr bwMode="auto">
          <a:xfrm>
            <a:off x="6135688" y="1793875"/>
            <a:ext cx="4206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utoUpdateAnimBg="0"/>
      <p:bldP spid="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6"/>
          <p:cNvGrpSpPr/>
          <p:nvPr/>
        </p:nvGrpSpPr>
        <p:grpSpPr bwMode="auto">
          <a:xfrm>
            <a:off x="4572000" y="3124200"/>
            <a:ext cx="3886200" cy="3292475"/>
            <a:chOff x="3262" y="1536"/>
            <a:chExt cx="2498" cy="2122"/>
          </a:xfrm>
        </p:grpSpPr>
        <p:grpSp>
          <p:nvGrpSpPr>
            <p:cNvPr id="33797" name="Group 24"/>
            <p:cNvGrpSpPr/>
            <p:nvPr/>
          </p:nvGrpSpPr>
          <p:grpSpPr bwMode="auto">
            <a:xfrm>
              <a:off x="3262" y="1536"/>
              <a:ext cx="2498" cy="2122"/>
              <a:chOff x="3262" y="1536"/>
              <a:chExt cx="2498" cy="2122"/>
            </a:xfrm>
          </p:grpSpPr>
          <p:sp>
            <p:nvSpPr>
              <p:cNvPr id="33799" name="Line 6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872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0" name="Line 7"/>
              <p:cNvSpPr>
                <a:spLocks noChangeShapeType="1"/>
              </p:cNvSpPr>
              <p:nvPr/>
            </p:nvSpPr>
            <p:spPr bwMode="auto">
              <a:xfrm flipH="1">
                <a:off x="3552" y="1824"/>
                <a:ext cx="1008" cy="1536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>
                <a:off x="4560" y="1824"/>
                <a:ext cx="864" cy="1536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2" name="Line 11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3" name="Line 12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528" cy="768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4" name="Text Box 15"/>
              <p:cNvSpPr txBox="1">
                <a:spLocks noChangeArrowheads="1"/>
              </p:cNvSpPr>
              <p:nvPr/>
            </p:nvSpPr>
            <p:spPr bwMode="auto">
              <a:xfrm>
                <a:off x="4416" y="1536"/>
                <a:ext cx="24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A</a:t>
                </a:r>
              </a:p>
            </p:txBody>
          </p:sp>
          <p:sp>
            <p:nvSpPr>
              <p:cNvPr id="33805" name="Text Box 16"/>
              <p:cNvSpPr txBox="1">
                <a:spLocks noChangeArrowheads="1"/>
              </p:cNvSpPr>
              <p:nvPr/>
            </p:nvSpPr>
            <p:spPr bwMode="auto">
              <a:xfrm>
                <a:off x="3262" y="3301"/>
                <a:ext cx="28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B</a:t>
                </a:r>
              </a:p>
            </p:txBody>
          </p:sp>
          <p:sp>
            <p:nvSpPr>
              <p:cNvPr id="33806" name="Text Box 17"/>
              <p:cNvSpPr txBox="1">
                <a:spLocks noChangeArrowheads="1"/>
              </p:cNvSpPr>
              <p:nvPr/>
            </p:nvSpPr>
            <p:spPr bwMode="auto">
              <a:xfrm>
                <a:off x="5424" y="3312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C</a:t>
                </a:r>
              </a:p>
            </p:txBody>
          </p:sp>
          <p:sp>
            <p:nvSpPr>
              <p:cNvPr id="33807" name="Text Box 18"/>
              <p:cNvSpPr txBox="1">
                <a:spLocks noChangeArrowheads="1"/>
              </p:cNvSpPr>
              <p:nvPr/>
            </p:nvSpPr>
            <p:spPr bwMode="auto">
              <a:xfrm>
                <a:off x="3792" y="2352"/>
                <a:ext cx="28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D</a:t>
                </a:r>
              </a:p>
            </p:txBody>
          </p:sp>
          <p:sp>
            <p:nvSpPr>
              <p:cNvPr id="33808" name="Text Box 19"/>
              <p:cNvSpPr txBox="1">
                <a:spLocks noChangeArrowheads="1"/>
              </p:cNvSpPr>
              <p:nvPr/>
            </p:nvSpPr>
            <p:spPr bwMode="auto">
              <a:xfrm>
                <a:off x="4560" y="3360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E</a:t>
                </a:r>
              </a:p>
            </p:txBody>
          </p:sp>
        </p:grpSp>
        <p:sp>
          <p:nvSpPr>
            <p:cNvPr id="33798" name="Text Box 20"/>
            <p:cNvSpPr txBox="1">
              <a:spLocks noChangeArrowheads="1"/>
            </p:cNvSpPr>
            <p:nvPr/>
          </p:nvSpPr>
          <p:spPr bwMode="auto">
            <a:xfrm>
              <a:off x="5040" y="2352"/>
              <a:ext cx="38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F</a:t>
              </a:r>
            </a:p>
          </p:txBody>
        </p:sp>
      </p:grp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1391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如图，在三角形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中，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D, E, F</a:t>
            </a: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分别是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AB, BC, AC</a:t>
            </a: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的中点，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AC=12</a:t>
            </a: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BC=16.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求：四边形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DECF</a:t>
            </a:r>
            <a:r>
              <a:rPr kumimoji="1" lang="zh-CN" altLang="en-US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的周长</a:t>
            </a:r>
            <a:r>
              <a:rPr kumimoji="1" lang="en-US" altLang="zh-CN" sz="26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kumimoji="1" lang="en-US" altLang="zh-CN" sz="2600" b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796" name="矩形 31"/>
          <p:cNvSpPr>
            <a:spLocks noChangeArrowheads="1"/>
          </p:cNvSpPr>
          <p:nvPr/>
        </p:nvSpPr>
        <p:spPr bwMode="auto">
          <a:xfrm>
            <a:off x="1020763" y="914400"/>
            <a:ext cx="157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836613" y="1219200"/>
            <a:ext cx="8153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kumimoji="1" lang="en-US" altLang="zh-CN" sz="260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1. 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已知三角形的各边长分别为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6cm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8cm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12cm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，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求连结各边中点所成三角形的周长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_________.</a:t>
            </a:r>
            <a:endParaRPr kumimoji="1" lang="zh-CN" altLang="en-US" sz="26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6096000" y="228600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13cm</a:t>
            </a:r>
          </a:p>
        </p:txBody>
      </p: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3352800" y="3781425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4.5cm</a:t>
            </a:r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838200" y="3211513"/>
            <a:ext cx="76962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2. 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如果等边三角形的边长为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，那么连结各边中所成的三角形的周长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/>
          <p:nvPr/>
        </p:nvGrpSpPr>
        <p:grpSpPr bwMode="auto">
          <a:xfrm>
            <a:off x="4857750" y="3505200"/>
            <a:ext cx="3676650" cy="3048000"/>
            <a:chOff x="0" y="0"/>
            <a:chExt cx="2640" cy="2280"/>
          </a:xfrm>
        </p:grpSpPr>
        <p:grpSp>
          <p:nvGrpSpPr>
            <p:cNvPr id="35852" name="Group 3"/>
            <p:cNvGrpSpPr/>
            <p:nvPr/>
          </p:nvGrpSpPr>
          <p:grpSpPr bwMode="auto">
            <a:xfrm>
              <a:off x="0" y="0"/>
              <a:ext cx="2640" cy="2088"/>
              <a:chOff x="0" y="0"/>
              <a:chExt cx="2640" cy="2088"/>
            </a:xfrm>
          </p:grpSpPr>
          <p:sp>
            <p:nvSpPr>
              <p:cNvPr id="35859" name="AutoShape 4"/>
              <p:cNvSpPr>
                <a:spLocks noChangeArrowheads="1"/>
              </p:cNvSpPr>
              <p:nvPr/>
            </p:nvSpPr>
            <p:spPr bwMode="auto">
              <a:xfrm>
                <a:off x="336" y="288"/>
                <a:ext cx="1920" cy="1680"/>
              </a:xfrm>
              <a:prstGeom prst="triangle">
                <a:avLst>
                  <a:gd name="adj" fmla="val 75676"/>
                </a:avLst>
              </a:prstGeom>
              <a:solidFill>
                <a:srgbClr val="00FF99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24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35860" name="Text Box 5"/>
              <p:cNvSpPr txBox="1">
                <a:spLocks noChangeArrowheads="1"/>
              </p:cNvSpPr>
              <p:nvPr/>
            </p:nvSpPr>
            <p:spPr bwMode="auto">
              <a:xfrm>
                <a:off x="1728" y="0"/>
                <a:ext cx="33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A</a:t>
                </a:r>
              </a:p>
            </p:txBody>
          </p:sp>
          <p:sp>
            <p:nvSpPr>
              <p:cNvPr id="35861" name="Text Box 6"/>
              <p:cNvSpPr txBox="1">
                <a:spLocks noChangeArrowheads="1"/>
              </p:cNvSpPr>
              <p:nvPr/>
            </p:nvSpPr>
            <p:spPr bwMode="auto">
              <a:xfrm>
                <a:off x="0" y="1728"/>
                <a:ext cx="33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B</a:t>
                </a:r>
              </a:p>
            </p:txBody>
          </p:sp>
          <p:sp>
            <p:nvSpPr>
              <p:cNvPr id="35862" name="Text Box 7"/>
              <p:cNvSpPr txBox="1">
                <a:spLocks noChangeArrowheads="1"/>
              </p:cNvSpPr>
              <p:nvPr/>
            </p:nvSpPr>
            <p:spPr bwMode="auto">
              <a:xfrm>
                <a:off x="2304" y="1776"/>
                <a:ext cx="33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C</a:t>
                </a:r>
              </a:p>
            </p:txBody>
          </p:sp>
        </p:grpSp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1104" y="1104"/>
              <a:ext cx="9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854" name="Line 9"/>
            <p:cNvSpPr>
              <a:spLocks noChangeShapeType="1"/>
            </p:cNvSpPr>
            <p:nvPr/>
          </p:nvSpPr>
          <p:spPr bwMode="auto">
            <a:xfrm flipH="1">
              <a:off x="1344" y="1104"/>
              <a:ext cx="672" cy="86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855" name="Line 10"/>
            <p:cNvSpPr>
              <a:spLocks noChangeShapeType="1"/>
            </p:cNvSpPr>
            <p:nvPr/>
          </p:nvSpPr>
          <p:spPr bwMode="auto">
            <a:xfrm flipH="1" flipV="1">
              <a:off x="1104" y="1085"/>
              <a:ext cx="240" cy="88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856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33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楷体_GB2312" panose="02010609030101010101" pitchFamily="49" charset="-122"/>
                </a:rPr>
                <a:t>D</a:t>
              </a:r>
            </a:p>
          </p:txBody>
        </p:sp>
        <p:sp>
          <p:nvSpPr>
            <p:cNvPr id="35857" name="Text Box 12"/>
            <p:cNvSpPr txBox="1">
              <a:spLocks noChangeArrowheads="1"/>
            </p:cNvSpPr>
            <p:nvPr/>
          </p:nvSpPr>
          <p:spPr bwMode="auto">
            <a:xfrm>
              <a:off x="1248" y="1968"/>
              <a:ext cx="33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楷体_GB2312" panose="02010609030101010101" pitchFamily="49" charset="-122"/>
                </a:rPr>
                <a:t>E</a:t>
              </a:r>
            </a:p>
          </p:txBody>
        </p:sp>
        <p:sp>
          <p:nvSpPr>
            <p:cNvPr id="35858" name="Text Box 13"/>
            <p:cNvSpPr txBox="1">
              <a:spLocks noChangeArrowheads="1"/>
            </p:cNvSpPr>
            <p:nvPr/>
          </p:nvSpPr>
          <p:spPr bwMode="auto">
            <a:xfrm>
              <a:off x="2064" y="912"/>
              <a:ext cx="33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楷体_GB2312" panose="02010609030101010101" pitchFamily="49" charset="-122"/>
                </a:rPr>
                <a:t>F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00100" y="1066800"/>
            <a:ext cx="7505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3.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ABC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的周长为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12, 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DEF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的周长为 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____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39000" y="1138238"/>
            <a:ext cx="361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289800" y="1952625"/>
            <a:ext cx="3619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4514850" y="374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公式" r:id="rId3" imgW="914400" imgH="215900" progId="Equation.3">
                  <p:embed/>
                </p:oleObj>
              </mc:Choice>
              <mc:Fallback>
                <p:oleObj name="公式" r:id="rId3" imgW="9144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7496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1431925" y="3306763"/>
          <a:ext cx="5619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5" imgW="241300" imgH="406400" progId="Equation.DSMT4">
                  <p:embed/>
                </p:oleObj>
              </mc:Choice>
              <mc:Fallback>
                <p:oleObj name="Equation" r:id="rId5" imgW="2413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3306763"/>
                        <a:ext cx="5619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4"/>
          <p:cNvGraphicFramePr>
            <a:graphicFrameLocks noChangeAspect="1"/>
          </p:cNvGraphicFramePr>
          <p:nvPr/>
        </p:nvGraphicFramePr>
        <p:xfrm>
          <a:off x="4514850" y="374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公式" r:id="rId7" imgW="914400" imgH="215900" progId="Equation.3">
                  <p:embed/>
                </p:oleObj>
              </mc:Choice>
              <mc:Fallback>
                <p:oleObj name="公式" r:id="rId7" imgW="9144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7496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759200" y="3249613"/>
          <a:ext cx="6604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8" imgW="228600" imgH="406400" progId="Equation.DSMT4">
                  <p:embed/>
                </p:oleObj>
              </mc:Choice>
              <mc:Fallback>
                <p:oleObj name="Equation" r:id="rId8" imgW="2286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249613"/>
                        <a:ext cx="6604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8500" y="1905000"/>
            <a:ext cx="7912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4.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ABC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的面积为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20, 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DEF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的面积为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_____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.          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62000" y="2535238"/>
            <a:ext cx="7239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5.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ABC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的周长为</a:t>
            </a:r>
            <a:r>
              <a:rPr kumimoji="1" lang="en-US" altLang="zh-CN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, 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面积为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S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，则△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DEF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的周为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_____</a:t>
            </a:r>
            <a:r>
              <a:rPr kumimoji="1" 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，面积为 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_____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auto">
          <a:xfrm>
            <a:off x="685800" y="3128963"/>
            <a:ext cx="7848600" cy="2473325"/>
            <a:chOff x="96" y="1939"/>
            <a:chExt cx="5671" cy="1558"/>
          </a:xfrm>
        </p:grpSpPr>
        <p:sp>
          <p:nvSpPr>
            <p:cNvPr id="36868" name="Text Box 3"/>
            <p:cNvSpPr txBox="1">
              <a:spLocks noChangeArrowheads="1"/>
            </p:cNvSpPr>
            <p:nvPr/>
          </p:nvSpPr>
          <p:spPr bwMode="auto">
            <a:xfrm>
              <a:off x="96" y="1939"/>
              <a:ext cx="41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6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zh-CN" altLang="en-US" sz="26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、三角形中位线定理有两个结论：</a:t>
              </a:r>
            </a:p>
          </p:txBody>
        </p:sp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525" y="2275"/>
              <a:ext cx="44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（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1</a:t>
              </a: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）表示位置关系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------</a:t>
              </a: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平行于第三边；</a:t>
              </a:r>
            </a:p>
          </p:txBody>
        </p:sp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535" y="2755"/>
              <a:ext cx="52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（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）表示数量关系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------</a:t>
              </a: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等于第三边的一半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.</a:t>
              </a:r>
              <a:endPara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576" y="3187"/>
              <a:ext cx="50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应用时要具体分析，需要哪一个就用哪一个</a:t>
              </a:r>
              <a:r>
                <a:rPr kumimoji="1" lang="en-US" altLang="zh-CN" sz="2600">
                  <a:latin typeface="Times New Roman" panose="02020603050405020304" pitchFamily="18" charset="0"/>
                  <a:ea typeface="楷体_GB2312" panose="02010609030101010101" pitchFamily="49" charset="-122"/>
                </a:rPr>
                <a:t>.</a:t>
              </a:r>
              <a:endPara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8077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、三角形中位线是三角形中重要的线段，要与三角形的中线区分开来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endParaRPr kumimoji="1" lang="zh-CN" altLang="en-US" sz="26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56"/>
          <p:cNvSpPr>
            <a:spLocks noChangeArrowheads="1"/>
          </p:cNvSpPr>
          <p:nvPr/>
        </p:nvSpPr>
        <p:spPr bwMode="auto">
          <a:xfrm>
            <a:off x="2362200" y="5899150"/>
            <a:ext cx="321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习题</a:t>
            </a:r>
            <a:r>
              <a:rPr lang="en-US" altLang="zh-CN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6.4</a:t>
            </a:r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，第</a:t>
            </a:r>
            <a:r>
              <a:rPr lang="en-US" altLang="zh-CN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题．</a:t>
            </a: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977900" y="5715000"/>
            <a:ext cx="1355725" cy="676275"/>
            <a:chOff x="214283" y="5193447"/>
            <a:chExt cx="1356511" cy="675992"/>
          </a:xfrm>
        </p:grpSpPr>
        <p:pic>
          <p:nvPicPr>
            <p:cNvPr id="37917" name="Picture 2" descr="C:\Documents and Settings\Administrator\Local Settings\Temporary Internet Files\Content.IE5\UV41EZ01\MC900234083[1].wm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283" y="5193447"/>
              <a:ext cx="1356511" cy="6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8" name="矩形 16"/>
            <p:cNvSpPr>
              <a:spLocks noChangeArrowheads="1"/>
            </p:cNvSpPr>
            <p:nvPr/>
          </p:nvSpPr>
          <p:spPr bwMode="auto">
            <a:xfrm>
              <a:off x="341172" y="5291916"/>
              <a:ext cx="704447" cy="36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作 业</a:t>
              </a:r>
            </a:p>
          </p:txBody>
        </p:sp>
      </p:grp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  <a:ea typeface="楷体_GB2312" panose="02010609030101010101" pitchFamily="49" charset="-122"/>
              </a:rPr>
              <a:t>、证明线段倍分关系的方法常有二种：</a:t>
            </a:r>
          </a:p>
        </p:txBody>
      </p:sp>
      <p:grpSp>
        <p:nvGrpSpPr>
          <p:cNvPr id="3" name="Group 72"/>
          <p:cNvGrpSpPr/>
          <p:nvPr/>
        </p:nvGrpSpPr>
        <p:grpSpPr bwMode="auto">
          <a:xfrm>
            <a:off x="762000" y="1219200"/>
            <a:ext cx="7467600" cy="2438400"/>
            <a:chOff x="432" y="-144"/>
            <a:chExt cx="5376" cy="1635"/>
          </a:xfrm>
        </p:grpSpPr>
        <p:pic>
          <p:nvPicPr>
            <p:cNvPr id="37905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7" y="48"/>
              <a:ext cx="1307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368" y="768"/>
              <a:ext cx="67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Text Box 18"/>
            <p:cNvSpPr txBox="1">
              <a:spLocks noChangeArrowheads="1"/>
            </p:cNvSpPr>
            <p:nvPr/>
          </p:nvSpPr>
          <p:spPr bwMode="auto">
            <a:xfrm>
              <a:off x="4615" y="-144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A</a:t>
              </a:r>
            </a:p>
          </p:txBody>
        </p:sp>
        <p:sp>
          <p:nvSpPr>
            <p:cNvPr id="37908" name="Text Box 19"/>
            <p:cNvSpPr txBox="1">
              <a:spLocks noChangeArrowheads="1"/>
            </p:cNvSpPr>
            <p:nvPr/>
          </p:nvSpPr>
          <p:spPr bwMode="auto">
            <a:xfrm>
              <a:off x="5145" y="1239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B</a:t>
              </a:r>
            </a:p>
          </p:txBody>
        </p:sp>
        <p:sp>
          <p:nvSpPr>
            <p:cNvPr id="37909" name="Text Box 20"/>
            <p:cNvSpPr txBox="1">
              <a:spLocks noChangeArrowheads="1"/>
            </p:cNvSpPr>
            <p:nvPr/>
          </p:nvSpPr>
          <p:spPr bwMode="auto">
            <a:xfrm>
              <a:off x="3657" y="1239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C</a:t>
              </a:r>
            </a:p>
          </p:txBody>
        </p:sp>
        <p:sp>
          <p:nvSpPr>
            <p:cNvPr id="37910" name="Text Box 29"/>
            <p:cNvSpPr txBox="1">
              <a:spLocks noChangeArrowheads="1"/>
            </p:cNvSpPr>
            <p:nvPr/>
          </p:nvSpPr>
          <p:spPr bwMode="auto">
            <a:xfrm>
              <a:off x="4016" y="591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D</a:t>
              </a:r>
            </a:p>
          </p:txBody>
        </p:sp>
        <p:sp>
          <p:nvSpPr>
            <p:cNvPr id="37911" name="Text Box 30"/>
            <p:cNvSpPr txBox="1">
              <a:spLocks noChangeArrowheads="1"/>
            </p:cNvSpPr>
            <p:nvPr/>
          </p:nvSpPr>
          <p:spPr bwMode="auto">
            <a:xfrm>
              <a:off x="4992" y="583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E</a:t>
              </a:r>
            </a:p>
          </p:txBody>
        </p:sp>
        <p:sp>
          <p:nvSpPr>
            <p:cNvPr id="37912" name="Oval 56"/>
            <p:cNvSpPr>
              <a:spLocks noChangeArrowheads="1"/>
            </p:cNvSpPr>
            <p:nvPr/>
          </p:nvSpPr>
          <p:spPr bwMode="auto">
            <a:xfrm>
              <a:off x="4300" y="723"/>
              <a:ext cx="116" cy="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grpSp>
          <p:nvGrpSpPr>
            <p:cNvPr id="37913" name="Group 60"/>
            <p:cNvGrpSpPr/>
            <p:nvPr/>
          </p:nvGrpSpPr>
          <p:grpSpPr bwMode="auto">
            <a:xfrm>
              <a:off x="4992" y="528"/>
              <a:ext cx="816" cy="291"/>
              <a:chOff x="4896" y="2563"/>
              <a:chExt cx="816" cy="291"/>
            </a:xfrm>
          </p:grpSpPr>
          <p:sp>
            <p:nvSpPr>
              <p:cNvPr id="37915" name="Oval 61"/>
              <p:cNvSpPr>
                <a:spLocks noChangeArrowheads="1"/>
              </p:cNvSpPr>
              <p:nvPr/>
            </p:nvSpPr>
            <p:spPr bwMode="auto">
              <a:xfrm>
                <a:off x="4896" y="2739"/>
                <a:ext cx="116" cy="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24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37916" name="Text Box 62"/>
              <p:cNvSpPr txBox="1">
                <a:spLocks noChangeArrowheads="1"/>
              </p:cNvSpPr>
              <p:nvPr/>
            </p:nvSpPr>
            <p:spPr bwMode="auto">
              <a:xfrm>
                <a:off x="5040" y="2563"/>
                <a:ext cx="6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37914" name="Text Box 67"/>
            <p:cNvSpPr txBox="1">
              <a:spLocks noChangeArrowheads="1"/>
            </p:cNvSpPr>
            <p:nvPr/>
          </p:nvSpPr>
          <p:spPr bwMode="auto">
            <a:xfrm>
              <a:off x="432" y="192"/>
              <a:ext cx="26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（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1</a:t>
              </a:r>
              <a:r>
                <a: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）三角形中位线定理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.</a:t>
              </a:r>
              <a:endPara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5" name="Group 73"/>
          <p:cNvGrpSpPr/>
          <p:nvPr/>
        </p:nvGrpSpPr>
        <p:grpSpPr bwMode="auto">
          <a:xfrm>
            <a:off x="312738" y="3810000"/>
            <a:ext cx="7847012" cy="1828800"/>
            <a:chOff x="205" y="1360"/>
            <a:chExt cx="5453" cy="1210"/>
          </a:xfrm>
        </p:grpSpPr>
        <p:pic>
          <p:nvPicPr>
            <p:cNvPr id="37895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1509"/>
              <a:ext cx="148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Line 17"/>
            <p:cNvSpPr>
              <a:spLocks noChangeShapeType="1"/>
            </p:cNvSpPr>
            <p:nvPr/>
          </p:nvSpPr>
          <p:spPr bwMode="auto">
            <a:xfrm flipV="1">
              <a:off x="3936" y="1969"/>
              <a:ext cx="672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7" name="Text Box 21"/>
            <p:cNvSpPr txBox="1">
              <a:spLocks noChangeArrowheads="1"/>
            </p:cNvSpPr>
            <p:nvPr/>
          </p:nvSpPr>
          <p:spPr bwMode="auto">
            <a:xfrm>
              <a:off x="5178" y="2233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A</a:t>
              </a:r>
            </a:p>
          </p:txBody>
        </p:sp>
        <p:sp>
          <p:nvSpPr>
            <p:cNvPr id="37898" name="Text Box 22"/>
            <p:cNvSpPr txBox="1">
              <a:spLocks noChangeArrowheads="1"/>
            </p:cNvSpPr>
            <p:nvPr/>
          </p:nvSpPr>
          <p:spPr bwMode="auto">
            <a:xfrm>
              <a:off x="3677" y="136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B</a:t>
              </a:r>
            </a:p>
          </p:txBody>
        </p:sp>
        <p:sp>
          <p:nvSpPr>
            <p:cNvPr id="37899" name="Text Box 23"/>
            <p:cNvSpPr txBox="1">
              <a:spLocks noChangeArrowheads="1"/>
            </p:cNvSpPr>
            <p:nvPr/>
          </p:nvSpPr>
          <p:spPr bwMode="auto">
            <a:xfrm>
              <a:off x="3648" y="2318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C</a:t>
              </a:r>
            </a:p>
          </p:txBody>
        </p:sp>
        <p:sp>
          <p:nvSpPr>
            <p:cNvPr id="37900" name="Line 31"/>
            <p:cNvSpPr>
              <a:spLocks noChangeShapeType="1"/>
            </p:cNvSpPr>
            <p:nvPr/>
          </p:nvSpPr>
          <p:spPr bwMode="auto">
            <a:xfrm>
              <a:off x="3888" y="2265"/>
              <a:ext cx="14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Line 32"/>
            <p:cNvSpPr>
              <a:spLocks noChangeShapeType="1"/>
            </p:cNvSpPr>
            <p:nvPr/>
          </p:nvSpPr>
          <p:spPr bwMode="auto">
            <a:xfrm>
              <a:off x="4032" y="2265"/>
              <a:ext cx="0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Text Box 37"/>
            <p:cNvSpPr txBox="1">
              <a:spLocks noChangeArrowheads="1"/>
            </p:cNvSpPr>
            <p:nvPr/>
          </p:nvSpPr>
          <p:spPr bwMode="auto">
            <a:xfrm>
              <a:off x="4551" y="1713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楷体_GB2312" panose="02010609030101010101" pitchFamily="49" charset="-122"/>
                </a:rPr>
                <a:t>D</a:t>
              </a:r>
            </a:p>
          </p:txBody>
        </p:sp>
        <p:sp>
          <p:nvSpPr>
            <p:cNvPr id="37903" name="Oval 65"/>
            <p:cNvSpPr>
              <a:spLocks noChangeArrowheads="1"/>
            </p:cNvSpPr>
            <p:nvPr/>
          </p:nvSpPr>
          <p:spPr bwMode="auto">
            <a:xfrm>
              <a:off x="4560" y="1913"/>
              <a:ext cx="116" cy="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37904" name="Text Box 69"/>
            <p:cNvSpPr txBox="1">
              <a:spLocks noChangeArrowheads="1"/>
            </p:cNvSpPr>
            <p:nvPr/>
          </p:nvSpPr>
          <p:spPr bwMode="auto">
            <a:xfrm>
              <a:off x="205" y="1410"/>
              <a:ext cx="321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600"/>
                </a:spcBef>
              </a:pPr>
              <a:r>
                <a: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      （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）直角三角形斜边上的中  </a:t>
              </a:r>
              <a:endPara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  <a:p>
              <a:pPr eaLnBrk="1" hangingPunct="1">
                <a:lnSpc>
                  <a:spcPct val="110000"/>
                </a:lnSpc>
                <a:spcBef>
                  <a:spcPts val="600"/>
                </a:spcBef>
              </a:pP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                </a:t>
              </a:r>
              <a:r>
                <a:rPr kumimoji="1"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线等于斜边的一半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.</a:t>
              </a:r>
              <a:endPara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13975 w 5437991"/>
              <a:gd name="T3" fmla="*/ 0 h 6858000"/>
              <a:gd name="T4" fmla="*/ 1625923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22532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22533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椭圆 25"/>
          <p:cNvSpPr>
            <a:spLocks noChangeArrowheads="1"/>
          </p:cNvSpPr>
          <p:nvPr/>
        </p:nvSpPr>
        <p:spPr bwMode="auto">
          <a:xfrm>
            <a:off x="4010025" y="15382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2536" name="椭圆 28"/>
          <p:cNvSpPr>
            <a:spLocks noChangeArrowheads="1"/>
          </p:cNvSpPr>
          <p:nvPr/>
        </p:nvSpPr>
        <p:spPr bwMode="auto">
          <a:xfrm>
            <a:off x="3527425" y="23955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2537" name="椭圆 31"/>
          <p:cNvSpPr>
            <a:spLocks noChangeArrowheads="1"/>
          </p:cNvSpPr>
          <p:nvPr/>
        </p:nvSpPr>
        <p:spPr bwMode="auto">
          <a:xfrm>
            <a:off x="4064000" y="15906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22538" name="椭圆 32"/>
          <p:cNvSpPr>
            <a:spLocks noChangeArrowheads="1"/>
          </p:cNvSpPr>
          <p:nvPr/>
        </p:nvSpPr>
        <p:spPr bwMode="auto">
          <a:xfrm>
            <a:off x="3579813" y="2449513"/>
            <a:ext cx="630237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22539" name="组合 23"/>
          <p:cNvGrpSpPr/>
          <p:nvPr/>
        </p:nvGrpSpPr>
        <p:grpSpPr bwMode="auto">
          <a:xfrm>
            <a:off x="3063875" y="3248025"/>
            <a:ext cx="735013" cy="736600"/>
            <a:chOff x="2986088" y="3314700"/>
            <a:chExt cx="735012" cy="736600"/>
          </a:xfrm>
        </p:grpSpPr>
        <p:sp>
          <p:nvSpPr>
            <p:cNvPr id="22547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548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22540" name="组合 18"/>
          <p:cNvGrpSpPr/>
          <p:nvPr/>
        </p:nvGrpSpPr>
        <p:grpSpPr bwMode="auto">
          <a:xfrm>
            <a:off x="2590800" y="4141788"/>
            <a:ext cx="735013" cy="735012"/>
            <a:chOff x="2513013" y="4183063"/>
            <a:chExt cx="735012" cy="735012"/>
          </a:xfrm>
        </p:grpSpPr>
        <p:sp>
          <p:nvSpPr>
            <p:cNvPr id="22545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546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22541" name="文本框 35"/>
          <p:cNvSpPr txBox="1">
            <a:spLocks noChangeArrowheads="1"/>
          </p:cNvSpPr>
          <p:nvPr/>
        </p:nvSpPr>
        <p:spPr bwMode="auto">
          <a:xfrm>
            <a:off x="4746625" y="17208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22542" name="文本框 36"/>
          <p:cNvSpPr txBox="1">
            <a:spLocks noChangeArrowheads="1"/>
          </p:cNvSpPr>
          <p:nvPr/>
        </p:nvSpPr>
        <p:spPr bwMode="auto">
          <a:xfrm>
            <a:off x="4295775" y="2560638"/>
            <a:ext cx="307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新知探究</a:t>
            </a:r>
          </a:p>
        </p:txBody>
      </p:sp>
      <p:sp>
        <p:nvSpPr>
          <p:cNvPr id="22543" name="文本框 37"/>
          <p:cNvSpPr txBox="1">
            <a:spLocks noChangeArrowheads="1"/>
          </p:cNvSpPr>
          <p:nvPr/>
        </p:nvSpPr>
        <p:spPr bwMode="auto">
          <a:xfrm>
            <a:off x="3792538" y="34750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随堂练习</a:t>
            </a:r>
          </a:p>
        </p:txBody>
      </p:sp>
      <p:sp>
        <p:nvSpPr>
          <p:cNvPr id="22544" name="文本框 38"/>
          <p:cNvSpPr txBox="1">
            <a:spLocks noChangeArrowheads="1"/>
          </p:cNvSpPr>
          <p:nvPr/>
        </p:nvSpPr>
        <p:spPr bwMode="auto">
          <a:xfrm>
            <a:off x="3311525" y="43418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028700" y="1905000"/>
            <a:ext cx="7277100" cy="2971800"/>
          </a:xfrm>
          <a:prstGeom prst="roundRect">
            <a:avLst>
              <a:gd name="adj" fmla="val 7478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知道三角形中位线的概念，明确三角形中位线与中线的不同；</a:t>
            </a: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理解三角形中位线定理，并能运用它进行有关的论证和计算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1300" y="1698625"/>
            <a:ext cx="8686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kumimoji="1"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铁匠师傅要把一块周长为</a:t>
            </a:r>
            <a:r>
              <a:rPr kumimoji="1"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30cm</a:t>
            </a:r>
            <a:r>
              <a:rPr kumimoji="1"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的等边三角形铁皮，裁成四块形状大小完全相同的小三角形铁皮</a:t>
            </a:r>
            <a:r>
              <a:rPr kumimoji="1"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kumimoji="1"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你能帮助他想出办法吗？ 说说你的想法</a:t>
            </a:r>
            <a:r>
              <a:rPr kumimoji="1"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kumimoji="1"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你能知道每块小三角形铁皮的周长是多少吗？    </a:t>
            </a:r>
            <a:r>
              <a:rPr kumimoji="1"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           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635375" y="3595688"/>
            <a:ext cx="4191000" cy="3033712"/>
            <a:chOff x="2400" y="1291"/>
            <a:chExt cx="2784" cy="2353"/>
          </a:xfrm>
        </p:grpSpPr>
        <p:grpSp>
          <p:nvGrpSpPr>
            <p:cNvPr id="24581" name="Group 4"/>
            <p:cNvGrpSpPr/>
            <p:nvPr/>
          </p:nvGrpSpPr>
          <p:grpSpPr bwMode="auto">
            <a:xfrm>
              <a:off x="2400" y="1291"/>
              <a:ext cx="2784" cy="2353"/>
              <a:chOff x="2400" y="1291"/>
              <a:chExt cx="2784" cy="2353"/>
            </a:xfrm>
          </p:grpSpPr>
          <p:sp>
            <p:nvSpPr>
              <p:cNvPr id="24583" name="AutoShape 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2208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32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24584" name="Line 6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5" name="Line 7"/>
              <p:cNvSpPr>
                <a:spLocks noChangeShapeType="1"/>
              </p:cNvSpPr>
              <p:nvPr/>
            </p:nvSpPr>
            <p:spPr bwMode="auto">
              <a:xfrm flipH="1">
                <a:off x="3696" y="2496"/>
                <a:ext cx="6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6" name="Text Box 8"/>
              <p:cNvSpPr txBox="1">
                <a:spLocks noChangeArrowheads="1"/>
              </p:cNvSpPr>
              <p:nvPr/>
            </p:nvSpPr>
            <p:spPr bwMode="auto">
              <a:xfrm>
                <a:off x="3579" y="1291"/>
                <a:ext cx="33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A</a:t>
                </a:r>
              </a:p>
            </p:txBody>
          </p:sp>
          <p:sp>
            <p:nvSpPr>
              <p:cNvPr id="24587" name="Text Box 9"/>
              <p:cNvSpPr txBox="1">
                <a:spLocks noChangeArrowheads="1"/>
              </p:cNvSpPr>
              <p:nvPr/>
            </p:nvSpPr>
            <p:spPr bwMode="auto">
              <a:xfrm>
                <a:off x="2400" y="3264"/>
                <a:ext cx="24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B</a:t>
                </a:r>
              </a:p>
            </p:txBody>
          </p:sp>
          <p:sp>
            <p:nvSpPr>
              <p:cNvPr id="24588" name="Text Box 10"/>
              <p:cNvSpPr txBox="1">
                <a:spLocks noChangeArrowheads="1"/>
              </p:cNvSpPr>
              <p:nvPr/>
            </p:nvSpPr>
            <p:spPr bwMode="auto">
              <a:xfrm>
                <a:off x="4896" y="3264"/>
                <a:ext cx="28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C</a:t>
                </a:r>
              </a:p>
            </p:txBody>
          </p:sp>
          <p:sp>
            <p:nvSpPr>
              <p:cNvPr id="24589" name="Text Box 11"/>
              <p:cNvSpPr txBox="1">
                <a:spLocks noChangeArrowheads="1"/>
              </p:cNvSpPr>
              <p:nvPr/>
            </p:nvSpPr>
            <p:spPr bwMode="auto">
              <a:xfrm>
                <a:off x="2928" y="2303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E</a:t>
                </a:r>
              </a:p>
            </p:txBody>
          </p:sp>
          <p:sp>
            <p:nvSpPr>
              <p:cNvPr id="24590" name="Text Box 12"/>
              <p:cNvSpPr txBox="1">
                <a:spLocks noChangeArrowheads="1"/>
              </p:cNvSpPr>
              <p:nvPr/>
            </p:nvSpPr>
            <p:spPr bwMode="auto">
              <a:xfrm>
                <a:off x="4272" y="2303"/>
                <a:ext cx="336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F</a:t>
                </a:r>
              </a:p>
            </p:txBody>
          </p:sp>
          <p:sp>
            <p:nvSpPr>
              <p:cNvPr id="24591" name="Text Box 13"/>
              <p:cNvSpPr txBox="1">
                <a:spLocks noChangeArrowheads="1"/>
              </p:cNvSpPr>
              <p:nvPr/>
            </p:nvSpPr>
            <p:spPr bwMode="auto">
              <a:xfrm>
                <a:off x="3600" y="3360"/>
                <a:ext cx="33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G</a:t>
                </a:r>
              </a:p>
            </p:txBody>
          </p:sp>
        </p:grpSp>
        <p:sp>
          <p:nvSpPr>
            <p:cNvPr id="24582" name="Line 14"/>
            <p:cNvSpPr>
              <a:spLocks noChangeShapeType="1"/>
            </p:cNvSpPr>
            <p:nvPr/>
          </p:nvSpPr>
          <p:spPr bwMode="auto">
            <a:xfrm>
              <a:off x="3168" y="2496"/>
              <a:ext cx="52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762000" y="9588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请你思考：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/>
          <p:nvPr/>
        </p:nvGrpSpPr>
        <p:grpSpPr bwMode="auto">
          <a:xfrm>
            <a:off x="3779838" y="4238625"/>
            <a:ext cx="1533525" cy="579438"/>
            <a:chOff x="2448" y="2688"/>
            <a:chExt cx="966" cy="365"/>
          </a:xfrm>
        </p:grpSpPr>
        <p:sp>
          <p:nvSpPr>
            <p:cNvPr id="25625" name="Text Box 63"/>
            <p:cNvSpPr txBox="1">
              <a:spLocks noChangeArrowheads="1"/>
            </p:cNvSpPr>
            <p:nvPr/>
          </p:nvSpPr>
          <p:spPr bwMode="auto">
            <a:xfrm>
              <a:off x="2976" y="2688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楷体_GB2312" panose="02010609030101010101" pitchFamily="49" charset="-122"/>
                </a:rPr>
                <a:t>D</a:t>
              </a:r>
            </a:p>
          </p:txBody>
        </p:sp>
        <p:grpSp>
          <p:nvGrpSpPr>
            <p:cNvPr id="25626" name="Group 80"/>
            <p:cNvGrpSpPr/>
            <p:nvPr/>
          </p:nvGrpSpPr>
          <p:grpSpPr bwMode="auto">
            <a:xfrm>
              <a:off x="2448" y="2688"/>
              <a:ext cx="966" cy="365"/>
              <a:chOff x="2256" y="2496"/>
              <a:chExt cx="966" cy="365"/>
            </a:xfrm>
          </p:grpSpPr>
          <p:sp>
            <p:nvSpPr>
              <p:cNvPr id="25627" name="Text Box 48"/>
              <p:cNvSpPr txBox="1">
                <a:spLocks noChangeArrowheads="1"/>
              </p:cNvSpPr>
              <p:nvPr/>
            </p:nvSpPr>
            <p:spPr bwMode="auto">
              <a:xfrm>
                <a:off x="2256" y="2496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kumimoji="1" lang="zh-CN" altLang="en-US" sz="3200">
                  <a:solidFill>
                    <a:srgbClr val="003399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25628" name="Oval 45"/>
              <p:cNvSpPr>
                <a:spLocks noChangeArrowheads="1"/>
              </p:cNvSpPr>
              <p:nvPr/>
            </p:nvSpPr>
            <p:spPr bwMode="auto">
              <a:xfrm>
                <a:off x="3120" y="2688"/>
                <a:ext cx="102" cy="10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32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4" name="Group 96"/>
          <p:cNvGrpSpPr/>
          <p:nvPr/>
        </p:nvGrpSpPr>
        <p:grpSpPr bwMode="auto">
          <a:xfrm>
            <a:off x="6948488" y="4238625"/>
            <a:ext cx="1524000" cy="609600"/>
            <a:chOff x="4368" y="2659"/>
            <a:chExt cx="960" cy="384"/>
          </a:xfrm>
        </p:grpSpPr>
        <p:sp>
          <p:nvSpPr>
            <p:cNvPr id="25621" name="Text Box 75"/>
            <p:cNvSpPr txBox="1">
              <a:spLocks noChangeArrowheads="1"/>
            </p:cNvSpPr>
            <p:nvPr/>
          </p:nvSpPr>
          <p:spPr bwMode="auto">
            <a:xfrm>
              <a:off x="4416" y="2678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楷体_GB2312" panose="02010609030101010101" pitchFamily="49" charset="-122"/>
                </a:rPr>
                <a:t>E</a:t>
              </a:r>
            </a:p>
          </p:txBody>
        </p:sp>
        <p:grpSp>
          <p:nvGrpSpPr>
            <p:cNvPr id="25622" name="Group 79"/>
            <p:cNvGrpSpPr/>
            <p:nvPr/>
          </p:nvGrpSpPr>
          <p:grpSpPr bwMode="auto">
            <a:xfrm>
              <a:off x="4368" y="2659"/>
              <a:ext cx="960" cy="365"/>
              <a:chOff x="4176" y="2496"/>
              <a:chExt cx="960" cy="365"/>
            </a:xfrm>
          </p:grpSpPr>
          <p:sp>
            <p:nvSpPr>
              <p:cNvPr id="25623" name="Oval 6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02" cy="10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32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25624" name="Text Box 76"/>
              <p:cNvSpPr txBox="1">
                <a:spLocks noChangeArrowheads="1"/>
              </p:cNvSpPr>
              <p:nvPr/>
            </p:nvSpPr>
            <p:spPr bwMode="auto">
              <a:xfrm>
                <a:off x="4464" y="2496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kumimoji="1" lang="zh-CN" altLang="en-US" sz="3200">
                  <a:solidFill>
                    <a:srgbClr val="003399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6" name="Group 96"/>
          <p:cNvGrpSpPr/>
          <p:nvPr/>
        </p:nvGrpSpPr>
        <p:grpSpPr bwMode="auto">
          <a:xfrm>
            <a:off x="5724525" y="5959475"/>
            <a:ext cx="1524000" cy="585788"/>
            <a:chOff x="4368" y="2655"/>
            <a:chExt cx="960" cy="369"/>
          </a:xfrm>
        </p:grpSpPr>
        <p:sp>
          <p:nvSpPr>
            <p:cNvPr id="25617" name="Text Box 75"/>
            <p:cNvSpPr txBox="1">
              <a:spLocks noChangeArrowheads="1"/>
            </p:cNvSpPr>
            <p:nvPr/>
          </p:nvSpPr>
          <p:spPr bwMode="auto">
            <a:xfrm>
              <a:off x="4458" y="2655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  <a:ea typeface="楷体_GB2312" panose="02010609030101010101" pitchFamily="49" charset="-122"/>
                </a:rPr>
                <a:t>F</a:t>
              </a:r>
            </a:p>
          </p:txBody>
        </p:sp>
        <p:grpSp>
          <p:nvGrpSpPr>
            <p:cNvPr id="25618" name="Group 79"/>
            <p:cNvGrpSpPr/>
            <p:nvPr/>
          </p:nvGrpSpPr>
          <p:grpSpPr bwMode="auto">
            <a:xfrm>
              <a:off x="4368" y="2659"/>
              <a:ext cx="960" cy="365"/>
              <a:chOff x="4176" y="2496"/>
              <a:chExt cx="960" cy="365"/>
            </a:xfrm>
          </p:grpSpPr>
          <p:sp>
            <p:nvSpPr>
              <p:cNvPr id="25619" name="Oval 6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02" cy="10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kumimoji="1" lang="zh-CN" altLang="en-US" sz="320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25620" name="Text Box 76"/>
              <p:cNvSpPr txBox="1">
                <a:spLocks noChangeArrowheads="1"/>
              </p:cNvSpPr>
              <p:nvPr/>
            </p:nvSpPr>
            <p:spPr bwMode="auto">
              <a:xfrm>
                <a:off x="4464" y="2496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kumimoji="1" lang="zh-CN" altLang="en-US" sz="3200">
                  <a:solidFill>
                    <a:srgbClr val="003399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53" name="Line 44"/>
          <p:cNvSpPr>
            <a:spLocks noChangeShapeType="1"/>
          </p:cNvSpPr>
          <p:nvPr/>
        </p:nvSpPr>
        <p:spPr bwMode="auto">
          <a:xfrm flipV="1">
            <a:off x="3924300" y="4670425"/>
            <a:ext cx="3095625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5292725" y="4670425"/>
            <a:ext cx="2232025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 flipV="1">
            <a:off x="5808663" y="2921000"/>
            <a:ext cx="681037" cy="340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 flipH="1">
            <a:off x="5795963" y="4670425"/>
            <a:ext cx="1223962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>
            <a:off x="5292725" y="4670425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>
            <a:off x="5292725" y="4670425"/>
            <a:ext cx="503238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9" name="等腰三角形 78"/>
          <p:cNvSpPr/>
          <p:nvPr/>
        </p:nvSpPr>
        <p:spPr>
          <a:xfrm>
            <a:off x="3949700" y="2908300"/>
            <a:ext cx="3581400" cy="3429000"/>
          </a:xfrm>
          <a:prstGeom prst="triangle">
            <a:avLst>
              <a:gd name="adj" fmla="val 71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12" name="Text Box 8"/>
          <p:cNvSpPr txBox="1">
            <a:spLocks noChangeArrowheads="1"/>
          </p:cNvSpPr>
          <p:nvPr/>
        </p:nvSpPr>
        <p:spPr bwMode="auto">
          <a:xfrm>
            <a:off x="6248400" y="2514600"/>
            <a:ext cx="50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</a:p>
        </p:txBody>
      </p:sp>
      <p:sp>
        <p:nvSpPr>
          <p:cNvPr id="25613" name="Text Box 9"/>
          <p:cNvSpPr txBox="1">
            <a:spLocks noChangeArrowheads="1"/>
          </p:cNvSpPr>
          <p:nvPr/>
        </p:nvSpPr>
        <p:spPr bwMode="auto">
          <a:xfrm>
            <a:off x="3581400" y="6099175"/>
            <a:ext cx="361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</a:p>
        </p:txBody>
      </p:sp>
      <p:sp>
        <p:nvSpPr>
          <p:cNvPr id="25614" name="Text Box 10"/>
          <p:cNvSpPr txBox="1">
            <a:spLocks noChangeArrowheads="1"/>
          </p:cNvSpPr>
          <p:nvPr/>
        </p:nvSpPr>
        <p:spPr bwMode="auto">
          <a:xfrm>
            <a:off x="7491413" y="6072188"/>
            <a:ext cx="433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609600" y="1524000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定义：连接三角形</a:t>
            </a:r>
            <a:r>
              <a:rPr kumimoji="1"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两边中点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的线段叫做</a:t>
            </a:r>
            <a:r>
              <a:rPr kumimoji="1"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三角形的中位线</a:t>
            </a: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endParaRPr kumimoji="1" lang="zh-CN" altLang="en-US" sz="26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763588" y="30067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一个三角形有</a:t>
            </a:r>
            <a:r>
              <a:rPr lang="zh-CN" sz="24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三条</a:t>
            </a:r>
            <a:r>
              <a:rPr lang="zh-CN" sz="24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中位线</a:t>
            </a:r>
            <a:r>
              <a:rPr lang="zh-CN" altLang="zh-CN" sz="24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8" grpId="0" animBg="1"/>
      <p:bldP spid="57" grpId="0" animBg="1"/>
      <p:bldP spid="83" grpId="0"/>
      <p:bldP spid="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1065213" y="1724025"/>
            <a:ext cx="79390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分别是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的中点，那么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DE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是△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的中位线；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DE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是△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的中位线，那么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分别是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的中点</a:t>
            </a:r>
            <a:r>
              <a:rPr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200" b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627" name="Text Box 56"/>
          <p:cNvSpPr txBox="1">
            <a:spLocks noChangeArrowheads="1"/>
          </p:cNvSpPr>
          <p:nvPr/>
        </p:nvSpPr>
        <p:spPr bwMode="auto">
          <a:xfrm>
            <a:off x="273050" y="1125538"/>
            <a:ext cx="11096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注意：</a:t>
            </a: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1092200" y="1169988"/>
            <a:ext cx="5440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①理解三角形中位线定义的两层含义：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35050" y="2892425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②区分三角形的中位线与中线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111250" y="3435350"/>
            <a:ext cx="6069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中位线是连结三角形两边中点的线段；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11250" y="3894138"/>
            <a:ext cx="6297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kumimoji="1" lang="zh-CN" altLang="en-US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中线是连结一个顶点和它的对边中点的线段</a:t>
            </a:r>
            <a:r>
              <a:rPr kumimoji="1" lang="en-US" altLang="zh-CN" sz="2200" b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200" b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098550" y="4705350"/>
            <a:ext cx="4203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③一个三角形共有三条中位线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0600" y="5715000"/>
            <a:ext cx="674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三角形的中位线和它所对应的底边有什么关系呢</a:t>
            </a:r>
            <a:r>
              <a:rPr lang="en-US" altLang="zh-CN" sz="2400" b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b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utoUpdateAnimBg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/>
          <p:nvPr/>
        </p:nvGrpSpPr>
        <p:grpSpPr bwMode="auto">
          <a:xfrm>
            <a:off x="5940425" y="604838"/>
            <a:ext cx="2557463" cy="3168650"/>
            <a:chOff x="0" y="0"/>
            <a:chExt cx="1611" cy="1996"/>
          </a:xfrm>
        </p:grpSpPr>
        <p:sp>
          <p:nvSpPr>
            <p:cNvPr id="27664" name="Text Box 8"/>
            <p:cNvSpPr txBox="1">
              <a:spLocks noChangeArrowheads="1"/>
            </p:cNvSpPr>
            <p:nvPr/>
          </p:nvSpPr>
          <p:spPr bwMode="auto">
            <a:xfrm>
              <a:off x="0" y="1665"/>
              <a:ext cx="161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B                    C</a:t>
              </a:r>
              <a:endParaRPr lang="zh-CN" altLang="zh-CN" sz="2400">
                <a:solidFill>
                  <a:srgbClr val="0000FF"/>
                </a:solidFill>
              </a:endParaRPr>
            </a:p>
          </p:txBody>
        </p:sp>
        <p:sp>
          <p:nvSpPr>
            <p:cNvPr id="27665" name="未知"/>
            <p:cNvSpPr/>
            <p:nvPr/>
          </p:nvSpPr>
          <p:spPr bwMode="auto">
            <a:xfrm>
              <a:off x="322" y="309"/>
              <a:ext cx="658" cy="1547"/>
            </a:xfrm>
            <a:custGeom>
              <a:avLst/>
              <a:gdLst>
                <a:gd name="T0" fmla="*/ 423 w 735"/>
                <a:gd name="T1" fmla="*/ 0 h 1560"/>
                <a:gd name="T2" fmla="*/ 0 w 735"/>
                <a:gd name="T3" fmla="*/ 1495 h 1560"/>
                <a:gd name="T4" fmla="*/ 0 60000 65536"/>
                <a:gd name="T5" fmla="*/ 0 60000 65536"/>
                <a:gd name="T6" fmla="*/ 0 w 735"/>
                <a:gd name="T7" fmla="*/ 0 h 1560"/>
                <a:gd name="T8" fmla="*/ 735 w 735"/>
                <a:gd name="T9" fmla="*/ 1560 h 1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560">
                  <a:moveTo>
                    <a:pt x="735" y="0"/>
                  </a:moveTo>
                  <a:lnTo>
                    <a:pt x="0" y="156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Line 10"/>
            <p:cNvSpPr>
              <a:spLocks noChangeShapeType="1"/>
            </p:cNvSpPr>
            <p:nvPr/>
          </p:nvSpPr>
          <p:spPr bwMode="auto">
            <a:xfrm>
              <a:off x="322" y="1856"/>
              <a:ext cx="96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未知"/>
            <p:cNvSpPr/>
            <p:nvPr/>
          </p:nvSpPr>
          <p:spPr bwMode="auto">
            <a:xfrm>
              <a:off x="980" y="309"/>
              <a:ext cx="309" cy="1547"/>
            </a:xfrm>
            <a:custGeom>
              <a:avLst/>
              <a:gdLst>
                <a:gd name="T0" fmla="*/ 0 w 345"/>
                <a:gd name="T1" fmla="*/ 0 h 1560"/>
                <a:gd name="T2" fmla="*/ 199 w 345"/>
                <a:gd name="T3" fmla="*/ 1495 h 1560"/>
                <a:gd name="T4" fmla="*/ 0 60000 65536"/>
                <a:gd name="T5" fmla="*/ 0 60000 65536"/>
                <a:gd name="T6" fmla="*/ 0 w 345"/>
                <a:gd name="T7" fmla="*/ 0 h 1560"/>
                <a:gd name="T8" fmla="*/ 345 w 345"/>
                <a:gd name="T9" fmla="*/ 1560 h 1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5" h="1560">
                  <a:moveTo>
                    <a:pt x="0" y="0"/>
                  </a:moveTo>
                  <a:lnTo>
                    <a:pt x="345" y="156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Text Box 12"/>
            <p:cNvSpPr txBox="1">
              <a:spLocks noChangeArrowheads="1"/>
            </p:cNvSpPr>
            <p:nvPr/>
          </p:nvSpPr>
          <p:spPr bwMode="auto">
            <a:xfrm>
              <a:off x="805" y="0"/>
              <a:ext cx="48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zh-CN" altLang="zh-CN" sz="2400">
                <a:solidFill>
                  <a:srgbClr val="0000FF"/>
                </a:solidFill>
              </a:endParaRPr>
            </a:p>
          </p:txBody>
        </p:sp>
        <p:sp>
          <p:nvSpPr>
            <p:cNvPr id="27669" name="未知"/>
            <p:cNvSpPr/>
            <p:nvPr/>
          </p:nvSpPr>
          <p:spPr bwMode="auto">
            <a:xfrm>
              <a:off x="631" y="1068"/>
              <a:ext cx="497" cy="1"/>
            </a:xfrm>
            <a:custGeom>
              <a:avLst/>
              <a:gdLst>
                <a:gd name="T0" fmla="*/ 0 w 555"/>
                <a:gd name="T1" fmla="*/ 0 h 1"/>
                <a:gd name="T2" fmla="*/ 319 w 555"/>
                <a:gd name="T3" fmla="*/ 0 h 1"/>
                <a:gd name="T4" fmla="*/ 0 60000 65536"/>
                <a:gd name="T5" fmla="*/ 0 60000 65536"/>
                <a:gd name="T6" fmla="*/ 0 w 555"/>
                <a:gd name="T7" fmla="*/ 0 h 1"/>
                <a:gd name="T8" fmla="*/ 555 w 5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5" h="1">
                  <a:moveTo>
                    <a:pt x="0" y="0"/>
                  </a:moveTo>
                  <a:lnTo>
                    <a:pt x="55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Text Box 14"/>
            <p:cNvSpPr txBox="1">
              <a:spLocks noChangeArrowheads="1"/>
            </p:cNvSpPr>
            <p:nvPr/>
          </p:nvSpPr>
          <p:spPr bwMode="auto">
            <a:xfrm>
              <a:off x="369" y="773"/>
              <a:ext cx="4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D</a:t>
              </a:r>
              <a:endParaRPr lang="zh-CN" altLang="zh-CN" sz="2400">
                <a:solidFill>
                  <a:srgbClr val="0000FF"/>
                </a:solidFill>
              </a:endParaRPr>
            </a:p>
          </p:txBody>
        </p:sp>
        <p:sp>
          <p:nvSpPr>
            <p:cNvPr id="27671" name="Text Box 15"/>
            <p:cNvSpPr txBox="1">
              <a:spLocks noChangeArrowheads="1"/>
            </p:cNvSpPr>
            <p:nvPr/>
          </p:nvSpPr>
          <p:spPr bwMode="auto">
            <a:xfrm>
              <a:off x="1084" y="773"/>
              <a:ext cx="437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E </a:t>
              </a:r>
              <a:endParaRPr lang="zh-CN" altLang="zh-CN" sz="2400">
                <a:solidFill>
                  <a:srgbClr val="0000FF"/>
                </a:solidFill>
              </a:endParaRPr>
            </a:p>
          </p:txBody>
        </p:sp>
      </p:grpSp>
      <p:sp>
        <p:nvSpPr>
          <p:cNvPr id="27651" name="Rectangle 16"/>
          <p:cNvSpPr>
            <a:spLocks noChangeArrowheads="1"/>
          </p:cNvSpPr>
          <p:nvPr/>
        </p:nvSpPr>
        <p:spPr bwMode="auto">
          <a:xfrm>
            <a:off x="0" y="175736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6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844550" y="2093913"/>
            <a:ext cx="63182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30000"/>
              </a:lnSpc>
            </a:pP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30000"/>
              </a:lnSpc>
            </a:pPr>
            <a:r>
              <a:rPr 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延长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，使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</a:p>
          <a:p>
            <a:pPr indent="266700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∵AE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AED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CEF</a:t>
            </a:r>
          </a:p>
          <a:p>
            <a:pPr indent="266700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∴△ADE≌△CFE</a:t>
            </a:r>
          </a:p>
          <a:p>
            <a:pPr indent="266700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∴AD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indent="266700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∴BD∥CF</a:t>
            </a:r>
          </a:p>
          <a:p>
            <a:pPr indent="266700">
              <a:lnSpc>
                <a:spcPct val="130000"/>
              </a:lnSpc>
            </a:pP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847725" y="4151313"/>
            <a:ext cx="37306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62255">
              <a:lnSpc>
                <a:spcPct val="130000"/>
              </a:lnSpc>
            </a:pP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2255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∵AD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</a:p>
          <a:p>
            <a:pPr indent="262255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∴BD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</a:p>
          <a:p>
            <a:pPr indent="262255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BCFD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</a:t>
            </a:r>
          </a:p>
          <a:p>
            <a:pPr indent="262255">
              <a:lnSpc>
                <a:spcPct val="13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∴DF∥BC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  <a:p>
            <a:pPr indent="262255">
              <a:lnSpc>
                <a:spcPct val="130000"/>
              </a:lnSpc>
            </a:pP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7713663" y="1901825"/>
            <a:ext cx="1430337" cy="1651000"/>
            <a:chOff x="0" y="0"/>
            <a:chExt cx="901" cy="1040"/>
          </a:xfrm>
        </p:grpSpPr>
        <p:sp>
          <p:nvSpPr>
            <p:cNvPr id="27662" name="未知"/>
            <p:cNvSpPr/>
            <p:nvPr/>
          </p:nvSpPr>
          <p:spPr bwMode="auto">
            <a:xfrm>
              <a:off x="0" y="253"/>
              <a:ext cx="476" cy="787"/>
            </a:xfrm>
            <a:custGeom>
              <a:avLst/>
              <a:gdLst>
                <a:gd name="T0" fmla="*/ 0 w 476"/>
                <a:gd name="T1" fmla="*/ 0 h 787"/>
                <a:gd name="T2" fmla="*/ 476 w 476"/>
                <a:gd name="T3" fmla="*/ 0 h 787"/>
                <a:gd name="T4" fmla="*/ 156 w 476"/>
                <a:gd name="T5" fmla="*/ 787 h 787"/>
                <a:gd name="T6" fmla="*/ 0 60000 65536"/>
                <a:gd name="T7" fmla="*/ 0 60000 65536"/>
                <a:gd name="T8" fmla="*/ 0 60000 65536"/>
                <a:gd name="T9" fmla="*/ 0 w 476"/>
                <a:gd name="T10" fmla="*/ 0 h 787"/>
                <a:gd name="T11" fmla="*/ 476 w 476"/>
                <a:gd name="T12" fmla="*/ 787 h 7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787">
                  <a:moveTo>
                    <a:pt x="0" y="0"/>
                  </a:moveTo>
                  <a:lnTo>
                    <a:pt x="476" y="0"/>
                  </a:lnTo>
                  <a:lnTo>
                    <a:pt x="156" y="787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Text Box 26"/>
            <p:cNvSpPr txBox="1">
              <a:spLocks noChangeArrowheads="1"/>
            </p:cNvSpPr>
            <p:nvPr/>
          </p:nvSpPr>
          <p:spPr bwMode="auto">
            <a:xfrm>
              <a:off x="447" y="0"/>
              <a:ext cx="4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27655" name="组合 36"/>
          <p:cNvGrpSpPr/>
          <p:nvPr/>
        </p:nvGrpSpPr>
        <p:grpSpPr bwMode="auto">
          <a:xfrm>
            <a:off x="838200" y="1219200"/>
            <a:ext cx="5905500" cy="1116013"/>
            <a:chOff x="838200" y="685800"/>
            <a:chExt cx="5905500" cy="1116228"/>
          </a:xfrm>
        </p:grpSpPr>
        <p:sp>
          <p:nvSpPr>
            <p:cNvPr id="27660" name="Rectangle 3"/>
            <p:cNvSpPr>
              <a:spLocks noChangeArrowheads="1"/>
            </p:cNvSpPr>
            <p:nvPr/>
          </p:nvSpPr>
          <p:spPr bwMode="auto">
            <a:xfrm>
              <a:off x="838200" y="685800"/>
              <a:ext cx="59055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262255">
                <a:lnSpc>
                  <a:spcPct val="150000"/>
                </a:lnSpc>
              </a:pP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已知：如图，</a:t>
              </a:r>
              <a:r>
                <a:rPr lang="zh-CN" alt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DE</a:t>
              </a: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是△</a:t>
              </a:r>
              <a:r>
                <a:rPr lang="zh-CN" alt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的中位线</a:t>
              </a:r>
              <a:endParaRPr lang="zh-CN" sz="2200">
                <a:latin typeface="宋体" panose="02010600030101010101" pitchFamily="2" charset="-122"/>
              </a:endParaRPr>
            </a:p>
            <a:p>
              <a:pPr indent="262255">
                <a:lnSpc>
                  <a:spcPct val="150000"/>
                </a:lnSpc>
              </a:pP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求证：</a:t>
              </a:r>
              <a:r>
                <a:rPr lang="zh-CN" alt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DE∥BC</a:t>
              </a: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DE</a:t>
              </a:r>
              <a:r>
                <a:rPr 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＝   </a:t>
              </a:r>
              <a:r>
                <a:rPr lang="zh-CN" altLang="zh-CN" sz="2200">
                  <a:latin typeface="宋体" panose="02010600030101010101" pitchFamily="2" charset="-122"/>
                  <a:cs typeface="Times New Roman" panose="02020603050405020304" pitchFamily="18" charset="0"/>
                </a:rPr>
                <a:t>BC</a:t>
              </a:r>
            </a:p>
          </p:txBody>
        </p:sp>
        <p:graphicFrame>
          <p:nvGraphicFramePr>
            <p:cNvPr id="27661" name="Object 2"/>
            <p:cNvGraphicFramePr>
              <a:graphicFrameLocks noChangeAspect="1"/>
            </p:cNvGraphicFramePr>
            <p:nvPr/>
          </p:nvGraphicFramePr>
          <p:xfrm>
            <a:off x="3771214" y="1116228"/>
            <a:ext cx="3683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0" name="Equation" r:id="rId4" imgW="139700" imgH="406400" progId="Equation.DSMT4">
                    <p:embed/>
                  </p:oleObj>
                </mc:Choice>
                <mc:Fallback>
                  <p:oleObj name="Equation" r:id="rId4" imgW="139700" imgH="4064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214" y="1116228"/>
                          <a:ext cx="3683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6" name="矩形 37"/>
          <p:cNvSpPr>
            <a:spLocks noChangeArrowheads="1"/>
          </p:cNvSpPr>
          <p:nvPr/>
        </p:nvSpPr>
        <p:spPr bwMode="auto">
          <a:xfrm>
            <a:off x="304800" y="76200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证一证</a:t>
            </a:r>
          </a:p>
        </p:txBody>
      </p:sp>
      <p:grpSp>
        <p:nvGrpSpPr>
          <p:cNvPr id="5" name="组合 39"/>
          <p:cNvGrpSpPr/>
          <p:nvPr/>
        </p:nvGrpSpPr>
        <p:grpSpPr bwMode="auto">
          <a:xfrm>
            <a:off x="1058863" y="6056313"/>
            <a:ext cx="4662487" cy="685800"/>
            <a:chOff x="214313" y="5638800"/>
            <a:chExt cx="4662487" cy="685800"/>
          </a:xfrm>
        </p:grpSpPr>
        <p:sp>
          <p:nvSpPr>
            <p:cNvPr id="27658" name="Rectangle 19"/>
            <p:cNvSpPr>
              <a:spLocks noChangeArrowheads="1"/>
            </p:cNvSpPr>
            <p:nvPr/>
          </p:nvSpPr>
          <p:spPr bwMode="auto">
            <a:xfrm>
              <a:off x="214313" y="5773737"/>
              <a:ext cx="4662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∴DE∥BC</a:t>
              </a:r>
              <a:r>
                <a:rPr 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zh-CN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</a:p>
          </p:txBody>
        </p:sp>
        <p:graphicFrame>
          <p:nvGraphicFramePr>
            <p:cNvPr id="27659" name="Object 4"/>
            <p:cNvGraphicFramePr>
              <a:graphicFrameLocks noChangeAspect="1"/>
            </p:cNvGraphicFramePr>
            <p:nvPr/>
          </p:nvGraphicFramePr>
          <p:xfrm>
            <a:off x="2438400" y="5638800"/>
            <a:ext cx="3683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1" name="Equation" r:id="rId6" imgW="139700" imgH="406400" progId="Equation.DSMT4">
                    <p:embed/>
                  </p:oleObj>
                </mc:Choice>
                <mc:Fallback>
                  <p:oleObj name="Equation" r:id="rId6" imgW="139700" imgH="4064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638800"/>
                          <a:ext cx="3683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1000125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三角形的中位线定理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16716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三角形的中位线平行于第三边，并且等于第三边的一半</a:t>
            </a:r>
            <a:r>
              <a:rPr kumimoji="1" lang="en-US" altLang="zh-CN" sz="2400" b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400" b="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685800" y="2667000"/>
            <a:ext cx="8305800" cy="3848100"/>
            <a:chOff x="48" y="1872"/>
            <a:chExt cx="5232" cy="2424"/>
          </a:xfrm>
        </p:grpSpPr>
        <p:sp>
          <p:nvSpPr>
            <p:cNvPr id="28680" name="Text Box 5"/>
            <p:cNvSpPr txBox="1">
              <a:spLocks noChangeArrowheads="1"/>
            </p:cNvSpPr>
            <p:nvPr/>
          </p:nvSpPr>
          <p:spPr bwMode="auto">
            <a:xfrm>
              <a:off x="48" y="1920"/>
              <a:ext cx="1776" cy="310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用符号语言表示</a:t>
              </a:r>
            </a:p>
          </p:txBody>
        </p:sp>
        <p:grpSp>
          <p:nvGrpSpPr>
            <p:cNvPr id="28681" name="Group 6"/>
            <p:cNvGrpSpPr/>
            <p:nvPr/>
          </p:nvGrpSpPr>
          <p:grpSpPr bwMode="auto">
            <a:xfrm>
              <a:off x="2248" y="1872"/>
              <a:ext cx="3032" cy="2424"/>
              <a:chOff x="2776" y="1632"/>
              <a:chExt cx="3032" cy="2424"/>
            </a:xfrm>
          </p:grpSpPr>
          <p:sp>
            <p:nvSpPr>
              <p:cNvPr id="28682" name="Text Box 7"/>
              <p:cNvSpPr txBox="1">
                <a:spLocks noChangeArrowheads="1"/>
              </p:cNvSpPr>
              <p:nvPr/>
            </p:nvSpPr>
            <p:spPr bwMode="auto">
              <a:xfrm>
                <a:off x="5040" y="2736"/>
                <a:ext cx="43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grpSp>
            <p:nvGrpSpPr>
              <p:cNvPr id="28683" name="Group 8"/>
              <p:cNvGrpSpPr/>
              <p:nvPr/>
            </p:nvGrpSpPr>
            <p:grpSpPr bwMode="auto">
              <a:xfrm>
                <a:off x="2776" y="1632"/>
                <a:ext cx="3032" cy="2424"/>
                <a:chOff x="2776" y="1632"/>
                <a:chExt cx="3032" cy="2424"/>
              </a:xfrm>
            </p:grpSpPr>
            <p:grpSp>
              <p:nvGrpSpPr>
                <p:cNvPr id="28684" name="Group 9"/>
                <p:cNvGrpSpPr/>
                <p:nvPr/>
              </p:nvGrpSpPr>
              <p:grpSpPr bwMode="auto">
                <a:xfrm>
                  <a:off x="2776" y="1632"/>
                  <a:ext cx="3032" cy="2424"/>
                  <a:chOff x="2776" y="1632"/>
                  <a:chExt cx="3032" cy="2424"/>
                </a:xfrm>
              </p:grpSpPr>
              <p:grpSp>
                <p:nvGrpSpPr>
                  <p:cNvPr id="28686" name="Group 10"/>
                  <p:cNvGrpSpPr/>
                  <p:nvPr/>
                </p:nvGrpSpPr>
                <p:grpSpPr bwMode="auto">
                  <a:xfrm>
                    <a:off x="2776" y="1632"/>
                    <a:ext cx="3032" cy="2424"/>
                    <a:chOff x="1864" y="384"/>
                    <a:chExt cx="3032" cy="2424"/>
                  </a:xfrm>
                </p:grpSpPr>
                <p:sp>
                  <p:nvSpPr>
                    <p:cNvPr id="28688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720"/>
                      <a:ext cx="2352" cy="1920"/>
                    </a:xfrm>
                    <a:prstGeom prst="triangle">
                      <a:avLst>
                        <a:gd name="adj" fmla="val 69472"/>
                      </a:avLst>
                    </a:prstGeom>
                    <a:solidFill>
                      <a:srgbClr val="00FF00"/>
                    </a:solidFill>
                    <a:ln w="38100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689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8" y="384"/>
                      <a:ext cx="432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kumimoji="1"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8690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4" y="2440"/>
                      <a:ext cx="432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kumimoji="1"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28691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4" y="2440"/>
                      <a:ext cx="432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kumimoji="1"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2868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2688"/>
                    <a:ext cx="432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</a:p>
                </p:txBody>
              </p:sp>
            </p:grpSp>
            <p:sp>
              <p:nvSpPr>
                <p:cNvPr id="28685" name="Line 16"/>
                <p:cNvSpPr>
                  <a:spLocks noChangeShapeType="1"/>
                </p:cNvSpPr>
                <p:nvPr/>
              </p:nvSpPr>
              <p:spPr bwMode="auto">
                <a:xfrm>
                  <a:off x="3840" y="2928"/>
                  <a:ext cx="120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18"/>
          <p:cNvGrpSpPr/>
          <p:nvPr/>
        </p:nvGrpSpPr>
        <p:grpSpPr bwMode="auto">
          <a:xfrm>
            <a:off x="501650" y="3657600"/>
            <a:ext cx="4679950" cy="1858963"/>
            <a:chOff x="228600" y="3657600"/>
            <a:chExt cx="4679784" cy="1858962"/>
          </a:xfrm>
        </p:grpSpPr>
        <p:sp>
          <p:nvSpPr>
            <p:cNvPr id="28678" name="Text Box 26"/>
            <p:cNvSpPr txBox="1">
              <a:spLocks noChangeArrowheads="1"/>
            </p:cNvSpPr>
            <p:nvPr/>
          </p:nvSpPr>
          <p:spPr bwMode="auto">
            <a:xfrm>
              <a:off x="228600" y="3657600"/>
              <a:ext cx="4679784" cy="1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∵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DE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是△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的中位线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（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分别是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AB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AC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的中点）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DE∥BC</a:t>
              </a:r>
              <a:r>
                <a:rPr lang="zh-CN" altLang="en-US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DE=     BC</a:t>
              </a:r>
            </a:p>
          </p:txBody>
        </p:sp>
        <p:graphicFrame>
          <p:nvGraphicFramePr>
            <p:cNvPr id="28679" name="Object 2"/>
            <p:cNvGraphicFramePr>
              <a:graphicFrameLocks noChangeAspect="1"/>
            </p:cNvGraphicFramePr>
            <p:nvPr/>
          </p:nvGraphicFramePr>
          <p:xfrm>
            <a:off x="2603157" y="4724400"/>
            <a:ext cx="490538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7" name="公式" r:id="rId3" imgW="152400" imgH="393700" progId="Equation.3">
                    <p:embed/>
                  </p:oleObj>
                </mc:Choice>
                <mc:Fallback>
                  <p:oleObj name="公式" r:id="rId3" imgW="152400" imgH="393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157" y="4724400"/>
                          <a:ext cx="490538" cy="792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0550" y="1717675"/>
            <a:ext cx="8131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6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 ①如果三边的长分别为</a:t>
            </a:r>
            <a:r>
              <a:rPr kumimoji="1" lang="zh-CN" altLang="zh-CN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zh-CN" altLang="zh-CN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zh-CN" altLang="zh-CN" sz="2600" i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6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，那么顺次连接各边中点所得的三角形周长是多少？</a:t>
            </a:r>
          </a:p>
        </p:txBody>
      </p:sp>
      <p:grpSp>
        <p:nvGrpSpPr>
          <p:cNvPr id="29699" name="Group 5"/>
          <p:cNvGrpSpPr/>
          <p:nvPr/>
        </p:nvGrpSpPr>
        <p:grpSpPr bwMode="auto">
          <a:xfrm>
            <a:off x="3419475" y="4152900"/>
            <a:ext cx="3167063" cy="746125"/>
            <a:chOff x="0" y="0"/>
            <a:chExt cx="1995" cy="470"/>
          </a:xfrm>
        </p:grpSpPr>
        <p:sp>
          <p:nvSpPr>
            <p:cNvPr id="29709" name="Text Box 6"/>
            <p:cNvSpPr txBox="1">
              <a:spLocks noChangeArrowheads="1"/>
            </p:cNvSpPr>
            <p:nvPr/>
          </p:nvSpPr>
          <p:spPr bwMode="auto">
            <a:xfrm>
              <a:off x="0" y="143"/>
              <a:ext cx="19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kumimoji="1" lang="zh-CN" altLang="zh-CN" sz="280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710" name="Text Box 8"/>
            <p:cNvSpPr txBox="1">
              <a:spLocks noChangeArrowheads="1"/>
            </p:cNvSpPr>
            <p:nvPr/>
          </p:nvSpPr>
          <p:spPr bwMode="auto">
            <a:xfrm>
              <a:off x="861" y="0"/>
              <a:ext cx="4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kumimoji="1" lang="zh-CN" altLang="zh-CN" sz="280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35013" y="4368800"/>
            <a:ext cx="7812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     </a:t>
            </a:r>
            <a:r>
              <a:rPr kumimoji="1" lang="zh-CN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②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已知三角形的面积是</a:t>
            </a:r>
            <a:r>
              <a:rPr kumimoji="1" lang="zh-CN" altLang="zh-CN" sz="2600">
                <a:latin typeface="Times New Roman" panose="02020603050405020304" pitchFamily="18" charset="0"/>
                <a:ea typeface="楷体_GB2312" panose="02010609030101010101" pitchFamily="49" charset="-122"/>
              </a:rPr>
              <a:t>S, </a:t>
            </a:r>
            <a:r>
              <a:rPr kumimoji="1" lang="zh-CN" altLang="en-US" sz="2600">
                <a:latin typeface="Times New Roman" panose="02020603050405020304" pitchFamily="18" charset="0"/>
                <a:ea typeface="楷体_GB2312" panose="02010609030101010101" pitchFamily="49" charset="-122"/>
              </a:rPr>
              <a:t>顺次连接各边中点所得的三角形面积是多少？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5292725" y="5881688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2800">
              <a:solidFill>
                <a:srgbClr val="FF0000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2627313" y="812800"/>
            <a:ext cx="2859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两个规律</a:t>
            </a:r>
          </a:p>
        </p:txBody>
      </p:sp>
      <p:graphicFrame>
        <p:nvGraphicFramePr>
          <p:cNvPr id="29703" name="Object 1"/>
          <p:cNvGraphicFramePr>
            <a:graphicFrameLocks noChangeAspect="1"/>
          </p:cNvGraphicFramePr>
          <p:nvPr/>
        </p:nvGraphicFramePr>
        <p:xfrm>
          <a:off x="4514850" y="41163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公式" r:id="rId4" imgW="914400" imgH="215900" progId="Equation.3">
                  <p:embed/>
                </p:oleObj>
              </mc:Choice>
              <mc:Fallback>
                <p:oleObj name="公式" r:id="rId4" imgW="9144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1163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500438" y="2832100"/>
          <a:ext cx="312896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6" imgW="799465" imgH="406400" progId="Equation.DSMT4">
                  <p:embed/>
                </p:oleObj>
              </mc:Choice>
              <mc:Fallback>
                <p:oleObj name="Equation" r:id="rId6" imgW="7994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832100"/>
                        <a:ext cx="312896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3"/>
          <p:cNvGraphicFramePr>
            <a:graphicFrameLocks noChangeAspect="1"/>
          </p:cNvGraphicFramePr>
          <p:nvPr/>
        </p:nvGraphicFramePr>
        <p:xfrm>
          <a:off x="4514850" y="41163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公式" r:id="rId8" imgW="914400" imgH="215900" progId="Equation.3">
                  <p:embed/>
                </p:oleObj>
              </mc:Choice>
              <mc:Fallback>
                <p:oleObj name="公式" r:id="rId8" imgW="9144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1163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17913" y="5321300"/>
          <a:ext cx="18716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9" imgW="342900" imgH="405765" progId="Equation.DSMT4">
                  <p:embed/>
                </p:oleObj>
              </mc:Choice>
              <mc:Fallback>
                <p:oleObj name="Equation" r:id="rId9" imgW="342900" imgH="40576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5321300"/>
                        <a:ext cx="1871662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66988" y="3092450"/>
            <a:ext cx="1008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周长</a:t>
            </a:r>
            <a:endParaRPr lang="zh-CN" altLang="en-US" sz="3200">
              <a:solidFill>
                <a:srgbClr val="FF0000"/>
              </a:solidFill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92388" y="5562600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面积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b13b749a3e2ef795e27b057cf36dda264faa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《垂线》新授课课件yanshi</Template>
  <TotalTime>0</TotalTime>
  <Words>840</Words>
  <Application>Microsoft Office PowerPoint</Application>
  <PresentationFormat>全屏显示(4:3)</PresentationFormat>
  <Paragraphs>152</Paragraphs>
  <Slides>17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华文行楷</vt:lpstr>
      <vt:lpstr>华文隶书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
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2014-12-31T07:57:00Z</dcterms:created>
  <dcterms:modified xsi:type="dcterms:W3CDTF">2023-01-16T15:35:32Z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CCFB96D3438F4F81A3B69CE921929934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