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Lst>
  <p:notesMasterIdLst>
    <p:notesMasterId r:id="rId28"/>
  </p:notesMasterIdLst>
  <p:handoutMasterIdLst>
    <p:handoutMasterId r:id="rId29"/>
  </p:handoutMasterIdLst>
  <p:sldIdLst>
    <p:sldId id="258" r:id="rId3"/>
    <p:sldId id="259" r:id="rId4"/>
    <p:sldId id="260" r:id="rId5"/>
    <p:sldId id="261" r:id="rId6"/>
    <p:sldId id="266" r:id="rId7"/>
    <p:sldId id="267" r:id="rId8"/>
    <p:sldId id="262" r:id="rId9"/>
    <p:sldId id="268" r:id="rId10"/>
    <p:sldId id="269" r:id="rId11"/>
    <p:sldId id="270" r:id="rId12"/>
    <p:sldId id="271" r:id="rId13"/>
    <p:sldId id="272" r:id="rId14"/>
    <p:sldId id="273" r:id="rId15"/>
    <p:sldId id="274" r:id="rId16"/>
    <p:sldId id="275" r:id="rId17"/>
    <p:sldId id="263" r:id="rId18"/>
    <p:sldId id="281" r:id="rId19"/>
    <p:sldId id="282" r:id="rId20"/>
    <p:sldId id="283" r:id="rId21"/>
    <p:sldId id="264" r:id="rId22"/>
    <p:sldId id="277" r:id="rId23"/>
    <p:sldId id="278" r:id="rId24"/>
    <p:sldId id="279" r:id="rId25"/>
    <p:sldId id="280" r:id="rId26"/>
    <p:sldId id="265"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009"/>
    <a:srgbClr val="F71923"/>
    <a:srgbClr val="E61C16"/>
    <a:srgbClr val="C88031"/>
    <a:srgbClr val="820000"/>
    <a:srgbClr val="B6611F"/>
    <a:srgbClr val="DB9F44"/>
    <a:srgbClr val="F1C55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12C9A-AADD-470D-90E3-0A994147882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8702E-E9A0-455D-9F5B-BEB84FFCA2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2B8702E-E9A0-455D-9F5B-BEB84FFCA22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9324504" y="673231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p:cNvGrpSpPr/>
          <p:nvPr userDrawn="1"/>
        </p:nvGrpSpPr>
        <p:grpSpPr>
          <a:xfrm>
            <a:off x="0" y="-66701"/>
            <a:ext cx="12978213" cy="7539214"/>
            <a:chOff x="0" y="-66701"/>
            <a:chExt cx="12978213" cy="7539214"/>
          </a:xfrm>
        </p:grpSpPr>
        <p:pic>
          <p:nvPicPr>
            <p:cNvPr id="3" name="图片 2"/>
            <p:cNvPicPr>
              <a:picLocks noChangeAspect="1"/>
            </p:cNvPicPr>
            <p:nvPr/>
          </p:nvPicPr>
          <p:blipFill rotWithShape="1">
            <a:blip r:embed="rId29" cstate="screen"/>
            <a:srcRect/>
            <a:stretch>
              <a:fillRect/>
            </a:stretch>
          </p:blipFill>
          <p:spPr>
            <a:xfrm>
              <a:off x="0" y="-1"/>
              <a:ext cx="12192000" cy="6858001"/>
            </a:xfrm>
            <a:prstGeom prst="rect">
              <a:avLst/>
            </a:prstGeom>
          </p:spPr>
        </p:pic>
        <p:pic>
          <p:nvPicPr>
            <p:cNvPr id="5" name="图片 4"/>
            <p:cNvPicPr>
              <a:picLocks noChangeAspect="1"/>
            </p:cNvPicPr>
            <p:nvPr/>
          </p:nvPicPr>
          <p:blipFill rotWithShape="1">
            <a:blip r:embed="rId30" cstate="screen"/>
            <a:srcRect t="-10145"/>
            <a:stretch>
              <a:fillRect/>
            </a:stretch>
          </p:blipFill>
          <p:spPr>
            <a:xfrm rot="17348240" flipH="1">
              <a:off x="9521719" y="4016019"/>
              <a:ext cx="2637201" cy="4275787"/>
            </a:xfrm>
            <a:prstGeom prst="rect">
              <a:avLst/>
            </a:prstGeom>
          </p:spPr>
        </p:pic>
        <p:pic>
          <p:nvPicPr>
            <p:cNvPr id="6" name="图片 5"/>
            <p:cNvPicPr>
              <a:picLocks noChangeAspect="1"/>
            </p:cNvPicPr>
            <p:nvPr/>
          </p:nvPicPr>
          <p:blipFill rotWithShape="1">
            <a:blip r:embed="rId31" cstate="screen"/>
            <a:srcRect/>
            <a:stretch>
              <a:fillRect/>
            </a:stretch>
          </p:blipFill>
          <p:spPr>
            <a:xfrm rot="17164519" flipH="1">
              <a:off x="10008455" y="5135801"/>
              <a:ext cx="1663726" cy="2603158"/>
            </a:xfrm>
            <a:prstGeom prst="rect">
              <a:avLst/>
            </a:prstGeom>
          </p:spPr>
        </p:pic>
        <p:sp>
          <p:nvSpPr>
            <p:cNvPr id="7" name="矩形 6"/>
            <p:cNvSpPr/>
            <p:nvPr/>
          </p:nvSpPr>
          <p:spPr>
            <a:xfrm>
              <a:off x="1149257" y="961311"/>
              <a:ext cx="11042744" cy="45719"/>
            </a:xfrm>
            <a:prstGeom prst="rect">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2" cstate="screen">
              <a:extLst>
                <a:ext uri="{BEBA8EAE-BF5A-486C-A8C5-ECC9F3942E4B}">
                  <a14:imgProps xmlns:a14="http://schemas.microsoft.com/office/drawing/2010/main">
                    <a14:imgLayer r:embed="rId33">
                      <a14:imgEffect>
                        <a14:backgroundRemoval t="2258" b="97742" l="0" r="97964"/>
                      </a14:imgEffect>
                    </a14:imgLayer>
                  </a14:imgProps>
                </a:ext>
              </a:extLst>
            </a:blip>
            <a:srcRect/>
            <a:stretch>
              <a:fillRect/>
            </a:stretch>
          </p:blipFill>
          <p:spPr>
            <a:xfrm>
              <a:off x="0" y="-66701"/>
              <a:ext cx="1630017" cy="128925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1"/>
            <a:ext cx="12192000" cy="6858001"/>
          </a:xfrm>
          <a:prstGeom prst="rect">
            <a:avLst/>
          </a:prstGeom>
        </p:spPr>
      </p:pic>
      <p:pic>
        <p:nvPicPr>
          <p:cNvPr id="11" name="图片 10"/>
          <p:cNvPicPr>
            <a:picLocks noChangeAspect="1"/>
          </p:cNvPicPr>
          <p:nvPr/>
        </p:nvPicPr>
        <p:blipFill rotWithShape="1">
          <a:blip r:embed="rId4" cstate="screen"/>
          <a:srcRect r="-6381"/>
          <a:stretch>
            <a:fillRect/>
          </a:stretch>
        </p:blipFill>
        <p:spPr>
          <a:xfrm>
            <a:off x="3238557" y="1726691"/>
            <a:ext cx="2974831" cy="3170545"/>
          </a:xfrm>
          <a:prstGeom prst="rect">
            <a:avLst/>
          </a:prstGeom>
        </p:spPr>
      </p:pic>
      <p:pic>
        <p:nvPicPr>
          <p:cNvPr id="13" name="图片 12"/>
          <p:cNvPicPr>
            <a:picLocks noChangeAspect="1"/>
          </p:cNvPicPr>
          <p:nvPr/>
        </p:nvPicPr>
        <p:blipFill rotWithShape="1">
          <a:blip r:embed="rId5" cstate="screen"/>
          <a:srcRect/>
          <a:stretch>
            <a:fillRect/>
          </a:stretch>
        </p:blipFill>
        <p:spPr>
          <a:xfrm>
            <a:off x="3574323" y="1142999"/>
            <a:ext cx="1845128" cy="2456943"/>
          </a:xfrm>
          <a:prstGeom prst="rect">
            <a:avLst/>
          </a:prstGeom>
        </p:spPr>
      </p:pic>
      <p:pic>
        <p:nvPicPr>
          <p:cNvPr id="12" name="图片 11"/>
          <p:cNvPicPr>
            <a:picLocks noChangeAspect="1"/>
          </p:cNvPicPr>
          <p:nvPr/>
        </p:nvPicPr>
        <p:blipFill rotWithShape="1">
          <a:blip r:embed="rId6" cstate="screen"/>
          <a:srcRect/>
          <a:stretch>
            <a:fillRect/>
          </a:stretch>
        </p:blipFill>
        <p:spPr>
          <a:xfrm>
            <a:off x="1940485" y="3599942"/>
            <a:ext cx="5112803" cy="1966459"/>
          </a:xfrm>
          <a:prstGeom prst="rect">
            <a:avLst/>
          </a:prstGeom>
        </p:spPr>
      </p:pic>
      <p:grpSp>
        <p:nvGrpSpPr>
          <p:cNvPr id="9" name="组合 8"/>
          <p:cNvGrpSpPr/>
          <p:nvPr/>
        </p:nvGrpSpPr>
        <p:grpSpPr>
          <a:xfrm>
            <a:off x="0" y="382498"/>
            <a:ext cx="7053288" cy="6475502"/>
            <a:chOff x="-1610317" y="284681"/>
            <a:chExt cx="8258736" cy="7257587"/>
          </a:xfrm>
        </p:grpSpPr>
        <p:pic>
          <p:nvPicPr>
            <p:cNvPr id="5" name="图片 4"/>
            <p:cNvPicPr>
              <a:picLocks noChangeAspect="1"/>
            </p:cNvPicPr>
            <p:nvPr/>
          </p:nvPicPr>
          <p:blipFill rotWithShape="1">
            <a:blip r:embed="rId7" cstate="screen"/>
            <a:srcRect/>
            <a:stretch>
              <a:fillRect/>
            </a:stretch>
          </p:blipFill>
          <p:spPr>
            <a:xfrm>
              <a:off x="-1610317" y="284681"/>
              <a:ext cx="8258736" cy="6252529"/>
            </a:xfrm>
            <a:prstGeom prst="rect">
              <a:avLst/>
            </a:prstGeom>
          </p:spPr>
        </p:pic>
        <p:pic>
          <p:nvPicPr>
            <p:cNvPr id="8" name="图片 7"/>
            <p:cNvPicPr>
              <a:picLocks noChangeAspect="1"/>
            </p:cNvPicPr>
            <p:nvPr/>
          </p:nvPicPr>
          <p:blipFill rotWithShape="1">
            <a:blip r:embed="rId8" cstate="screen"/>
            <a:srcRect/>
            <a:stretch>
              <a:fillRect/>
            </a:stretch>
          </p:blipFill>
          <p:spPr>
            <a:xfrm>
              <a:off x="-1610317" y="1631511"/>
              <a:ext cx="4902159" cy="5910757"/>
            </a:xfrm>
            <a:prstGeom prst="rect">
              <a:avLst/>
            </a:prstGeom>
          </p:spPr>
        </p:pic>
      </p:grpSp>
      <p:pic>
        <p:nvPicPr>
          <p:cNvPr id="14" name="图片 13"/>
          <p:cNvPicPr>
            <a:picLocks noChangeAspect="1"/>
          </p:cNvPicPr>
          <p:nvPr/>
        </p:nvPicPr>
        <p:blipFill rotWithShape="1">
          <a:blip r:embed="rId9" cstate="screen"/>
          <a:srcRect/>
          <a:stretch>
            <a:fillRect/>
          </a:stretch>
        </p:blipFill>
        <p:spPr>
          <a:xfrm>
            <a:off x="4248206" y="1057526"/>
            <a:ext cx="1470653" cy="1267221"/>
          </a:xfrm>
          <a:prstGeom prst="rect">
            <a:avLst/>
          </a:prstGeom>
        </p:spPr>
      </p:pic>
      <p:grpSp>
        <p:nvGrpSpPr>
          <p:cNvPr id="21" name="组合 20"/>
          <p:cNvGrpSpPr/>
          <p:nvPr/>
        </p:nvGrpSpPr>
        <p:grpSpPr>
          <a:xfrm>
            <a:off x="9995502" y="340988"/>
            <a:ext cx="1839438" cy="424011"/>
            <a:chOff x="9647500" y="2010680"/>
            <a:chExt cx="1839438" cy="424011"/>
          </a:xfrm>
        </p:grpSpPr>
        <p:sp>
          <p:nvSpPr>
            <p:cNvPr id="22" name="文本框 21"/>
            <p:cNvSpPr txBox="1"/>
            <p:nvPr/>
          </p:nvSpPr>
          <p:spPr>
            <a:xfrm>
              <a:off x="9647500" y="2024549"/>
              <a:ext cx="1839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smtClean="0">
                  <a:ln>
                    <a:noFill/>
                  </a:ln>
                  <a:solidFill>
                    <a:srgbClr val="C50009"/>
                  </a:solidFill>
                  <a:effectLst/>
                  <a:uLnTx/>
                  <a:uFillTx/>
                  <a:cs typeface="+mn-ea"/>
                  <a:sym typeface="+mn-lt"/>
                </a:rPr>
                <a:t>1927—20XX</a:t>
              </a:r>
              <a:endParaRPr kumimoji="0" lang="zh-CN" altLang="en-US" b="0" i="0" u="none" strike="noStrike" kern="1200" cap="none" spc="0" normalizeH="0" baseline="0" noProof="0" dirty="0">
                <a:ln>
                  <a:noFill/>
                </a:ln>
                <a:solidFill>
                  <a:srgbClr val="C50009"/>
                </a:solidFill>
                <a:effectLst/>
                <a:uLnTx/>
                <a:uFillTx/>
                <a:cs typeface="+mn-ea"/>
                <a:sym typeface="+mn-lt"/>
              </a:endParaRPr>
            </a:p>
          </p:txBody>
        </p:sp>
        <p:sp>
          <p:nvSpPr>
            <p:cNvPr id="23" name="矩形 22"/>
            <p:cNvSpPr/>
            <p:nvPr/>
          </p:nvSpPr>
          <p:spPr>
            <a:xfrm>
              <a:off x="9673167" y="2010680"/>
              <a:ext cx="1756833" cy="424011"/>
            </a:xfrm>
            <a:prstGeom prst="rect">
              <a:avLst/>
            </a:prstGeom>
            <a:noFill/>
            <a:ln w="19050">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50009"/>
                </a:solidFill>
                <a:effectLst/>
                <a:uLnTx/>
                <a:uFillTx/>
                <a:cs typeface="+mn-ea"/>
                <a:sym typeface="+mn-lt"/>
              </a:endParaRPr>
            </a:p>
          </p:txBody>
        </p:sp>
      </p:grpSp>
      <p:grpSp>
        <p:nvGrpSpPr>
          <p:cNvPr id="26" name="组合 25"/>
          <p:cNvGrpSpPr/>
          <p:nvPr/>
        </p:nvGrpSpPr>
        <p:grpSpPr>
          <a:xfrm>
            <a:off x="6462557" y="3987990"/>
            <a:ext cx="4701833" cy="1138612"/>
            <a:chOff x="6244227" y="3453586"/>
            <a:chExt cx="4701833" cy="1138612"/>
          </a:xfrm>
        </p:grpSpPr>
        <p:sp>
          <p:nvSpPr>
            <p:cNvPr id="20" name="文本框 19"/>
            <p:cNvSpPr txBox="1"/>
            <p:nvPr/>
          </p:nvSpPr>
          <p:spPr>
            <a:xfrm>
              <a:off x="6244227" y="3453586"/>
              <a:ext cx="4701833" cy="523220"/>
            </a:xfrm>
            <a:prstGeom prst="rect">
              <a:avLst/>
            </a:prstGeom>
            <a:noFill/>
          </p:spPr>
          <p:txBody>
            <a:bodyPr vert="horz" wrap="square" rtlCol="0">
              <a:spAutoFit/>
            </a:bodyPr>
            <a:lstStyle/>
            <a:p>
              <a:r>
                <a:rPr lang="zh-CN" altLang="en-US" sz="2800" dirty="0">
                  <a:solidFill>
                    <a:srgbClr val="C50009"/>
                  </a:solidFill>
                  <a:cs typeface="+mn-ea"/>
                  <a:sym typeface="+mn-lt"/>
                </a:rPr>
                <a:t>热烈庆祝中华国人民解放军</a:t>
              </a:r>
            </a:p>
          </p:txBody>
        </p:sp>
        <p:sp>
          <p:nvSpPr>
            <p:cNvPr id="24" name="文本框 23"/>
            <p:cNvSpPr txBox="1"/>
            <p:nvPr/>
          </p:nvSpPr>
          <p:spPr>
            <a:xfrm>
              <a:off x="7357707" y="4068978"/>
              <a:ext cx="2246630" cy="523220"/>
            </a:xfrm>
            <a:prstGeom prst="rect">
              <a:avLst/>
            </a:prstGeom>
            <a:noFill/>
          </p:spPr>
          <p:txBody>
            <a:bodyPr vert="horz" wrap="square" rtlCol="0">
              <a:spAutoFit/>
            </a:bodyPr>
            <a:lstStyle/>
            <a:p>
              <a:r>
                <a:rPr lang="zh-CN" altLang="en-US" sz="2800" dirty="0">
                  <a:solidFill>
                    <a:srgbClr val="C50009"/>
                  </a:solidFill>
                  <a:cs typeface="+mn-ea"/>
                  <a:sym typeface="+mn-lt"/>
                </a:rPr>
                <a:t>建</a:t>
              </a:r>
              <a:r>
                <a:rPr lang="zh-CN" altLang="en-US" sz="2800" dirty="0" smtClean="0">
                  <a:solidFill>
                    <a:srgbClr val="C50009"/>
                  </a:solidFill>
                  <a:cs typeface="+mn-ea"/>
                  <a:sym typeface="+mn-lt"/>
                </a:rPr>
                <a:t>军</a:t>
              </a:r>
              <a:r>
                <a:rPr lang="en-US" altLang="zh-CN" sz="2800" dirty="0">
                  <a:solidFill>
                    <a:srgbClr val="C50009"/>
                  </a:solidFill>
                  <a:cs typeface="+mn-ea"/>
                  <a:sym typeface="+mn-lt"/>
                </a:rPr>
                <a:t>XX</a:t>
              </a:r>
              <a:r>
                <a:rPr lang="zh-CN" altLang="en-US" sz="2800" dirty="0" smtClean="0">
                  <a:solidFill>
                    <a:srgbClr val="C50009"/>
                  </a:solidFill>
                  <a:cs typeface="+mn-ea"/>
                  <a:sym typeface="+mn-lt"/>
                </a:rPr>
                <a:t>周</a:t>
              </a:r>
              <a:r>
                <a:rPr lang="zh-CN" altLang="en-US" sz="2800" dirty="0">
                  <a:solidFill>
                    <a:srgbClr val="C50009"/>
                  </a:solidFill>
                  <a:cs typeface="+mn-ea"/>
                  <a:sym typeface="+mn-lt"/>
                </a:rPr>
                <a:t>年</a:t>
              </a:r>
            </a:p>
          </p:txBody>
        </p:sp>
      </p:grpSp>
      <p:pic>
        <p:nvPicPr>
          <p:cNvPr id="25" name="图片 24"/>
          <p:cNvPicPr>
            <a:picLocks noChangeAspect="1"/>
          </p:cNvPicPr>
          <p:nvPr/>
        </p:nvPicPr>
        <p:blipFill rotWithShape="1">
          <a:blip r:embed="rId10" cstate="screen"/>
          <a:srcRect/>
          <a:stretch>
            <a:fillRect/>
          </a:stretch>
        </p:blipFill>
        <p:spPr>
          <a:xfrm rot="13670865" flipH="1" flipV="1">
            <a:off x="8761084" y="77361"/>
            <a:ext cx="3861400" cy="5786639"/>
          </a:xfrm>
          <a:prstGeom prst="rect">
            <a:avLst/>
          </a:prstGeom>
        </p:spPr>
      </p:pic>
      <p:pic>
        <p:nvPicPr>
          <p:cNvPr id="16" name="图片 15"/>
          <p:cNvPicPr>
            <a:picLocks noChangeAspect="1"/>
          </p:cNvPicPr>
          <p:nvPr/>
        </p:nvPicPr>
        <p:blipFill rotWithShape="1">
          <a:blip r:embed="rId11" cstate="screen"/>
          <a:srcRect/>
          <a:stretch>
            <a:fillRect/>
          </a:stretch>
        </p:blipFill>
        <p:spPr>
          <a:xfrm>
            <a:off x="4087486" y="887460"/>
            <a:ext cx="9597477" cy="2756251"/>
          </a:xfrm>
          <a:prstGeom prst="rect">
            <a:avLst/>
          </a:prstGeom>
          <a:effectLst>
            <a:outerShdw blurRad="63500" sx="102000" sy="102000" algn="ctr" rotWithShape="0">
              <a:prstClr val="black">
                <a:alpha val="40000"/>
              </a:prstClr>
            </a:outerShdw>
          </a:effectLst>
        </p:spPr>
      </p:pic>
      <p:pic>
        <p:nvPicPr>
          <p:cNvPr id="28" name="图片 27"/>
          <p:cNvPicPr>
            <a:picLocks noChangeAspect="1"/>
          </p:cNvPicPr>
          <p:nvPr/>
        </p:nvPicPr>
        <p:blipFill>
          <a:blip r:embed="rId12">
            <a:clrChange>
              <a:clrFrom>
                <a:srgbClr val="FFFFFF"/>
              </a:clrFrom>
              <a:clrTo>
                <a:srgbClr val="FFFFFF">
                  <a:alpha val="0"/>
                </a:srgbClr>
              </a:clrTo>
            </a:clrChange>
          </a:blip>
          <a:stretch>
            <a:fillRect/>
          </a:stretch>
        </p:blipFill>
        <p:spPr>
          <a:xfrm>
            <a:off x="7035186" y="5218774"/>
            <a:ext cx="3261090" cy="780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5" name="文本框 4"/>
          <p:cNvSpPr txBox="1"/>
          <p:nvPr/>
        </p:nvSpPr>
        <p:spPr>
          <a:xfrm>
            <a:off x="842411" y="3187467"/>
            <a:ext cx="2800216" cy="1212640"/>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确保党指挥枪。三湾改编初步解决了如何把以农民及旧军人为主要成份的革命军队建设成为一支无产阶级新型人民军队的问题。</a:t>
            </a:r>
          </a:p>
        </p:txBody>
      </p:sp>
      <p:sp>
        <p:nvSpPr>
          <p:cNvPr id="6" name="文本框 5"/>
          <p:cNvSpPr txBox="1"/>
          <p:nvPr/>
        </p:nvSpPr>
        <p:spPr>
          <a:xfrm>
            <a:off x="4723398" y="3187467"/>
            <a:ext cx="2800216"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C50009"/>
                </a:solidFill>
                <a:latin typeface="+mn-lt"/>
                <a:ea typeface="+mn-ea"/>
                <a:cs typeface="+mn-ea"/>
                <a:sym typeface="+mn-lt"/>
              </a:rPr>
              <a:t>1927</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9</a:t>
            </a:r>
            <a:r>
              <a:rPr lang="zh-CN" altLang="en-US" sz="1400" b="0" dirty="0">
                <a:solidFill>
                  <a:srgbClr val="C50009"/>
                </a:solidFill>
                <a:latin typeface="+mn-lt"/>
                <a:ea typeface="+mn-ea"/>
                <a:cs typeface="+mn-ea"/>
                <a:sym typeface="+mn-lt"/>
              </a:rPr>
              <a:t>月</a:t>
            </a:r>
            <a:r>
              <a:rPr lang="en-US" altLang="zh-CN" sz="1400" b="0" dirty="0">
                <a:solidFill>
                  <a:srgbClr val="C50009"/>
                </a:solidFill>
                <a:latin typeface="+mn-lt"/>
                <a:ea typeface="+mn-ea"/>
                <a:cs typeface="+mn-ea"/>
                <a:sym typeface="+mn-lt"/>
              </a:rPr>
              <a:t>29</a:t>
            </a:r>
            <a:r>
              <a:rPr lang="zh-CN" altLang="en-US" sz="1400" b="0" dirty="0">
                <a:solidFill>
                  <a:srgbClr val="C50009"/>
                </a:solidFill>
                <a:latin typeface="+mn-lt"/>
                <a:ea typeface="+mn-ea"/>
                <a:cs typeface="+mn-ea"/>
                <a:sym typeface="+mn-lt"/>
              </a:rPr>
              <a:t>日至</a:t>
            </a:r>
            <a:r>
              <a:rPr lang="en-US" altLang="zh-CN" sz="1400" b="0" dirty="0">
                <a:solidFill>
                  <a:srgbClr val="C50009"/>
                </a:solidFill>
                <a:latin typeface="+mn-lt"/>
                <a:ea typeface="+mn-ea"/>
                <a:cs typeface="+mn-ea"/>
                <a:sym typeface="+mn-lt"/>
              </a:rPr>
              <a:t>10</a:t>
            </a:r>
            <a:r>
              <a:rPr lang="zh-CN" altLang="en-US" sz="1400" b="0" dirty="0">
                <a:solidFill>
                  <a:srgbClr val="C50009"/>
                </a:solidFill>
                <a:latin typeface="+mn-lt"/>
                <a:ea typeface="+mn-ea"/>
                <a:cs typeface="+mn-ea"/>
                <a:sym typeface="+mn-lt"/>
              </a:rPr>
              <a:t>月</a:t>
            </a:r>
            <a:r>
              <a:rPr lang="en-US" altLang="zh-CN" sz="1400" b="0" dirty="0">
                <a:solidFill>
                  <a:srgbClr val="C50009"/>
                </a:solidFill>
                <a:latin typeface="+mn-lt"/>
                <a:ea typeface="+mn-ea"/>
                <a:cs typeface="+mn-ea"/>
                <a:sym typeface="+mn-lt"/>
              </a:rPr>
              <a:t>3</a:t>
            </a:r>
            <a:r>
              <a:rPr lang="zh-CN" altLang="en-US" sz="1400" b="0" dirty="0">
                <a:solidFill>
                  <a:srgbClr val="C50009"/>
                </a:solidFill>
                <a:latin typeface="+mn-lt"/>
                <a:ea typeface="+mn-ea"/>
                <a:cs typeface="+mn-ea"/>
                <a:sym typeface="+mn-lt"/>
              </a:rPr>
              <a:t>日，毛泽东在江西永新县三湾村，领导了举世闻名的“三湾改编”。从政治上组织上保证了党对军队的绝对领导。</a:t>
            </a:r>
          </a:p>
        </p:txBody>
      </p:sp>
      <p:sp>
        <p:nvSpPr>
          <p:cNvPr id="7" name="文本框 6"/>
          <p:cNvSpPr txBox="1"/>
          <p:nvPr/>
        </p:nvSpPr>
        <p:spPr>
          <a:xfrm>
            <a:off x="8604385" y="3187467"/>
            <a:ext cx="2800216"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实行人民军队官兵平等、经济公开同时，三湾改编的三项重要内容之一实行民主主义，也对团结广大士兵群众、瓦解敌军起到了巨大作用。</a:t>
            </a:r>
          </a:p>
        </p:txBody>
      </p:sp>
      <p:grpSp>
        <p:nvGrpSpPr>
          <p:cNvPr id="21" name="组合 20"/>
          <p:cNvGrpSpPr/>
          <p:nvPr/>
        </p:nvGrpSpPr>
        <p:grpSpPr>
          <a:xfrm>
            <a:off x="974444" y="2120674"/>
            <a:ext cx="2869754" cy="600164"/>
            <a:chOff x="882632" y="2535780"/>
            <a:chExt cx="2869754" cy="600164"/>
          </a:xfrm>
        </p:grpSpPr>
        <p:sp>
          <p:nvSpPr>
            <p:cNvPr id="17" name="PA-102255"/>
            <p:cNvSpPr/>
            <p:nvPr>
              <p:custDataLst>
                <p:tags r:id="rId3"/>
              </p:custDataLst>
            </p:nvPr>
          </p:nvSpPr>
          <p:spPr>
            <a:xfrm>
              <a:off x="882632" y="2535780"/>
              <a:ext cx="2341536"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1014476" y="2551169"/>
              <a:ext cx="2737910"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支部建边上</a:t>
              </a:r>
            </a:p>
          </p:txBody>
        </p:sp>
      </p:grpSp>
      <p:grpSp>
        <p:nvGrpSpPr>
          <p:cNvPr id="20" name="组合 19"/>
          <p:cNvGrpSpPr/>
          <p:nvPr/>
        </p:nvGrpSpPr>
        <p:grpSpPr>
          <a:xfrm>
            <a:off x="5102216" y="2120055"/>
            <a:ext cx="2105641" cy="593089"/>
            <a:chOff x="4235432" y="2527467"/>
            <a:chExt cx="2105641" cy="593089"/>
          </a:xfrm>
        </p:grpSpPr>
        <p:sp>
          <p:nvSpPr>
            <p:cNvPr id="18" name="PA-102255"/>
            <p:cNvSpPr/>
            <p:nvPr>
              <p:custDataLst>
                <p:tags r:id="rId2"/>
              </p:custDataLst>
            </p:nvPr>
          </p:nvSpPr>
          <p:spPr>
            <a:xfrm>
              <a:off x="4235432" y="2535780"/>
              <a:ext cx="1987568"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4353505" y="2527467"/>
              <a:ext cx="1987568"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三湾改编</a:t>
              </a:r>
            </a:p>
          </p:txBody>
        </p:sp>
      </p:grpSp>
      <p:grpSp>
        <p:nvGrpSpPr>
          <p:cNvPr id="2" name="组合 1"/>
          <p:cNvGrpSpPr/>
          <p:nvPr/>
        </p:nvGrpSpPr>
        <p:grpSpPr>
          <a:xfrm>
            <a:off x="8804974" y="2128368"/>
            <a:ext cx="2469857" cy="584776"/>
            <a:chOff x="8218668" y="2553437"/>
            <a:chExt cx="2469857" cy="584776"/>
          </a:xfrm>
        </p:grpSpPr>
        <p:sp>
          <p:nvSpPr>
            <p:cNvPr id="19" name="PA-102255"/>
            <p:cNvSpPr/>
            <p:nvPr>
              <p:custDataLst>
                <p:tags r:id="rId1"/>
              </p:custDataLst>
            </p:nvPr>
          </p:nvSpPr>
          <p:spPr>
            <a:xfrm>
              <a:off x="8218668" y="2553437"/>
              <a:ext cx="2341536"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44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5" name="文本框 14"/>
            <p:cNvSpPr txBox="1"/>
            <p:nvPr/>
          </p:nvSpPr>
          <p:spPr>
            <a:xfrm>
              <a:off x="8525860" y="2553438"/>
              <a:ext cx="2162665"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民主制度</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grpSp>
        <p:nvGrpSpPr>
          <p:cNvPr id="7" name="组合 6"/>
          <p:cNvGrpSpPr/>
          <p:nvPr/>
        </p:nvGrpSpPr>
        <p:grpSpPr>
          <a:xfrm>
            <a:off x="1548580" y="2107800"/>
            <a:ext cx="3653589" cy="2564684"/>
            <a:chOff x="646880" y="1755616"/>
            <a:chExt cx="3653589" cy="2564684"/>
          </a:xfrm>
        </p:grpSpPr>
        <p:sp>
          <p:nvSpPr>
            <p:cNvPr id="2" name="矩形 1"/>
            <p:cNvSpPr/>
            <p:nvPr/>
          </p:nvSpPr>
          <p:spPr>
            <a:xfrm>
              <a:off x="646880" y="2059052"/>
              <a:ext cx="3653589" cy="2261248"/>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1022153"/>
            <p:cNvSpPr/>
            <p:nvPr>
              <p:custDataLst>
                <p:tags r:id="rId3"/>
              </p:custDataLst>
            </p:nvPr>
          </p:nvSpPr>
          <p:spPr bwMode="auto">
            <a:xfrm flipH="1">
              <a:off x="1073970" y="1817172"/>
              <a:ext cx="179623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4" name="文本框 3"/>
            <p:cNvSpPr txBox="1"/>
            <p:nvPr/>
          </p:nvSpPr>
          <p:spPr>
            <a:xfrm>
              <a:off x="1169609" y="1755616"/>
              <a:ext cx="2415725"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反围剿</a:t>
              </a:r>
            </a:p>
          </p:txBody>
        </p:sp>
        <p:sp>
          <p:nvSpPr>
            <p:cNvPr id="5" name="文本框 4"/>
            <p:cNvSpPr txBox="1"/>
            <p:nvPr/>
          </p:nvSpPr>
          <p:spPr>
            <a:xfrm>
              <a:off x="871035" y="2678315"/>
              <a:ext cx="3328773" cy="1212640"/>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lnSpc>
                  <a:spcPct val="130000"/>
                </a:lnSpc>
              </a:pPr>
              <a:r>
                <a:rPr lang="zh-CN" altLang="en-US" sz="1400" b="0" dirty="0">
                  <a:solidFill>
                    <a:srgbClr val="C50009"/>
                  </a:solidFill>
                  <a:latin typeface="+mn-lt"/>
                  <a:ea typeface="+mn-ea"/>
                  <a:cs typeface="+mn-ea"/>
                  <a:sym typeface="+mn-lt"/>
                </a:rPr>
                <a:t>红军和革命根据地的发展壮大使得国民党惊恐不安，蒋介石紧急调集军队，从</a:t>
              </a:r>
              <a:r>
                <a:rPr lang="en-US" altLang="zh-CN" sz="1400" b="0" dirty="0">
                  <a:solidFill>
                    <a:srgbClr val="C50009"/>
                  </a:solidFill>
                  <a:latin typeface="+mn-lt"/>
                  <a:ea typeface="+mn-ea"/>
                  <a:cs typeface="+mn-ea"/>
                  <a:sym typeface="+mn-lt"/>
                </a:rPr>
                <a:t>1930</a:t>
              </a:r>
              <a:r>
                <a:rPr lang="zh-CN" altLang="en-US" sz="1400" b="0" dirty="0">
                  <a:solidFill>
                    <a:srgbClr val="C50009"/>
                  </a:solidFill>
                  <a:latin typeface="+mn-lt"/>
                  <a:ea typeface="+mn-ea"/>
                  <a:cs typeface="+mn-ea"/>
                  <a:sym typeface="+mn-lt"/>
                </a:rPr>
                <a:t>年开始，对中国共产党领导的中央革命根据地发动的四次“围剿行动”</a:t>
              </a:r>
            </a:p>
          </p:txBody>
        </p:sp>
      </p:grpSp>
      <p:grpSp>
        <p:nvGrpSpPr>
          <p:cNvPr id="19" name="组合 18"/>
          <p:cNvGrpSpPr/>
          <p:nvPr/>
        </p:nvGrpSpPr>
        <p:grpSpPr>
          <a:xfrm>
            <a:off x="6613939" y="1670084"/>
            <a:ext cx="4258081" cy="1232233"/>
            <a:chOff x="6095998" y="1794885"/>
            <a:chExt cx="4258081" cy="1232233"/>
          </a:xfrm>
        </p:grpSpPr>
        <p:sp>
          <p:nvSpPr>
            <p:cNvPr id="16" name="PA-1022153"/>
            <p:cNvSpPr/>
            <p:nvPr>
              <p:custDataLst>
                <p:tags r:id="rId2"/>
              </p:custDataLst>
            </p:nvPr>
          </p:nvSpPr>
          <p:spPr bwMode="auto">
            <a:xfrm flipH="1">
              <a:off x="6095998" y="1856441"/>
              <a:ext cx="288175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第一次反“围剿”为第二次国内革命战争时期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1" name="文本框 10"/>
            <p:cNvSpPr txBox="1"/>
            <p:nvPr/>
          </p:nvSpPr>
          <p:spPr>
            <a:xfrm>
              <a:off x="6096000" y="1794885"/>
              <a:ext cx="2720976"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第一次反围剿</a:t>
              </a:r>
            </a:p>
          </p:txBody>
        </p:sp>
      </p:grpSp>
      <p:grpSp>
        <p:nvGrpSpPr>
          <p:cNvPr id="18" name="组合 17"/>
          <p:cNvGrpSpPr/>
          <p:nvPr/>
        </p:nvGrpSpPr>
        <p:grpSpPr>
          <a:xfrm>
            <a:off x="6613939" y="3790144"/>
            <a:ext cx="4258081" cy="1510636"/>
            <a:chOff x="6095998" y="3914945"/>
            <a:chExt cx="4258081" cy="1510636"/>
          </a:xfrm>
        </p:grpSpPr>
        <p:sp>
          <p:nvSpPr>
            <p:cNvPr id="17" name="PA-1022153"/>
            <p:cNvSpPr/>
            <p:nvPr>
              <p:custDataLst>
                <p:tags r:id="rId1"/>
              </p:custDataLst>
            </p:nvPr>
          </p:nvSpPr>
          <p:spPr bwMode="auto">
            <a:xfrm flipH="1">
              <a:off x="6095998" y="3976501"/>
              <a:ext cx="2881751"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2" name="文本框 11"/>
            <p:cNvSpPr txBox="1"/>
            <p:nvPr/>
          </p:nvSpPr>
          <p:spPr>
            <a:xfrm>
              <a:off x="6096000" y="4493018"/>
              <a:ext cx="4258079" cy="932563"/>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第二次反围剿是指第二次国内革命战争时期，于</a:t>
              </a:r>
              <a:r>
                <a:rPr lang="en-US" altLang="zh-CN" sz="1400" b="0" dirty="0">
                  <a:solidFill>
                    <a:srgbClr val="C50009"/>
                  </a:solidFill>
                  <a:latin typeface="+mn-lt"/>
                  <a:ea typeface="+mn-ea"/>
                  <a:cs typeface="+mn-ea"/>
                  <a:sym typeface="+mn-lt"/>
                </a:rPr>
                <a:t>1931</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4</a:t>
              </a:r>
              <a:r>
                <a:rPr lang="zh-CN" altLang="en-US" sz="1400" b="0" dirty="0">
                  <a:solidFill>
                    <a:srgbClr val="C50009"/>
                  </a:solidFill>
                  <a:latin typeface="+mn-lt"/>
                  <a:ea typeface="+mn-ea"/>
                  <a:cs typeface="+mn-ea"/>
                  <a:sym typeface="+mn-lt"/>
                </a:rPr>
                <a:t>月发动的第二次“围剿”。最终红军反“围剿”成功。</a:t>
              </a:r>
            </a:p>
          </p:txBody>
        </p:sp>
        <p:sp>
          <p:nvSpPr>
            <p:cNvPr id="15" name="文本框 14"/>
            <p:cNvSpPr txBox="1"/>
            <p:nvPr/>
          </p:nvSpPr>
          <p:spPr>
            <a:xfrm>
              <a:off x="6095998" y="3914945"/>
              <a:ext cx="2720978"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第二次反围剿</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pic>
        <p:nvPicPr>
          <p:cNvPr id="4" name="图片 3"/>
          <p:cNvPicPr>
            <a:picLocks noChangeAspect="1"/>
          </p:cNvPicPr>
          <p:nvPr/>
        </p:nvPicPr>
        <p:blipFill rotWithShape="1">
          <a:blip r:embed="rId6" cstate="screen"/>
          <a:srcRect/>
          <a:stretch>
            <a:fillRect/>
          </a:stretch>
        </p:blipFill>
        <p:spPr>
          <a:xfrm>
            <a:off x="7693225" y="2795925"/>
            <a:ext cx="4727550" cy="5422895"/>
          </a:xfrm>
          <a:prstGeom prst="rect">
            <a:avLst/>
          </a:prstGeom>
        </p:spPr>
      </p:pic>
      <p:grpSp>
        <p:nvGrpSpPr>
          <p:cNvPr id="5" name="组合 4"/>
          <p:cNvGrpSpPr/>
          <p:nvPr/>
        </p:nvGrpSpPr>
        <p:grpSpPr>
          <a:xfrm>
            <a:off x="859170" y="4324384"/>
            <a:ext cx="4258081" cy="1539625"/>
            <a:chOff x="6095998" y="1794885"/>
            <a:chExt cx="4258081" cy="1539625"/>
          </a:xfrm>
        </p:grpSpPr>
        <p:sp>
          <p:nvSpPr>
            <p:cNvPr id="6" name="PA-1022153"/>
            <p:cNvSpPr/>
            <p:nvPr>
              <p:custDataLst>
                <p:tags r:id="rId3"/>
              </p:custDataLst>
            </p:nvPr>
          </p:nvSpPr>
          <p:spPr bwMode="auto">
            <a:xfrm flipH="1">
              <a:off x="6095998" y="1856441"/>
              <a:ext cx="282857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p:cNvSpPr txBox="1"/>
            <p:nvPr/>
          </p:nvSpPr>
          <p:spPr>
            <a:xfrm>
              <a:off x="6096000" y="2401947"/>
              <a:ext cx="4258079" cy="932563"/>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lnSpc>
                  <a:spcPct val="130000"/>
                </a:lnSpc>
              </a:pPr>
              <a:r>
                <a:rPr lang="zh-CN" altLang="en-US" sz="1400" b="0" dirty="0">
                  <a:solidFill>
                    <a:srgbClr val="B70B10"/>
                  </a:solidFill>
                  <a:latin typeface="+mn-lt"/>
                  <a:ea typeface="+mn-ea"/>
                  <a:cs typeface="+mn-ea"/>
                  <a:sym typeface="+mn-lt"/>
                </a:rPr>
                <a:t>第三次反围剿是指</a:t>
              </a:r>
              <a:r>
                <a:rPr lang="en-US" altLang="zh-CN" sz="1400" b="0" dirty="0">
                  <a:solidFill>
                    <a:srgbClr val="B70B10"/>
                  </a:solidFill>
                  <a:latin typeface="+mn-lt"/>
                  <a:ea typeface="+mn-ea"/>
                  <a:cs typeface="+mn-ea"/>
                  <a:sym typeface="+mn-lt"/>
                </a:rPr>
                <a:t>1931</a:t>
              </a:r>
              <a:r>
                <a:rPr lang="zh-CN" altLang="en-US" sz="1400" b="0" dirty="0">
                  <a:solidFill>
                    <a:srgbClr val="B70B10"/>
                  </a:solidFill>
                  <a:latin typeface="+mn-lt"/>
                  <a:ea typeface="+mn-ea"/>
                  <a:cs typeface="+mn-ea"/>
                  <a:sym typeface="+mn-lt"/>
                </a:rPr>
                <a:t>年</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a:t>
              </a:r>
              <a:r>
                <a:rPr lang="en-US" altLang="zh-CN" sz="1400" b="0" dirty="0">
                  <a:solidFill>
                    <a:srgbClr val="B70B10"/>
                  </a:solidFill>
                  <a:latin typeface="+mn-lt"/>
                  <a:ea typeface="+mn-ea"/>
                  <a:cs typeface="+mn-ea"/>
                  <a:sym typeface="+mn-lt"/>
                </a:rPr>
                <a:t>~9</a:t>
              </a:r>
              <a:r>
                <a:rPr lang="zh-CN" altLang="en-US" sz="1400" b="0" dirty="0">
                  <a:solidFill>
                    <a:srgbClr val="B70B10"/>
                  </a:solidFill>
                  <a:latin typeface="+mn-lt"/>
                  <a:ea typeface="+mn-ea"/>
                  <a:cs typeface="+mn-ea"/>
                  <a:sym typeface="+mn-lt"/>
                </a:rPr>
                <a:t>月土地革命战争时期，反击国民党军</a:t>
              </a:r>
              <a:r>
                <a:rPr lang="en-US" altLang="zh-CN" sz="1400" b="0" dirty="0">
                  <a:solidFill>
                    <a:srgbClr val="B70B10"/>
                  </a:solidFill>
                  <a:latin typeface="+mn-lt"/>
                  <a:ea typeface="+mn-ea"/>
                  <a:cs typeface="+mn-ea"/>
                  <a:sym typeface="+mn-lt"/>
                </a:rPr>
                <a:t>30</a:t>
              </a:r>
              <a:r>
                <a:rPr lang="zh-CN" altLang="en-US" sz="1400" b="0" dirty="0">
                  <a:solidFill>
                    <a:srgbClr val="B70B10"/>
                  </a:solidFill>
                  <a:latin typeface="+mn-lt"/>
                  <a:ea typeface="+mn-ea"/>
                  <a:cs typeface="+mn-ea"/>
                  <a:sym typeface="+mn-lt"/>
                </a:rPr>
                <a:t>万兵力对中央苏区</a:t>
              </a:r>
              <a:r>
                <a:rPr lang="en-US" altLang="zh-CN" sz="1400" b="0" dirty="0">
                  <a:solidFill>
                    <a:srgbClr val="B70B10"/>
                  </a:solidFill>
                  <a:latin typeface="+mn-lt"/>
                  <a:ea typeface="+mn-ea"/>
                  <a:cs typeface="+mn-ea"/>
                  <a:sym typeface="+mn-lt"/>
                </a:rPr>
                <a:t>"</a:t>
              </a:r>
              <a:r>
                <a:rPr lang="zh-CN" altLang="en-US" sz="1400" b="0" dirty="0">
                  <a:solidFill>
                    <a:srgbClr val="B70B10"/>
                  </a:solidFill>
                  <a:latin typeface="+mn-lt"/>
                  <a:ea typeface="+mn-ea"/>
                  <a:cs typeface="+mn-ea"/>
                  <a:sym typeface="+mn-lt"/>
                </a:rPr>
                <a:t>围剿</a:t>
              </a:r>
              <a:r>
                <a:rPr lang="en-US" altLang="zh-CN" sz="1400" b="0" dirty="0">
                  <a:solidFill>
                    <a:srgbClr val="B70B10"/>
                  </a:solidFill>
                  <a:latin typeface="+mn-lt"/>
                  <a:ea typeface="+mn-ea"/>
                  <a:cs typeface="+mn-ea"/>
                  <a:sym typeface="+mn-lt"/>
                </a:rPr>
                <a:t>"</a:t>
              </a:r>
              <a:r>
                <a:rPr lang="zh-CN" altLang="en-US" sz="1400" b="0" dirty="0">
                  <a:solidFill>
                    <a:srgbClr val="B70B10"/>
                  </a:solidFill>
                  <a:latin typeface="+mn-lt"/>
                  <a:ea typeface="+mn-ea"/>
                  <a:cs typeface="+mn-ea"/>
                  <a:sym typeface="+mn-lt"/>
                </a:rPr>
                <a:t>的战役。</a:t>
              </a:r>
            </a:p>
          </p:txBody>
        </p:sp>
        <p:sp>
          <p:nvSpPr>
            <p:cNvPr id="8" name="文本框 7"/>
            <p:cNvSpPr txBox="1"/>
            <p:nvPr/>
          </p:nvSpPr>
          <p:spPr>
            <a:xfrm>
              <a:off x="6095998" y="1794885"/>
              <a:ext cx="2828573"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第三次反围剿</a:t>
              </a:r>
            </a:p>
          </p:txBody>
        </p:sp>
      </p:grpSp>
      <p:grpSp>
        <p:nvGrpSpPr>
          <p:cNvPr id="9" name="组合 8"/>
          <p:cNvGrpSpPr/>
          <p:nvPr/>
        </p:nvGrpSpPr>
        <p:grpSpPr>
          <a:xfrm>
            <a:off x="3218794" y="2897004"/>
            <a:ext cx="4258081" cy="1194626"/>
            <a:chOff x="6095998" y="1832492"/>
            <a:chExt cx="4258081" cy="1194626"/>
          </a:xfrm>
        </p:grpSpPr>
        <p:sp>
          <p:nvSpPr>
            <p:cNvPr id="10" name="PA-1022153"/>
            <p:cNvSpPr/>
            <p:nvPr>
              <p:custDataLst>
                <p:tags r:id="rId2"/>
              </p:custDataLst>
            </p:nvPr>
          </p:nvSpPr>
          <p:spPr bwMode="auto">
            <a:xfrm flipH="1">
              <a:off x="6095998" y="1856441"/>
              <a:ext cx="2828572"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1" name="文本框 10"/>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第一次反“围剿”为第二次国内革命战争时期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2" name="文本框 11"/>
            <p:cNvSpPr txBox="1"/>
            <p:nvPr/>
          </p:nvSpPr>
          <p:spPr>
            <a:xfrm>
              <a:off x="6096000" y="1832492"/>
              <a:ext cx="2679586"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第四次反围剿</a:t>
              </a:r>
            </a:p>
          </p:txBody>
        </p:sp>
      </p:grpSp>
      <p:grpSp>
        <p:nvGrpSpPr>
          <p:cNvPr id="13" name="组合 12"/>
          <p:cNvGrpSpPr/>
          <p:nvPr/>
        </p:nvGrpSpPr>
        <p:grpSpPr>
          <a:xfrm>
            <a:off x="5456009" y="1394410"/>
            <a:ext cx="4258081" cy="1232233"/>
            <a:chOff x="6095998" y="1794885"/>
            <a:chExt cx="4258081" cy="1232233"/>
          </a:xfrm>
        </p:grpSpPr>
        <p:sp>
          <p:nvSpPr>
            <p:cNvPr id="14" name="PA-1022153"/>
            <p:cNvSpPr/>
            <p:nvPr>
              <p:custDataLst>
                <p:tags r:id="rId1"/>
              </p:custDataLst>
            </p:nvPr>
          </p:nvSpPr>
          <p:spPr bwMode="auto">
            <a:xfrm flipH="1">
              <a:off x="6095998" y="1856441"/>
              <a:ext cx="2813784"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5" name="文本框 14"/>
            <p:cNvSpPr txBox="1"/>
            <p:nvPr/>
          </p:nvSpPr>
          <p:spPr>
            <a:xfrm>
              <a:off x="6096000" y="2401947"/>
              <a:ext cx="4258079" cy="625171"/>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第五次反“围剿”为第二次国内革命战争时期</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中央革命根据地军民粉碎国民党军队进攻的战役。</a:t>
              </a:r>
            </a:p>
          </p:txBody>
        </p:sp>
        <p:sp>
          <p:nvSpPr>
            <p:cNvPr id="16" name="文本框 15"/>
            <p:cNvSpPr txBox="1"/>
            <p:nvPr/>
          </p:nvSpPr>
          <p:spPr>
            <a:xfrm>
              <a:off x="6095998" y="1794885"/>
              <a:ext cx="2679585"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第五次反围剿</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srcRect/>
          <a:stretch>
            <a:fillRect/>
          </a:stretch>
        </p:blipFill>
        <p:spPr>
          <a:xfrm rot="13670865" flipH="1" flipV="1">
            <a:off x="8570257" y="327272"/>
            <a:ext cx="3163272" cy="5728082"/>
          </a:xfrm>
          <a:prstGeom prst="rect">
            <a:avLst/>
          </a:prstGeom>
        </p:spPr>
      </p:pic>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p:cNvSpPr txBox="1"/>
          <p:nvPr/>
        </p:nvSpPr>
        <p:spPr>
          <a:xfrm>
            <a:off x="1189153" y="2506347"/>
            <a:ext cx="5301786" cy="259686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zh-CN" altLang="en-US" sz="1400" b="0" dirty="0">
                <a:solidFill>
                  <a:srgbClr val="C50009"/>
                </a:solidFill>
                <a:latin typeface="+mn-lt"/>
                <a:ea typeface="+mn-ea"/>
                <a:cs typeface="+mn-ea"/>
                <a:sym typeface="+mn-lt"/>
              </a:rPr>
              <a:t>在长征的历史上，过广西的这一段虽然短暂，但却是极为重要的关键一段。在桂北，中央红军首先进行了长征以来的第一场大战</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湘江战役， 冲破了敌人精心设置的第 四道封锁线，渡过了湘江， 彻底粉碎了敌人妄图全歼中央红军于湘江以东的阴谋，赢得了战略上的胜利，为中国共产党历史上发生的第次伟大转 折提供了契机</a:t>
            </a:r>
            <a:r>
              <a:rPr lang="en-US" altLang="zh-CN" sz="1400" b="0" dirty="0">
                <a:solidFill>
                  <a:srgbClr val="C50009"/>
                </a:solidFill>
                <a:latin typeface="+mn-lt"/>
                <a:ea typeface="+mn-ea"/>
                <a:cs typeface="+mn-ea"/>
                <a:sym typeface="+mn-lt"/>
              </a:rPr>
              <a:t>; </a:t>
            </a:r>
            <a:r>
              <a:rPr lang="zh-CN" altLang="en-US" sz="1400" b="0" dirty="0">
                <a:solidFill>
                  <a:srgbClr val="C50009"/>
                </a:solidFill>
                <a:latin typeface="+mn-lt"/>
                <a:ea typeface="+mn-ea"/>
                <a:cs typeface="+mn-ea"/>
                <a:sym typeface="+mn-lt"/>
              </a:rPr>
              <a:t>其次在湘江战役中的被动挨打和惨重损失，彻底暴露了王明“左”倾冒险主义错误路线的严重危害，引发了党的高层领导和广大红军将士对第五次反“围剿”以来军事路线和军事指挥的深刻反思</a:t>
            </a:r>
            <a:r>
              <a:rPr lang="en-US" altLang="zh-CN" sz="1400" b="0" dirty="0">
                <a:solidFill>
                  <a:srgbClr val="C50009"/>
                </a:solidFill>
                <a:latin typeface="+mn-lt"/>
                <a:ea typeface="+mn-ea"/>
                <a:cs typeface="+mn-ea"/>
                <a:sym typeface="+mn-lt"/>
              </a:rPr>
              <a:t>;</a:t>
            </a:r>
          </a:p>
        </p:txBody>
      </p:sp>
      <p:grpSp>
        <p:nvGrpSpPr>
          <p:cNvPr id="2" name="组合 1"/>
          <p:cNvGrpSpPr/>
          <p:nvPr/>
        </p:nvGrpSpPr>
        <p:grpSpPr>
          <a:xfrm>
            <a:off x="8049683" y="2206455"/>
            <a:ext cx="3290999" cy="2445090"/>
            <a:chOff x="7839363" y="2188157"/>
            <a:chExt cx="3290999" cy="2445090"/>
          </a:xfrm>
        </p:grpSpPr>
        <p:sp>
          <p:nvSpPr>
            <p:cNvPr id="6" name="PA-102255"/>
            <p:cNvSpPr/>
            <p:nvPr>
              <p:custDataLst>
                <p:tags r:id="rId1"/>
              </p:custDataLst>
            </p:nvPr>
          </p:nvSpPr>
          <p:spPr>
            <a:xfrm>
              <a:off x="7839363" y="2188157"/>
              <a:ext cx="3290999" cy="244509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5" name="文本框 4"/>
            <p:cNvSpPr txBox="1"/>
            <p:nvPr/>
          </p:nvSpPr>
          <p:spPr>
            <a:xfrm>
              <a:off x="8469201" y="2342809"/>
              <a:ext cx="2031325" cy="2172381"/>
            </a:xfrm>
            <a:prstGeom prst="rect">
              <a:avLst/>
            </a:prstGeom>
          </p:spPr>
          <p:txBody>
            <a:bodyPr vert="eaVert" wrap="squar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pPr algn="ctr"/>
              <a:r>
                <a:rPr lang="zh-CN" altLang="en-US" dirty="0">
                  <a:latin typeface="+mn-lt"/>
                  <a:ea typeface="+mn-ea"/>
                  <a:cs typeface="+mn-ea"/>
                  <a:sym typeface="+mn-lt"/>
                </a:rPr>
                <a:t>深刻反思</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4890" y="2627554"/>
            <a:ext cx="7699951" cy="2356428"/>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A-102232"/>
          <p:cNvPicPr>
            <a:picLocks noChangeAspect="1"/>
          </p:cNvPicPr>
          <p:nvPr>
            <p:custDataLst>
              <p:tags r:id="rId1"/>
            </p:custDataLst>
          </p:nvPr>
        </p:nvPicPr>
        <p:blipFill>
          <a:blip r:embed="rId5" cstate="screen"/>
          <a:stretch>
            <a:fillRect/>
          </a:stretch>
        </p:blipFill>
        <p:spPr>
          <a:xfrm rot="20323976">
            <a:off x="1527323" y="1014233"/>
            <a:ext cx="3505906" cy="2742886"/>
          </a:xfrm>
          <a:prstGeom prst="rect">
            <a:avLst/>
          </a:prstGeom>
        </p:spPr>
      </p:pic>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7" name="PA-1022153"/>
          <p:cNvSpPr/>
          <p:nvPr>
            <p:custDataLst>
              <p:tags r:id="rId2"/>
            </p:custDataLst>
          </p:nvPr>
        </p:nvSpPr>
        <p:spPr bwMode="auto">
          <a:xfrm flipH="1">
            <a:off x="2741977" y="2385674"/>
            <a:ext cx="3126259"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p:cNvSpPr txBox="1"/>
          <p:nvPr/>
        </p:nvSpPr>
        <p:spPr>
          <a:xfrm>
            <a:off x="2995570" y="2385674"/>
            <a:ext cx="3003296"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长征顺利结束</a:t>
            </a:r>
          </a:p>
        </p:txBody>
      </p:sp>
      <p:sp>
        <p:nvSpPr>
          <p:cNvPr id="9" name="文本框 8"/>
          <p:cNvSpPr txBox="1"/>
          <p:nvPr/>
        </p:nvSpPr>
        <p:spPr>
          <a:xfrm>
            <a:off x="2793190" y="3307979"/>
            <a:ext cx="6729282" cy="1492716"/>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C50009"/>
                </a:solidFill>
                <a:latin typeface="+mn-lt"/>
                <a:ea typeface="+mn-ea"/>
                <a:cs typeface="+mn-ea"/>
                <a:sym typeface="+mn-lt"/>
              </a:rPr>
              <a:t>1936</a:t>
            </a:r>
            <a:r>
              <a:rPr lang="zh-CN" altLang="en-US" sz="1400" b="0" dirty="0">
                <a:solidFill>
                  <a:srgbClr val="C50009"/>
                </a:solidFill>
                <a:latin typeface="+mn-lt"/>
                <a:ea typeface="+mn-ea"/>
                <a:cs typeface="+mn-ea"/>
                <a:sym typeface="+mn-lt"/>
              </a:rPr>
              <a:t>年</a:t>
            </a:r>
            <a:r>
              <a:rPr lang="en-US" altLang="zh-CN" sz="1400" b="0" dirty="0">
                <a:solidFill>
                  <a:srgbClr val="C50009"/>
                </a:solidFill>
                <a:latin typeface="+mn-lt"/>
                <a:ea typeface="+mn-ea"/>
                <a:cs typeface="+mn-ea"/>
                <a:sym typeface="+mn-lt"/>
              </a:rPr>
              <a:t>10</a:t>
            </a:r>
            <a:r>
              <a:rPr lang="zh-CN" altLang="en-US" sz="1400" b="0" dirty="0">
                <a:solidFill>
                  <a:srgbClr val="C50009"/>
                </a:solidFill>
                <a:latin typeface="+mn-lt"/>
                <a:ea typeface="+mn-ea"/>
                <a:cs typeface="+mn-ea"/>
                <a:sym typeface="+mn-lt"/>
              </a:rPr>
              <a:t>月。红二方面军和红四方面军经过长征到达甘肃会宁，同红一方面军会师。红军三大主力的会师，宣告红军二万五千里长征胜利结束。粉碎了国民党反动派妄图扼杀中国革命的目的</a:t>
            </a:r>
            <a:r>
              <a:rPr lang="en-US" altLang="zh-CN" sz="1400" b="0" dirty="0">
                <a:solidFill>
                  <a:srgbClr val="C50009"/>
                </a:solidFill>
                <a:latin typeface="+mn-lt"/>
                <a:ea typeface="+mn-ea"/>
                <a:cs typeface="+mn-ea"/>
                <a:sym typeface="+mn-lt"/>
              </a:rPr>
              <a:t>,</a:t>
            </a:r>
            <a:r>
              <a:rPr lang="zh-CN" altLang="en-US" sz="1400" b="0" dirty="0">
                <a:solidFill>
                  <a:srgbClr val="C50009"/>
                </a:solidFill>
                <a:latin typeface="+mn-lt"/>
                <a:ea typeface="+mn-ea"/>
                <a:cs typeface="+mn-ea"/>
                <a:sym typeface="+mn-lt"/>
              </a:rPr>
              <a:t>保存了党和红军的骨干力量，中国革命转危为安，中国革命的新局面将来。</a:t>
            </a:r>
          </a:p>
          <a:p>
            <a:pPr algn="just">
              <a:lnSpc>
                <a:spcPct val="130000"/>
              </a:lnSpc>
            </a:pPr>
            <a:endParaRPr lang="zh-CN" altLang="en-US" sz="1400" b="0" dirty="0">
              <a:solidFill>
                <a:srgbClr val="C50009"/>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p:cNvSpPr txBox="1"/>
          <p:nvPr/>
        </p:nvSpPr>
        <p:spPr>
          <a:xfrm>
            <a:off x="939800" y="4570460"/>
            <a:ext cx="10312399"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中共中央从全民族的利益和抗日大局出发，多次作出重大让步，主动提出“红军改名为国民革命军，直接受南京中央政府与军事委员会之指导”</a:t>
            </a:r>
            <a:r>
              <a:rPr lang="en-US" altLang="zh-CN" sz="1400" dirty="0">
                <a:solidFill>
                  <a:srgbClr val="C50009"/>
                </a:solidFill>
                <a:cs typeface="+mn-ea"/>
                <a:sym typeface="+mn-lt"/>
              </a:rPr>
              <a:t> </a:t>
            </a:r>
            <a:r>
              <a:rPr lang="zh-CN" altLang="en-US" sz="1400" dirty="0">
                <a:solidFill>
                  <a:srgbClr val="C50009"/>
                </a:solidFill>
                <a:cs typeface="+mn-ea"/>
                <a:sym typeface="+mn-lt"/>
              </a:rPr>
              <a:t>等。然而，蒋介石国民党坚持将红军人数限定在</a:t>
            </a:r>
            <a:r>
              <a:rPr lang="en-US" altLang="zh-CN" sz="1400" dirty="0">
                <a:solidFill>
                  <a:srgbClr val="C50009"/>
                </a:solidFill>
                <a:cs typeface="+mn-ea"/>
                <a:sym typeface="+mn-lt"/>
              </a:rPr>
              <a:t>3</a:t>
            </a:r>
            <a:r>
              <a:rPr lang="zh-CN" altLang="en-US" sz="1400" dirty="0">
                <a:solidFill>
                  <a:srgbClr val="C50009"/>
                </a:solidFill>
                <a:cs typeface="+mn-ea"/>
                <a:sym typeface="+mn-lt"/>
              </a:rPr>
              <a:t>万人，并且不能设总指挥部，由他们派人担任师参谋长和政训处主任，甚至荒谬地要求毛泽东和朱德出国留洋。对此，中共谈判代表在坚持原则的前提下，适当作出让步，将红军改编人数先是由</a:t>
            </a:r>
            <a:r>
              <a:rPr lang="en-US" altLang="zh-CN" sz="1400" dirty="0">
                <a:solidFill>
                  <a:srgbClr val="C50009"/>
                </a:solidFill>
                <a:cs typeface="+mn-ea"/>
                <a:sym typeface="+mn-lt"/>
              </a:rPr>
              <a:t>12</a:t>
            </a:r>
            <a:r>
              <a:rPr lang="zh-CN" altLang="en-US" sz="1400" dirty="0">
                <a:solidFill>
                  <a:srgbClr val="C50009"/>
                </a:solidFill>
                <a:cs typeface="+mn-ea"/>
                <a:sym typeface="+mn-lt"/>
              </a:rPr>
              <a:t>个师降至</a:t>
            </a:r>
            <a:r>
              <a:rPr lang="en-US" altLang="zh-CN" sz="1400" dirty="0">
                <a:solidFill>
                  <a:srgbClr val="C50009"/>
                </a:solidFill>
                <a:cs typeface="+mn-ea"/>
                <a:sym typeface="+mn-lt"/>
              </a:rPr>
              <a:t>4</a:t>
            </a:r>
            <a:r>
              <a:rPr lang="zh-CN" altLang="en-US" sz="1400" dirty="0">
                <a:solidFill>
                  <a:srgbClr val="C50009"/>
                </a:solidFill>
                <a:cs typeface="+mn-ea"/>
                <a:sym typeface="+mn-lt"/>
              </a:rPr>
              <a:t>个师六七万人。</a:t>
            </a:r>
          </a:p>
        </p:txBody>
      </p:sp>
      <p:grpSp>
        <p:nvGrpSpPr>
          <p:cNvPr id="8" name="组合 7"/>
          <p:cNvGrpSpPr/>
          <p:nvPr/>
        </p:nvGrpSpPr>
        <p:grpSpPr>
          <a:xfrm>
            <a:off x="813208" y="1373002"/>
            <a:ext cx="10311992" cy="2961333"/>
            <a:chOff x="813208" y="1373002"/>
            <a:chExt cx="10311992" cy="2961333"/>
          </a:xfrm>
        </p:grpSpPr>
        <p:pic>
          <p:nvPicPr>
            <p:cNvPr id="5" name="图片 4"/>
            <p:cNvPicPr>
              <a:picLocks noChangeAspect="1"/>
            </p:cNvPicPr>
            <p:nvPr/>
          </p:nvPicPr>
          <p:blipFill rotWithShape="1">
            <a:blip r:embed="rId4" cstate="screen"/>
            <a:srcRect/>
            <a:stretch>
              <a:fillRect/>
            </a:stretch>
          </p:blipFill>
          <p:spPr>
            <a:xfrm>
              <a:off x="939800" y="1603835"/>
              <a:ext cx="10185400" cy="2730500"/>
            </a:xfrm>
            <a:prstGeom prst="rect">
              <a:avLst/>
            </a:prstGeom>
          </p:spPr>
        </p:pic>
        <p:sp>
          <p:nvSpPr>
            <p:cNvPr id="6" name="PA-1022153"/>
            <p:cNvSpPr/>
            <p:nvPr>
              <p:custDataLst>
                <p:tags r:id="rId1"/>
              </p:custDataLst>
            </p:nvPr>
          </p:nvSpPr>
          <p:spPr bwMode="auto">
            <a:xfrm flipH="1">
              <a:off x="813208" y="1373002"/>
              <a:ext cx="3162310"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p:cNvSpPr txBox="1"/>
            <p:nvPr/>
          </p:nvSpPr>
          <p:spPr>
            <a:xfrm>
              <a:off x="1066800" y="1373002"/>
              <a:ext cx="2781719"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长征顺利结束</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screen"/>
          <a:srcRect/>
          <a:stretch>
            <a:fillRect/>
          </a:stretch>
        </p:blipFill>
        <p:spPr>
          <a:xfrm>
            <a:off x="0" y="-1"/>
            <a:ext cx="12192000" cy="6858001"/>
          </a:xfrm>
          <a:prstGeom prst="rect">
            <a:avLst/>
          </a:prstGeom>
        </p:spPr>
      </p:pic>
      <p:pic>
        <p:nvPicPr>
          <p:cNvPr id="3" name="图片 2"/>
          <p:cNvPicPr>
            <a:picLocks noChangeAspect="1"/>
          </p:cNvPicPr>
          <p:nvPr/>
        </p:nvPicPr>
        <p:blipFill rotWithShape="1">
          <a:blip r:embed="rId6" cstate="screen"/>
          <a:srcRect/>
          <a:stretch>
            <a:fillRect/>
          </a:stretch>
        </p:blipFill>
        <p:spPr>
          <a:xfrm>
            <a:off x="3435347" y="5544787"/>
            <a:ext cx="5321301" cy="2121250"/>
          </a:xfrm>
          <a:prstGeom prst="rect">
            <a:avLst/>
          </a:prstGeom>
        </p:spPr>
      </p:pic>
      <p:sp>
        <p:nvSpPr>
          <p:cNvPr id="6" name="PA-102255"/>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第三章</a:t>
            </a:r>
          </a:p>
        </p:txBody>
      </p:sp>
      <p:sp>
        <p:nvSpPr>
          <p:cNvPr id="7" name="矩形 6"/>
          <p:cNvSpPr/>
          <p:nvPr/>
        </p:nvSpPr>
        <p:spPr>
          <a:xfrm>
            <a:off x="3695341" y="2594531"/>
            <a:ext cx="4801314"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国防建设意义</a:t>
            </a:r>
          </a:p>
        </p:txBody>
      </p:sp>
      <p:pic>
        <p:nvPicPr>
          <p:cNvPr id="8" name="PA-102257"/>
          <p:cNvPicPr>
            <a:picLocks noChangeAspect="1"/>
          </p:cNvPicPr>
          <p:nvPr>
            <p:custDataLst>
              <p:tags r:id="rId2"/>
            </p:custDataLst>
          </p:nvPr>
        </p:nvPicPr>
        <p:blipFill rotWithShape="1">
          <a:blip r:embed="rId7" cstate="screen"/>
          <a:srcRect/>
          <a:stretch>
            <a:fillRect/>
          </a:stretch>
        </p:blipFill>
        <p:spPr>
          <a:xfrm>
            <a:off x="3666532" y="3582742"/>
            <a:ext cx="4858933" cy="830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国防建设意义</a:t>
            </a:r>
          </a:p>
        </p:txBody>
      </p:sp>
      <p:grpSp>
        <p:nvGrpSpPr>
          <p:cNvPr id="17" name="组合 16"/>
          <p:cNvGrpSpPr/>
          <p:nvPr/>
        </p:nvGrpSpPr>
        <p:grpSpPr>
          <a:xfrm>
            <a:off x="1469860" y="2587430"/>
            <a:ext cx="4626140" cy="2670370"/>
            <a:chOff x="843702" y="2193730"/>
            <a:chExt cx="4626140" cy="2670370"/>
          </a:xfrm>
        </p:grpSpPr>
        <p:sp>
          <p:nvSpPr>
            <p:cNvPr id="5" name="矩形 4"/>
            <p:cNvSpPr/>
            <p:nvPr/>
          </p:nvSpPr>
          <p:spPr>
            <a:xfrm>
              <a:off x="1279807" y="2561851"/>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843702" y="2193730"/>
              <a:ext cx="629662" cy="2670370"/>
              <a:chOff x="843702" y="2193730"/>
              <a:chExt cx="629662" cy="2670370"/>
            </a:xfrm>
          </p:grpSpPr>
          <p:sp>
            <p:nvSpPr>
              <p:cNvPr id="13" name="PA-102255"/>
              <p:cNvSpPr/>
              <p:nvPr>
                <p:custDataLst>
                  <p:tags r:id="rId2"/>
                </p:custDataLst>
              </p:nvPr>
            </p:nvSpPr>
            <p:spPr>
              <a:xfrm>
                <a:off x="857653" y="2193730"/>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843702" y="2473175"/>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内</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涵</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丰</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富</a:t>
                </a:r>
              </a:p>
            </p:txBody>
          </p:sp>
        </p:grpSp>
        <p:sp>
          <p:nvSpPr>
            <p:cNvPr id="7" name="文本框 6"/>
            <p:cNvSpPr txBox="1"/>
            <p:nvPr/>
          </p:nvSpPr>
          <p:spPr>
            <a:xfrm>
              <a:off x="1676400" y="3070712"/>
              <a:ext cx="3590405" cy="932563"/>
            </a:xfrm>
            <a:prstGeom prst="rect">
              <a:avLst/>
            </a:prstGeom>
            <a:noFill/>
          </p:spPr>
          <p:txBody>
            <a:bodyPr wrap="square" rtlCol="0">
              <a:spAutoFit/>
            </a:bodyPr>
            <a:lstStyle/>
            <a:p>
              <a:pPr>
                <a:lnSpc>
                  <a:spcPct val="130000"/>
                </a:lnSpc>
              </a:pPr>
              <a:r>
                <a:rPr lang="zh-CN" altLang="en-US" sz="1400" dirty="0">
                  <a:solidFill>
                    <a:srgbClr val="B70B10"/>
                  </a:solidFill>
                  <a:cs typeface="+mn-ea"/>
                  <a:sym typeface="+mn-lt"/>
                </a:rPr>
                <a:t>国防和军队改革是全面改革的重要组成部分，是全面深化改革的重要标志。党的十八大报告提出的“构建中国特色现代军事力量体系”</a:t>
              </a:r>
            </a:p>
          </p:txBody>
        </p:sp>
      </p:grpSp>
      <p:grpSp>
        <p:nvGrpSpPr>
          <p:cNvPr id="18" name="组合 17"/>
          <p:cNvGrpSpPr/>
          <p:nvPr/>
        </p:nvGrpSpPr>
        <p:grpSpPr>
          <a:xfrm>
            <a:off x="6518153" y="1620366"/>
            <a:ext cx="4624010" cy="2670370"/>
            <a:chOff x="6802132" y="1625838"/>
            <a:chExt cx="4624010" cy="2670370"/>
          </a:xfrm>
        </p:grpSpPr>
        <p:sp>
          <p:nvSpPr>
            <p:cNvPr id="10" name="矩形 9"/>
            <p:cNvSpPr/>
            <p:nvPr/>
          </p:nvSpPr>
          <p:spPr>
            <a:xfrm>
              <a:off x="7236107" y="1921398"/>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6802132" y="1625838"/>
              <a:ext cx="615712" cy="2670370"/>
              <a:chOff x="6526995" y="2093815"/>
              <a:chExt cx="615712" cy="2670370"/>
            </a:xfrm>
          </p:grpSpPr>
          <p:sp>
            <p:nvSpPr>
              <p:cNvPr id="14" name="PA-102255"/>
              <p:cNvSpPr/>
              <p:nvPr>
                <p:custDataLst>
                  <p:tags r:id="rId1"/>
                </p:custDataLst>
              </p:nvPr>
            </p:nvSpPr>
            <p:spPr>
              <a:xfrm>
                <a:off x="6526996" y="2093815"/>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1" name="文本框 10"/>
              <p:cNvSpPr txBox="1"/>
              <p:nvPr/>
            </p:nvSpPr>
            <p:spPr>
              <a:xfrm>
                <a:off x="6526995" y="230927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科学理论</a:t>
                </a:r>
              </a:p>
            </p:txBody>
          </p:sp>
        </p:grpSp>
        <p:sp>
          <p:nvSpPr>
            <p:cNvPr id="12" name="文本框 11"/>
            <p:cNvSpPr txBox="1"/>
            <p:nvPr/>
          </p:nvSpPr>
          <p:spPr>
            <a:xfrm>
              <a:off x="7535921" y="2421712"/>
              <a:ext cx="3590405" cy="932563"/>
            </a:xfrm>
            <a:prstGeom prst="rect">
              <a:avLst/>
            </a:prstGeom>
            <a:noFill/>
          </p:spPr>
          <p:txBody>
            <a:bodyPr wrap="square" rtlCol="0">
              <a:spAutoFit/>
            </a:bodyPr>
            <a:lstStyle/>
            <a:p>
              <a:pPr>
                <a:lnSpc>
                  <a:spcPct val="130000"/>
                </a:lnSpc>
              </a:pPr>
              <a:r>
                <a:rPr lang="zh-CN" altLang="en-US" sz="1400" dirty="0">
                  <a:solidFill>
                    <a:srgbClr val="B70B10"/>
                  </a:solidFill>
                  <a:cs typeface="+mn-ea"/>
                  <a:sym typeface="+mn-lt"/>
                </a:rPr>
                <a:t>在军队和国防建设中推进改革，就是要强化改革创新理念，不仅在武器装备上升级换代，更要看军事力量体系的架构重组。</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A-1022135"/>
          <p:cNvPicPr>
            <a:picLocks noChangeAspect="1"/>
          </p:cNvPicPr>
          <p:nvPr>
            <p:custDataLst>
              <p:tags r:id="rId1"/>
            </p:custDataLst>
          </p:nvPr>
        </p:nvPicPr>
        <p:blipFill>
          <a:blip r:embed="rId6"/>
          <a:stretch>
            <a:fillRect/>
          </a:stretch>
        </p:blipFill>
        <p:spPr>
          <a:xfrm flipH="1">
            <a:off x="-553070" y="1413892"/>
            <a:ext cx="6307603" cy="7374513"/>
          </a:xfrm>
          <a:prstGeom prst="rect">
            <a:avLst/>
          </a:prstGeom>
        </p:spPr>
      </p:pic>
      <p:sp>
        <p:nvSpPr>
          <p:cNvPr id="2" name="矩形 1"/>
          <p:cNvSpPr/>
          <p:nvPr/>
        </p:nvSpPr>
        <p:spPr>
          <a:xfrm>
            <a:off x="1149256" y="376536"/>
            <a:ext cx="2646878"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uLnTx/>
                <a:uFillTx/>
                <a:cs typeface="+mn-ea"/>
                <a:sym typeface="+mn-lt"/>
              </a:rPr>
              <a:t>国防建设意义</a:t>
            </a:r>
          </a:p>
        </p:txBody>
      </p:sp>
      <p:grpSp>
        <p:nvGrpSpPr>
          <p:cNvPr id="19" name="组合 18"/>
          <p:cNvGrpSpPr/>
          <p:nvPr/>
        </p:nvGrpSpPr>
        <p:grpSpPr>
          <a:xfrm>
            <a:off x="6684557" y="1168400"/>
            <a:ext cx="4612189" cy="2670370"/>
            <a:chOff x="1436213" y="1190824"/>
            <a:chExt cx="4612189" cy="2670370"/>
          </a:xfrm>
        </p:grpSpPr>
        <p:sp>
          <p:nvSpPr>
            <p:cNvPr id="7" name="文本框 6"/>
            <p:cNvSpPr txBox="1"/>
            <p:nvPr/>
          </p:nvSpPr>
          <p:spPr>
            <a:xfrm>
              <a:off x="2254960" y="1951704"/>
              <a:ext cx="3590405"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深化国防和军队改革，推动中国特色军事变革深入发展，构建中国特色现代军事力量体系，有助于解决军队建设面临的突出矛盾和问题。</a:t>
              </a:r>
            </a:p>
          </p:txBody>
        </p:sp>
        <p:sp>
          <p:nvSpPr>
            <p:cNvPr id="13" name="矩形 12"/>
            <p:cNvSpPr/>
            <p:nvPr/>
          </p:nvSpPr>
          <p:spPr>
            <a:xfrm>
              <a:off x="1858367" y="1558945"/>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102255"/>
            <p:cNvSpPr/>
            <p:nvPr>
              <p:custDataLst>
                <p:tags r:id="rId3"/>
              </p:custDataLst>
            </p:nvPr>
          </p:nvSpPr>
          <p:spPr>
            <a:xfrm>
              <a:off x="1436213" y="1190824"/>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1436213" y="147884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思想深邃</a:t>
              </a:r>
            </a:p>
          </p:txBody>
        </p:sp>
      </p:grpSp>
      <p:grpSp>
        <p:nvGrpSpPr>
          <p:cNvPr id="18" name="组合 17"/>
          <p:cNvGrpSpPr/>
          <p:nvPr/>
        </p:nvGrpSpPr>
        <p:grpSpPr>
          <a:xfrm>
            <a:off x="5189168" y="3611652"/>
            <a:ext cx="4620230" cy="2670370"/>
            <a:chOff x="1141215" y="4308054"/>
            <a:chExt cx="4620230" cy="2670370"/>
          </a:xfrm>
        </p:grpSpPr>
        <p:sp>
          <p:nvSpPr>
            <p:cNvPr id="12" name="文本框 11"/>
            <p:cNvSpPr txBox="1"/>
            <p:nvPr/>
          </p:nvSpPr>
          <p:spPr>
            <a:xfrm>
              <a:off x="1968003" y="5068934"/>
              <a:ext cx="3590405" cy="1212640"/>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深化国防和军队改革，坚持用强军目标审视改革、以强军目标引领改革、围绕强军目标推进改革。强军目标集中体现了我军的根本原则、根本职能、根本性质和宗旨。</a:t>
              </a:r>
            </a:p>
          </p:txBody>
        </p:sp>
        <p:sp>
          <p:nvSpPr>
            <p:cNvPr id="16" name="矩形 15"/>
            <p:cNvSpPr/>
            <p:nvPr/>
          </p:nvSpPr>
          <p:spPr>
            <a:xfrm>
              <a:off x="1571410" y="4676175"/>
              <a:ext cx="4190035" cy="1982001"/>
            </a:xfrm>
            <a:prstGeom prst="rect">
              <a:avLst/>
            </a:prstGeom>
            <a:noFill/>
            <a:ln>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102255"/>
            <p:cNvSpPr/>
            <p:nvPr>
              <p:custDataLst>
                <p:tags r:id="rId2"/>
              </p:custDataLst>
            </p:nvPr>
          </p:nvSpPr>
          <p:spPr>
            <a:xfrm>
              <a:off x="1149256" y="4308054"/>
              <a:ext cx="615711" cy="267037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11" name="文本框 10"/>
            <p:cNvSpPr txBox="1"/>
            <p:nvPr/>
          </p:nvSpPr>
          <p:spPr>
            <a:xfrm>
              <a:off x="1141215" y="4626233"/>
              <a:ext cx="615711" cy="2062103"/>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强军目标</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256" y="376536"/>
            <a:ext cx="2646878"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uLnTx/>
                <a:uFillTx/>
                <a:cs typeface="+mn-ea"/>
                <a:sym typeface="+mn-lt"/>
              </a:rPr>
              <a:t>国防建设意义</a:t>
            </a:r>
          </a:p>
        </p:txBody>
      </p:sp>
      <p:grpSp>
        <p:nvGrpSpPr>
          <p:cNvPr id="21" name="组合 20"/>
          <p:cNvGrpSpPr/>
          <p:nvPr/>
        </p:nvGrpSpPr>
        <p:grpSpPr>
          <a:xfrm>
            <a:off x="1752376" y="1849835"/>
            <a:ext cx="3046692" cy="616478"/>
            <a:chOff x="1428387" y="2316968"/>
            <a:chExt cx="3046692" cy="616478"/>
          </a:xfrm>
        </p:grpSpPr>
        <p:sp>
          <p:nvSpPr>
            <p:cNvPr id="18" name="PA-1022153"/>
            <p:cNvSpPr/>
            <p:nvPr>
              <p:custDataLst>
                <p:tags r:id="rId3"/>
              </p:custDataLst>
            </p:nvPr>
          </p:nvSpPr>
          <p:spPr bwMode="auto">
            <a:xfrm flipH="1">
              <a:off x="1742924" y="2316968"/>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0" name="文本框 9"/>
            <p:cNvSpPr txBox="1"/>
            <p:nvPr/>
          </p:nvSpPr>
          <p:spPr>
            <a:xfrm>
              <a:off x="1428387" y="2348671"/>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强军之魂</a:t>
              </a:r>
            </a:p>
          </p:txBody>
        </p:sp>
      </p:grpSp>
      <p:grpSp>
        <p:nvGrpSpPr>
          <p:cNvPr id="22" name="组合 21"/>
          <p:cNvGrpSpPr/>
          <p:nvPr/>
        </p:nvGrpSpPr>
        <p:grpSpPr>
          <a:xfrm>
            <a:off x="1752376" y="3295085"/>
            <a:ext cx="3046692" cy="584775"/>
            <a:chOff x="1299110" y="3847963"/>
            <a:chExt cx="3046692" cy="584775"/>
          </a:xfrm>
        </p:grpSpPr>
        <p:sp>
          <p:nvSpPr>
            <p:cNvPr id="19" name="PA-1022153"/>
            <p:cNvSpPr/>
            <p:nvPr>
              <p:custDataLst>
                <p:tags r:id="rId2"/>
              </p:custDataLst>
            </p:nvPr>
          </p:nvSpPr>
          <p:spPr bwMode="auto">
            <a:xfrm flipH="1">
              <a:off x="1624916" y="3847963"/>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3" name="文本框 12"/>
            <p:cNvSpPr txBox="1"/>
            <p:nvPr/>
          </p:nvSpPr>
          <p:spPr>
            <a:xfrm>
              <a:off x="1299110" y="3847963"/>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强军之基</a:t>
              </a:r>
            </a:p>
          </p:txBody>
        </p:sp>
      </p:grpSp>
      <p:grpSp>
        <p:nvGrpSpPr>
          <p:cNvPr id="23" name="组合 22"/>
          <p:cNvGrpSpPr/>
          <p:nvPr/>
        </p:nvGrpSpPr>
        <p:grpSpPr>
          <a:xfrm>
            <a:off x="1606456" y="4708633"/>
            <a:ext cx="3046692" cy="588258"/>
            <a:chOff x="1301106" y="5172383"/>
            <a:chExt cx="3046692" cy="588258"/>
          </a:xfrm>
        </p:grpSpPr>
        <p:sp>
          <p:nvSpPr>
            <p:cNvPr id="20" name="PA-1022153"/>
            <p:cNvSpPr/>
            <p:nvPr>
              <p:custDataLst>
                <p:tags r:id="rId1"/>
              </p:custDataLst>
            </p:nvPr>
          </p:nvSpPr>
          <p:spPr bwMode="auto">
            <a:xfrm flipH="1">
              <a:off x="1742924" y="5175866"/>
              <a:ext cx="2417618"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6" name="文本框 15"/>
            <p:cNvSpPr txBox="1"/>
            <p:nvPr/>
          </p:nvSpPr>
          <p:spPr>
            <a:xfrm>
              <a:off x="1301106" y="5172383"/>
              <a:ext cx="3046692"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实干强军</a:t>
              </a:r>
            </a:p>
          </p:txBody>
        </p:sp>
      </p:grpSp>
      <p:grpSp>
        <p:nvGrpSpPr>
          <p:cNvPr id="25" name="组合 24"/>
          <p:cNvGrpSpPr/>
          <p:nvPr/>
        </p:nvGrpSpPr>
        <p:grpSpPr>
          <a:xfrm>
            <a:off x="5240886" y="1714269"/>
            <a:ext cx="5124620" cy="1873203"/>
            <a:chOff x="5537200" y="1587500"/>
            <a:chExt cx="5124620" cy="1873203"/>
          </a:xfrm>
        </p:grpSpPr>
        <p:sp>
          <p:nvSpPr>
            <p:cNvPr id="4" name="文本框 3"/>
            <p:cNvSpPr txBox="1"/>
            <p:nvPr/>
          </p:nvSpPr>
          <p:spPr>
            <a:xfrm>
              <a:off x="5704799" y="1825673"/>
              <a:ext cx="4957021" cy="1492716"/>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我军作为执行党的政治任务的武装集团，必须把听党指挥作为军队建设的首要。毫不动摇坚持党对军队的绝对领导关系我军性质和宗旨，关系社会主义前途命运，关系党和国家长治久安，是我军的立军之本、建军之魂，是我军生命所系、力量所在。</a:t>
              </a:r>
            </a:p>
          </p:txBody>
        </p:sp>
        <p:sp>
          <p:nvSpPr>
            <p:cNvPr id="24" name="矩形 23"/>
            <p:cNvSpPr/>
            <p:nvPr/>
          </p:nvSpPr>
          <p:spPr>
            <a:xfrm>
              <a:off x="5537200" y="1587500"/>
              <a:ext cx="5124620" cy="1873203"/>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27" name="组合 26"/>
          <p:cNvGrpSpPr/>
          <p:nvPr/>
        </p:nvGrpSpPr>
        <p:grpSpPr>
          <a:xfrm>
            <a:off x="5240886" y="3663275"/>
            <a:ext cx="5124620" cy="1873203"/>
            <a:chOff x="5537200" y="3536506"/>
            <a:chExt cx="5124620" cy="1873203"/>
          </a:xfrm>
        </p:grpSpPr>
        <p:sp>
          <p:nvSpPr>
            <p:cNvPr id="7" name="文本框 6"/>
            <p:cNvSpPr txBox="1"/>
            <p:nvPr/>
          </p:nvSpPr>
          <p:spPr>
            <a:xfrm>
              <a:off x="5651744" y="3851822"/>
              <a:ext cx="4895531" cy="1212640"/>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作风优良是我军的鲜明特色和政治优势，必须把作风建设作为一项基础性长期性工作抓紧抓实，永葆人民军队政治本色。”依法治军、从严治军是强军之基，必须保持严明的作风和铁的纪律，确保部队高度集中统一和安全稳定。</a:t>
              </a:r>
            </a:p>
          </p:txBody>
        </p:sp>
        <p:sp>
          <p:nvSpPr>
            <p:cNvPr id="26" name="矩形 25"/>
            <p:cNvSpPr/>
            <p:nvPr/>
          </p:nvSpPr>
          <p:spPr>
            <a:xfrm>
              <a:off x="5537200" y="3536506"/>
              <a:ext cx="5124620" cy="1873203"/>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29" name="TextBox 28"/>
          <p:cNvSpPr txBox="1"/>
          <p:nvPr/>
        </p:nvSpPr>
        <p:spPr>
          <a:xfrm>
            <a:off x="467545" y="654554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1"/>
            <a:ext cx="12192000" cy="6858001"/>
          </a:xfrm>
          <a:prstGeom prst="rect">
            <a:avLst/>
          </a:prstGeom>
        </p:spPr>
      </p:pic>
      <p:sp>
        <p:nvSpPr>
          <p:cNvPr id="3" name="矩形 2"/>
          <p:cNvSpPr/>
          <p:nvPr/>
        </p:nvSpPr>
        <p:spPr>
          <a:xfrm>
            <a:off x="7208214" y="2729900"/>
            <a:ext cx="3995544" cy="1492716"/>
          </a:xfrm>
          <a:prstGeom prst="rect">
            <a:avLst/>
          </a:prstGeom>
        </p:spPr>
        <p:txBody>
          <a:bodyPr wrap="square">
            <a:spAutoFit/>
          </a:bodyPr>
          <a:lstStyle/>
          <a:p>
            <a:pPr algn="just">
              <a:lnSpc>
                <a:spcPct val="130000"/>
              </a:lnSpc>
            </a:pPr>
            <a:r>
              <a:rPr lang="zh-CN" altLang="en-US" sz="1400" dirty="0">
                <a:solidFill>
                  <a:srgbClr val="C50009"/>
                </a:solidFill>
                <a:cs typeface="+mn-ea"/>
                <a:sym typeface="+mn-lt"/>
              </a:rPr>
              <a:t>维护习近平总书记作为党中央的核心、全党的核心落实到行动中去，落实到推进军队建设改革和军事斗争准备中去，始终不渝坚持党对军队绝对领导，朝着实现强军目标、建设世界一流军队开拓奋进。</a:t>
            </a:r>
          </a:p>
        </p:txBody>
      </p:sp>
      <p:sp>
        <p:nvSpPr>
          <p:cNvPr id="7" name="文本框 6"/>
          <p:cNvSpPr txBox="1"/>
          <p:nvPr/>
        </p:nvSpPr>
        <p:spPr>
          <a:xfrm>
            <a:off x="8498059" y="2005801"/>
            <a:ext cx="3555196" cy="584775"/>
          </a:xfrm>
          <a:prstGeom prst="rect">
            <a:avLst/>
          </a:prstGeom>
          <a:noFill/>
        </p:spPr>
        <p:txBody>
          <a:bodyPr vert="horz"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前言导读</a:t>
            </a:r>
          </a:p>
        </p:txBody>
      </p:sp>
      <p:grpSp>
        <p:nvGrpSpPr>
          <p:cNvPr id="12" name="组合 11"/>
          <p:cNvGrpSpPr/>
          <p:nvPr/>
        </p:nvGrpSpPr>
        <p:grpSpPr>
          <a:xfrm>
            <a:off x="2986014" y="779686"/>
            <a:ext cx="4053644" cy="4784291"/>
            <a:chOff x="2640337" y="-502817"/>
            <a:chExt cx="3097208" cy="3655463"/>
          </a:xfrm>
        </p:grpSpPr>
        <p:pic>
          <p:nvPicPr>
            <p:cNvPr id="10" name="图片 9"/>
            <p:cNvPicPr>
              <a:picLocks noChangeAspect="1"/>
            </p:cNvPicPr>
            <p:nvPr/>
          </p:nvPicPr>
          <p:blipFill rotWithShape="1">
            <a:blip r:embed="rId4" cstate="screen"/>
            <a:srcRect/>
            <a:stretch>
              <a:fillRect/>
            </a:stretch>
          </p:blipFill>
          <p:spPr>
            <a:xfrm>
              <a:off x="2640337" y="-410999"/>
              <a:ext cx="2676245" cy="3563645"/>
            </a:xfrm>
            <a:prstGeom prst="rect">
              <a:avLst/>
            </a:prstGeom>
          </p:spPr>
        </p:pic>
        <p:pic>
          <p:nvPicPr>
            <p:cNvPr id="11" name="图片 10"/>
            <p:cNvPicPr>
              <a:picLocks noChangeAspect="1"/>
            </p:cNvPicPr>
            <p:nvPr/>
          </p:nvPicPr>
          <p:blipFill rotWithShape="1">
            <a:blip r:embed="rId5" cstate="screen"/>
            <a:srcRect/>
            <a:stretch>
              <a:fillRect/>
            </a:stretch>
          </p:blipFill>
          <p:spPr>
            <a:xfrm>
              <a:off x="3563122" y="-502817"/>
              <a:ext cx="2174423" cy="1873640"/>
            </a:xfrm>
            <a:prstGeom prst="rect">
              <a:avLst/>
            </a:prstGeom>
          </p:spPr>
        </p:pic>
      </p:grpSp>
      <p:pic>
        <p:nvPicPr>
          <p:cNvPr id="9" name="图片 8"/>
          <p:cNvPicPr>
            <a:picLocks noChangeAspect="1"/>
          </p:cNvPicPr>
          <p:nvPr/>
        </p:nvPicPr>
        <p:blipFill>
          <a:blip r:embed="rId6" cstate="screen"/>
          <a:stretch>
            <a:fillRect/>
          </a:stretch>
        </p:blipFill>
        <p:spPr>
          <a:xfrm>
            <a:off x="8709" y="2351314"/>
            <a:ext cx="5728836" cy="4506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screen"/>
          <a:srcRect/>
          <a:stretch>
            <a:fillRect/>
          </a:stretch>
        </p:blipFill>
        <p:spPr>
          <a:xfrm>
            <a:off x="0" y="-1"/>
            <a:ext cx="12192000" cy="6858001"/>
          </a:xfrm>
          <a:prstGeom prst="rect">
            <a:avLst/>
          </a:prstGeom>
        </p:spPr>
      </p:pic>
      <p:pic>
        <p:nvPicPr>
          <p:cNvPr id="3" name="图片 2"/>
          <p:cNvPicPr>
            <a:picLocks noChangeAspect="1"/>
          </p:cNvPicPr>
          <p:nvPr/>
        </p:nvPicPr>
        <p:blipFill rotWithShape="1">
          <a:blip r:embed="rId6" cstate="screen"/>
          <a:srcRect/>
          <a:stretch>
            <a:fillRect/>
          </a:stretch>
        </p:blipFill>
        <p:spPr>
          <a:xfrm>
            <a:off x="3435347" y="5544787"/>
            <a:ext cx="5321301" cy="2121250"/>
          </a:xfrm>
          <a:prstGeom prst="rect">
            <a:avLst/>
          </a:prstGeom>
        </p:spPr>
      </p:pic>
      <p:sp>
        <p:nvSpPr>
          <p:cNvPr id="6" name="PA-102255"/>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第四章</a:t>
            </a:r>
          </a:p>
        </p:txBody>
      </p:sp>
      <p:sp>
        <p:nvSpPr>
          <p:cNvPr id="7" name="矩形 6"/>
          <p:cNvSpPr/>
          <p:nvPr/>
        </p:nvSpPr>
        <p:spPr>
          <a:xfrm>
            <a:off x="3695341" y="2594531"/>
            <a:ext cx="5570756"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pic>
        <p:nvPicPr>
          <p:cNvPr id="8" name="PA-102257"/>
          <p:cNvPicPr>
            <a:picLocks noChangeAspect="1"/>
          </p:cNvPicPr>
          <p:nvPr>
            <p:custDataLst>
              <p:tags r:id="rId2"/>
            </p:custDataLst>
          </p:nvPr>
        </p:nvPicPr>
        <p:blipFill rotWithShape="1">
          <a:blip r:embed="rId7" cstate="screen"/>
          <a:srcRect/>
          <a:stretch>
            <a:fillRect/>
          </a:stretch>
        </p:blipFill>
        <p:spPr>
          <a:xfrm>
            <a:off x="3666532" y="3582742"/>
            <a:ext cx="4858933" cy="830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grpSp>
        <p:nvGrpSpPr>
          <p:cNvPr id="21" name="组合 20"/>
          <p:cNvGrpSpPr/>
          <p:nvPr/>
        </p:nvGrpSpPr>
        <p:grpSpPr>
          <a:xfrm>
            <a:off x="4847371" y="1316449"/>
            <a:ext cx="2503136" cy="1342366"/>
            <a:chOff x="4646964" y="1418048"/>
            <a:chExt cx="2503136" cy="1342366"/>
          </a:xfrm>
        </p:grpSpPr>
        <p:sp>
          <p:nvSpPr>
            <p:cNvPr id="18" name="椭圆 17"/>
            <p:cNvSpPr/>
            <p:nvPr/>
          </p:nvSpPr>
          <p:spPr>
            <a:xfrm>
              <a:off x="5228951" y="1418048"/>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646964" y="1613118"/>
              <a:ext cx="2503136" cy="1077218"/>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听党</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指挥</a:t>
              </a:r>
            </a:p>
          </p:txBody>
        </p:sp>
      </p:grpSp>
      <p:grpSp>
        <p:nvGrpSpPr>
          <p:cNvPr id="22" name="组合 21"/>
          <p:cNvGrpSpPr/>
          <p:nvPr/>
        </p:nvGrpSpPr>
        <p:grpSpPr>
          <a:xfrm>
            <a:off x="4847371" y="2950094"/>
            <a:ext cx="2503136" cy="1342366"/>
            <a:chOff x="6096000" y="1183875"/>
            <a:chExt cx="2503136" cy="1342366"/>
          </a:xfrm>
        </p:grpSpPr>
        <p:sp>
          <p:nvSpPr>
            <p:cNvPr id="19" name="椭圆 18"/>
            <p:cNvSpPr/>
            <p:nvPr/>
          </p:nvSpPr>
          <p:spPr>
            <a:xfrm>
              <a:off x="6667835" y="1183875"/>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096000" y="1297223"/>
              <a:ext cx="2503136" cy="1077218"/>
            </a:xfrm>
            <a:prstGeom prst="rect">
              <a:avLst/>
            </a:prstGeom>
            <a:noFill/>
          </p:spPr>
          <p:txBody>
            <a:bodyPr wrap="square" rtlCol="0">
              <a:spAutoFit/>
            </a:bodyPr>
            <a:lstStyle/>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能打</a:t>
              </a:r>
              <a:endParaRPr lang="en-US" altLang="zh-CN"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a:p>
              <a:pPr algn="ct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胜仗</a:t>
              </a:r>
            </a:p>
          </p:txBody>
        </p:sp>
      </p:grpSp>
      <p:grpSp>
        <p:nvGrpSpPr>
          <p:cNvPr id="23" name="组合 22"/>
          <p:cNvGrpSpPr/>
          <p:nvPr/>
        </p:nvGrpSpPr>
        <p:grpSpPr>
          <a:xfrm>
            <a:off x="4847371" y="4583739"/>
            <a:ext cx="2503136" cy="1342366"/>
            <a:chOff x="7731531" y="1183875"/>
            <a:chExt cx="2503136" cy="1342366"/>
          </a:xfrm>
        </p:grpSpPr>
        <p:sp>
          <p:nvSpPr>
            <p:cNvPr id="20" name="椭圆 19"/>
            <p:cNvSpPr/>
            <p:nvPr/>
          </p:nvSpPr>
          <p:spPr>
            <a:xfrm>
              <a:off x="8286546" y="1183875"/>
              <a:ext cx="1342366" cy="1342366"/>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7731531" y="1316449"/>
              <a:ext cx="2503136" cy="1077218"/>
            </a:xfrm>
            <a:prstGeom prst="rect">
              <a:avLst/>
            </a:prstGeom>
            <a:noFill/>
          </p:spPr>
          <p:txBody>
            <a:bodyPr wrap="square" rtlCol="0">
              <a:spAutoFit/>
            </a:bodyPr>
            <a:lstStyle>
              <a:defPPr>
                <a:defRPr lang="en-US"/>
              </a:defPPr>
              <a:lvl1pPr algn="ctr">
                <a:defRPr sz="32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作风</a:t>
              </a:r>
              <a:endParaRPr lang="en-US" altLang="zh-CN" dirty="0">
                <a:latin typeface="+mn-lt"/>
                <a:ea typeface="+mn-ea"/>
                <a:cs typeface="+mn-ea"/>
                <a:sym typeface="+mn-lt"/>
              </a:endParaRPr>
            </a:p>
            <a:p>
              <a:r>
                <a:rPr lang="zh-CN" altLang="en-US" dirty="0">
                  <a:latin typeface="+mn-lt"/>
                  <a:ea typeface="+mn-ea"/>
                  <a:cs typeface="+mn-ea"/>
                  <a:sym typeface="+mn-lt"/>
                </a:rPr>
                <a:t>优良</a:t>
              </a:r>
            </a:p>
          </p:txBody>
        </p:sp>
      </p:grpSp>
      <p:sp>
        <p:nvSpPr>
          <p:cNvPr id="13" name="文本框 12"/>
          <p:cNvSpPr txBox="1"/>
          <p:nvPr/>
        </p:nvSpPr>
        <p:spPr>
          <a:xfrm>
            <a:off x="2136174" y="3429000"/>
            <a:ext cx="2425279" cy="2653034"/>
          </a:xfrm>
          <a:prstGeom prst="rect">
            <a:avLst/>
          </a:prstGeom>
          <a:noFill/>
        </p:spPr>
        <p:txBody>
          <a:bodyPr vert="eaVert" wrap="square" rtlCol="0">
            <a:spAutoFit/>
          </a:bodyPr>
          <a:lstStyle>
            <a:defPPr>
              <a:defRPr lang="en-US"/>
            </a:defPPr>
            <a:lvl1pPr>
              <a:lnSpc>
                <a:spcPct val="130000"/>
              </a:lnSpc>
              <a:defRPr sz="1600">
                <a:solidFill>
                  <a:srgbClr val="C50009"/>
                </a:solidFill>
                <a:latin typeface="字魂36号-正文宋楷" panose="00000500000000000000" pitchFamily="2" charset="-122"/>
                <a:ea typeface="字魂36号-正文宋楷" panose="00000500000000000000" pitchFamily="2" charset="-122"/>
              </a:defRPr>
            </a:lvl1pPr>
          </a:lstStyle>
          <a:p>
            <a:r>
              <a:rPr lang="zh-CN" altLang="en-US" sz="1400" dirty="0">
                <a:latin typeface="+mn-lt"/>
                <a:ea typeface="+mn-ea"/>
                <a:cs typeface="+mn-ea"/>
                <a:sym typeface="+mn-lt"/>
              </a:rPr>
              <a:t>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p>
        </p:txBody>
      </p:sp>
      <p:sp>
        <p:nvSpPr>
          <p:cNvPr id="16" name="文本框 15"/>
          <p:cNvSpPr txBox="1"/>
          <p:nvPr/>
        </p:nvSpPr>
        <p:spPr>
          <a:xfrm>
            <a:off x="8270725" y="1603657"/>
            <a:ext cx="2425279" cy="2653034"/>
          </a:xfrm>
          <a:prstGeom prst="rect">
            <a:avLst/>
          </a:prstGeom>
          <a:noFill/>
        </p:spPr>
        <p:txBody>
          <a:bodyPr vert="eaVert" wrap="square" rtlCol="0">
            <a:spAutoFit/>
          </a:bodyPr>
          <a:lstStyle>
            <a:defPPr>
              <a:defRPr lang="en-US"/>
            </a:defPPr>
            <a:lvl1pPr>
              <a:lnSpc>
                <a:spcPct val="130000"/>
              </a:lnSpc>
              <a:defRPr sz="1600">
                <a:solidFill>
                  <a:srgbClr val="C50009"/>
                </a:solidFill>
                <a:latin typeface="字魂36号-正文宋楷" panose="00000500000000000000" pitchFamily="2" charset="-122"/>
                <a:ea typeface="字魂36号-正文宋楷" panose="00000500000000000000" pitchFamily="2" charset="-122"/>
              </a:defRPr>
            </a:lvl1pPr>
          </a:lstStyle>
          <a:p>
            <a:r>
              <a:rPr lang="zh-CN" altLang="en-US" sz="1400" dirty="0">
                <a:latin typeface="+mn-lt"/>
                <a:ea typeface="+mn-ea"/>
                <a:cs typeface="+mn-ea"/>
                <a:sym typeface="+mn-lt"/>
              </a:rPr>
              <a:t>新时代中国特色社会主义思想明确了党在新时代的强军目标是建设一支听党指挥、能打胜仗、作风优良的人民军队，把人民军队建设成为世界一流军队。这也是实现“两个一百年”奋斗目标、实现中华民族伟大复兴的战略支撑。</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p:cNvSpPr txBox="1"/>
          <p:nvPr/>
        </p:nvSpPr>
        <p:spPr>
          <a:xfrm>
            <a:off x="1388318" y="2184476"/>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必须全面贯彻党领导人民军队的一系列根本原则和制度，确立新时代党的强军思想在国防和军队建设中的指导地位。确立新时代党的强军思想在国防和军队建设中的指导地位；</a:t>
            </a:r>
          </a:p>
        </p:txBody>
      </p:sp>
      <p:sp>
        <p:nvSpPr>
          <p:cNvPr id="4" name="文本框 3"/>
          <p:cNvSpPr txBox="1"/>
          <p:nvPr/>
        </p:nvSpPr>
        <p:spPr>
          <a:xfrm>
            <a:off x="1388317" y="3749111"/>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更加注重聚焦实战，更加注重创新驱动，更加注重体系建设，更加注重集约高效，更加注重军民融合</a:t>
            </a:r>
            <a:r>
              <a:rPr lang="en-US" altLang="zh-CN" sz="1400" dirty="0">
                <a:solidFill>
                  <a:srgbClr val="C50009"/>
                </a:solidFill>
                <a:cs typeface="+mn-ea"/>
                <a:sym typeface="+mn-lt"/>
              </a:rPr>
              <a:t>.</a:t>
            </a:r>
            <a:r>
              <a:rPr lang="zh-CN" altLang="en-US" sz="1400" dirty="0">
                <a:solidFill>
                  <a:srgbClr val="C50009"/>
                </a:solidFill>
                <a:cs typeface="+mn-ea"/>
                <a:sym typeface="+mn-lt"/>
              </a:rPr>
              <a:t>确立新时代党的强军思想在国防和军队建设中的指导地位；</a:t>
            </a:r>
          </a:p>
        </p:txBody>
      </p:sp>
      <p:sp>
        <p:nvSpPr>
          <p:cNvPr id="5" name="文本框 4"/>
          <p:cNvSpPr txBox="1"/>
          <p:nvPr/>
        </p:nvSpPr>
        <p:spPr>
          <a:xfrm>
            <a:off x="1388319" y="5313745"/>
            <a:ext cx="9593163" cy="62517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坚持政治建军、改革强军、科技兴军、依法治军</a:t>
            </a:r>
            <a:r>
              <a:rPr lang="en-US" altLang="zh-CN" sz="1400" dirty="0">
                <a:solidFill>
                  <a:srgbClr val="C50009"/>
                </a:solidFill>
                <a:cs typeface="+mn-ea"/>
                <a:sym typeface="+mn-lt"/>
              </a:rPr>
              <a:t>.</a:t>
            </a:r>
            <a:r>
              <a:rPr lang="zh-CN" altLang="en-US" sz="1400" dirty="0">
                <a:solidFill>
                  <a:srgbClr val="C50009"/>
                </a:solidFill>
                <a:cs typeface="+mn-ea"/>
                <a:sym typeface="+mn-lt"/>
              </a:rPr>
              <a:t>坚持政治建军、改革强军、科技兴军、依法治军</a:t>
            </a:r>
            <a:r>
              <a:rPr lang="en-US" altLang="zh-CN" sz="1400" dirty="0">
                <a:solidFill>
                  <a:srgbClr val="C50009"/>
                </a:solidFill>
                <a:cs typeface="+mn-ea"/>
                <a:sym typeface="+mn-lt"/>
              </a:rPr>
              <a:t>.</a:t>
            </a:r>
            <a:r>
              <a:rPr lang="zh-CN" altLang="en-US" sz="1400" dirty="0">
                <a:solidFill>
                  <a:srgbClr val="C50009"/>
                </a:solidFill>
                <a:cs typeface="+mn-ea"/>
                <a:sym typeface="+mn-lt"/>
              </a:rPr>
              <a:t>确立新时代党的强军思想在国防和军队建设中的指导地位；</a:t>
            </a:r>
          </a:p>
        </p:txBody>
      </p:sp>
      <p:grpSp>
        <p:nvGrpSpPr>
          <p:cNvPr id="20" name="组合 19"/>
          <p:cNvGrpSpPr/>
          <p:nvPr/>
        </p:nvGrpSpPr>
        <p:grpSpPr>
          <a:xfrm>
            <a:off x="1468028" y="1441972"/>
            <a:ext cx="2543942" cy="606220"/>
            <a:chOff x="1379128" y="1861093"/>
            <a:chExt cx="2543942" cy="606220"/>
          </a:xfrm>
        </p:grpSpPr>
        <p:sp>
          <p:nvSpPr>
            <p:cNvPr id="15" name="PA-1022153"/>
            <p:cNvSpPr/>
            <p:nvPr>
              <p:custDataLst>
                <p:tags r:id="rId3"/>
              </p:custDataLst>
            </p:nvPr>
          </p:nvSpPr>
          <p:spPr bwMode="auto">
            <a:xfrm flipH="1">
              <a:off x="1379128" y="1882538"/>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7" name="文本框 6"/>
            <p:cNvSpPr txBox="1"/>
            <p:nvPr/>
          </p:nvSpPr>
          <p:spPr>
            <a:xfrm>
              <a:off x="1379128" y="1861093"/>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总体要求</a:t>
              </a:r>
            </a:p>
          </p:txBody>
        </p:sp>
      </p:grpSp>
      <p:grpSp>
        <p:nvGrpSpPr>
          <p:cNvPr id="19" name="组合 18"/>
          <p:cNvGrpSpPr/>
          <p:nvPr/>
        </p:nvGrpSpPr>
        <p:grpSpPr>
          <a:xfrm>
            <a:off x="1468028" y="3010539"/>
            <a:ext cx="2543942" cy="605606"/>
            <a:chOff x="1379128" y="3294477"/>
            <a:chExt cx="2543942" cy="605606"/>
          </a:xfrm>
        </p:grpSpPr>
        <p:sp>
          <p:nvSpPr>
            <p:cNvPr id="17" name="PA-1022153"/>
            <p:cNvSpPr/>
            <p:nvPr>
              <p:custDataLst>
                <p:tags r:id="rId2"/>
              </p:custDataLst>
            </p:nvPr>
          </p:nvSpPr>
          <p:spPr bwMode="auto">
            <a:xfrm flipH="1">
              <a:off x="1379128" y="3315308"/>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0" name="文本框 9"/>
            <p:cNvSpPr txBox="1"/>
            <p:nvPr/>
          </p:nvSpPr>
          <p:spPr>
            <a:xfrm>
              <a:off x="1379128" y="3294477"/>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五个注重</a:t>
              </a:r>
            </a:p>
          </p:txBody>
        </p:sp>
      </p:grpSp>
      <p:grpSp>
        <p:nvGrpSpPr>
          <p:cNvPr id="18" name="组合 17"/>
          <p:cNvGrpSpPr/>
          <p:nvPr/>
        </p:nvGrpSpPr>
        <p:grpSpPr>
          <a:xfrm>
            <a:off x="1468028" y="4578492"/>
            <a:ext cx="2570722" cy="605606"/>
            <a:chOff x="1379128" y="4718192"/>
            <a:chExt cx="2570722" cy="605606"/>
          </a:xfrm>
        </p:grpSpPr>
        <p:sp>
          <p:nvSpPr>
            <p:cNvPr id="16" name="PA-1022153"/>
            <p:cNvSpPr/>
            <p:nvPr>
              <p:custDataLst>
                <p:tags r:id="rId1"/>
              </p:custDataLst>
            </p:nvPr>
          </p:nvSpPr>
          <p:spPr bwMode="auto">
            <a:xfrm flipH="1">
              <a:off x="1379128" y="4721296"/>
              <a:ext cx="2303872" cy="58477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3" name="文本框 12"/>
            <p:cNvSpPr txBox="1"/>
            <p:nvPr/>
          </p:nvSpPr>
          <p:spPr>
            <a:xfrm>
              <a:off x="1405908" y="4718192"/>
              <a:ext cx="2543942" cy="605606"/>
            </a:xfrm>
            <a:prstGeom prst="rect">
              <a:avLst/>
            </a:prstGeom>
            <a:noFill/>
          </p:spPr>
          <p:txBody>
            <a:bodyPr wrap="square" rtlCol="0">
              <a:spAutoFit/>
            </a:bodyPr>
            <a:lstStyle>
              <a:defPPr>
                <a:defRPr lang="en-US"/>
              </a:defPPr>
              <a:lvl1pPr>
                <a:defRPr sz="32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四个坚持</a:t>
              </a: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74002" y="1722624"/>
            <a:ext cx="9868742" cy="1567842"/>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p:cNvSpPr txBox="1"/>
          <p:nvPr/>
        </p:nvSpPr>
        <p:spPr>
          <a:xfrm>
            <a:off x="1492864" y="4319720"/>
            <a:ext cx="6971015" cy="1492716"/>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全面贯彻新时代党的强军思想</a:t>
            </a:r>
          </a:p>
          <a:p>
            <a:pPr>
              <a:lnSpc>
                <a:spcPct val="130000"/>
              </a:lnSpc>
            </a:pPr>
            <a:r>
              <a:rPr lang="zh-CN" altLang="en-US" sz="1400" dirty="0">
                <a:solidFill>
                  <a:srgbClr val="C50009"/>
                </a:solidFill>
                <a:cs typeface="+mn-ea"/>
                <a:sym typeface="+mn-lt"/>
              </a:rPr>
              <a:t>贯彻新形势下军事战略方针</a:t>
            </a:r>
          </a:p>
          <a:p>
            <a:pPr>
              <a:lnSpc>
                <a:spcPct val="130000"/>
              </a:lnSpc>
            </a:pPr>
            <a:r>
              <a:rPr lang="zh-CN" altLang="en-US" sz="1400" dirty="0">
                <a:solidFill>
                  <a:srgbClr val="C50009"/>
                </a:solidFill>
                <a:cs typeface="+mn-ea"/>
                <a:sym typeface="+mn-lt"/>
              </a:rPr>
              <a:t>建设强大的现代化陆军、海军、空军、火箭军和战略支援部队</a:t>
            </a:r>
          </a:p>
          <a:p>
            <a:pPr>
              <a:lnSpc>
                <a:spcPct val="130000"/>
              </a:lnSpc>
            </a:pPr>
            <a:r>
              <a:rPr lang="zh-CN" altLang="en-US" sz="1400" dirty="0">
                <a:solidFill>
                  <a:srgbClr val="C50009"/>
                </a:solidFill>
                <a:cs typeface="+mn-ea"/>
                <a:sym typeface="+mn-lt"/>
              </a:rPr>
              <a:t>打造坚强高效的战区联合作战指挥机构</a:t>
            </a:r>
          </a:p>
          <a:p>
            <a:pPr>
              <a:lnSpc>
                <a:spcPct val="130000"/>
              </a:lnSpc>
            </a:pPr>
            <a:r>
              <a:rPr lang="zh-CN" altLang="en-US" sz="1400" dirty="0">
                <a:solidFill>
                  <a:srgbClr val="C50009"/>
                </a:solidFill>
                <a:cs typeface="+mn-ea"/>
                <a:sym typeface="+mn-lt"/>
              </a:rPr>
              <a:t>构建中国特色现代作战体系</a:t>
            </a:r>
          </a:p>
        </p:txBody>
      </p:sp>
      <p:sp>
        <p:nvSpPr>
          <p:cNvPr id="4" name="文本框 3"/>
          <p:cNvSpPr txBox="1"/>
          <p:nvPr/>
        </p:nvSpPr>
        <p:spPr>
          <a:xfrm>
            <a:off x="1492864" y="2237870"/>
            <a:ext cx="9340236" cy="625171"/>
          </a:xfrm>
          <a:prstGeom prst="rect">
            <a:avLst/>
          </a:prstGeom>
          <a:noFill/>
        </p:spPr>
        <p:txBody>
          <a:bodyPr wrap="square" rtlCol="0">
            <a:spAutoFit/>
          </a:bodyPr>
          <a:lstStyle/>
          <a:p>
            <a:pPr algn="just">
              <a:lnSpc>
                <a:spcPct val="130000"/>
              </a:lnSpc>
            </a:pPr>
            <a:r>
              <a:rPr lang="zh-CN" altLang="en-US" sz="1400" dirty="0">
                <a:solidFill>
                  <a:srgbClr val="C50009"/>
                </a:solidFill>
                <a:cs typeface="+mn-ea"/>
                <a:sym typeface="+mn-lt"/>
              </a:rPr>
              <a:t>确保到二〇二〇年基本实现机械化，信息化建设取得重大进展，战略能力有大的提升。同国家现代化进程相一致，力争到二〇三五年基本实现国防和军队现代化，到本世纪中叶把人民军队全面建成世界一流军队。</a:t>
            </a:r>
          </a:p>
        </p:txBody>
      </p:sp>
      <p:grpSp>
        <p:nvGrpSpPr>
          <p:cNvPr id="12" name="组合 11"/>
          <p:cNvGrpSpPr/>
          <p:nvPr/>
        </p:nvGrpSpPr>
        <p:grpSpPr>
          <a:xfrm>
            <a:off x="1149256" y="1476433"/>
            <a:ext cx="2719799" cy="584776"/>
            <a:chOff x="4747354" y="1975109"/>
            <a:chExt cx="2719799" cy="584776"/>
          </a:xfrm>
        </p:grpSpPr>
        <p:sp>
          <p:nvSpPr>
            <p:cNvPr id="11" name="PA-102255"/>
            <p:cNvSpPr/>
            <p:nvPr>
              <p:custDataLst>
                <p:tags r:id="rId2"/>
              </p:custDataLst>
            </p:nvPr>
          </p:nvSpPr>
          <p:spPr>
            <a:xfrm>
              <a:off x="4747354" y="1975109"/>
              <a:ext cx="2670017"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6" name="文本框 5"/>
            <p:cNvSpPr txBox="1"/>
            <p:nvPr/>
          </p:nvSpPr>
          <p:spPr>
            <a:xfrm>
              <a:off x="5123705" y="1975109"/>
              <a:ext cx="2343448"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总体目标</a:t>
              </a:r>
            </a:p>
          </p:txBody>
        </p:sp>
      </p:grpSp>
      <p:grpSp>
        <p:nvGrpSpPr>
          <p:cNvPr id="17" name="组合 16"/>
          <p:cNvGrpSpPr/>
          <p:nvPr/>
        </p:nvGrpSpPr>
        <p:grpSpPr>
          <a:xfrm>
            <a:off x="1171995" y="3587936"/>
            <a:ext cx="6321005" cy="2571564"/>
            <a:chOff x="1171995" y="3587936"/>
            <a:chExt cx="6321005" cy="2571564"/>
          </a:xfrm>
        </p:grpSpPr>
        <p:sp>
          <p:nvSpPr>
            <p:cNvPr id="16" name="矩形 15"/>
            <p:cNvSpPr/>
            <p:nvPr/>
          </p:nvSpPr>
          <p:spPr>
            <a:xfrm>
              <a:off x="1181316" y="3880324"/>
              <a:ext cx="6311684" cy="2279176"/>
            </a:xfrm>
            <a:prstGeom prst="rect">
              <a:avLst/>
            </a:prstGeom>
            <a:noFill/>
            <a:ln>
              <a:solidFill>
                <a:srgbClr val="C50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1171995" y="3587936"/>
              <a:ext cx="3050672" cy="584776"/>
              <a:chOff x="4760989" y="3744194"/>
              <a:chExt cx="3050672" cy="584776"/>
            </a:xfrm>
          </p:grpSpPr>
          <p:sp>
            <p:nvSpPr>
              <p:cNvPr id="13" name="PA-102255"/>
              <p:cNvSpPr/>
              <p:nvPr>
                <p:custDataLst>
                  <p:tags r:id="rId1"/>
                </p:custDataLst>
              </p:nvPr>
            </p:nvSpPr>
            <p:spPr>
              <a:xfrm>
                <a:off x="4760989" y="3744194"/>
                <a:ext cx="2670017" cy="584776"/>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5155546" y="3744195"/>
                <a:ext cx="2656115" cy="584775"/>
              </a:xfrm>
              <a:prstGeom prst="rect">
                <a:avLst/>
              </a:prstGeom>
              <a:noFill/>
            </p:spPr>
            <p:txBody>
              <a:bodyPr wrap="square" rtlCol="0">
                <a:spAutoFit/>
              </a:bodyPr>
              <a:lstStyle>
                <a:defPPr>
                  <a:defRPr lang="en-US"/>
                </a:defPPr>
                <a:lvl1pPr>
                  <a:defRPr sz="2400" b="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指导方略</a:t>
                </a:r>
              </a:p>
            </p:txBody>
          </p:sp>
        </p:grpSp>
      </p:grpSp>
      <p:pic>
        <p:nvPicPr>
          <p:cNvPr id="18" name="图片 17"/>
          <p:cNvPicPr>
            <a:picLocks noChangeAspect="1"/>
          </p:cNvPicPr>
          <p:nvPr/>
        </p:nvPicPr>
        <p:blipFill>
          <a:blip r:embed="rId5" cstate="screen"/>
          <a:stretch>
            <a:fillRect/>
          </a:stretch>
        </p:blipFill>
        <p:spPr>
          <a:xfrm flipH="1">
            <a:off x="8124366" y="3774436"/>
            <a:ext cx="3949359" cy="3106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55"/>
          <p:cNvSpPr/>
          <p:nvPr>
            <p:custDataLst>
              <p:tags r:id="rId1"/>
            </p:custDataLst>
          </p:nvPr>
        </p:nvSpPr>
        <p:spPr>
          <a:xfrm>
            <a:off x="5711983" y="2046195"/>
            <a:ext cx="4749576" cy="1382805"/>
          </a:xfrm>
          <a:prstGeom prst="roundRect">
            <a:avLst>
              <a:gd name="adj" fmla="val 22471"/>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endParaRPr>
          </a:p>
        </p:txBody>
      </p:sp>
      <p:sp>
        <p:nvSpPr>
          <p:cNvPr id="2" name="矩形 1"/>
          <p:cNvSpPr/>
          <p:nvPr/>
        </p:nvSpPr>
        <p:spPr>
          <a:xfrm>
            <a:off x="1149256" y="376536"/>
            <a:ext cx="3057247"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新时代强军建设</a:t>
            </a:r>
          </a:p>
        </p:txBody>
      </p:sp>
      <p:sp>
        <p:nvSpPr>
          <p:cNvPr id="3" name="文本框 2"/>
          <p:cNvSpPr txBox="1"/>
          <p:nvPr/>
        </p:nvSpPr>
        <p:spPr>
          <a:xfrm>
            <a:off x="5711983" y="3704903"/>
            <a:ext cx="4957021" cy="1465401"/>
          </a:xfrm>
          <a:prstGeom prst="rect">
            <a:avLst/>
          </a:prstGeom>
          <a:noFill/>
        </p:spPr>
        <p:txBody>
          <a:bodyPr wrap="square" rtlCol="0">
            <a:spAutoFit/>
          </a:bodyPr>
          <a:lstStyle/>
          <a:p>
            <a:pPr>
              <a:lnSpc>
                <a:spcPct val="130000"/>
              </a:lnSpc>
            </a:pPr>
            <a:r>
              <a:rPr lang="zh-CN" altLang="en-US" sz="1400" dirty="0">
                <a:solidFill>
                  <a:srgbClr val="C50009"/>
                </a:solidFill>
                <a:cs typeface="+mn-ea"/>
                <a:sym typeface="+mn-lt"/>
              </a:rPr>
              <a:t>我们的军队是人民军队，我们的国防是全民国防。我们要加强全民国防教育，巩固军政军民团结，为实现中国梦强军梦凝聚强大力量！</a:t>
            </a:r>
          </a:p>
          <a:p>
            <a:pPr>
              <a:lnSpc>
                <a:spcPct val="130000"/>
              </a:lnSpc>
            </a:pPr>
            <a:endParaRPr lang="zh-CN" altLang="en-US" sz="1400" dirty="0">
              <a:solidFill>
                <a:srgbClr val="C50009"/>
              </a:solidFill>
              <a:cs typeface="+mn-ea"/>
              <a:sym typeface="+mn-lt"/>
            </a:endParaRPr>
          </a:p>
          <a:p>
            <a:pPr>
              <a:lnSpc>
                <a:spcPct val="130000"/>
              </a:lnSpc>
            </a:pPr>
            <a:r>
              <a:rPr lang="en-US" altLang="zh-CN" sz="1400" dirty="0">
                <a:solidFill>
                  <a:srgbClr val="C50009"/>
                </a:solidFill>
                <a:cs typeface="+mn-ea"/>
                <a:sym typeface="+mn-lt"/>
              </a:rPr>
              <a:t>                                                                --</a:t>
            </a:r>
            <a:r>
              <a:rPr lang="zh-CN" altLang="en-US" sz="1400" dirty="0">
                <a:solidFill>
                  <a:srgbClr val="C50009"/>
                </a:solidFill>
                <a:cs typeface="+mn-ea"/>
                <a:sym typeface="+mn-lt"/>
              </a:rPr>
              <a:t>习近平总书记</a:t>
            </a:r>
          </a:p>
        </p:txBody>
      </p:sp>
      <p:sp>
        <p:nvSpPr>
          <p:cNvPr id="4" name="文本框 3"/>
          <p:cNvSpPr txBox="1"/>
          <p:nvPr/>
        </p:nvSpPr>
        <p:spPr>
          <a:xfrm>
            <a:off x="5941310" y="2198988"/>
            <a:ext cx="4498365" cy="1077218"/>
          </a:xfrm>
          <a:prstGeom prst="rect">
            <a:avLst/>
          </a:prstGeom>
          <a:noFill/>
        </p:spPr>
        <p:txBody>
          <a:bodyPr wrap="square" rtlCol="0">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党的十八大以来</a:t>
            </a:r>
          </a:p>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强军兴军开创了新局面</a:t>
            </a:r>
          </a:p>
        </p:txBody>
      </p:sp>
      <p:pic>
        <p:nvPicPr>
          <p:cNvPr id="7" name="PA-102240" descr="图片包含 人员, 服装&#10;&#10;描述已自动生成"/>
          <p:cNvPicPr>
            <a:picLocks noChangeAspect="1"/>
          </p:cNvPicPr>
          <p:nvPr>
            <p:custDataLst>
              <p:tags r:id="rId2"/>
            </p:custDataLst>
          </p:nvPr>
        </p:nvPicPr>
        <p:blipFill>
          <a:blip r:embed="rId5" cstate="screen"/>
          <a:stretch>
            <a:fillRect/>
          </a:stretch>
        </p:blipFill>
        <p:spPr>
          <a:xfrm>
            <a:off x="949207" y="2025794"/>
            <a:ext cx="4498365" cy="4832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1"/>
            <a:ext cx="12192000" cy="6858001"/>
          </a:xfrm>
          <a:prstGeom prst="rect">
            <a:avLst/>
          </a:prstGeom>
        </p:spPr>
      </p:pic>
      <p:pic>
        <p:nvPicPr>
          <p:cNvPr id="11" name="图片 10"/>
          <p:cNvPicPr>
            <a:picLocks noChangeAspect="1"/>
          </p:cNvPicPr>
          <p:nvPr/>
        </p:nvPicPr>
        <p:blipFill rotWithShape="1">
          <a:blip r:embed="rId4" cstate="screen"/>
          <a:srcRect r="-6381"/>
          <a:stretch>
            <a:fillRect/>
          </a:stretch>
        </p:blipFill>
        <p:spPr>
          <a:xfrm>
            <a:off x="3238557" y="1726691"/>
            <a:ext cx="2974831" cy="3170545"/>
          </a:xfrm>
          <a:prstGeom prst="rect">
            <a:avLst/>
          </a:prstGeom>
        </p:spPr>
      </p:pic>
      <p:pic>
        <p:nvPicPr>
          <p:cNvPr id="13" name="图片 12"/>
          <p:cNvPicPr>
            <a:picLocks noChangeAspect="1"/>
          </p:cNvPicPr>
          <p:nvPr/>
        </p:nvPicPr>
        <p:blipFill rotWithShape="1">
          <a:blip r:embed="rId5" cstate="screen"/>
          <a:srcRect/>
          <a:stretch>
            <a:fillRect/>
          </a:stretch>
        </p:blipFill>
        <p:spPr>
          <a:xfrm>
            <a:off x="3574323" y="1142999"/>
            <a:ext cx="1845128" cy="2456943"/>
          </a:xfrm>
          <a:prstGeom prst="rect">
            <a:avLst/>
          </a:prstGeom>
        </p:spPr>
      </p:pic>
      <p:pic>
        <p:nvPicPr>
          <p:cNvPr id="12" name="图片 11"/>
          <p:cNvPicPr>
            <a:picLocks noChangeAspect="1"/>
          </p:cNvPicPr>
          <p:nvPr/>
        </p:nvPicPr>
        <p:blipFill rotWithShape="1">
          <a:blip r:embed="rId6" cstate="screen"/>
          <a:srcRect/>
          <a:stretch>
            <a:fillRect/>
          </a:stretch>
        </p:blipFill>
        <p:spPr>
          <a:xfrm>
            <a:off x="1940485" y="3599942"/>
            <a:ext cx="5112803" cy="1966459"/>
          </a:xfrm>
          <a:prstGeom prst="rect">
            <a:avLst/>
          </a:prstGeom>
        </p:spPr>
      </p:pic>
      <p:grpSp>
        <p:nvGrpSpPr>
          <p:cNvPr id="9" name="组合 8"/>
          <p:cNvGrpSpPr/>
          <p:nvPr/>
        </p:nvGrpSpPr>
        <p:grpSpPr>
          <a:xfrm>
            <a:off x="-9051" y="382498"/>
            <a:ext cx="7053288" cy="6475502"/>
            <a:chOff x="-1610317" y="284681"/>
            <a:chExt cx="8258736" cy="7257587"/>
          </a:xfrm>
        </p:grpSpPr>
        <p:pic>
          <p:nvPicPr>
            <p:cNvPr id="5" name="图片 4"/>
            <p:cNvPicPr>
              <a:picLocks noChangeAspect="1"/>
            </p:cNvPicPr>
            <p:nvPr/>
          </p:nvPicPr>
          <p:blipFill rotWithShape="1">
            <a:blip r:embed="rId7" cstate="screen"/>
            <a:srcRect/>
            <a:stretch>
              <a:fillRect/>
            </a:stretch>
          </p:blipFill>
          <p:spPr>
            <a:xfrm>
              <a:off x="-1610317" y="284681"/>
              <a:ext cx="8258736" cy="6252529"/>
            </a:xfrm>
            <a:prstGeom prst="rect">
              <a:avLst/>
            </a:prstGeom>
          </p:spPr>
        </p:pic>
        <p:pic>
          <p:nvPicPr>
            <p:cNvPr id="8" name="图片 7"/>
            <p:cNvPicPr>
              <a:picLocks noChangeAspect="1"/>
            </p:cNvPicPr>
            <p:nvPr/>
          </p:nvPicPr>
          <p:blipFill rotWithShape="1">
            <a:blip r:embed="rId8" cstate="screen"/>
            <a:srcRect/>
            <a:stretch>
              <a:fillRect/>
            </a:stretch>
          </p:blipFill>
          <p:spPr>
            <a:xfrm>
              <a:off x="-1610317" y="1631511"/>
              <a:ext cx="4902159" cy="5910757"/>
            </a:xfrm>
            <a:prstGeom prst="rect">
              <a:avLst/>
            </a:prstGeom>
          </p:spPr>
        </p:pic>
      </p:grpSp>
      <p:pic>
        <p:nvPicPr>
          <p:cNvPr id="14" name="图片 13"/>
          <p:cNvPicPr>
            <a:picLocks noChangeAspect="1"/>
          </p:cNvPicPr>
          <p:nvPr/>
        </p:nvPicPr>
        <p:blipFill rotWithShape="1">
          <a:blip r:embed="rId9" cstate="screen"/>
          <a:srcRect/>
          <a:stretch>
            <a:fillRect/>
          </a:stretch>
        </p:blipFill>
        <p:spPr>
          <a:xfrm>
            <a:off x="4248206" y="1057526"/>
            <a:ext cx="1470653" cy="1267221"/>
          </a:xfrm>
          <a:prstGeom prst="rect">
            <a:avLst/>
          </a:prstGeom>
        </p:spPr>
      </p:pic>
      <p:grpSp>
        <p:nvGrpSpPr>
          <p:cNvPr id="21" name="组合 20"/>
          <p:cNvGrpSpPr/>
          <p:nvPr/>
        </p:nvGrpSpPr>
        <p:grpSpPr>
          <a:xfrm>
            <a:off x="9995502" y="340988"/>
            <a:ext cx="1839438" cy="424011"/>
            <a:chOff x="9647500" y="2010680"/>
            <a:chExt cx="1839438" cy="424011"/>
          </a:xfrm>
        </p:grpSpPr>
        <p:sp>
          <p:nvSpPr>
            <p:cNvPr id="22" name="文本框 21"/>
            <p:cNvSpPr txBox="1"/>
            <p:nvPr/>
          </p:nvSpPr>
          <p:spPr>
            <a:xfrm>
              <a:off x="9647500" y="2024549"/>
              <a:ext cx="1839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smtClean="0">
                  <a:ln>
                    <a:noFill/>
                  </a:ln>
                  <a:solidFill>
                    <a:srgbClr val="C50009"/>
                  </a:solidFill>
                  <a:effectLst/>
                  <a:uLnTx/>
                  <a:uFillTx/>
                  <a:cs typeface="+mn-ea"/>
                  <a:sym typeface="+mn-lt"/>
                </a:rPr>
                <a:t>1927—20XX</a:t>
              </a:r>
              <a:endParaRPr kumimoji="0" lang="zh-CN" altLang="en-US" b="0" i="0" u="none" strike="noStrike" kern="1200" cap="none" spc="0" normalizeH="0" baseline="0" noProof="0" dirty="0">
                <a:ln>
                  <a:noFill/>
                </a:ln>
                <a:solidFill>
                  <a:srgbClr val="C50009"/>
                </a:solidFill>
                <a:effectLst/>
                <a:uLnTx/>
                <a:uFillTx/>
                <a:cs typeface="+mn-ea"/>
                <a:sym typeface="+mn-lt"/>
              </a:endParaRPr>
            </a:p>
          </p:txBody>
        </p:sp>
        <p:sp>
          <p:nvSpPr>
            <p:cNvPr id="23" name="矩形 22"/>
            <p:cNvSpPr/>
            <p:nvPr/>
          </p:nvSpPr>
          <p:spPr>
            <a:xfrm>
              <a:off x="9673167" y="2010680"/>
              <a:ext cx="1756833" cy="424011"/>
            </a:xfrm>
            <a:prstGeom prst="rect">
              <a:avLst/>
            </a:prstGeom>
            <a:noFill/>
            <a:ln w="19050">
              <a:solidFill>
                <a:srgbClr val="B70B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50009"/>
                </a:solidFill>
                <a:effectLst/>
                <a:uLnTx/>
                <a:uFillTx/>
                <a:cs typeface="+mn-ea"/>
                <a:sym typeface="+mn-lt"/>
              </a:endParaRPr>
            </a:p>
          </p:txBody>
        </p:sp>
      </p:grpSp>
      <p:grpSp>
        <p:nvGrpSpPr>
          <p:cNvPr id="26" name="组合 25"/>
          <p:cNvGrpSpPr/>
          <p:nvPr/>
        </p:nvGrpSpPr>
        <p:grpSpPr>
          <a:xfrm>
            <a:off x="6462557" y="3987990"/>
            <a:ext cx="4701833" cy="1138612"/>
            <a:chOff x="6244227" y="3453586"/>
            <a:chExt cx="4701833" cy="1138612"/>
          </a:xfrm>
        </p:grpSpPr>
        <p:sp>
          <p:nvSpPr>
            <p:cNvPr id="20" name="文本框 19"/>
            <p:cNvSpPr txBox="1"/>
            <p:nvPr/>
          </p:nvSpPr>
          <p:spPr>
            <a:xfrm>
              <a:off x="6244227" y="3453586"/>
              <a:ext cx="4701833" cy="523220"/>
            </a:xfrm>
            <a:prstGeom prst="rect">
              <a:avLst/>
            </a:prstGeom>
            <a:noFill/>
          </p:spPr>
          <p:txBody>
            <a:bodyPr vert="horz" wrap="square" rtlCol="0">
              <a:spAutoFit/>
            </a:bodyPr>
            <a:lstStyle/>
            <a:p>
              <a:r>
                <a:rPr lang="zh-CN" altLang="en-US" sz="2800" dirty="0">
                  <a:solidFill>
                    <a:srgbClr val="C50009"/>
                  </a:solidFill>
                  <a:cs typeface="+mn-ea"/>
                  <a:sym typeface="+mn-lt"/>
                </a:rPr>
                <a:t>热烈庆祝中华国人民解放军</a:t>
              </a:r>
            </a:p>
          </p:txBody>
        </p:sp>
        <p:sp>
          <p:nvSpPr>
            <p:cNvPr id="24" name="文本框 23"/>
            <p:cNvSpPr txBox="1"/>
            <p:nvPr/>
          </p:nvSpPr>
          <p:spPr>
            <a:xfrm>
              <a:off x="7357707" y="4068978"/>
              <a:ext cx="2246630" cy="523220"/>
            </a:xfrm>
            <a:prstGeom prst="rect">
              <a:avLst/>
            </a:prstGeom>
            <a:noFill/>
          </p:spPr>
          <p:txBody>
            <a:bodyPr vert="horz" wrap="square" rtlCol="0">
              <a:spAutoFit/>
            </a:bodyPr>
            <a:lstStyle/>
            <a:p>
              <a:r>
                <a:rPr lang="zh-CN" altLang="en-US" sz="2800" dirty="0">
                  <a:solidFill>
                    <a:srgbClr val="C50009"/>
                  </a:solidFill>
                  <a:cs typeface="+mn-ea"/>
                  <a:sym typeface="+mn-lt"/>
                </a:rPr>
                <a:t>建</a:t>
              </a:r>
              <a:r>
                <a:rPr lang="zh-CN" altLang="en-US" sz="2800" dirty="0" smtClean="0">
                  <a:solidFill>
                    <a:srgbClr val="C50009"/>
                  </a:solidFill>
                  <a:cs typeface="+mn-ea"/>
                  <a:sym typeface="+mn-lt"/>
                </a:rPr>
                <a:t>军</a:t>
              </a:r>
              <a:r>
                <a:rPr lang="en-US" altLang="zh-CN" sz="2800" dirty="0" smtClean="0">
                  <a:solidFill>
                    <a:srgbClr val="C50009"/>
                  </a:solidFill>
                  <a:cs typeface="+mn-ea"/>
                  <a:sym typeface="+mn-lt"/>
                </a:rPr>
                <a:t>XX</a:t>
              </a:r>
              <a:r>
                <a:rPr lang="zh-CN" altLang="en-US" sz="2800" dirty="0" smtClean="0">
                  <a:solidFill>
                    <a:srgbClr val="C50009"/>
                  </a:solidFill>
                  <a:cs typeface="+mn-ea"/>
                  <a:sym typeface="+mn-lt"/>
                </a:rPr>
                <a:t>周</a:t>
              </a:r>
              <a:r>
                <a:rPr lang="zh-CN" altLang="en-US" sz="2800" dirty="0">
                  <a:solidFill>
                    <a:srgbClr val="C50009"/>
                  </a:solidFill>
                  <a:cs typeface="+mn-ea"/>
                  <a:sym typeface="+mn-lt"/>
                </a:rPr>
                <a:t>年</a:t>
              </a:r>
            </a:p>
          </p:txBody>
        </p:sp>
      </p:grpSp>
      <p:pic>
        <p:nvPicPr>
          <p:cNvPr id="25" name="图片 24"/>
          <p:cNvPicPr>
            <a:picLocks noChangeAspect="1"/>
          </p:cNvPicPr>
          <p:nvPr/>
        </p:nvPicPr>
        <p:blipFill rotWithShape="1">
          <a:blip r:embed="rId10" cstate="screen"/>
          <a:srcRect/>
          <a:stretch>
            <a:fillRect/>
          </a:stretch>
        </p:blipFill>
        <p:spPr>
          <a:xfrm rot="13670865" flipH="1" flipV="1">
            <a:off x="8761084" y="77361"/>
            <a:ext cx="3861400" cy="5786639"/>
          </a:xfrm>
          <a:prstGeom prst="rect">
            <a:avLst/>
          </a:prstGeom>
        </p:spPr>
      </p:pic>
      <p:pic>
        <p:nvPicPr>
          <p:cNvPr id="28" name="图片 27"/>
          <p:cNvPicPr>
            <a:picLocks noChangeAspect="1"/>
          </p:cNvPicPr>
          <p:nvPr/>
        </p:nvPicPr>
        <p:blipFill>
          <a:blip r:embed="rId11">
            <a:clrChange>
              <a:clrFrom>
                <a:srgbClr val="FFFFFF"/>
              </a:clrFrom>
              <a:clrTo>
                <a:srgbClr val="FFFFFF">
                  <a:alpha val="0"/>
                </a:srgbClr>
              </a:clrTo>
            </a:clrChange>
          </a:blip>
          <a:stretch>
            <a:fillRect/>
          </a:stretch>
        </p:blipFill>
        <p:spPr>
          <a:xfrm>
            <a:off x="7035186" y="5218774"/>
            <a:ext cx="3261090" cy="780091"/>
          </a:xfrm>
          <a:prstGeom prst="rect">
            <a:avLst/>
          </a:prstGeom>
        </p:spPr>
      </p:pic>
      <p:sp>
        <p:nvSpPr>
          <p:cNvPr id="29" name="矩形 28"/>
          <p:cNvSpPr/>
          <p:nvPr/>
        </p:nvSpPr>
        <p:spPr>
          <a:xfrm>
            <a:off x="5612978" y="1938986"/>
            <a:ext cx="6083717" cy="1862048"/>
          </a:xfrm>
          <a:prstGeom prst="rect">
            <a:avLst/>
          </a:prstGeom>
        </p:spPr>
        <p:txBody>
          <a:bodyPr wrap="none">
            <a:spAutoFit/>
          </a:bodyPr>
          <a:lstStyle/>
          <a:p>
            <a:r>
              <a:rPr lang="zh-CN" altLang="en-US" sz="115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1000" fill="hold"/>
                                        <p:tgtEl>
                                          <p:spTgt spid="26"/>
                                        </p:tgtEl>
                                        <p:attrNameLst>
                                          <p:attrName>ppt_w</p:attrName>
                                        </p:attrNameLst>
                                      </p:cBhvr>
                                      <p:tavLst>
                                        <p:tav tm="0">
                                          <p:val>
                                            <p:fltVal val="0"/>
                                          </p:val>
                                        </p:tav>
                                        <p:tav tm="100000">
                                          <p:val>
                                            <p:strVal val="#ppt_w"/>
                                          </p:val>
                                        </p:tav>
                                      </p:tavLst>
                                    </p:anim>
                                    <p:anim calcmode="lin" valueType="num">
                                      <p:cBhvr>
                                        <p:cTn id="51" dur="1000" fill="hold"/>
                                        <p:tgtEl>
                                          <p:spTgt spid="26"/>
                                        </p:tgtEl>
                                        <p:attrNameLst>
                                          <p:attrName>ppt_h</p:attrName>
                                        </p:attrNameLst>
                                      </p:cBhvr>
                                      <p:tavLst>
                                        <p:tav tm="0">
                                          <p:val>
                                            <p:fltVal val="0"/>
                                          </p:val>
                                        </p:tav>
                                        <p:tav tm="100000">
                                          <p:val>
                                            <p:strVal val="#ppt_h"/>
                                          </p:val>
                                        </p:tav>
                                      </p:tavLst>
                                    </p:anim>
                                    <p:anim calcmode="lin" valueType="num">
                                      <p:cBhvr>
                                        <p:cTn id="52" dur="1000" fill="hold"/>
                                        <p:tgtEl>
                                          <p:spTgt spid="26"/>
                                        </p:tgtEl>
                                        <p:attrNameLst>
                                          <p:attrName>style.rotation</p:attrName>
                                        </p:attrNameLst>
                                      </p:cBhvr>
                                      <p:tavLst>
                                        <p:tav tm="0">
                                          <p:val>
                                            <p:fltVal val="90"/>
                                          </p:val>
                                        </p:tav>
                                        <p:tav tm="100000">
                                          <p:val>
                                            <p:fltVal val="0"/>
                                          </p:val>
                                        </p:tav>
                                      </p:tavLst>
                                    </p:anim>
                                    <p:animEffect transition="in" filter="fade">
                                      <p:cBhvr>
                                        <p:cTn id="53" dur="10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 calcmode="lin" valueType="num">
                                      <p:cBhvr>
                                        <p:cTn id="58" dur="1000" fill="hold"/>
                                        <p:tgtEl>
                                          <p:spTgt spid="28"/>
                                        </p:tgtEl>
                                        <p:attrNameLst>
                                          <p:attrName>style.rotation</p:attrName>
                                        </p:attrNameLst>
                                      </p:cBhvr>
                                      <p:tavLst>
                                        <p:tav tm="0">
                                          <p:val>
                                            <p:fltVal val="90"/>
                                          </p:val>
                                        </p:tav>
                                        <p:tav tm="100000">
                                          <p:val>
                                            <p:fltVal val="0"/>
                                          </p:val>
                                        </p:tav>
                                      </p:tavLst>
                                    </p:anim>
                                    <p:animEffect transition="in" filter="fade">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srcRect/>
          <a:stretch>
            <a:fillRect/>
          </a:stretch>
        </p:blipFill>
        <p:spPr>
          <a:xfrm>
            <a:off x="0" y="-1"/>
            <a:ext cx="12192000" cy="6858001"/>
          </a:xfrm>
          <a:prstGeom prst="rect">
            <a:avLst/>
          </a:prstGeom>
        </p:spPr>
      </p:pic>
      <p:pic>
        <p:nvPicPr>
          <p:cNvPr id="28" name="PA-102221"/>
          <p:cNvPicPr>
            <a:picLocks noChangeAspect="1"/>
          </p:cNvPicPr>
          <p:nvPr>
            <p:custDataLst>
              <p:tags r:id="rId1"/>
            </p:custDataLst>
          </p:nvPr>
        </p:nvPicPr>
        <p:blipFill rotWithShape="1">
          <a:blip r:embed="rId5" cstate="screen"/>
          <a:srcRect l="19495" b="6427"/>
          <a:stretch>
            <a:fillRect/>
          </a:stretch>
        </p:blipFill>
        <p:spPr>
          <a:xfrm>
            <a:off x="0" y="0"/>
            <a:ext cx="10160000" cy="7759700"/>
          </a:xfrm>
          <a:prstGeom prst="rect">
            <a:avLst/>
          </a:prstGeom>
        </p:spPr>
      </p:pic>
      <p:sp>
        <p:nvSpPr>
          <p:cNvPr id="4" name="文本框 3"/>
          <p:cNvSpPr txBox="1"/>
          <p:nvPr/>
        </p:nvSpPr>
        <p:spPr>
          <a:xfrm>
            <a:off x="9375506" y="971362"/>
            <a:ext cx="1200329" cy="2123658"/>
          </a:xfrm>
          <a:prstGeom prst="rect">
            <a:avLst/>
          </a:prstGeom>
          <a:noFill/>
          <a:ln w="28575">
            <a:noFill/>
          </a:ln>
        </p:spPr>
        <p:txBody>
          <a:bodyPr vert="horz" wrap="square" rtlCol="0">
            <a:spAutoFit/>
          </a:bodyPr>
          <a:lstStyle>
            <a:defPPr>
              <a:defRPr lang="en-US"/>
            </a:defPPr>
            <a:lvl1pPr algn="ctr">
              <a:defRPr sz="6600" b="1">
                <a:ln w="9525">
                  <a:solidFill>
                    <a:schemeClr val="bg1">
                      <a:alpha val="90000"/>
                    </a:schemeClr>
                  </a:solid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目录</a:t>
            </a:r>
          </a:p>
        </p:txBody>
      </p:sp>
      <p:pic>
        <p:nvPicPr>
          <p:cNvPr id="6" name="图片 5"/>
          <p:cNvPicPr>
            <a:picLocks noChangeAspect="1"/>
          </p:cNvPicPr>
          <p:nvPr/>
        </p:nvPicPr>
        <p:blipFill>
          <a:blip r:embed="rId6" cstate="screen"/>
          <a:stretch>
            <a:fillRect/>
          </a:stretch>
        </p:blipFill>
        <p:spPr>
          <a:xfrm>
            <a:off x="7442128" y="3103419"/>
            <a:ext cx="4749872" cy="3754582"/>
          </a:xfrm>
          <a:prstGeom prst="rect">
            <a:avLst/>
          </a:prstGeom>
        </p:spPr>
      </p:pic>
      <p:sp>
        <p:nvSpPr>
          <p:cNvPr id="9" name="矩形 8"/>
          <p:cNvSpPr/>
          <p:nvPr/>
        </p:nvSpPr>
        <p:spPr>
          <a:xfrm>
            <a:off x="2032000" y="1878554"/>
            <a:ext cx="4616970"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第一章 建军节的诞生</a:t>
            </a:r>
          </a:p>
        </p:txBody>
      </p:sp>
      <p:sp>
        <p:nvSpPr>
          <p:cNvPr id="14" name="矩形 13"/>
          <p:cNvSpPr/>
          <p:nvPr/>
        </p:nvSpPr>
        <p:spPr>
          <a:xfrm>
            <a:off x="2032000" y="2811636"/>
            <a:ext cx="6001964"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第二章 中国人民解放军简史</a:t>
            </a:r>
          </a:p>
        </p:txBody>
      </p:sp>
      <p:sp>
        <p:nvSpPr>
          <p:cNvPr id="19" name="矩形 18"/>
          <p:cNvSpPr/>
          <p:nvPr/>
        </p:nvSpPr>
        <p:spPr>
          <a:xfrm>
            <a:off x="2032000" y="3744718"/>
            <a:ext cx="4616970"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第三章 国防建设意义</a:t>
            </a:r>
          </a:p>
        </p:txBody>
      </p:sp>
      <p:sp>
        <p:nvSpPr>
          <p:cNvPr id="24" name="矩形 23"/>
          <p:cNvSpPr/>
          <p:nvPr/>
        </p:nvSpPr>
        <p:spPr>
          <a:xfrm>
            <a:off x="2032000" y="4677799"/>
            <a:ext cx="5078634" cy="646331"/>
          </a:xfrm>
          <a:prstGeom prst="rect">
            <a:avLst/>
          </a:prstGeom>
        </p:spPr>
        <p:txBody>
          <a:bodyPr wrap="none">
            <a:spAutoFit/>
          </a:bodyPr>
          <a:lstStyle/>
          <a:p>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第四章 新时代强军建设</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screen"/>
          <a:srcRect/>
          <a:stretch>
            <a:fillRect/>
          </a:stretch>
        </p:blipFill>
        <p:spPr>
          <a:xfrm>
            <a:off x="0" y="-1"/>
            <a:ext cx="12192000" cy="6858001"/>
          </a:xfrm>
          <a:prstGeom prst="rect">
            <a:avLst/>
          </a:prstGeom>
        </p:spPr>
      </p:pic>
      <p:pic>
        <p:nvPicPr>
          <p:cNvPr id="3" name="图片 2"/>
          <p:cNvPicPr>
            <a:picLocks noChangeAspect="1"/>
          </p:cNvPicPr>
          <p:nvPr/>
        </p:nvPicPr>
        <p:blipFill rotWithShape="1">
          <a:blip r:embed="rId6" cstate="screen"/>
          <a:srcRect/>
          <a:stretch>
            <a:fillRect/>
          </a:stretch>
        </p:blipFill>
        <p:spPr>
          <a:xfrm>
            <a:off x="3435347" y="5544787"/>
            <a:ext cx="5321301" cy="2121250"/>
          </a:xfrm>
          <a:prstGeom prst="rect">
            <a:avLst/>
          </a:prstGeom>
        </p:spPr>
      </p:pic>
      <p:sp>
        <p:nvSpPr>
          <p:cNvPr id="6" name="PA-102255"/>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第一章</a:t>
            </a:r>
          </a:p>
        </p:txBody>
      </p:sp>
      <p:sp>
        <p:nvSpPr>
          <p:cNvPr id="7" name="矩形 6"/>
          <p:cNvSpPr/>
          <p:nvPr/>
        </p:nvSpPr>
        <p:spPr>
          <a:xfrm>
            <a:off x="3695341" y="2594531"/>
            <a:ext cx="4801314"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pic>
        <p:nvPicPr>
          <p:cNvPr id="8" name="PA-102257"/>
          <p:cNvPicPr>
            <a:picLocks noChangeAspect="1"/>
          </p:cNvPicPr>
          <p:nvPr>
            <p:custDataLst>
              <p:tags r:id="rId2"/>
            </p:custDataLst>
          </p:nvPr>
        </p:nvPicPr>
        <p:blipFill rotWithShape="1">
          <a:blip r:embed="rId7" cstate="screen"/>
          <a:srcRect/>
          <a:stretch>
            <a:fillRect/>
          </a:stretch>
        </p:blipFill>
        <p:spPr>
          <a:xfrm>
            <a:off x="3666532" y="3582742"/>
            <a:ext cx="4858933" cy="830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grpSp>
        <p:nvGrpSpPr>
          <p:cNvPr id="27" name="组合 26"/>
          <p:cNvGrpSpPr/>
          <p:nvPr/>
        </p:nvGrpSpPr>
        <p:grpSpPr>
          <a:xfrm>
            <a:off x="4529825" y="1734620"/>
            <a:ext cx="6110205" cy="1411173"/>
            <a:chOff x="5088625" y="1683820"/>
            <a:chExt cx="6110205" cy="1411173"/>
          </a:xfrm>
        </p:grpSpPr>
        <p:grpSp>
          <p:nvGrpSpPr>
            <p:cNvPr id="15" name="组合 14"/>
            <p:cNvGrpSpPr/>
            <p:nvPr/>
          </p:nvGrpSpPr>
          <p:grpSpPr>
            <a:xfrm>
              <a:off x="6096000" y="1683820"/>
              <a:ext cx="5102830" cy="1411173"/>
              <a:chOff x="6506579" y="2174960"/>
              <a:chExt cx="5102830" cy="1411173"/>
            </a:xfrm>
          </p:grpSpPr>
          <p:sp>
            <p:nvSpPr>
              <p:cNvPr id="16" name="文本框 15"/>
              <p:cNvSpPr txBox="1"/>
              <p:nvPr/>
            </p:nvSpPr>
            <p:spPr>
              <a:xfrm>
                <a:off x="6506579" y="2174960"/>
                <a:ext cx="265611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南昌起义</a:t>
                </a:r>
              </a:p>
            </p:txBody>
          </p:sp>
          <p:sp>
            <p:nvSpPr>
              <p:cNvPr id="17" name="文本框 16"/>
              <p:cNvSpPr txBox="1"/>
              <p:nvPr/>
            </p:nvSpPr>
            <p:spPr>
              <a:xfrm>
                <a:off x="6506579" y="2653570"/>
                <a:ext cx="5102830" cy="932563"/>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C50009"/>
                    </a:solidFill>
                    <a:effectLst/>
                    <a:uLnTx/>
                    <a:uFillTx/>
                    <a:cs typeface="+mn-ea"/>
                    <a:sym typeface="+mn-lt"/>
                  </a:rPr>
                  <a:t>八一南昌起义，指的是中国共产党为了反抗国民党反动派的屠杀政策，挽救中国革命，</a:t>
                </a:r>
                <a:r>
                  <a:rPr kumimoji="0" lang="en-US" altLang="zh-CN" sz="1400" b="0" i="0" u="none" strike="noStrike" kern="0" cap="none" spc="0" normalizeH="0" baseline="0" noProof="0" dirty="0">
                    <a:ln>
                      <a:noFill/>
                    </a:ln>
                    <a:solidFill>
                      <a:srgbClr val="C50009"/>
                    </a:solidFill>
                    <a:effectLst/>
                    <a:uLnTx/>
                    <a:uFillTx/>
                    <a:cs typeface="+mn-ea"/>
                    <a:sym typeface="+mn-lt"/>
                  </a:rPr>
                  <a:t>1927</a:t>
                </a:r>
                <a:r>
                  <a:rPr kumimoji="0" lang="zh-CN" altLang="en-US" sz="1400" b="0" i="0" u="none" strike="noStrike" kern="0" cap="none" spc="0" normalizeH="0" baseline="0" noProof="0" dirty="0">
                    <a:ln>
                      <a:noFill/>
                    </a:ln>
                    <a:solidFill>
                      <a:srgbClr val="C50009"/>
                    </a:solidFill>
                    <a:effectLst/>
                    <a:uLnTx/>
                    <a:uFillTx/>
                    <a:cs typeface="+mn-ea"/>
                    <a:sym typeface="+mn-lt"/>
                  </a:rPr>
                  <a:t>年</a:t>
                </a:r>
                <a:r>
                  <a:rPr kumimoji="0" lang="en-US" altLang="zh-CN" sz="1400" b="0" i="0" u="none" strike="noStrike" kern="0" cap="none" spc="0" normalizeH="0" baseline="0" noProof="0" dirty="0">
                    <a:ln>
                      <a:noFill/>
                    </a:ln>
                    <a:solidFill>
                      <a:srgbClr val="C50009"/>
                    </a:solidFill>
                    <a:effectLst/>
                    <a:uLnTx/>
                    <a:uFillTx/>
                    <a:cs typeface="+mn-ea"/>
                    <a:sym typeface="+mn-lt"/>
                  </a:rPr>
                  <a:t>8</a:t>
                </a:r>
                <a:r>
                  <a:rPr kumimoji="0" lang="zh-CN" altLang="en-US" sz="1400" b="0" i="0" u="none" strike="noStrike" kern="0" cap="none" spc="0" normalizeH="0" baseline="0" noProof="0" dirty="0">
                    <a:ln>
                      <a:noFill/>
                    </a:ln>
                    <a:solidFill>
                      <a:srgbClr val="C50009"/>
                    </a:solidFill>
                    <a:effectLst/>
                    <a:uLnTx/>
                    <a:uFillTx/>
                    <a:cs typeface="+mn-ea"/>
                    <a:sym typeface="+mn-lt"/>
                  </a:rPr>
                  <a:t>月</a:t>
                </a:r>
                <a:r>
                  <a:rPr kumimoji="0" lang="en-US" altLang="zh-CN" sz="1400" b="0" i="0" u="none" strike="noStrike" kern="0" cap="none" spc="0" normalizeH="0" baseline="0" noProof="0" dirty="0">
                    <a:ln>
                      <a:noFill/>
                    </a:ln>
                    <a:solidFill>
                      <a:srgbClr val="C50009"/>
                    </a:solidFill>
                    <a:effectLst/>
                    <a:uLnTx/>
                    <a:uFillTx/>
                    <a:cs typeface="+mn-ea"/>
                    <a:sym typeface="+mn-lt"/>
                  </a:rPr>
                  <a:t>1</a:t>
                </a:r>
                <a:r>
                  <a:rPr kumimoji="0" lang="zh-CN" altLang="en-US" sz="1400" b="0" i="0" u="none" strike="noStrike" kern="0" cap="none" spc="0" normalizeH="0" baseline="0" noProof="0" dirty="0">
                    <a:ln>
                      <a:noFill/>
                    </a:ln>
                    <a:solidFill>
                      <a:srgbClr val="C50009"/>
                    </a:solidFill>
                    <a:effectLst/>
                    <a:uLnTx/>
                    <a:uFillTx/>
                    <a:cs typeface="+mn-ea"/>
                    <a:sym typeface="+mn-lt"/>
                  </a:rPr>
                  <a:t>日由中国共产党领导并发动的在江西南昌针对中国国民党反动迫害的武装起义；</a:t>
                </a:r>
                <a:endParaRPr kumimoji="0" lang="en-US" altLang="zh-CN" sz="1400" b="0" i="0" u="none" strike="noStrike" kern="0" cap="none" spc="0" normalizeH="0" baseline="0" noProof="0" dirty="0">
                  <a:ln>
                    <a:noFill/>
                  </a:ln>
                  <a:solidFill>
                    <a:srgbClr val="C50009"/>
                  </a:solidFill>
                  <a:effectLst/>
                  <a:uLnTx/>
                  <a:uFillTx/>
                  <a:cs typeface="+mn-ea"/>
                  <a:sym typeface="+mn-lt"/>
                </a:endParaRPr>
              </a:p>
            </p:txBody>
          </p:sp>
        </p:grpSp>
        <p:sp>
          <p:nvSpPr>
            <p:cNvPr id="24" name="PA-1022147"/>
            <p:cNvSpPr/>
            <p:nvPr>
              <p:custDataLst>
                <p:tags r:id="rId2"/>
              </p:custDataLst>
            </p:nvPr>
          </p:nvSpPr>
          <p:spPr>
            <a:xfrm>
              <a:off x="5088625" y="1700765"/>
              <a:ext cx="854973" cy="854973"/>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a:t>
              </a:r>
              <a:endParaRPr lang="zh-CN" altLang="en-US" sz="4800" dirty="0">
                <a:solidFill>
                  <a:srgbClr val="AE1424"/>
                </a:solidFill>
                <a:cs typeface="+mn-ea"/>
                <a:sym typeface="+mn-lt"/>
              </a:endParaRPr>
            </a:p>
          </p:txBody>
        </p:sp>
      </p:grpSp>
      <p:grpSp>
        <p:nvGrpSpPr>
          <p:cNvPr id="26" name="组合 25"/>
          <p:cNvGrpSpPr/>
          <p:nvPr/>
        </p:nvGrpSpPr>
        <p:grpSpPr>
          <a:xfrm>
            <a:off x="4529826" y="3945978"/>
            <a:ext cx="6110204" cy="1394228"/>
            <a:chOff x="5088626" y="3895178"/>
            <a:chExt cx="6110204" cy="1394228"/>
          </a:xfrm>
        </p:grpSpPr>
        <p:grpSp>
          <p:nvGrpSpPr>
            <p:cNvPr id="19" name="组合 18"/>
            <p:cNvGrpSpPr/>
            <p:nvPr/>
          </p:nvGrpSpPr>
          <p:grpSpPr>
            <a:xfrm>
              <a:off x="6096000" y="3895178"/>
              <a:ext cx="5102830" cy="1394228"/>
              <a:chOff x="6483957" y="4300553"/>
              <a:chExt cx="5102830" cy="1394228"/>
            </a:xfrm>
          </p:grpSpPr>
          <p:sp>
            <p:nvSpPr>
              <p:cNvPr id="20" name="文本框 19"/>
              <p:cNvSpPr txBox="1"/>
              <p:nvPr/>
            </p:nvSpPr>
            <p:spPr>
              <a:xfrm>
                <a:off x="6483957" y="4762218"/>
                <a:ext cx="5102830" cy="932563"/>
              </a:xfrm>
              <a:prstGeom prst="rect">
                <a:avLst/>
              </a:prstGeom>
              <a:noFill/>
            </p:spPr>
            <p:txBody>
              <a:bodyPr wrap="square" rtlCol="0">
                <a:spAutoFit/>
              </a:bodyPr>
              <a:lstStyle>
                <a:defPPr>
                  <a:defRPr lang="zh-CN"/>
                </a:defPPr>
                <a:lvl1pPr>
                  <a:lnSpc>
                    <a:spcPct val="130000"/>
                  </a:lnSpc>
                  <a:defRPr>
                    <a:solidFill>
                      <a:srgbClr val="FEEFDA"/>
                    </a:solidFill>
                    <a:latin typeface="字魂36号-正文宋楷" panose="00000500000000000000" pitchFamily="2" charset="-122"/>
                    <a:ea typeface="字魂36号-正文宋楷" panose="00000500000000000000" pitchFamily="2"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C50009"/>
                    </a:solidFill>
                    <a:effectLst/>
                    <a:uLnTx/>
                    <a:uFillTx/>
                    <a:latin typeface="+mn-lt"/>
                    <a:ea typeface="+mn-ea"/>
                    <a:cs typeface="+mn-ea"/>
                    <a:sym typeface="+mn-lt"/>
                  </a:rPr>
                  <a:t>打响了武装反抗国民党反动派的第一枪，创立了中国共产党领导的正规军事武装力量，揭开了中国共产党独立领导武装斗争和创建革命军队的序幕；</a:t>
                </a:r>
              </a:p>
            </p:txBody>
          </p:sp>
          <p:sp>
            <p:nvSpPr>
              <p:cNvPr id="21" name="文本框 20"/>
              <p:cNvSpPr txBox="1"/>
              <p:nvPr/>
            </p:nvSpPr>
            <p:spPr>
              <a:xfrm>
                <a:off x="6483957" y="4300553"/>
                <a:ext cx="227036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意义与结果</a:t>
                </a:r>
              </a:p>
            </p:txBody>
          </p:sp>
        </p:grpSp>
        <p:sp>
          <p:nvSpPr>
            <p:cNvPr id="25" name="PA-1022147"/>
            <p:cNvSpPr/>
            <p:nvPr>
              <p:custDataLst>
                <p:tags r:id="rId1"/>
              </p:custDataLst>
            </p:nvPr>
          </p:nvSpPr>
          <p:spPr>
            <a:xfrm>
              <a:off x="5088626" y="3895178"/>
              <a:ext cx="854973" cy="854973"/>
            </a:xfrm>
            <a:prstGeom prst="ellipse">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a:t>
              </a:r>
              <a:endParaRPr lang="zh-CN" altLang="en-US" sz="4800" dirty="0">
                <a:solidFill>
                  <a:srgbClr val="AE1424"/>
                </a:solidFill>
                <a:cs typeface="+mn-ea"/>
                <a:sym typeface="+mn-lt"/>
              </a:endParaRPr>
            </a:p>
          </p:txBody>
        </p:sp>
      </p:grpSp>
      <p:pic>
        <p:nvPicPr>
          <p:cNvPr id="28" name="图片 27"/>
          <p:cNvPicPr>
            <a:picLocks noChangeAspect="1"/>
          </p:cNvPicPr>
          <p:nvPr/>
        </p:nvPicPr>
        <p:blipFill>
          <a:blip r:embed="rId5" cstate="screen"/>
          <a:stretch>
            <a:fillRect/>
          </a:stretch>
        </p:blipFill>
        <p:spPr>
          <a:xfrm>
            <a:off x="831175" y="1450032"/>
            <a:ext cx="2929171" cy="5407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256" y="376536"/>
            <a:ext cx="2646878"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建军节的诞生</a:t>
            </a:r>
          </a:p>
        </p:txBody>
      </p:sp>
      <p:grpSp>
        <p:nvGrpSpPr>
          <p:cNvPr id="16" name="组合 15"/>
          <p:cNvGrpSpPr/>
          <p:nvPr/>
        </p:nvGrpSpPr>
        <p:grpSpPr>
          <a:xfrm>
            <a:off x="4273525" y="1660439"/>
            <a:ext cx="6940574" cy="1240724"/>
            <a:chOff x="1087060" y="2067094"/>
            <a:chExt cx="6940574" cy="1240724"/>
          </a:xfrm>
        </p:grpSpPr>
        <p:sp>
          <p:nvSpPr>
            <p:cNvPr id="15" name="PA-1022153"/>
            <p:cNvSpPr/>
            <p:nvPr>
              <p:custDataLst>
                <p:tags r:id="rId4"/>
              </p:custDataLst>
            </p:nvPr>
          </p:nvSpPr>
          <p:spPr bwMode="auto">
            <a:xfrm flipH="1">
              <a:off x="1087060" y="2108516"/>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4" name="文本框 3"/>
            <p:cNvSpPr txBox="1"/>
            <p:nvPr/>
          </p:nvSpPr>
          <p:spPr>
            <a:xfrm>
              <a:off x="1202536" y="2067094"/>
              <a:ext cx="3916625" cy="584775"/>
            </a:xfrm>
            <a:prstGeom prst="rect">
              <a:avLst/>
            </a:prstGeom>
            <a:noFill/>
          </p:spPr>
          <p:txBody>
            <a:bodyPr wrap="square" rtlCol="0">
              <a:spAutoFit/>
            </a:bodyPr>
            <a:lstStyle/>
            <a:p>
              <a:pPr defTabSz="914400"/>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确定红军成立纪念日</a:t>
              </a:r>
            </a:p>
          </p:txBody>
        </p:sp>
        <p:sp>
          <p:nvSpPr>
            <p:cNvPr id="5" name="文本框 4"/>
            <p:cNvSpPr txBox="1"/>
            <p:nvPr/>
          </p:nvSpPr>
          <p:spPr>
            <a:xfrm>
              <a:off x="1244995" y="2682647"/>
              <a:ext cx="6782639" cy="625171"/>
            </a:xfrm>
            <a:prstGeom prst="rect">
              <a:avLst/>
            </a:prstGeom>
            <a:noFill/>
          </p:spPr>
          <p:txBody>
            <a:bodyPr wrap="square" rtlCol="0">
              <a:spAutoFit/>
            </a:bodyPr>
            <a:lstStyle/>
            <a:p>
              <a:pPr algn="just" defTabSz="914400">
                <a:lnSpc>
                  <a:spcPct val="130000"/>
                </a:lnSpc>
              </a:pPr>
              <a:r>
                <a:rPr lang="en-US" altLang="zh-CN" sz="1400" dirty="0">
                  <a:solidFill>
                    <a:srgbClr val="C50009"/>
                  </a:solidFill>
                  <a:cs typeface="+mn-ea"/>
                  <a:sym typeface="+mn-lt"/>
                </a:rPr>
                <a:t>1933</a:t>
              </a:r>
              <a:r>
                <a:rPr lang="zh-CN" altLang="en-US" sz="1400" dirty="0">
                  <a:solidFill>
                    <a:srgbClr val="C50009"/>
                  </a:solidFill>
                  <a:cs typeface="+mn-ea"/>
                  <a:sym typeface="+mn-lt"/>
                </a:rPr>
                <a:t>年</a:t>
              </a:r>
              <a:r>
                <a:rPr lang="en-US" altLang="zh-CN" sz="1400" dirty="0">
                  <a:solidFill>
                    <a:srgbClr val="C50009"/>
                  </a:solidFill>
                  <a:cs typeface="+mn-ea"/>
                  <a:sym typeface="+mn-lt"/>
                </a:rPr>
                <a:t>7</a:t>
              </a:r>
              <a:r>
                <a:rPr lang="zh-CN" altLang="en-US" sz="1400" dirty="0">
                  <a:solidFill>
                    <a:srgbClr val="C50009"/>
                  </a:solidFill>
                  <a:cs typeface="+mn-ea"/>
                  <a:sym typeface="+mn-lt"/>
                </a:rPr>
                <a:t>月</a:t>
              </a:r>
              <a:r>
                <a:rPr lang="en-US" altLang="zh-CN" sz="1400" dirty="0">
                  <a:solidFill>
                    <a:srgbClr val="C50009"/>
                  </a:solidFill>
                  <a:cs typeface="+mn-ea"/>
                  <a:sym typeface="+mn-lt"/>
                </a:rPr>
                <a:t>11</a:t>
              </a:r>
              <a:r>
                <a:rPr lang="zh-CN" altLang="en-US" sz="1400" dirty="0">
                  <a:solidFill>
                    <a:srgbClr val="C50009"/>
                  </a:solidFill>
                  <a:cs typeface="+mn-ea"/>
                  <a:sym typeface="+mn-lt"/>
                </a:rPr>
                <a:t>日，中华苏维埃共和国临时中央政府根据中央革命军事委员会</a:t>
              </a:r>
              <a:r>
                <a:rPr lang="en-US" altLang="zh-CN" sz="1400" dirty="0">
                  <a:solidFill>
                    <a:srgbClr val="C50009"/>
                  </a:solidFill>
                  <a:cs typeface="+mn-ea"/>
                  <a:sym typeface="+mn-lt"/>
                </a:rPr>
                <a:t>6</a:t>
              </a:r>
              <a:r>
                <a:rPr lang="zh-CN" altLang="en-US" sz="1400" dirty="0">
                  <a:solidFill>
                    <a:srgbClr val="C50009"/>
                  </a:solidFill>
                  <a:cs typeface="+mn-ea"/>
                  <a:sym typeface="+mn-lt"/>
                </a:rPr>
                <a:t>月</a:t>
              </a:r>
              <a:r>
                <a:rPr lang="en-US" altLang="zh-CN" sz="1400" dirty="0">
                  <a:solidFill>
                    <a:srgbClr val="C50009"/>
                  </a:solidFill>
                  <a:cs typeface="+mn-ea"/>
                  <a:sym typeface="+mn-lt"/>
                </a:rPr>
                <a:t>30</a:t>
              </a:r>
              <a:r>
                <a:rPr lang="zh-CN" altLang="en-US" sz="1400" dirty="0">
                  <a:solidFill>
                    <a:srgbClr val="C50009"/>
                  </a:solidFill>
                  <a:cs typeface="+mn-ea"/>
                  <a:sym typeface="+mn-lt"/>
                </a:rPr>
                <a:t>日的建议，决定</a:t>
              </a:r>
              <a:r>
                <a:rPr lang="en-US" altLang="zh-CN" sz="1400" dirty="0">
                  <a:solidFill>
                    <a:srgbClr val="C50009"/>
                  </a:solidFill>
                  <a:cs typeface="+mn-ea"/>
                  <a:sym typeface="+mn-lt"/>
                </a:rPr>
                <a:t>8</a:t>
              </a:r>
              <a:r>
                <a:rPr lang="zh-CN" altLang="en-US" sz="1400" dirty="0">
                  <a:solidFill>
                    <a:srgbClr val="C50009"/>
                  </a:solidFill>
                  <a:cs typeface="+mn-ea"/>
                  <a:sym typeface="+mn-lt"/>
                </a:rPr>
                <a:t>月</a:t>
              </a:r>
              <a:r>
                <a:rPr lang="en-US" altLang="zh-CN" sz="1400" dirty="0">
                  <a:solidFill>
                    <a:srgbClr val="C50009"/>
                  </a:solidFill>
                  <a:cs typeface="+mn-ea"/>
                  <a:sym typeface="+mn-lt"/>
                </a:rPr>
                <a:t>1</a:t>
              </a:r>
              <a:r>
                <a:rPr lang="zh-CN" altLang="en-US" sz="1400" dirty="0">
                  <a:solidFill>
                    <a:srgbClr val="C50009"/>
                  </a:solidFill>
                  <a:cs typeface="+mn-ea"/>
                  <a:sym typeface="+mn-lt"/>
                </a:rPr>
                <a:t>日为中国工农红军成立纪念日。</a:t>
              </a:r>
            </a:p>
          </p:txBody>
        </p:sp>
      </p:grpSp>
      <p:grpSp>
        <p:nvGrpSpPr>
          <p:cNvPr id="19" name="组合 18"/>
          <p:cNvGrpSpPr/>
          <p:nvPr/>
        </p:nvGrpSpPr>
        <p:grpSpPr>
          <a:xfrm>
            <a:off x="4273525" y="3146628"/>
            <a:ext cx="6907071" cy="1262077"/>
            <a:chOff x="4660290" y="1582520"/>
            <a:chExt cx="6907071" cy="1262077"/>
          </a:xfrm>
        </p:grpSpPr>
        <p:sp>
          <p:nvSpPr>
            <p:cNvPr id="17" name="PA-1022153"/>
            <p:cNvSpPr/>
            <p:nvPr>
              <p:custDataLst>
                <p:tags r:id="rId3"/>
              </p:custDataLst>
            </p:nvPr>
          </p:nvSpPr>
          <p:spPr bwMode="auto">
            <a:xfrm flipH="1">
              <a:off x="4660290" y="1644076"/>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8" name="文本框 7"/>
            <p:cNvSpPr txBox="1"/>
            <p:nvPr/>
          </p:nvSpPr>
          <p:spPr>
            <a:xfrm>
              <a:off x="4782629" y="1582520"/>
              <a:ext cx="3952222"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军旗和军徽主要标志</a:t>
              </a:r>
            </a:p>
          </p:txBody>
        </p:sp>
        <p:sp>
          <p:nvSpPr>
            <p:cNvPr id="9" name="文本框 8"/>
            <p:cNvSpPr txBox="1"/>
            <p:nvPr/>
          </p:nvSpPr>
          <p:spPr>
            <a:xfrm>
              <a:off x="4784723" y="2219426"/>
              <a:ext cx="6782638" cy="625171"/>
            </a:xfrm>
            <a:prstGeom prst="rect">
              <a:avLst/>
            </a:prstGeom>
            <a:noFill/>
          </p:spPr>
          <p:txBody>
            <a:bodyPr wrap="square" rtlCol="0">
              <a:spAutoFit/>
            </a:bodyPr>
            <a:lstStyle/>
            <a:p>
              <a:pPr algn="just" defTabSz="914400">
                <a:lnSpc>
                  <a:spcPct val="130000"/>
                </a:lnSpc>
              </a:pPr>
              <a:r>
                <a:rPr lang="en-US" altLang="zh-CN" sz="1400" dirty="0">
                  <a:solidFill>
                    <a:srgbClr val="C50009"/>
                  </a:solidFill>
                  <a:cs typeface="+mn-ea"/>
                  <a:sym typeface="+mn-lt"/>
                </a:rPr>
                <a:t>1949</a:t>
              </a:r>
              <a:r>
                <a:rPr lang="zh-CN" altLang="en-US" sz="1400" dirty="0">
                  <a:solidFill>
                    <a:srgbClr val="C50009"/>
                  </a:solidFill>
                  <a:cs typeface="+mn-ea"/>
                  <a:sym typeface="+mn-lt"/>
                </a:rPr>
                <a:t>年</a:t>
              </a:r>
              <a:r>
                <a:rPr lang="en-US" altLang="zh-CN" sz="1400" dirty="0">
                  <a:solidFill>
                    <a:srgbClr val="C50009"/>
                  </a:solidFill>
                  <a:cs typeface="+mn-ea"/>
                  <a:sym typeface="+mn-lt"/>
                </a:rPr>
                <a:t>6</a:t>
              </a:r>
              <a:r>
                <a:rPr lang="zh-CN" altLang="en-US" sz="1400" dirty="0">
                  <a:solidFill>
                    <a:srgbClr val="C50009"/>
                  </a:solidFill>
                  <a:cs typeface="+mn-ea"/>
                  <a:sym typeface="+mn-lt"/>
                </a:rPr>
                <a:t>月</a:t>
              </a:r>
              <a:r>
                <a:rPr lang="en-US" altLang="zh-CN" sz="1400" dirty="0">
                  <a:solidFill>
                    <a:srgbClr val="C50009"/>
                  </a:solidFill>
                  <a:cs typeface="+mn-ea"/>
                  <a:sym typeface="+mn-lt"/>
                </a:rPr>
                <a:t>15</a:t>
              </a:r>
              <a:r>
                <a:rPr lang="zh-CN" altLang="en-US" sz="1400" dirty="0">
                  <a:solidFill>
                    <a:srgbClr val="C50009"/>
                  </a:solidFill>
                  <a:cs typeface="+mn-ea"/>
                  <a:sym typeface="+mn-lt"/>
                </a:rPr>
                <a:t>日，中国人民革命军事委员会发布命令，规定以“八一”两字作为中国人民解放军军旗和军徽的主要标志。</a:t>
              </a:r>
            </a:p>
          </p:txBody>
        </p:sp>
      </p:grpSp>
      <p:grpSp>
        <p:nvGrpSpPr>
          <p:cNvPr id="20" name="组合 19"/>
          <p:cNvGrpSpPr/>
          <p:nvPr/>
        </p:nvGrpSpPr>
        <p:grpSpPr>
          <a:xfrm>
            <a:off x="4273525" y="4632817"/>
            <a:ext cx="6076974" cy="1060624"/>
            <a:chOff x="9122404" y="3099554"/>
            <a:chExt cx="6076974" cy="1060624"/>
          </a:xfrm>
        </p:grpSpPr>
        <p:sp>
          <p:nvSpPr>
            <p:cNvPr id="18" name="PA-1022153"/>
            <p:cNvSpPr/>
            <p:nvPr>
              <p:custDataLst>
                <p:tags r:id="rId2"/>
              </p:custDataLst>
            </p:nvPr>
          </p:nvSpPr>
          <p:spPr bwMode="auto">
            <a:xfrm flipH="1">
              <a:off x="9122404" y="3181245"/>
              <a:ext cx="4196900"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sp>
          <p:nvSpPr>
            <p:cNvPr id="12" name="文本框 11"/>
            <p:cNvSpPr txBox="1"/>
            <p:nvPr/>
          </p:nvSpPr>
          <p:spPr>
            <a:xfrm>
              <a:off x="9244743" y="3099554"/>
              <a:ext cx="2656868" cy="584775"/>
            </a:xfrm>
            <a:prstGeom prst="rect">
              <a:avLst/>
            </a:prstGeom>
            <a:noFill/>
          </p:spPr>
          <p:txBody>
            <a:bodyPr wrap="square" rtlCol="0">
              <a:spAutoFit/>
            </a:bodyPr>
            <a:lstStyle>
              <a:defPPr>
                <a:defRPr lang="en-US"/>
              </a:defPPr>
              <a:lvl1pPr defTabSz="914400">
                <a:defRPr sz="24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sz="3200" dirty="0">
                  <a:latin typeface="+mn-lt"/>
                  <a:ea typeface="+mn-ea"/>
                  <a:cs typeface="+mn-ea"/>
                  <a:sym typeface="+mn-lt"/>
                </a:rPr>
                <a:t>确定建军节</a:t>
              </a:r>
            </a:p>
          </p:txBody>
        </p:sp>
        <p:sp>
          <p:nvSpPr>
            <p:cNvPr id="13" name="文本框 12"/>
            <p:cNvSpPr txBox="1"/>
            <p:nvPr/>
          </p:nvSpPr>
          <p:spPr>
            <a:xfrm>
              <a:off x="9135421" y="3815084"/>
              <a:ext cx="6063957" cy="345094"/>
            </a:xfrm>
            <a:prstGeom prst="rect">
              <a:avLst/>
            </a:prstGeom>
            <a:noFill/>
          </p:spPr>
          <p:txBody>
            <a:bodyPr wrap="square" rtlCol="0">
              <a:spAutoFit/>
            </a:bodyPr>
            <a:lstStyle/>
            <a:p>
              <a:pPr defTabSz="914400">
                <a:lnSpc>
                  <a:spcPct val="130000"/>
                </a:lnSpc>
              </a:pPr>
              <a:r>
                <a:rPr lang="en-US" altLang="zh-CN" sz="1400" dirty="0">
                  <a:solidFill>
                    <a:srgbClr val="C50009"/>
                  </a:solidFill>
                  <a:cs typeface="+mn-ea"/>
                  <a:sym typeface="+mn-lt"/>
                </a:rPr>
                <a:t>1949</a:t>
              </a:r>
              <a:r>
                <a:rPr lang="zh-CN" altLang="en-US" sz="1400" dirty="0">
                  <a:solidFill>
                    <a:srgbClr val="C50009"/>
                  </a:solidFill>
                  <a:cs typeface="+mn-ea"/>
                  <a:sym typeface="+mn-lt"/>
                </a:rPr>
                <a:t>年</a:t>
              </a:r>
              <a:r>
                <a:rPr lang="en-US" altLang="zh-CN" sz="1400" dirty="0">
                  <a:solidFill>
                    <a:srgbClr val="C50009"/>
                  </a:solidFill>
                  <a:cs typeface="+mn-ea"/>
                  <a:sym typeface="+mn-lt"/>
                </a:rPr>
                <a:t>8</a:t>
              </a:r>
              <a:r>
                <a:rPr lang="zh-CN" altLang="en-US" sz="1400" dirty="0">
                  <a:solidFill>
                    <a:srgbClr val="C50009"/>
                  </a:solidFill>
                  <a:cs typeface="+mn-ea"/>
                  <a:sym typeface="+mn-lt"/>
                </a:rPr>
                <a:t>月</a:t>
              </a:r>
              <a:r>
                <a:rPr lang="en-US" altLang="zh-CN" sz="1400" dirty="0">
                  <a:solidFill>
                    <a:srgbClr val="C50009"/>
                  </a:solidFill>
                  <a:cs typeface="+mn-ea"/>
                  <a:sym typeface="+mn-lt"/>
                </a:rPr>
                <a:t>1</a:t>
              </a:r>
              <a:r>
                <a:rPr lang="zh-CN" altLang="en-US" sz="1400" dirty="0">
                  <a:solidFill>
                    <a:srgbClr val="C50009"/>
                  </a:solidFill>
                  <a:cs typeface="+mn-ea"/>
                  <a:sym typeface="+mn-lt"/>
                </a:rPr>
                <a:t>日，被定为中国人民解放军的建军节。</a:t>
              </a:r>
            </a:p>
          </p:txBody>
        </p:sp>
      </p:grpSp>
      <p:pic>
        <p:nvPicPr>
          <p:cNvPr id="21" name="PA-1022107" descr="图片包含 轮廓&#10;&#10;描述已自动生成"/>
          <p:cNvPicPr>
            <a:picLocks noChangeAspect="1"/>
          </p:cNvPicPr>
          <p:nvPr>
            <p:custDataLst>
              <p:tags r:id="rId1"/>
            </p:custDataLst>
          </p:nvPr>
        </p:nvPicPr>
        <p:blipFill>
          <a:blip r:embed="rId7" cstate="screen"/>
          <a:stretch>
            <a:fillRect/>
          </a:stretch>
        </p:blipFill>
        <p:spPr>
          <a:xfrm>
            <a:off x="-147248" y="1707673"/>
            <a:ext cx="4196900" cy="5136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screen"/>
          <a:srcRect/>
          <a:stretch>
            <a:fillRect/>
          </a:stretch>
        </p:blipFill>
        <p:spPr>
          <a:xfrm>
            <a:off x="0" y="-1"/>
            <a:ext cx="12192000" cy="6858001"/>
          </a:xfrm>
          <a:prstGeom prst="rect">
            <a:avLst/>
          </a:prstGeom>
        </p:spPr>
      </p:pic>
      <p:pic>
        <p:nvPicPr>
          <p:cNvPr id="3" name="图片 2"/>
          <p:cNvPicPr>
            <a:picLocks noChangeAspect="1"/>
          </p:cNvPicPr>
          <p:nvPr/>
        </p:nvPicPr>
        <p:blipFill rotWithShape="1">
          <a:blip r:embed="rId6" cstate="screen"/>
          <a:srcRect/>
          <a:stretch>
            <a:fillRect/>
          </a:stretch>
        </p:blipFill>
        <p:spPr>
          <a:xfrm>
            <a:off x="3435347" y="5544787"/>
            <a:ext cx="5321301" cy="2121250"/>
          </a:xfrm>
          <a:prstGeom prst="rect">
            <a:avLst/>
          </a:prstGeom>
        </p:spPr>
      </p:pic>
      <p:sp>
        <p:nvSpPr>
          <p:cNvPr id="6" name="PA-102255"/>
          <p:cNvSpPr/>
          <p:nvPr>
            <p:custDataLst>
              <p:tags r:id="rId1"/>
            </p:custDataLst>
          </p:nvPr>
        </p:nvSpPr>
        <p:spPr>
          <a:xfrm>
            <a:off x="4694264" y="1875030"/>
            <a:ext cx="2803470" cy="609600"/>
          </a:xfrm>
          <a:prstGeom prst="roundRect">
            <a:avLst>
              <a:gd name="adj" fmla="val 50000"/>
            </a:avLst>
          </a:prstGeom>
          <a:solidFill>
            <a:srgbClr val="C500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6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第二章</a:t>
            </a:r>
          </a:p>
        </p:txBody>
      </p:sp>
      <p:sp>
        <p:nvSpPr>
          <p:cNvPr id="7" name="矩形 6"/>
          <p:cNvSpPr/>
          <p:nvPr/>
        </p:nvSpPr>
        <p:spPr>
          <a:xfrm>
            <a:off x="2925898" y="2600905"/>
            <a:ext cx="6340197" cy="1015663"/>
          </a:xfrm>
          <a:prstGeom prst="rect">
            <a:avLst/>
          </a:prstGeom>
        </p:spPr>
        <p:txBody>
          <a:bodyPr wrap="none">
            <a:spAutoFit/>
          </a:bodyPr>
          <a:lstStyle/>
          <a:p>
            <a:r>
              <a:rPr lang="zh-CN" altLang="en-US" sz="60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pic>
        <p:nvPicPr>
          <p:cNvPr id="8" name="PA-102257"/>
          <p:cNvPicPr>
            <a:picLocks noChangeAspect="1"/>
          </p:cNvPicPr>
          <p:nvPr>
            <p:custDataLst>
              <p:tags r:id="rId2"/>
            </p:custDataLst>
          </p:nvPr>
        </p:nvPicPr>
        <p:blipFill rotWithShape="1">
          <a:blip r:embed="rId7" cstate="screen"/>
          <a:srcRect/>
          <a:stretch>
            <a:fillRect/>
          </a:stretch>
        </p:blipFill>
        <p:spPr>
          <a:xfrm>
            <a:off x="3666532" y="3582742"/>
            <a:ext cx="4858933" cy="830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srcRect/>
          <a:stretch>
            <a:fillRect/>
          </a:stretch>
        </p:blipFill>
        <p:spPr>
          <a:xfrm rot="13670865" flipH="1" flipV="1">
            <a:off x="8570257" y="327272"/>
            <a:ext cx="3163272" cy="5728082"/>
          </a:xfrm>
          <a:prstGeom prst="rect">
            <a:avLst/>
          </a:prstGeom>
        </p:spPr>
      </p:pic>
      <p:sp>
        <p:nvSpPr>
          <p:cNvPr id="2" name="矩形 1"/>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grpSp>
        <p:nvGrpSpPr>
          <p:cNvPr id="3" name="组合 2"/>
          <p:cNvGrpSpPr/>
          <p:nvPr/>
        </p:nvGrpSpPr>
        <p:grpSpPr>
          <a:xfrm>
            <a:off x="6967154" y="2824937"/>
            <a:ext cx="4746905" cy="1942994"/>
            <a:chOff x="1166124" y="2356819"/>
            <a:chExt cx="4499428" cy="1713836"/>
          </a:xfrm>
        </p:grpSpPr>
        <p:sp>
          <p:nvSpPr>
            <p:cNvPr id="4" name="文本框 3"/>
            <p:cNvSpPr txBox="1"/>
            <p:nvPr/>
          </p:nvSpPr>
          <p:spPr>
            <a:xfrm>
              <a:off x="1166124" y="3799177"/>
              <a:ext cx="4499428" cy="271478"/>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r>
                <a:rPr lang="zh-CN" altLang="en-US" sz="1400" b="0" dirty="0">
                  <a:solidFill>
                    <a:srgbClr val="B70B10"/>
                  </a:solidFill>
                  <a:latin typeface="+mn-lt"/>
                  <a:ea typeface="+mn-ea"/>
                  <a:cs typeface="+mn-ea"/>
                  <a:sym typeface="+mn-lt"/>
                </a:rPr>
                <a:t>以共产党员和共青团为骨干</a:t>
              </a:r>
            </a:p>
          </p:txBody>
        </p:sp>
        <p:sp>
          <p:nvSpPr>
            <p:cNvPr id="5" name="文本框 4"/>
            <p:cNvSpPr txBox="1"/>
            <p:nvPr/>
          </p:nvSpPr>
          <p:spPr>
            <a:xfrm>
              <a:off x="1265935" y="2356819"/>
              <a:ext cx="3821674" cy="895875"/>
            </a:xfrm>
            <a:prstGeom prst="rect">
              <a:avLst/>
            </a:prstGeom>
          </p:spPr>
          <p:txBody>
            <a:bodyPr wrap="non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r>
                <a:rPr lang="zh-CN" altLang="en-US" dirty="0">
                  <a:latin typeface="+mn-lt"/>
                  <a:ea typeface="+mn-ea"/>
                  <a:cs typeface="+mn-ea"/>
                  <a:sym typeface="+mn-lt"/>
                </a:rPr>
                <a:t>叶挺独立团</a:t>
              </a:r>
            </a:p>
          </p:txBody>
        </p:sp>
      </p:grpSp>
      <p:grpSp>
        <p:nvGrpSpPr>
          <p:cNvPr id="17" name="组合 16"/>
          <p:cNvGrpSpPr/>
          <p:nvPr/>
        </p:nvGrpSpPr>
        <p:grpSpPr>
          <a:xfrm>
            <a:off x="1130855" y="2119106"/>
            <a:ext cx="5836298" cy="2575907"/>
            <a:chOff x="1238223" y="1850541"/>
            <a:chExt cx="5836298" cy="2575907"/>
          </a:xfrm>
        </p:grpSpPr>
        <p:sp>
          <p:nvSpPr>
            <p:cNvPr id="16" name="PA-1022153"/>
            <p:cNvSpPr/>
            <p:nvPr>
              <p:custDataLst>
                <p:tags r:id="rId1"/>
              </p:custDataLst>
            </p:nvPr>
          </p:nvSpPr>
          <p:spPr bwMode="auto">
            <a:xfrm flipH="1">
              <a:off x="1238223" y="1912097"/>
              <a:ext cx="5836298" cy="461665"/>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ctr" anchorCtr="0" compatLnSpc="1"/>
            <a:lstStyle/>
            <a:p>
              <a:pPr lvl="0" eaLnBrk="0" fontAlgn="base" hangingPunct="0">
                <a:spcBef>
                  <a:spcPct val="0"/>
                </a:spcBef>
                <a:spcAft>
                  <a:spcPct val="0"/>
                </a:spcAft>
                <a:defRPr/>
              </a:pPr>
              <a:endParaRPr lang="zh-CN" altLang="en-US" sz="2000" kern="0" dirty="0">
                <a:solidFill>
                  <a:schemeClr val="bg1"/>
                </a:solidFill>
                <a:cs typeface="+mn-ea"/>
                <a:sym typeface="+mn-lt"/>
              </a:endParaRPr>
            </a:p>
          </p:txBody>
        </p:sp>
        <p:grpSp>
          <p:nvGrpSpPr>
            <p:cNvPr id="12" name="组合 11"/>
            <p:cNvGrpSpPr/>
            <p:nvPr/>
          </p:nvGrpSpPr>
          <p:grpSpPr>
            <a:xfrm>
              <a:off x="1238223" y="1850541"/>
              <a:ext cx="5722316" cy="2575907"/>
              <a:chOff x="1411263" y="3914925"/>
              <a:chExt cx="5722316" cy="2575907"/>
            </a:xfrm>
          </p:grpSpPr>
          <p:sp>
            <p:nvSpPr>
              <p:cNvPr id="14" name="文本框 13"/>
              <p:cNvSpPr txBox="1"/>
              <p:nvPr/>
            </p:nvSpPr>
            <p:spPr>
              <a:xfrm>
                <a:off x="1525245" y="3914925"/>
                <a:ext cx="5608334" cy="58477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l" defTabSz="914400"/>
                <a:r>
                  <a:rPr lang="zh-CN" altLang="en-US" sz="3200" b="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mn-lt"/>
                    <a:ea typeface="+mn-ea"/>
                    <a:cs typeface="+mn-ea"/>
                    <a:sym typeface="+mn-lt"/>
                  </a:rPr>
                  <a:t>北伐战争时期的革命力量</a:t>
                </a:r>
              </a:p>
            </p:txBody>
          </p:sp>
          <p:sp>
            <p:nvSpPr>
              <p:cNvPr id="15" name="文本框 14"/>
              <p:cNvSpPr txBox="1"/>
              <p:nvPr/>
            </p:nvSpPr>
            <p:spPr>
              <a:xfrm>
                <a:off x="1411263" y="4734197"/>
                <a:ext cx="4857775" cy="175663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B70B10"/>
                    </a:solidFill>
                    <a:latin typeface="+mn-lt"/>
                    <a:ea typeface="+mn-ea"/>
                    <a:cs typeface="+mn-ea"/>
                    <a:sym typeface="+mn-lt"/>
                  </a:rPr>
                  <a:t>1926</a:t>
                </a:r>
                <a:r>
                  <a:rPr lang="zh-CN" altLang="en-US" sz="1400" b="0" dirty="0">
                    <a:solidFill>
                      <a:srgbClr val="B70B10"/>
                    </a:solidFill>
                    <a:latin typeface="+mn-lt"/>
                    <a:ea typeface="+mn-ea"/>
                    <a:cs typeface="+mn-ea"/>
                    <a:sym typeface="+mn-lt"/>
                  </a:rPr>
                  <a:t>年，在第一次国共合作的大背景下，广东国民政府决定北伐，推翻帝国主义和封建军阀的统治，把革命推向全国。北伐的主要对象是吴佩孚、孙传芳、张作霖三派军阀。同年</a:t>
                </a:r>
                <a:r>
                  <a:rPr lang="en-US" altLang="zh-CN" sz="1400" b="0" dirty="0">
                    <a:solidFill>
                      <a:srgbClr val="B70B10"/>
                    </a:solidFill>
                    <a:latin typeface="+mn-lt"/>
                    <a:ea typeface="+mn-ea"/>
                    <a:cs typeface="+mn-ea"/>
                    <a:sym typeface="+mn-lt"/>
                  </a:rPr>
                  <a:t>5</a:t>
                </a:r>
                <a:r>
                  <a:rPr lang="zh-CN" altLang="en-US" sz="1400" b="0" dirty="0">
                    <a:solidFill>
                      <a:srgbClr val="B70B10"/>
                    </a:solidFill>
                    <a:latin typeface="+mn-lt"/>
                    <a:ea typeface="+mn-ea"/>
                    <a:cs typeface="+mn-ea"/>
                    <a:sym typeface="+mn-lt"/>
                  </a:rPr>
                  <a:t>月，以共产党员和共青团员为骨干的国民革命军第四军叶挺独立团，奉命担当北伐先锋，开赴湖南前线。</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月，国民党革命军约</a:t>
                </a:r>
                <a:r>
                  <a:rPr lang="en-US" altLang="zh-CN" sz="1400" b="0" dirty="0">
                    <a:solidFill>
                      <a:srgbClr val="B70B10"/>
                    </a:solidFill>
                    <a:latin typeface="+mn-lt"/>
                    <a:ea typeface="+mn-ea"/>
                    <a:cs typeface="+mn-ea"/>
                    <a:sym typeface="+mn-lt"/>
                  </a:rPr>
                  <a:t>10</a:t>
                </a:r>
                <a:r>
                  <a:rPr lang="zh-CN" altLang="en-US" sz="1400" b="0" dirty="0">
                    <a:solidFill>
                      <a:srgbClr val="B70B10"/>
                    </a:solidFill>
                    <a:latin typeface="+mn-lt"/>
                    <a:ea typeface="+mn-ea"/>
                    <a:cs typeface="+mn-ea"/>
                    <a:sym typeface="+mn-lt"/>
                  </a:rPr>
                  <a:t>万人，正式出师北伐。</a:t>
                </a:r>
              </a:p>
            </p:txBody>
          </p:sp>
        </p:gr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0" y="961311"/>
            <a:ext cx="7053288" cy="5578750"/>
          </a:xfrm>
          <a:prstGeom prst="rect">
            <a:avLst/>
          </a:prstGeom>
        </p:spPr>
      </p:pic>
      <p:sp>
        <p:nvSpPr>
          <p:cNvPr id="3" name="矩形 2"/>
          <p:cNvSpPr/>
          <p:nvPr/>
        </p:nvSpPr>
        <p:spPr>
          <a:xfrm>
            <a:off x="1149256" y="376536"/>
            <a:ext cx="3467616" cy="584775"/>
          </a:xfrm>
          <a:prstGeom prst="rect">
            <a:avLst/>
          </a:prstGeom>
        </p:spPr>
        <p:txBody>
          <a:bodyPr wrap="none">
            <a:spAutoFit/>
          </a:bodyPr>
          <a:lstStyle/>
          <a:p>
            <a:r>
              <a:rPr lang="zh-CN" altLang="en-US" sz="3200" dirty="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cs typeface="+mn-ea"/>
                <a:sym typeface="+mn-lt"/>
              </a:rPr>
              <a:t>中国人民解放简史</a:t>
            </a:r>
          </a:p>
        </p:txBody>
      </p:sp>
      <p:sp>
        <p:nvSpPr>
          <p:cNvPr id="4" name="文本框 3"/>
          <p:cNvSpPr txBox="1"/>
          <p:nvPr/>
        </p:nvSpPr>
        <p:spPr>
          <a:xfrm>
            <a:off x="5875764" y="2550682"/>
            <a:ext cx="5093424" cy="1756635"/>
          </a:xfrm>
          <a:prstGeom prst="rect">
            <a:avLst/>
          </a:prstGeom>
          <a:noFill/>
        </p:spPr>
        <p:txBody>
          <a:bodyPr wrap="square" rtlCol="0">
            <a:spAutoFit/>
          </a:bodyPr>
          <a:lstStyle>
            <a:defPPr>
              <a:defRPr lang="zh-CN"/>
            </a:defPPr>
            <a:lvl1pPr algn="ctr">
              <a:defRPr sz="2400" b="1">
                <a:solidFill>
                  <a:srgbClr val="FEEFDA"/>
                </a:solidFill>
                <a:latin typeface="字魂36号-正文宋楷" panose="00000500000000000000" pitchFamily="2" charset="-122"/>
                <a:ea typeface="字魂36号-正文宋楷" panose="00000500000000000000" pitchFamily="2" charset="-122"/>
              </a:defRPr>
            </a:lvl1pPr>
          </a:lstStyle>
          <a:p>
            <a:pPr algn="just">
              <a:lnSpc>
                <a:spcPct val="130000"/>
              </a:lnSpc>
            </a:pPr>
            <a:r>
              <a:rPr lang="en-US" altLang="zh-CN" sz="1400" b="0" dirty="0">
                <a:solidFill>
                  <a:srgbClr val="B70B10"/>
                </a:solidFill>
                <a:latin typeface="+mn-lt"/>
                <a:ea typeface="+mn-ea"/>
                <a:cs typeface="+mn-ea"/>
                <a:sym typeface="+mn-lt"/>
              </a:rPr>
              <a:t>1926</a:t>
            </a:r>
            <a:r>
              <a:rPr lang="zh-CN" altLang="en-US" sz="1400" b="0" dirty="0">
                <a:solidFill>
                  <a:srgbClr val="B70B10"/>
                </a:solidFill>
                <a:latin typeface="+mn-lt"/>
                <a:ea typeface="+mn-ea"/>
                <a:cs typeface="+mn-ea"/>
                <a:sym typeface="+mn-lt"/>
              </a:rPr>
              <a:t>年，在第一次国共合作的大背景下，广东国民政府决定北伐，推翻帝国主义和封建军阀的统治，把革命推向全国。北伐的主要对象是吴佩孚、孙传芳、张作霖三派军阀。同年</a:t>
            </a:r>
            <a:r>
              <a:rPr lang="en-US" altLang="zh-CN" sz="1400" b="0" dirty="0">
                <a:solidFill>
                  <a:srgbClr val="B70B10"/>
                </a:solidFill>
                <a:latin typeface="+mn-lt"/>
                <a:ea typeface="+mn-ea"/>
                <a:cs typeface="+mn-ea"/>
                <a:sym typeface="+mn-lt"/>
              </a:rPr>
              <a:t>5</a:t>
            </a:r>
            <a:r>
              <a:rPr lang="zh-CN" altLang="en-US" sz="1400" b="0" dirty="0">
                <a:solidFill>
                  <a:srgbClr val="B70B10"/>
                </a:solidFill>
                <a:latin typeface="+mn-lt"/>
                <a:ea typeface="+mn-ea"/>
                <a:cs typeface="+mn-ea"/>
                <a:sym typeface="+mn-lt"/>
              </a:rPr>
              <a:t>月，以共产党员和共青团员为骨干的国民革命军第四军叶挺独立团，奉命担当北伐先锋，开赴湖南前线。</a:t>
            </a:r>
            <a:r>
              <a:rPr lang="en-US" altLang="zh-CN" sz="1400" b="0" dirty="0">
                <a:solidFill>
                  <a:srgbClr val="B70B10"/>
                </a:solidFill>
                <a:latin typeface="+mn-lt"/>
                <a:ea typeface="+mn-ea"/>
                <a:cs typeface="+mn-ea"/>
                <a:sym typeface="+mn-lt"/>
              </a:rPr>
              <a:t>7</a:t>
            </a:r>
            <a:r>
              <a:rPr lang="zh-CN" altLang="en-US" sz="1400" b="0" dirty="0">
                <a:solidFill>
                  <a:srgbClr val="B70B10"/>
                </a:solidFill>
                <a:latin typeface="+mn-lt"/>
                <a:ea typeface="+mn-ea"/>
                <a:cs typeface="+mn-ea"/>
                <a:sym typeface="+mn-lt"/>
              </a:rPr>
              <a:t>月，国民党革命军约</a:t>
            </a:r>
            <a:r>
              <a:rPr lang="en-US" altLang="zh-CN" sz="1400" b="0" dirty="0">
                <a:solidFill>
                  <a:srgbClr val="B70B10"/>
                </a:solidFill>
                <a:latin typeface="+mn-lt"/>
                <a:ea typeface="+mn-ea"/>
                <a:cs typeface="+mn-ea"/>
                <a:sym typeface="+mn-lt"/>
              </a:rPr>
              <a:t>10</a:t>
            </a:r>
            <a:r>
              <a:rPr lang="zh-CN" altLang="en-US" sz="1400" b="0" dirty="0">
                <a:solidFill>
                  <a:srgbClr val="B70B10"/>
                </a:solidFill>
                <a:latin typeface="+mn-lt"/>
                <a:ea typeface="+mn-ea"/>
                <a:cs typeface="+mn-ea"/>
                <a:sym typeface="+mn-lt"/>
              </a:rPr>
              <a:t>万人，正式出师北伐。</a:t>
            </a:r>
          </a:p>
        </p:txBody>
      </p:sp>
      <p:sp>
        <p:nvSpPr>
          <p:cNvPr id="5" name="文本框 4"/>
          <p:cNvSpPr txBox="1"/>
          <p:nvPr/>
        </p:nvSpPr>
        <p:spPr>
          <a:xfrm>
            <a:off x="1738201" y="3034619"/>
            <a:ext cx="2031325" cy="2172381"/>
          </a:xfrm>
          <a:prstGeom prst="rect">
            <a:avLst/>
          </a:prstGeom>
        </p:spPr>
        <p:txBody>
          <a:bodyPr vert="eaVert" wrap="square">
            <a:spAutoFit/>
          </a:bodyPr>
          <a:lstStyle>
            <a:defPPr>
              <a:defRPr lang="en-US"/>
            </a:defPPr>
            <a:lvl1pPr>
              <a:defRPr sz="6000">
                <a:ln w="9525">
                  <a:noFill/>
                </a:ln>
                <a:gradFill>
                  <a:gsLst>
                    <a:gs pos="0">
                      <a:srgbClr val="F1C55A"/>
                    </a:gs>
                    <a:gs pos="74000">
                      <a:srgbClr val="DB9F44"/>
                    </a:gs>
                    <a:gs pos="83000">
                      <a:srgbClr val="C88031"/>
                    </a:gs>
                    <a:gs pos="100000">
                      <a:srgbClr val="B6611F"/>
                    </a:gs>
                  </a:gsLst>
                  <a:lin ang="5400000" scaled="1"/>
                </a:gradFill>
                <a:effectLst>
                  <a:outerShdw blurRad="38100" dist="38100" dir="2700000" algn="tl">
                    <a:srgbClr val="000000">
                      <a:alpha val="43137"/>
                    </a:srgbClr>
                  </a:outerShdw>
                </a:effectLst>
                <a:latin typeface="字魂50号-白鸽天行体" panose="00000500000000000000" pitchFamily="2" charset="-122"/>
                <a:ea typeface="字魂50号-白鸽天行体" panose="00000500000000000000" pitchFamily="2" charset="-122"/>
              </a:defRPr>
            </a:lvl1pPr>
          </a:lstStyle>
          <a:p>
            <a:pPr algn="ctr"/>
            <a:r>
              <a:rPr lang="zh-CN" altLang="en-US" dirty="0">
                <a:latin typeface="+mn-lt"/>
                <a:ea typeface="+mn-ea"/>
                <a:cs typeface="+mn-ea"/>
                <a:sym typeface="+mn-lt"/>
              </a:rPr>
              <a:t>秋收起义</a:t>
            </a:r>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vji2lew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宽屏</PresentationFormat>
  <Paragraphs>150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2022-03-11T02:55:59Z</dcterms:created>
  <dcterms:modified xsi:type="dcterms:W3CDTF">2023-01-10T10:17:05Z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B76EAB87EA4C44FF8C8892BBE0F8BE4A</vt:lpwstr>
  </property>
  <property fmtid="{A09F084E-AD41-489F-8076-AA5BE3082BCA}" pid="100">
    <vt:ui4>5</vt:ui4>
  </property>
  <property fmtid="{64440492-4C8B-11D1-8B70-080036B11A03}" pid="11">
    <vt:lpwstr>www.2ppt.com-爱PPT提供资源下载</vt:lpwstr>
  </property>
</Properties>
</file>