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414" r:id="rId3"/>
    <p:sldId id="415" r:id="rId4"/>
    <p:sldId id="335" r:id="rId5"/>
    <p:sldId id="421" r:id="rId6"/>
    <p:sldId id="423" r:id="rId7"/>
    <p:sldId id="424" r:id="rId8"/>
    <p:sldId id="381" r:id="rId9"/>
    <p:sldId id="420" r:id="rId10"/>
    <p:sldId id="390" r:id="rId11"/>
    <p:sldId id="411" r:id="rId12"/>
    <p:sldId id="312" r:id="rId13"/>
    <p:sldId id="412" r:id="rId14"/>
    <p:sldId id="427" r:id="rId15"/>
    <p:sldId id="309" r:id="rId16"/>
    <p:sldId id="311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C4ED"/>
    <a:srgbClr val="F5F1ED"/>
    <a:srgbClr val="FFF2CC"/>
    <a:srgbClr val="FFFF87"/>
    <a:srgbClr val="FFFF9F"/>
    <a:srgbClr val="FFFF86"/>
    <a:srgbClr val="DA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3103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49FB2D-9F1F-4257-B5AA-85AE11D46DD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97486159-67E9-4698-846D-83E7E401044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C2B8DBD-657B-4A14-9D75-C7142AC2432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C405600-C642-4D55-9EB0-DFFF1B1460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7236A7C-69D2-4947-8DF7-29E832753DD7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87E093F-287E-4C58-8CB0-6D28FBA4BFB8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D071475-65E9-49CF-8369-A7D9FB633E23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0939F26-6793-4088-ADF7-66A4875E02C6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AB2D73C-8880-4F1E-8C35-78726B8A73FD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5D4D340-EE54-493D-B97D-E1E3A5788D1F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7A441FE-795C-4DAF-BF5F-8708D3D45A2A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D3287A7-68C0-4B56-A93D-CC30F8EC5A2F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B849245-ACD8-428A-ACE0-E04095614FA5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5BE0160-F445-4526-AA94-5A70E30D4DD2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6E0A51-ACA9-49AB-A9D3-70EC27393A4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39DFD6D-99F6-43D7-AA46-EB8A6CF9B9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7C72A08-F501-4FA5-916F-52DA3F69E68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741CA8A-FF18-4DA4-9315-B19F3D1CA6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9D19A34-8B88-463E-AF08-50C923358FE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7A66A43F-5670-487E-A529-82329712DA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SO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373F07D-8285-4DFC-8A35-4FB59386910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2F75F1FA-ACBC-49D6-A83B-5A58FB66D4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DD254D3-08DB-4C3F-84AB-8810281ACDB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03898E61-6E57-4EA0-AB8E-0F77AA891E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CCC2F2-E713-4F57-A585-40914765252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C7DC2969-8BF8-4F9A-ADC1-0C40641246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652CE54-FF02-4D61-B364-4EBAE2C9535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13315EF-7876-44D9-A458-D18A58215B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2757A0B-268E-4E26-9482-14F822478D6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9D6116D-EF6D-49F6-B792-B0A8B47D95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47BEC0D-3BE1-4FC1-984A-04BFF4CDBBB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602C3B5-3744-46C9-83DF-00FF2CE05E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5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6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E:\&#20154;&#25945;&#26032;&#29256;3&#19978;\unit5\Lesson25%20&#25945;&#23398;&#35838;&#20214;\&#21477;4_128k.mp3" TargetMode="External"/><Relationship Id="rId7" Type="http://schemas.openxmlformats.org/officeDocument/2006/relationships/image" Target="../media/image31.png"/><Relationship Id="rId2" Type="http://schemas.openxmlformats.org/officeDocument/2006/relationships/audio" Target="file:///E:\&#20154;&#25945;&#26032;&#29256;3&#19978;\unit5\Lesson25%20&#25945;&#23398;&#35838;&#20214;\&#21477;3_128k.mp3" TargetMode="External"/><Relationship Id="rId1" Type="http://schemas.microsoft.com/office/2007/relationships/media" Target="file:///E:\&#20154;&#25945;&#26032;&#29256;3&#19978;\unit5\Lesson25%20&#25945;&#23398;&#35838;&#20214;\&#21477;3_128k.mp3" TargetMode="Externa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1.xml"/><Relationship Id="rId4" Type="http://schemas.openxmlformats.org/officeDocument/2006/relationships/audio" Target="file:///E:\&#20154;&#25945;&#26032;&#29256;3&#19978;\unit5\Lesson25%20&#25945;&#23398;&#35838;&#20214;\&#21477;4_128k.mp3" TargetMode="Externa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hyperlink" Target="Lesson19__Let&#8217;s__sing&#35838;&#25991;&#21160;&#30011;.sw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4.png"/><Relationship Id="rId2" Type="http://schemas.openxmlformats.org/officeDocument/2006/relationships/audio" Target="file:///E:\&#20154;&#25945;&#26032;&#29256;3&#19978;\unit5\Lesson25%20&#25945;&#23398;&#35838;&#20214;\red_128k.mp3" TargetMode="External"/><Relationship Id="rId1" Type="http://schemas.microsoft.com/office/2007/relationships/media" Target="file:///E:\&#20154;&#25945;&#26032;&#29256;3&#19978;\unit5\Lesson25%20&#25945;&#23398;&#35838;&#20214;\red_128k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4.png"/><Relationship Id="rId2" Type="http://schemas.openxmlformats.org/officeDocument/2006/relationships/audio" Target="file:///E:\&#20154;&#25945;&#26032;&#29256;3&#19978;\unit5\Lesson25%20&#25945;&#23398;&#35838;&#20214;\blue_128k.mp3" TargetMode="External"/><Relationship Id="rId1" Type="http://schemas.microsoft.com/office/2007/relationships/media" Target="file:///E:\&#20154;&#25945;&#26032;&#29256;3&#19978;\unit5\Lesson25%20&#25945;&#23398;&#35838;&#20214;\blue_128k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hyperlink" Target="Lesson25Justtalk&#35838;&#25991;&#21160;&#30011;.SWF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E:\&#20154;&#25945;&#26032;&#29256;3&#19978;\unit5\Lesson25%20&#25945;&#23398;&#35838;&#20214;\&#21477;2_128k.mp3" TargetMode="External"/><Relationship Id="rId7" Type="http://schemas.openxmlformats.org/officeDocument/2006/relationships/image" Target="../media/image30.png"/><Relationship Id="rId2" Type="http://schemas.openxmlformats.org/officeDocument/2006/relationships/audio" Target="file:///E:\&#20154;&#25945;&#26032;&#29256;3&#19978;\unit5\Lesson25%20&#25945;&#23398;&#35838;&#20214;\&#21477;1_128k.mp3" TargetMode="External"/><Relationship Id="rId1" Type="http://schemas.microsoft.com/office/2007/relationships/media" Target="file:///E:\&#20154;&#25945;&#26032;&#29256;3&#19978;\unit5\Lesson25%20&#25945;&#23398;&#35838;&#20214;\&#21477;1_128k.mp3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1.xml"/><Relationship Id="rId4" Type="http://schemas.openxmlformats.org/officeDocument/2006/relationships/audio" Target="file:///E:\&#20154;&#25945;&#26032;&#29256;3&#19978;\unit5\Lesson25%20&#25945;&#23398;&#35838;&#20214;\&#21477;2_128k.mp3" TargetMode="Externa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/>
          </p:nvPr>
        </p:nvSpPr>
        <p:spPr bwMode="auto">
          <a:xfrm>
            <a:off x="480278" y="2132856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Unit5 What colour is it?</a:t>
            </a:r>
            <a:endParaRPr lang="zh-CN" alt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88939" y="764704"/>
            <a:ext cx="6048672" cy="63896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 smtClean="0"/>
              <a:t>人教精通版三年级上册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55623" y="393305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" y="1250950"/>
            <a:ext cx="910748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9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771525" y="1196975"/>
            <a:ext cx="2554288" cy="1098550"/>
          </a:xfrm>
          <a:prstGeom prst="wedgeRoundRectCallout">
            <a:avLst>
              <a:gd name="adj1" fmla="val 33524"/>
              <a:gd name="adj2" fmla="val 7569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Look! Red and blue.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859338" y="1250950"/>
            <a:ext cx="2776537" cy="923925"/>
          </a:xfrm>
          <a:prstGeom prst="wedgeRoundRectCallout">
            <a:avLst>
              <a:gd name="adj1" fmla="val -23818"/>
              <a:gd name="adj2" fmla="val 8371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Oh, how nice!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句3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5303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4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4922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3795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3796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30575"/>
            <a:ext cx="2051050" cy="2160588"/>
            <a:chOff x="0" y="0"/>
            <a:chExt cx="1633" cy="1815"/>
          </a:xfrm>
        </p:grpSpPr>
        <p:pic>
          <p:nvPicPr>
            <p:cNvPr id="3381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4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30575"/>
            <a:ext cx="1803400" cy="2160588"/>
            <a:chOff x="0" y="0"/>
            <a:chExt cx="1514" cy="1814"/>
          </a:xfrm>
        </p:grpSpPr>
        <p:pic>
          <p:nvPicPr>
            <p:cNvPr id="33811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2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1123950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00" name="WordArt 7"/>
          <p:cNvSpPr>
            <a:spLocks noChangeArrowheads="1" noChangeShapeType="1" noTextEdit="1"/>
          </p:cNvSpPr>
          <p:nvPr/>
        </p:nvSpPr>
        <p:spPr bwMode="auto">
          <a:xfrm>
            <a:off x="3395663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801" name="WordArt 7"/>
          <p:cNvSpPr>
            <a:spLocks noChangeArrowheads="1" noChangeShapeType="1" noTextEdit="1"/>
          </p:cNvSpPr>
          <p:nvPr/>
        </p:nvSpPr>
        <p:spPr bwMode="auto">
          <a:xfrm>
            <a:off x="5749925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68663"/>
            <a:ext cx="2041525" cy="2374900"/>
            <a:chOff x="2160" y="1584"/>
            <a:chExt cx="1714" cy="1995"/>
          </a:xfrm>
        </p:grpSpPr>
        <p:pic>
          <p:nvPicPr>
            <p:cNvPr id="33809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3380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3805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33807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5BC4ED"/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49925" y="1252869"/>
            <a:ext cx="2247198" cy="164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37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4838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4839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484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1187450" y="1158875"/>
            <a:ext cx="7037388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两人一组试着来表演，其他同学评价。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0238" y="2182813"/>
            <a:ext cx="558323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64121" y="354958"/>
            <a:ext cx="37401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Guessing game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278438" y="1414463"/>
            <a:ext cx="1368425" cy="563562"/>
          </a:xfrm>
          <a:prstGeom prst="wedgeRoundRectCallout">
            <a:avLst>
              <a:gd name="adj1" fmla="val -24138"/>
              <a:gd name="adj2" fmla="val 8925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Guess.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422900" y="4110038"/>
            <a:ext cx="2493963" cy="542925"/>
          </a:xfrm>
          <a:prstGeom prst="wedgeRoundRectCallout">
            <a:avLst>
              <a:gd name="adj1" fmla="val -38697"/>
              <a:gd name="adj2" fmla="val 8678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Oh, how nice.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473700" y="3373438"/>
            <a:ext cx="812800" cy="487362"/>
          </a:xfrm>
          <a:prstGeom prst="wedgeRoundRectCallout">
            <a:avLst>
              <a:gd name="adj1" fmla="val -21488"/>
              <a:gd name="adj2" fmla="val -8824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No!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69925" y="1185863"/>
            <a:ext cx="1882775" cy="885825"/>
          </a:xfrm>
          <a:prstGeom prst="wedgeRoundRectCallout">
            <a:avLst>
              <a:gd name="adj1" fmla="val 34448"/>
              <a:gd name="adj2" fmla="val 7352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have a new ruler.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808163" y="3894138"/>
            <a:ext cx="2520950" cy="647700"/>
          </a:xfrm>
          <a:prstGeom prst="wedgeRoundRectCallout">
            <a:avLst>
              <a:gd name="adj1" fmla="val 30933"/>
              <a:gd name="adj2" fmla="val 8525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Look, it’s blue.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857500" y="1219200"/>
            <a:ext cx="2228850" cy="885825"/>
          </a:xfrm>
          <a:prstGeom prst="wedgeRoundRectCallout">
            <a:avLst>
              <a:gd name="adj1" fmla="val 4642"/>
              <a:gd name="adj2" fmla="val 7352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What colour is it?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7092950" y="1846263"/>
            <a:ext cx="1366838" cy="563562"/>
          </a:xfrm>
          <a:prstGeom prst="wedgeRoundRectCallout">
            <a:avLst>
              <a:gd name="adj1" fmla="val -37181"/>
              <a:gd name="adj2" fmla="val 8529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Red?</a:t>
            </a:r>
            <a:endParaRPr lang="zh-CN" altLang="en-US" sz="1600" dirty="0" smtClean="0">
              <a:solidFill>
                <a:srgbClr val="3D3F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39750" y="1268413"/>
            <a:ext cx="8059738" cy="412616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联想游戏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活动内容：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把学生分成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人小组，各小组运用头脑风暴，联想日常生活中有红色或蓝色的常见物品，并一一记录下来。学过的用英语，不会说的可以用汉语。然后全班展示各小组的联想结果。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活动时间：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分钟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活动方式：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</a:t>
            </a:r>
          </a:p>
        </p:txBody>
      </p:sp>
      <p:pic>
        <p:nvPicPr>
          <p:cNvPr id="3891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03187" y="354958"/>
            <a:ext cx="295786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Group work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891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5463" y="4449217"/>
            <a:ext cx="2268537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818188" y="4721225"/>
            <a:ext cx="1176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blue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2075" y="16065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2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矩形 8"/>
          <p:cNvSpPr>
            <a:spLocks noChangeArrowheads="1"/>
          </p:cNvSpPr>
          <p:nvPr/>
        </p:nvSpPr>
        <p:spPr bwMode="auto">
          <a:xfrm>
            <a:off x="1817688" y="1658938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本课学习的颜色类单词有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2203450" y="4721225"/>
            <a:ext cx="1012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red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486400" y="4767263"/>
            <a:ext cx="18415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847850" y="4767263"/>
            <a:ext cx="1860550" cy="573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7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2430463"/>
            <a:ext cx="22034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00213" y="2430463"/>
            <a:ext cx="21685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3025" y="18716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42988" y="1196975"/>
            <a:ext cx="7058025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989" name="矩形 8"/>
          <p:cNvSpPr>
            <a:spLocks noChangeArrowheads="1"/>
          </p:cNvSpPr>
          <p:nvPr/>
        </p:nvSpPr>
        <p:spPr bwMode="auto">
          <a:xfrm>
            <a:off x="1919288" y="1878013"/>
            <a:ext cx="60880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如何询问某物的颜色并做相应回答？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35150" y="3321050"/>
            <a:ext cx="6265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 colour is it?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39913" y="4262438"/>
            <a:ext cx="46767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... (red/blue…).</a:t>
            </a:r>
            <a:endParaRPr lang="zh-CN" altLang="en-US" sz="2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8638" y="1644650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搜集你身边红色或蓝色的文具或玩具，与你的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朋友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一起来谈论它们的颜色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Lesson26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619672" y="26765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4945063" y="398303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5291138" y="398303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563888" y="4622800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82976" y="462280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195713" y="4622800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268413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30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620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57575" y="342900"/>
            <a:ext cx="20812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61" name="组合 6"/>
          <p:cNvGrpSpPr/>
          <p:nvPr/>
        </p:nvGrpSpPr>
        <p:grpSpPr bwMode="auto">
          <a:xfrm>
            <a:off x="1516063" y="1217613"/>
            <a:ext cx="6127750" cy="4598987"/>
            <a:chOff x="1547664" y="1500282"/>
            <a:chExt cx="6227404" cy="47724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47664" y="1500282"/>
              <a:ext cx="6227404" cy="477240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矩形 13"/>
            <p:cNvSpPr/>
            <p:nvPr/>
          </p:nvSpPr>
          <p:spPr>
            <a:xfrm>
              <a:off x="1691249" y="5826252"/>
              <a:ext cx="2808786" cy="395367"/>
            </a:xfrm>
            <a:prstGeom prst="rect">
              <a:avLst/>
            </a:prstGeom>
            <a:solidFill>
              <a:srgbClr val="FFF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369355" y="5992635"/>
              <a:ext cx="295238" cy="280051"/>
            </a:xfrm>
            <a:prstGeom prst="rect">
              <a:avLst/>
            </a:prstGeom>
            <a:solidFill>
              <a:srgbClr val="FFF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227896" y="6014051"/>
              <a:ext cx="432369" cy="197683"/>
            </a:xfrm>
            <a:prstGeom prst="rect">
              <a:avLst/>
            </a:prstGeom>
            <a:solidFill>
              <a:srgbClr val="FFF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660265" y="6070061"/>
              <a:ext cx="588861" cy="161441"/>
            </a:xfrm>
            <a:prstGeom prst="rect">
              <a:avLst/>
            </a:prstGeom>
            <a:solidFill>
              <a:srgbClr val="FFF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19462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86550" y="5032375"/>
            <a:ext cx="7842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4"/>
          <p:cNvGrpSpPr/>
          <p:nvPr/>
        </p:nvGrpSpPr>
        <p:grpSpPr bwMode="auto">
          <a:xfrm>
            <a:off x="-14288" y="3140075"/>
            <a:ext cx="9158288" cy="2520950"/>
            <a:chOff x="-319544" y="3140968"/>
            <a:chExt cx="9572064" cy="2448272"/>
          </a:xfrm>
        </p:grpSpPr>
        <p:sp>
          <p:nvSpPr>
            <p:cNvPr id="77" name="矩形 76"/>
            <p:cNvSpPr/>
            <p:nvPr/>
          </p:nvSpPr>
          <p:spPr>
            <a:xfrm>
              <a:off x="-251515" y="3140968"/>
              <a:ext cx="9504035" cy="2448272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4027" y="3259682"/>
              <a:ext cx="217358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475737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835789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192522" y="3247348"/>
              <a:ext cx="217358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554233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910966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3269358" y="3247348"/>
              <a:ext cx="21735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3631069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3987803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347854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706246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064639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424691" y="3247348"/>
              <a:ext cx="217358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5783083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6143134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6501527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6861579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219971" y="3247348"/>
              <a:ext cx="21569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580022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7938415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8298467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114027" y="5373397"/>
              <a:ext cx="217358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475737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835789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2192522" y="5373397"/>
              <a:ext cx="217358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554233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2910966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269358" y="5373397"/>
              <a:ext cx="21735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631069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987803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4347854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4706246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5064639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5424691" y="5373397"/>
              <a:ext cx="217358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5783083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6143134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6501527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6861579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7219971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7580022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7938415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8298467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8656859" y="5373397"/>
              <a:ext cx="21403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9015251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8656859" y="3247348"/>
              <a:ext cx="214039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9013592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757293" y="3258140"/>
              <a:ext cx="215699" cy="95587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398901" y="3253515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38849" y="3248889"/>
              <a:ext cx="215699" cy="98671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-319544" y="3247348"/>
              <a:ext cx="214040" cy="97129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757293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400560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45486" y="5373397"/>
              <a:ext cx="215699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-307929" y="5373397"/>
              <a:ext cx="214040" cy="97130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3" name="Rectangle 4"/>
          <p:cNvSpPr>
            <a:spLocks noChangeArrowheads="1"/>
          </p:cNvSpPr>
          <p:nvPr/>
        </p:nvSpPr>
        <p:spPr bwMode="auto">
          <a:xfrm>
            <a:off x="1306513" y="1008063"/>
            <a:ext cx="2165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快速抢答</a:t>
            </a:r>
            <a:endParaRPr lang="zh-CN" altLang="zh-CN" sz="3200" b="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21" name="组合 220"/>
          <p:cNvGrpSpPr/>
          <p:nvPr/>
        </p:nvGrpSpPr>
        <p:grpSpPr bwMode="auto">
          <a:xfrm>
            <a:off x="2771775" y="1592263"/>
            <a:ext cx="3997325" cy="1404937"/>
            <a:chOff x="2710108" y="1781708"/>
            <a:chExt cx="3997325" cy="1405798"/>
          </a:xfrm>
        </p:grpSpPr>
        <p:sp>
          <p:nvSpPr>
            <p:cNvPr id="132" name="爆炸形 1 131"/>
            <p:cNvSpPr/>
            <p:nvPr/>
          </p:nvSpPr>
          <p:spPr>
            <a:xfrm>
              <a:off x="2710108" y="1781708"/>
              <a:ext cx="3997325" cy="1405798"/>
            </a:xfrm>
            <a:prstGeom prst="irregularSeal1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Rectangle 4"/>
            <p:cNvSpPr>
              <a:spLocks noChangeArrowheads="1"/>
            </p:cNvSpPr>
            <p:nvPr/>
          </p:nvSpPr>
          <p:spPr bwMode="auto">
            <a:xfrm>
              <a:off x="3734046" y="2170883"/>
              <a:ext cx="2197100" cy="584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  <a:cs typeface="Arial" panose="020B0604020202020204" pitchFamily="34" charset="0"/>
                </a:rPr>
                <a:t>I have a …</a:t>
              </a:r>
              <a:endParaRPr lang="en-US" altLang="zh-CN" sz="3200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0485" name="图片 2150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70713" y="23510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矩形 223"/>
          <p:cNvSpPr/>
          <p:nvPr/>
        </p:nvSpPr>
        <p:spPr>
          <a:xfrm>
            <a:off x="3457575" y="333375"/>
            <a:ext cx="25542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Play a game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8928100" y="3565525"/>
            <a:ext cx="17976850" cy="1685925"/>
            <a:chOff x="8927365" y="3854780"/>
            <a:chExt cx="17977983" cy="1686059"/>
          </a:xfrm>
        </p:grpSpPr>
        <p:grpSp>
          <p:nvGrpSpPr>
            <p:cNvPr id="20490" name="组合 2"/>
            <p:cNvGrpSpPr/>
            <p:nvPr/>
          </p:nvGrpSpPr>
          <p:grpSpPr bwMode="auto">
            <a:xfrm>
              <a:off x="8927365" y="3854780"/>
              <a:ext cx="17977983" cy="1686059"/>
              <a:chOff x="-1596954" y="1603375"/>
              <a:chExt cx="17977983" cy="1686059"/>
            </a:xfrm>
          </p:grpSpPr>
          <p:pic>
            <p:nvPicPr>
              <p:cNvPr id="20493" name="Picture 3" descr="\\yanyang.iflytek.com\2014英语学科产物汇总2\二检\陕西旅游一起3B\Unit 3 How Do You Come to School\Unit 3 Part A\素材\by ship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-1596954" y="1618981"/>
                <a:ext cx="2214563" cy="166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4" name="Picture 3" descr="\\yanyang.iflytek.com\2014英语学科产物汇总2\二检\陕西旅游（三起）4B\Unit 2 I'm Cooking in the Kitchen\Part B\素材\a plane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888412" y="1607097"/>
                <a:ext cx="2230811" cy="1673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5" name="Picture 3" descr="\\yanyang.iflytek.com\2014英语学科产物汇总2\2014 暑期 新增\山东教育出版社 6-9年级（五四学制）\鲁教6B\鲁教 英语六年级下册（2013.1.第1版）\Unit 5 How do you get to school\Section A\素材\take a taxi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9529401" y="1603375"/>
                <a:ext cx="2235773" cy="1676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6" name="图片 1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137151" y="1603375"/>
                <a:ext cx="2178988" cy="1667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7" name="Picture 2" descr="\\yanyang.iflytek.com\2014英语学科产物汇总2\2014 暑期 新增\河北教育出版社（三起）3-9年级\冀教8A\英语冀教八年级上册（2013年新编）\Unit 6 Go with Transportation!\Lesson 34 Flying Donuts\素材\car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53462" y="1610325"/>
                <a:ext cx="2215055" cy="1660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8" name="Picture 2" descr="\\yanyang.iflytek.com\2014英语学科产物汇总2\2014-05月 云+端资源\外研8A（2013年新编）\英语外研八年级上册（2013年新编）\Module 4 Planes,ships and trains\Unit 1 He lives the farthest from school\素材\bus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4137913" y="1607097"/>
                <a:ext cx="2243116" cy="168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91" name="图片 3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2338937" y="3861731"/>
              <a:ext cx="2292535" cy="166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图片 4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7872544" y="3861730"/>
              <a:ext cx="2145950" cy="167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8" name="图片 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文本框 5"/>
          <p:cNvSpPr txBox="1">
            <a:spLocks noChangeArrowheads="1"/>
          </p:cNvSpPr>
          <p:nvPr/>
        </p:nvSpPr>
        <p:spPr bwMode="auto">
          <a:xfrm>
            <a:off x="12620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37 -0.00625 L -1.95712 0.00046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8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291138" y="2690813"/>
            <a:ext cx="20589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6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red  </a:t>
            </a:r>
            <a:endParaRPr kumimoji="1" lang="zh-CN" altLang="en-US" sz="66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1510" name="图片 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313" y="1062038"/>
            <a:ext cx="7056438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49350" y="1025525"/>
            <a:ext cx="7078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have a bag. What colour is it? </a:t>
            </a:r>
            <a:endParaRPr kumimoji="1" lang="zh-CN" altLang="en-US" sz="36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red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30781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003800" y="4497388"/>
            <a:ext cx="2160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It’s red.</a:t>
            </a:r>
            <a:endParaRPr kumimoji="1" lang="zh-CN" altLang="en-US" sz="40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557" name="图片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7988" y="1335088"/>
            <a:ext cx="6153151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00600" y="2663825"/>
            <a:ext cx="2328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6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blue  </a:t>
            </a:r>
            <a:endParaRPr kumimoji="1" lang="zh-CN" altLang="en-US" sz="66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blu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9956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9350" y="1092200"/>
            <a:ext cx="7078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have a bag. What colour is it? </a:t>
            </a:r>
            <a:endParaRPr kumimoji="1" lang="zh-CN" altLang="en-US" sz="36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89475" y="453707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It’s blue.</a:t>
            </a:r>
            <a:endParaRPr kumimoji="1" lang="zh-CN" altLang="en-US" sz="40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390650"/>
            <a:ext cx="5040313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3787"/>
          <p:cNvSpPr/>
          <p:nvPr/>
        </p:nvSpPr>
        <p:spPr bwMode="auto">
          <a:xfrm rot="11259474" flipV="1">
            <a:off x="84138" y="2197100"/>
            <a:ext cx="3322637" cy="1135063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colour is it?</a:t>
            </a:r>
          </a:p>
        </p:txBody>
      </p:sp>
      <p:sp>
        <p:nvSpPr>
          <p:cNvPr id="25606" name="标题 1"/>
          <p:cNvSpPr txBox="1"/>
          <p:nvPr/>
        </p:nvSpPr>
        <p:spPr bwMode="auto">
          <a:xfrm>
            <a:off x="3652838" y="427038"/>
            <a:ext cx="3070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24300" y="4962525"/>
            <a:ext cx="2160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It’s red.</a:t>
            </a:r>
            <a:endParaRPr kumimoji="1" lang="zh-CN" altLang="en-US" sz="40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303338"/>
            <a:ext cx="52038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787"/>
          <p:cNvSpPr/>
          <p:nvPr/>
        </p:nvSpPr>
        <p:spPr bwMode="auto">
          <a:xfrm rot="11259474" flipV="1">
            <a:off x="168275" y="1484313"/>
            <a:ext cx="3322638" cy="1135062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 colour is it?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87763" y="5035550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It’s blue.</a:t>
            </a:r>
            <a:endParaRPr kumimoji="1" lang="zh-CN" altLang="en-US" sz="40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662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文本框 8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1" name="标题 1"/>
          <p:cNvSpPr txBox="1"/>
          <p:nvPr/>
        </p:nvSpPr>
        <p:spPr bwMode="auto">
          <a:xfrm>
            <a:off x="3652838" y="427038"/>
            <a:ext cx="3070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06528" y="2191990"/>
            <a:ext cx="5540331" cy="404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3" name="标题 1"/>
          <p:cNvSpPr txBox="1"/>
          <p:nvPr/>
        </p:nvSpPr>
        <p:spPr bwMode="auto">
          <a:xfrm>
            <a:off x="3505200" y="368300"/>
            <a:ext cx="36591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answer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001838" y="869950"/>
            <a:ext cx="51958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colour is the pencil? </a:t>
            </a:r>
            <a:endParaRPr lang="zh-CN" altLang="en-US" dirty="0"/>
          </a:p>
        </p:txBody>
      </p:sp>
      <p:pic>
        <p:nvPicPr>
          <p:cNvPr id="27655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05563" y="5373688"/>
            <a:ext cx="7921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27238" y="1508125"/>
            <a:ext cx="34813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red and blue.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154488" y="3581400"/>
            <a:ext cx="647700" cy="1152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75" y="798513"/>
            <a:ext cx="871855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1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364163" y="1243013"/>
            <a:ext cx="2808287" cy="982662"/>
          </a:xfrm>
          <a:prstGeom prst="wedgeRoundRectCallout">
            <a:avLst>
              <a:gd name="adj1" fmla="val 7286"/>
              <a:gd name="adj2" fmla="val 6979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colour is it?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77838" y="1635125"/>
            <a:ext cx="3556000" cy="1146175"/>
          </a:xfrm>
          <a:prstGeom prst="wedgeRoundRectCallout">
            <a:avLst>
              <a:gd name="adj1" fmla="val 29128"/>
              <a:gd name="adj2" fmla="val 7894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Li Yan. I have a new pencil.</a:t>
            </a:r>
            <a:endParaRPr lang="zh-CN" altLang="en-US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0351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14906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414</Words>
  <Application>Microsoft Office PowerPoint</Application>
  <PresentationFormat>全屏显示(4:3)</PresentationFormat>
  <Paragraphs>96</Paragraphs>
  <Slides>17</Slides>
  <Notes>10</Notes>
  <HiddenSlides>0</HiddenSlides>
  <MMClips>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Unit5 What colour is it?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2023-01-16T15:35:42Z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CB81702644564FFC82E93C2F7EFDF225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