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277" r:id="rId3"/>
    <p:sldId id="317" r:id="rId4"/>
    <p:sldId id="318" r:id="rId5"/>
    <p:sldId id="328" r:id="rId6"/>
    <p:sldId id="329" r:id="rId7"/>
    <p:sldId id="330" r:id="rId8"/>
    <p:sldId id="327" r:id="rId9"/>
    <p:sldId id="326" r:id="rId10"/>
    <p:sldId id="325" r:id="rId11"/>
    <p:sldId id="324" r:id="rId12"/>
    <p:sldId id="323" r:id="rId13"/>
    <p:sldId id="314" r:id="rId14"/>
    <p:sldId id="268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48D59E1-8011-4FA0-992C-2D4E1F0D7F2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4397F66-4CC0-4C8D-A3FA-BA7DC6F84E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C36AE1D-F844-4F34-AE7D-3A61DE6C9046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9214FE7-0B62-40FF-9710-891C58550DC3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73631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7171" name="组合 8"/>
          <p:cNvGrpSpPr/>
          <p:nvPr/>
        </p:nvGrpSpPr>
        <p:grpSpPr bwMode="auto">
          <a:xfrm>
            <a:off x="296466" y="1987550"/>
            <a:ext cx="5741194" cy="1580939"/>
            <a:chOff x="-653246" y="2105678"/>
            <a:chExt cx="7654290" cy="1581077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355865" y="2105678"/>
              <a:ext cx="3839251" cy="6612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Unit 2  Lesson12</a:t>
              </a: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653246" y="2978808"/>
              <a:ext cx="7654290" cy="7079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A Visit to the Great Wall</a:t>
              </a:r>
              <a:endParaRPr lang="en-US" altLang="zh-C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3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516063"/>
            <a:ext cx="3034903" cy="42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133754" y="502597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图片 1" descr="图片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735" y="1187451"/>
            <a:ext cx="6536531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图片 1" descr="图片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307" y="1127126"/>
            <a:ext cx="6642497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761999" y="1128714"/>
            <a:ext cx="7991475" cy="38928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Read the story quietly and underline：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How old is the oldest part of the Great Wall?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The oldest part is more than 2000 years old.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Read it in a group and answer：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How can we keep the Great Wall clean and beautiful?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Don't draw or write on the Great Wall.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1535723" y="2470150"/>
            <a:ext cx="595926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sym typeface="+mn-ea"/>
              </a:rPr>
              <a:t>Tell the story to your parents in English.</a:t>
            </a:r>
          </a:p>
          <a:p>
            <a:pPr marL="342900" indent="-342900" eaLnBrk="0" hangingPunct="0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用英语把这个故事讲给你的父母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 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3154" y="1162112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952625" y="1052513"/>
            <a:ext cx="53816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Tian'anmen Square</a:t>
            </a:r>
          </a:p>
        </p:txBody>
      </p:sp>
      <p:pic>
        <p:nvPicPr>
          <p:cNvPr id="9219" name="图片 2" descr="图片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1348" y="1792288"/>
            <a:ext cx="6536531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2" name="文本框 2"/>
          <p:cNvSpPr txBox="1">
            <a:spLocks noChangeArrowheads="1"/>
          </p:cNvSpPr>
          <p:nvPr/>
        </p:nvSpPr>
        <p:spPr bwMode="auto">
          <a:xfrm>
            <a:off x="2409825" y="1036639"/>
            <a:ext cx="493395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the Palace Museum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eaLnBrk="0" hangingPunct="0"/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10243" name="图片 3" descr="图片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997" y="1774826"/>
            <a:ext cx="6799659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2514600" y="1077914"/>
            <a:ext cx="4343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Wangfujing </a:t>
            </a:r>
            <a:r>
              <a:rPr lang="zh-CN" altLang="en-US" sz="3200" b="1" dirty="0" smtClean="0">
                <a:latin typeface="Times New Roman" panose="02020603050405020304" pitchFamily="18" charset="0"/>
                <a:sym typeface="+mn-ea"/>
              </a:rPr>
              <a:t>Street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1267" name="图片 2" descr="图片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7319" y="1944689"/>
            <a:ext cx="5967413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0" name="文本框 1"/>
          <p:cNvSpPr txBox="1">
            <a:spLocks noChangeArrowheads="1"/>
          </p:cNvSpPr>
          <p:nvPr/>
        </p:nvSpPr>
        <p:spPr bwMode="auto">
          <a:xfrm>
            <a:off x="2428875" y="1052514"/>
            <a:ext cx="416242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the Great Wall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 eaLnBrk="0" hangingPunct="0"/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2291" name="图片 2" descr="图片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291" y="1790700"/>
            <a:ext cx="6543675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4" name="文本框 1"/>
          <p:cNvSpPr txBox="1">
            <a:spLocks noChangeArrowheads="1"/>
          </p:cNvSpPr>
          <p:nvPr/>
        </p:nvSpPr>
        <p:spPr bwMode="auto">
          <a:xfrm>
            <a:off x="523875" y="1165801"/>
            <a:ext cx="69723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Listen carefully and answer: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3315" name="文本框 2"/>
          <p:cNvSpPr txBox="1">
            <a:spLocks noChangeArrowheads="1"/>
          </p:cNvSpPr>
          <p:nvPr/>
        </p:nvSpPr>
        <p:spPr bwMode="auto">
          <a:xfrm>
            <a:off x="323851" y="2477284"/>
            <a:ext cx="4536276" cy="2585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sym typeface="+mn-ea"/>
              </a:rPr>
              <a:t>Who are they?</a:t>
            </a:r>
            <a:endParaRPr lang="zh-CN" altLang="en-US" sz="36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sym typeface="+mn-ea"/>
              </a:rPr>
              <a:t>Where do they go?</a:t>
            </a:r>
            <a:endParaRPr lang="zh-CN" altLang="en-US" sz="3600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sym typeface="+mn-ea"/>
              </a:rPr>
              <a:t>How do they go there</a:t>
            </a:r>
            <a:r>
              <a:rPr lang="zh-CN" altLang="en-US" sz="3600" dirty="0" smtClean="0">
                <a:latin typeface="Times New Roman" panose="02020603050405020304" pitchFamily="18" charset="0"/>
                <a:sym typeface="+mn-ea"/>
              </a:rPr>
              <a:t>?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pic>
        <p:nvPicPr>
          <p:cNvPr id="13316" name="图片 3" descr="图片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5377" y="2614613"/>
            <a:ext cx="414218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图片 1" descr="图片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7838" y="1241425"/>
            <a:ext cx="6255544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图片 1" descr="图片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494" y="1171576"/>
            <a:ext cx="6578204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图片 1" descr="图片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629" y="1411288"/>
            <a:ext cx="686395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全屏显示(4:3)</PresentationFormat>
  <Paragraphs>35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2023-01-16T15:35:47Z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2522E58B47144860AA122163CF024209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