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256" r:id="rId2"/>
    <p:sldId id="258" r:id="rId3"/>
    <p:sldId id="267" r:id="rId4"/>
    <p:sldId id="270" r:id="rId5"/>
    <p:sldId id="266" r:id="rId6"/>
    <p:sldId id="272" r:id="rId7"/>
    <p:sldId id="273" r:id="rId8"/>
    <p:sldId id="274" r:id="rId9"/>
    <p:sldId id="275" r:id="rId10"/>
    <p:sldId id="265" r:id="rId11"/>
    <p:sldId id="264" r:id="rId12"/>
    <p:sldId id="276" r:id="rId13"/>
    <p:sldId id="277" r:id="rId14"/>
    <p:sldId id="278" r:id="rId15"/>
    <p:sldId id="281" r:id="rId16"/>
    <p:sldId id="279" r:id="rId17"/>
    <p:sldId id="282" r:id="rId18"/>
    <p:sldId id="280" r:id="rId19"/>
    <p:sldId id="283" r:id="rId20"/>
    <p:sldId id="284" r:id="rId21"/>
    <p:sldId id="285" r:id="rId22"/>
    <p:sldId id="286" r:id="rId2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p:scale>
          <a:sx n="100" d="100"/>
          <a:sy n="100" d="100"/>
        </p:scale>
        <p:origin x="-282" y="-264"/>
      </p:cViewPr>
      <p:guideLst>
        <p:guide orient="horz" pos="2160"/>
        <p:guide pos="2880"/>
      </p:guideLst>
    </p:cSldViewPr>
  </p:slideViewPr>
  <p:notesTextViewPr>
    <p:cViewPr>
      <p:scale>
        <a:sx n="1" d="1"/>
        <a:sy n="1" d="1"/>
      </p:scale>
      <p:origin x="0" y="0"/>
    </p:cViewPr>
  </p:notesTextViewPr>
  <p:sorterViewPr>
    <p:cViewPr>
      <p:scale>
        <a:sx n="97" d="100"/>
        <a:sy n="97" d="100"/>
      </p:scale>
      <p:origin x="0" y="0"/>
    </p:cViewPr>
  </p:sorter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608174-198D-4828-BD61-8FD230EB325C}"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B6E30F-72F1-4645-A536-89A06D7A1C1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AB1AEA78-8F33-472D-89CA-E8BB26BF5A82}" type="datetimeFigureOut">
              <a:rPr lang="zh-CN" altLang="en-US"/>
              <a:t>2023-01-16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4D251AB-3157-4851-828E-A95EDD88E830}"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28650" y="365125"/>
            <a:ext cx="7886700" cy="58118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36B9CE29-E0C3-4644-B9B8-D60F7828722D}" type="datetimeFigureOut">
              <a:rPr lang="zh-CN" altLang="en-US"/>
              <a:t>2023-01-16</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2A3526C5-F423-4D29-A506-E81C18009EC6}"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pPr>
              <a:defRPr/>
            </a:pPr>
            <a:fld id="{336602BA-4F75-4E16-8D1A-AF03F2EED05E}" type="datetimeFigureOut">
              <a:rPr lang="zh-CN" altLang="en-US"/>
              <a:t>2023-01-16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2729E85-BBFA-4D86-908D-E613F5385EB5}"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lgn="l">
              <a:defRPr sz="60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lgn="l">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04B9DDC4-719D-4B28-BC54-D64CB4FA569D}" type="datetimeFigureOut">
              <a:rPr lang="zh-CN" altLang="en-US"/>
              <a:t>2023-01-16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0AA062C-93F9-4E24-B4BF-F678E2106C10}"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286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291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D72DDCDF-E59E-41DF-8816-97661269BEF3}" type="datetimeFigureOut">
              <a:rPr lang="zh-CN" altLang="en-US"/>
              <a:t>2023-01-16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BACF6FF-83C5-41AD-945E-677F93559089}"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970222"/>
          </a:xfrm>
        </p:spPr>
        <p:txBody>
          <a:bodyPr/>
          <a:lstStyle>
            <a:lvl1pPr algn="ct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944793" y="1567346"/>
            <a:ext cx="3526380" cy="710095"/>
          </a:xfrm>
        </p:spPr>
        <p:txBody>
          <a:bodyPr anchor="ctr">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944793" y="2338388"/>
            <a:ext cx="3526380" cy="3785964"/>
          </a:xfrm>
        </p:spPr>
        <p:txBody>
          <a:bodyPr>
            <a:normAutofit/>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717212" y="1567346"/>
            <a:ext cx="3526381" cy="710095"/>
          </a:xfrm>
        </p:spPr>
        <p:txBody>
          <a:bodyPr rtlCol="0" anchor="ctr">
            <a:normAutofit/>
          </a:bodyPr>
          <a:lstStyle>
            <a:lvl1pPr marL="228600" indent="-228600">
              <a:buNone/>
              <a:defRPr lang="zh-CN" altLang="en-US" b="0" smtClean="0"/>
            </a:lvl1pPr>
          </a:lstStyle>
          <a:p>
            <a:pPr lvl="0"/>
            <a:r>
              <a:rPr lang="zh-CN" altLang="en-US" noProof="1" smtClean="0"/>
              <a:t>单击此处编辑母版文本样式</a:t>
            </a:r>
          </a:p>
        </p:txBody>
      </p:sp>
      <p:sp>
        <p:nvSpPr>
          <p:cNvPr id="6" name="内容占位符 5"/>
          <p:cNvSpPr>
            <a:spLocks noGrp="1"/>
          </p:cNvSpPr>
          <p:nvPr>
            <p:ph sz="quarter" idx="4"/>
          </p:nvPr>
        </p:nvSpPr>
        <p:spPr>
          <a:xfrm>
            <a:off x="4717212" y="2357460"/>
            <a:ext cx="3526381" cy="3766892"/>
          </a:xfrm>
        </p:spPr>
        <p:txBody>
          <a:bodyPr>
            <a:normAutofit/>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fld id="{16819558-EE7B-4078-8CB6-B35D4ECD62BE}" type="datetimeFigureOut">
              <a:rPr lang="zh-CN" altLang="en-US"/>
              <a:t>2023-01-16</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AF514457-4A6F-4F4F-AB39-1A93E08A5668}"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BDA03072-38D2-4C31-8E65-4A6075CB289F}" type="datetimeFigureOut">
              <a:rPr lang="zh-CN" altLang="en-US"/>
              <a:t>2023-01-16</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C2CF2520-97EE-4F3D-8973-9CAB56AA0C4D}"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D287CC30-6B4C-4AD9-B6E6-CCA1E457E88A}" type="datetimeFigureOut">
              <a:rPr lang="zh-CN" altLang="en-US"/>
              <a:t>2023-01-16</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5B6E80B6-87DB-4BBB-AF2D-D73BD06F14F7}"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95638" cy="1600200"/>
          </a:xfrm>
        </p:spPr>
        <p:txBody>
          <a:bodyPr anchor="t">
            <a:normAutofit/>
          </a:bodyPr>
          <a:lstStyle>
            <a:lvl1pPr>
              <a:defRPr sz="40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4038600" y="457201"/>
            <a:ext cx="4477941"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p>
        </p:txBody>
      </p:sp>
      <p:sp>
        <p:nvSpPr>
          <p:cNvPr id="4" name="文本占位符 3"/>
          <p:cNvSpPr>
            <a:spLocks noGrp="1"/>
          </p:cNvSpPr>
          <p:nvPr>
            <p:ph type="body" sz="half" idx="2"/>
          </p:nvPr>
        </p:nvSpPr>
        <p:spPr>
          <a:xfrm>
            <a:off x="629841" y="2057400"/>
            <a:ext cx="3195638"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7B1E93CB-471E-4B0C-80BF-EE7D6663FBCA}" type="datetimeFigureOut">
              <a:rPr lang="zh-CN" altLang="en-US"/>
              <a:t>2023-01-16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92F8C780-58F5-4BE9-ADFE-A98CE1390C6F}"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28B0D9D1-42EA-4FAF-ABE9-F4894A9F13C0}" type="datetimeFigureOut">
              <a:rPr lang="zh-CN" altLang="en-US"/>
              <a:t>2023-01-16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E4D7410-AD6A-418A-9E34-7FC985AFB091}"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2">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9"/>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a:defRPr/>
            </a:pPr>
            <a:fld id="{49E2BC2D-B082-4226-B9EA-ADFFCAC2CEE1}" type="datetimeFigureOut">
              <a:rPr lang="zh-CN" altLang="en-US"/>
              <a:t>2023-01-16</a:t>
            </a:fld>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defRPr sz="1200" noProof="1">
                <a:solidFill>
                  <a:schemeClr val="tx1">
                    <a:tint val="75000"/>
                  </a:schemeClr>
                </a:solidFill>
                <a:ea typeface="宋体" panose="02010600030101010101" pitchFamily="2" charset="-122"/>
              </a:defRPr>
            </a:lvl1pPr>
          </a:lstStyle>
          <a:p>
            <a:pPr>
              <a:defRPr/>
            </a:pPr>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lvl1pPr algn="r">
              <a:defRPr sz="1200" smtClean="0">
                <a:solidFill>
                  <a:srgbClr val="898989"/>
                </a:solidFill>
                <a:ea typeface="宋体" panose="02010600030101010101" pitchFamily="2" charset="-122"/>
              </a:defRPr>
            </a:lvl1pPr>
          </a:lstStyle>
          <a:p>
            <a:pPr>
              <a:defRPr/>
            </a:pPr>
            <a:fld id="{598A7785-F690-4300-BCE0-A479CF9FB0E2}"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矩形 8"/>
          <p:cNvSpPr>
            <a:spLocks noChangeArrowheads="1"/>
          </p:cNvSpPr>
          <p:nvPr/>
        </p:nvSpPr>
        <p:spPr bwMode="auto">
          <a:xfrm>
            <a:off x="0" y="1225550"/>
            <a:ext cx="9144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zh-CN" sz="5400" b="1" dirty="0">
                <a:solidFill>
                  <a:srgbClr val="C00000"/>
                </a:solidFill>
              </a:rPr>
              <a:t>Unit 1  </a:t>
            </a:r>
            <a:r>
              <a:rPr lang="en-US" altLang="zh-CN" sz="5400" b="1" dirty="0" smtClean="0">
                <a:latin typeface="Arial" panose="020B0604020202020204" pitchFamily="34" charset="0"/>
              </a:rPr>
              <a:t>What’s </a:t>
            </a:r>
            <a:r>
              <a:rPr lang="en-US" altLang="zh-CN" sz="5400" b="1" dirty="0">
                <a:latin typeface="Arial" panose="020B0604020202020204" pitchFamily="34" charset="0"/>
              </a:rPr>
              <a:t>the matter?</a:t>
            </a:r>
            <a:endParaRPr lang="zh-CN" altLang="en-US" sz="5400" dirty="0"/>
          </a:p>
        </p:txBody>
      </p:sp>
      <p:sp>
        <p:nvSpPr>
          <p:cNvPr id="2051" name="Rectangle 1"/>
          <p:cNvSpPr>
            <a:spLocks noChangeArrowheads="1"/>
          </p:cNvSpPr>
          <p:nvPr/>
        </p:nvSpPr>
        <p:spPr bwMode="auto">
          <a:xfrm>
            <a:off x="1552575" y="2990057"/>
            <a:ext cx="59118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zh-CN" altLang="en-US" sz="3200" b="1" dirty="0">
                <a:latin typeface="Arial" panose="020B0604020202020204" pitchFamily="34" charset="0"/>
              </a:rPr>
              <a:t>第二课时  </a:t>
            </a:r>
            <a:r>
              <a:rPr lang="zh-CN" altLang="zh-CN" sz="3200" b="1" dirty="0">
                <a:latin typeface="Arial" panose="020B0604020202020204" pitchFamily="34" charset="0"/>
              </a:rPr>
              <a:t>Section A 3a-3c (P3)</a:t>
            </a:r>
          </a:p>
        </p:txBody>
      </p:sp>
      <p:sp>
        <p:nvSpPr>
          <p:cNvPr id="7" name="矩形 6"/>
          <p:cNvSpPr/>
          <p:nvPr/>
        </p:nvSpPr>
        <p:spPr>
          <a:xfrm>
            <a:off x="2919095" y="4916170"/>
            <a:ext cx="407924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后 作 业</a:t>
            </a:r>
          </a:p>
        </p:txBody>
      </p:sp>
      <p:sp>
        <p:nvSpPr>
          <p:cNvPr id="11267" name="文本框 99"/>
          <p:cNvSpPr txBox="1">
            <a:spLocks noChangeArrowheads="1"/>
          </p:cNvSpPr>
          <p:nvPr/>
        </p:nvSpPr>
        <p:spPr bwMode="auto">
          <a:xfrm>
            <a:off x="144463" y="1003429"/>
            <a:ext cx="8986837"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dirty="0">
                <a:solidFill>
                  <a:srgbClr val="000000"/>
                </a:solidFill>
                <a:latin typeface="宋体" panose="02010600030101010101" pitchFamily="2" charset="-122"/>
              </a:rPr>
              <a:t>一、单项选择</a:t>
            </a:r>
            <a:endParaRPr lang="zh-CN" altLang="en-US" sz="2800" dirty="0">
              <a:latin typeface="宋体" panose="02010600030101010101" pitchFamily="2" charset="-122"/>
            </a:endParaRPr>
          </a:p>
          <a:p>
            <a:pPr eaLnBrk="1" hangingPunct="1"/>
            <a:r>
              <a:rPr lang="en-US" altLang="zh-CN" sz="2800" dirty="0">
                <a:latin typeface="宋体" panose="02010600030101010101" pitchFamily="2" charset="-122"/>
              </a:rPr>
              <a:t>(   ) </a:t>
            </a:r>
            <a:r>
              <a:rPr lang="en-US" altLang="zh-CN" sz="2800" dirty="0" smtClean="0">
                <a:latin typeface="宋体" panose="02010600030101010101" pitchFamily="2" charset="-122"/>
              </a:rPr>
              <a:t>1.John </a:t>
            </a:r>
            <a:r>
              <a:rPr lang="en-US" altLang="zh-CN" sz="2800" dirty="0">
                <a:latin typeface="宋体" panose="02010600030101010101" pitchFamily="2" charset="-122"/>
              </a:rPr>
              <a:t>was so angry that he hit Bob _________ the face.</a:t>
            </a:r>
          </a:p>
          <a:p>
            <a:pPr eaLnBrk="1" hangingPunct="1"/>
            <a:r>
              <a:rPr lang="en-US" altLang="zh-CN" sz="2800" dirty="0">
                <a:latin typeface="宋体" panose="02010600030101010101" pitchFamily="2" charset="-122"/>
              </a:rPr>
              <a:t>	A. in	B. on	C. at	D. to</a:t>
            </a:r>
          </a:p>
          <a:p>
            <a:pPr eaLnBrk="1" hangingPunct="1"/>
            <a:r>
              <a:rPr lang="en-US" altLang="zh-CN" sz="2800" dirty="0">
                <a:latin typeface="宋体" panose="02010600030101010101" pitchFamily="2" charset="-122"/>
              </a:rPr>
              <a:t>(   ) </a:t>
            </a:r>
            <a:r>
              <a:rPr lang="en-US" altLang="zh-CN" sz="2800" dirty="0" smtClean="0">
                <a:latin typeface="宋体" panose="02010600030101010101" pitchFamily="2" charset="-122"/>
              </a:rPr>
              <a:t>2.Thanks______the </a:t>
            </a:r>
            <a:r>
              <a:rPr lang="en-US" altLang="zh-CN" sz="2800" dirty="0">
                <a:latin typeface="宋体" panose="02010600030101010101" pitchFamily="2" charset="-122"/>
              </a:rPr>
              <a:t>good policy (</a:t>
            </a:r>
            <a:r>
              <a:rPr lang="zh-CN" altLang="en-US" sz="2800" dirty="0">
                <a:latin typeface="宋体" panose="02010600030101010101" pitchFamily="2" charset="-122"/>
              </a:rPr>
              <a:t>政策</a:t>
            </a:r>
            <a:r>
              <a:rPr lang="en-US" altLang="zh-CN" sz="2800" dirty="0" smtClean="0">
                <a:latin typeface="宋体" panose="02010600030101010101" pitchFamily="2" charset="-122"/>
              </a:rPr>
              <a:t>),all </a:t>
            </a:r>
            <a:r>
              <a:rPr lang="en-US" altLang="zh-CN" sz="2800" dirty="0">
                <a:latin typeface="宋体" panose="02010600030101010101" pitchFamily="2" charset="-122"/>
              </a:rPr>
              <a:t>the farmers in this village live a happy life.</a:t>
            </a:r>
          </a:p>
          <a:p>
            <a:pPr eaLnBrk="1" hangingPunct="1"/>
            <a:r>
              <a:rPr lang="en-US" altLang="zh-CN" sz="2800" dirty="0">
                <a:latin typeface="宋体" panose="02010600030101010101" pitchFamily="2" charset="-122"/>
              </a:rPr>
              <a:t>	A. for	B. to	C. in	D. at</a:t>
            </a:r>
          </a:p>
          <a:p>
            <a:pPr eaLnBrk="1" hangingPunct="1"/>
            <a:r>
              <a:rPr lang="en-US" altLang="zh-CN" sz="2800" dirty="0">
                <a:latin typeface="宋体" panose="02010600030101010101" pitchFamily="2" charset="-122"/>
              </a:rPr>
              <a:t>(   ) </a:t>
            </a:r>
            <a:r>
              <a:rPr lang="en-US" altLang="zh-CN" sz="2800" dirty="0" smtClean="0">
                <a:latin typeface="宋体" panose="02010600030101010101" pitchFamily="2" charset="-122"/>
              </a:rPr>
              <a:t>3.I </a:t>
            </a:r>
            <a:r>
              <a:rPr lang="en-US" altLang="zh-CN" sz="2800" dirty="0">
                <a:latin typeface="宋体" panose="02010600030101010101" pitchFamily="2" charset="-122"/>
              </a:rPr>
              <a:t>am thinking about </a:t>
            </a:r>
            <a:r>
              <a:rPr lang="en-US" altLang="zh-CN" sz="2800" dirty="0" smtClean="0">
                <a:latin typeface="宋体" panose="02010600030101010101" pitchFamily="2" charset="-122"/>
              </a:rPr>
              <a:t>_______ </a:t>
            </a:r>
            <a:r>
              <a:rPr lang="en-US" altLang="zh-CN" sz="2800" dirty="0">
                <a:latin typeface="宋体" panose="02010600030101010101" pitchFamily="2" charset="-122"/>
              </a:rPr>
              <a:t>some preparations for the thanksgiving party.</a:t>
            </a:r>
          </a:p>
          <a:p>
            <a:pPr eaLnBrk="1" hangingPunct="1"/>
            <a:r>
              <a:rPr lang="en-US" altLang="zh-CN" sz="2800" dirty="0">
                <a:latin typeface="宋体" panose="02010600030101010101" pitchFamily="2" charset="-122"/>
              </a:rPr>
              <a:t> 	A. make	B. makes	C. made	D. </a:t>
            </a:r>
            <a:r>
              <a:rPr lang="en-US" altLang="zh-CN" sz="2800" dirty="0" smtClean="0">
                <a:latin typeface="宋体" panose="02010600030101010101" pitchFamily="2" charset="-122"/>
              </a:rPr>
              <a:t>making</a:t>
            </a:r>
            <a:endParaRPr lang="en-US" altLang="zh-CN" sz="2800" dirty="0">
              <a:latin typeface="宋体" panose="02010600030101010101" pitchFamily="2" charset="-122"/>
            </a:endParaRPr>
          </a:p>
        </p:txBody>
      </p:sp>
      <p:sp>
        <p:nvSpPr>
          <p:cNvPr id="4" name="文本框 3"/>
          <p:cNvSpPr txBox="1">
            <a:spLocks noChangeArrowheads="1"/>
          </p:cNvSpPr>
          <p:nvPr/>
        </p:nvSpPr>
        <p:spPr bwMode="auto">
          <a:xfrm>
            <a:off x="317500" y="1362075"/>
            <a:ext cx="584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5" name="文本框 4"/>
          <p:cNvSpPr txBox="1">
            <a:spLocks noChangeArrowheads="1"/>
          </p:cNvSpPr>
          <p:nvPr/>
        </p:nvSpPr>
        <p:spPr bwMode="auto">
          <a:xfrm>
            <a:off x="406400" y="2722563"/>
            <a:ext cx="569913"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B</a:t>
            </a:r>
          </a:p>
        </p:txBody>
      </p:sp>
      <p:sp>
        <p:nvSpPr>
          <p:cNvPr id="6" name="文本框 5"/>
          <p:cNvSpPr txBox="1">
            <a:spLocks noChangeArrowheads="1"/>
          </p:cNvSpPr>
          <p:nvPr/>
        </p:nvSpPr>
        <p:spPr bwMode="auto">
          <a:xfrm>
            <a:off x="450850" y="3978275"/>
            <a:ext cx="4857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p:tgtEl>
                                          <p:spTgt spid="4"/>
                                        </p:tgtEl>
                                        <p:attrNameLst>
                                          <p:attrName>ppt_x</p:attrName>
                                        </p:attrNameLst>
                                      </p:cBhvr>
                                      <p:tavLst>
                                        <p:tav tm="0">
                                          <p:val>
                                            <p:strVal val="#ppt_x-#ppt_w*1.125000"/>
                                          </p:val>
                                        </p:tav>
                                        <p:tav tm="100000">
                                          <p:val>
                                            <p:strVal val="#ppt_x"/>
                                          </p:val>
                                        </p:tav>
                                      </p:tavLst>
                                    </p:anim>
                                    <p:animEffect transition="in" filter="wipe(right)">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p:tgtEl>
                                          <p:spTgt spid="5"/>
                                        </p:tgtEl>
                                        <p:attrNameLst>
                                          <p:attrName>ppt_x</p:attrName>
                                        </p:attrNameLst>
                                      </p:cBhvr>
                                      <p:tavLst>
                                        <p:tav tm="0">
                                          <p:val>
                                            <p:strVal val="#ppt_x-#ppt_w*1.125000"/>
                                          </p:val>
                                        </p:tav>
                                        <p:tav tm="100000">
                                          <p:val>
                                            <p:strVal val="#ppt_x"/>
                                          </p:val>
                                        </p:tav>
                                      </p:tavLst>
                                    </p:anim>
                                    <p:animEffect transition="in" filter="wipe(righ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p:tgtEl>
                                          <p:spTgt spid="6"/>
                                        </p:tgtEl>
                                        <p:attrNameLst>
                                          <p:attrName>ppt_x</p:attrName>
                                        </p:attrNameLst>
                                      </p:cBhvr>
                                      <p:tavLst>
                                        <p:tav tm="0">
                                          <p:val>
                                            <p:strVal val="#ppt_x-#ppt_w*1.125000"/>
                                          </p:val>
                                        </p:tav>
                                        <p:tav tm="100000">
                                          <p:val>
                                            <p:strVal val="#ppt_x"/>
                                          </p:val>
                                        </p:tav>
                                      </p:tavLst>
                                    </p:anim>
                                    <p:animEffect transition="in" filter="wipe(right)">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2291" name="文本框 3"/>
          <p:cNvSpPr txBox="1">
            <a:spLocks noChangeArrowheads="1"/>
          </p:cNvSpPr>
          <p:nvPr/>
        </p:nvSpPr>
        <p:spPr bwMode="auto">
          <a:xfrm>
            <a:off x="-6350" y="1066800"/>
            <a:ext cx="9174163"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dirty="0">
                <a:latin typeface="宋体" panose="02010600030101010101" pitchFamily="2" charset="-122"/>
                <a:sym typeface="宋体" panose="02010600030101010101" pitchFamily="2" charset="-122"/>
              </a:rPr>
              <a:t>(   ) 4. </a:t>
            </a:r>
            <a:r>
              <a:rPr lang="en-US" altLang="zh-CN" sz="2800" dirty="0">
                <a:solidFill>
                  <a:srgbClr val="000000"/>
                </a:solidFill>
                <a:latin typeface="宋体" panose="02010600030101010101" pitchFamily="2" charset="-122"/>
                <a:sym typeface="宋体" panose="02010600030101010101" pitchFamily="2" charset="-122"/>
              </a:rPr>
              <a:t>When the bus is still running, you can’t __________.</a:t>
            </a:r>
          </a:p>
          <a:p>
            <a:pPr eaLnBrk="1" hangingPunct="1"/>
            <a:r>
              <a:rPr lang="en-US" altLang="zh-CN" sz="2800" dirty="0">
                <a:solidFill>
                  <a:srgbClr val="000000"/>
                </a:solidFill>
                <a:latin typeface="宋体" panose="02010600030101010101" pitchFamily="2" charset="-122"/>
                <a:sym typeface="宋体" panose="02010600030101010101" pitchFamily="2" charset="-122"/>
              </a:rPr>
              <a:t>	A. get to	    </a:t>
            </a:r>
            <a:r>
              <a:rPr lang="en-US" altLang="zh-CN" sz="2800" dirty="0" smtClean="0">
                <a:solidFill>
                  <a:srgbClr val="000000"/>
                </a:solidFill>
                <a:latin typeface="宋体" panose="02010600030101010101" pitchFamily="2" charset="-122"/>
                <a:sym typeface="宋体" panose="02010600030101010101" pitchFamily="2" charset="-122"/>
              </a:rPr>
              <a:t>B</a:t>
            </a:r>
            <a:r>
              <a:rPr lang="en-US" altLang="zh-CN" sz="2800" dirty="0">
                <a:solidFill>
                  <a:srgbClr val="000000"/>
                </a:solidFill>
                <a:latin typeface="宋体" panose="02010600030101010101" pitchFamily="2" charset="-122"/>
                <a:sym typeface="宋体" panose="02010600030101010101" pitchFamily="2" charset="-122"/>
              </a:rPr>
              <a:t>. get off	  </a:t>
            </a:r>
          </a:p>
          <a:p>
            <a:pPr eaLnBrk="1" hangingPunct="1"/>
            <a:r>
              <a:rPr lang="en-US" altLang="zh-CN" sz="2800" dirty="0">
                <a:latin typeface="宋体" panose="02010600030101010101" pitchFamily="2" charset="-122"/>
                <a:sym typeface="宋体" panose="02010600030101010101" pitchFamily="2" charset="-122"/>
              </a:rPr>
              <a:t>     </a:t>
            </a:r>
            <a:r>
              <a:rPr lang="en-US" altLang="zh-CN" sz="2800" dirty="0" smtClean="0">
                <a:latin typeface="宋体" panose="02010600030101010101" pitchFamily="2" charset="-122"/>
                <a:sym typeface="宋体" panose="02010600030101010101" pitchFamily="2" charset="-122"/>
              </a:rPr>
              <a:t>C</a:t>
            </a:r>
            <a:r>
              <a:rPr lang="en-US" altLang="zh-CN" sz="2800" dirty="0">
                <a:latin typeface="宋体" panose="02010600030101010101" pitchFamily="2" charset="-122"/>
                <a:sym typeface="宋体" panose="02010600030101010101" pitchFamily="2" charset="-122"/>
              </a:rPr>
              <a:t>. get into    </a:t>
            </a:r>
            <a:r>
              <a:rPr lang="en-US" altLang="zh-CN" sz="2800" dirty="0" smtClean="0">
                <a:latin typeface="宋体" panose="02010600030101010101" pitchFamily="2" charset="-122"/>
                <a:sym typeface="宋体" panose="02010600030101010101" pitchFamily="2" charset="-122"/>
              </a:rPr>
              <a:t>D</a:t>
            </a:r>
            <a:r>
              <a:rPr lang="en-US" altLang="zh-CN" sz="2800" dirty="0">
                <a:latin typeface="宋体" panose="02010600030101010101" pitchFamily="2" charset="-122"/>
                <a:sym typeface="宋体" panose="02010600030101010101" pitchFamily="2" charset="-122"/>
              </a:rPr>
              <a:t>. get up</a:t>
            </a:r>
          </a:p>
          <a:p>
            <a:pPr eaLnBrk="1" hangingPunct="1"/>
            <a:r>
              <a:rPr lang="en-US" altLang="zh-CN" sz="2800" dirty="0">
                <a:latin typeface="宋体" panose="02010600030101010101" pitchFamily="2" charset="-122"/>
                <a:sym typeface="宋体" panose="02010600030101010101" pitchFamily="2" charset="-122"/>
              </a:rPr>
              <a:t>(   ) 5. Can you lend us a hand? Without your help, we won’t finish the job </a:t>
            </a:r>
            <a:r>
              <a:rPr lang="en-US" altLang="zh-CN" sz="2800" dirty="0" smtClean="0">
                <a:latin typeface="宋体" panose="02010600030101010101" pitchFamily="2" charset="-122"/>
                <a:sym typeface="宋体" panose="02010600030101010101" pitchFamily="2" charset="-122"/>
              </a:rPr>
              <a:t>______. </a:t>
            </a:r>
            <a:endParaRPr lang="en-US" altLang="zh-CN" sz="2800" dirty="0">
              <a:latin typeface="宋体" panose="02010600030101010101" pitchFamily="2" charset="-122"/>
              <a:sym typeface="宋体" panose="02010600030101010101" pitchFamily="2" charset="-122"/>
            </a:endParaRPr>
          </a:p>
          <a:p>
            <a:pPr eaLnBrk="1" hangingPunct="1"/>
            <a:r>
              <a:rPr lang="en-US" altLang="zh-CN" sz="2800" dirty="0">
                <a:latin typeface="宋体" panose="02010600030101010101" pitchFamily="2" charset="-122"/>
                <a:sym typeface="宋体" panose="02010600030101010101" pitchFamily="2" charset="-122"/>
              </a:rPr>
              <a:t>	A. in time	   </a:t>
            </a:r>
            <a:r>
              <a:rPr lang="en-US" altLang="zh-CN" sz="2800" dirty="0" smtClean="0">
                <a:latin typeface="宋体" panose="02010600030101010101" pitchFamily="2" charset="-122"/>
                <a:sym typeface="宋体" panose="02010600030101010101" pitchFamily="2" charset="-122"/>
              </a:rPr>
              <a:t>B</a:t>
            </a:r>
            <a:r>
              <a:rPr lang="en-US" altLang="zh-CN" sz="2800" dirty="0">
                <a:latin typeface="宋体" panose="02010600030101010101" pitchFamily="2" charset="-122"/>
                <a:sym typeface="宋体" panose="02010600030101010101" pitchFamily="2" charset="-122"/>
              </a:rPr>
              <a:t>. in surprise	</a:t>
            </a:r>
          </a:p>
          <a:p>
            <a:pPr eaLnBrk="1" hangingPunct="1"/>
            <a:r>
              <a:rPr lang="en-US" altLang="zh-CN" sz="2800" dirty="0">
                <a:latin typeface="宋体" panose="02010600030101010101" pitchFamily="2" charset="-122"/>
                <a:sym typeface="宋体" panose="02010600030101010101" pitchFamily="2" charset="-122"/>
              </a:rPr>
              <a:t>     </a:t>
            </a:r>
            <a:r>
              <a:rPr lang="en-US" altLang="zh-CN" sz="2800" dirty="0" smtClean="0">
                <a:latin typeface="宋体" panose="02010600030101010101" pitchFamily="2" charset="-122"/>
                <a:sym typeface="宋体" panose="02010600030101010101" pitchFamily="2" charset="-122"/>
              </a:rPr>
              <a:t>C</a:t>
            </a:r>
            <a:r>
              <a:rPr lang="en-US" altLang="zh-CN" sz="2800" dirty="0">
                <a:latin typeface="宋体" panose="02010600030101010101" pitchFamily="2" charset="-122"/>
                <a:sym typeface="宋体" panose="02010600030101010101" pitchFamily="2" charset="-122"/>
              </a:rPr>
              <a:t>. in trouble	</a:t>
            </a:r>
            <a:r>
              <a:rPr lang="en-US" altLang="zh-CN" sz="2800" dirty="0" smtClean="0">
                <a:latin typeface="宋体" panose="02010600030101010101" pitchFamily="2" charset="-122"/>
                <a:sym typeface="宋体" panose="02010600030101010101" pitchFamily="2" charset="-122"/>
              </a:rPr>
              <a:t>D</a:t>
            </a:r>
            <a:r>
              <a:rPr lang="en-US" altLang="zh-CN" sz="2800" dirty="0">
                <a:latin typeface="宋体" panose="02010600030101010101" pitchFamily="2" charset="-122"/>
                <a:sym typeface="宋体" panose="02010600030101010101" pitchFamily="2" charset="-122"/>
              </a:rPr>
              <a:t>. in danger</a:t>
            </a:r>
            <a:endParaRPr lang="zh-CN" altLang="en-US" sz="2800" dirty="0">
              <a:latin typeface="宋体" panose="02010600030101010101" pitchFamily="2" charset="-122"/>
            </a:endParaRPr>
          </a:p>
        </p:txBody>
      </p:sp>
      <p:sp>
        <p:nvSpPr>
          <p:cNvPr id="5" name="文本框 4"/>
          <p:cNvSpPr txBox="1">
            <a:spLocks noChangeArrowheads="1"/>
          </p:cNvSpPr>
          <p:nvPr/>
        </p:nvSpPr>
        <p:spPr bwMode="auto">
          <a:xfrm>
            <a:off x="160338" y="1057275"/>
            <a:ext cx="7096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6" name="文本框 5"/>
          <p:cNvSpPr txBox="1">
            <a:spLocks noChangeArrowheads="1"/>
          </p:cNvSpPr>
          <p:nvPr/>
        </p:nvSpPr>
        <p:spPr bwMode="auto">
          <a:xfrm>
            <a:off x="265113" y="2819400"/>
            <a:ext cx="652462"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p:tgtEl>
                                          <p:spTgt spid="5"/>
                                        </p:tgtEl>
                                        <p:attrNameLst>
                                          <p:attrName>ppt_x</p:attrName>
                                        </p:attrNameLst>
                                      </p:cBhvr>
                                      <p:tavLst>
                                        <p:tav tm="0">
                                          <p:val>
                                            <p:strVal val="#ppt_x-#ppt_w*1.125000"/>
                                          </p:val>
                                        </p:tav>
                                        <p:tav tm="100000">
                                          <p:val>
                                            <p:strVal val="#ppt_x"/>
                                          </p:val>
                                        </p:tav>
                                      </p:tavLst>
                                    </p:anim>
                                    <p:animEffect transition="in" filter="wipe(right)">
                                      <p:cBhvr>
                                        <p:cTn id="8" dur="500"/>
                                        <p:tgtEl>
                                          <p:spTgt spid="5"/>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p:tgtEl>
                                          <p:spTgt spid="6"/>
                                        </p:tgtEl>
                                        <p:attrNameLst>
                                          <p:attrName>ppt_x</p:attrName>
                                        </p:attrNameLst>
                                      </p:cBhvr>
                                      <p:tavLst>
                                        <p:tav tm="0">
                                          <p:val>
                                            <p:strVal val="#ppt_x-#ppt_w*1.125000"/>
                                          </p:val>
                                        </p:tav>
                                        <p:tav tm="100000">
                                          <p:val>
                                            <p:strVal val="#ppt_x"/>
                                          </p:val>
                                        </p:tav>
                                      </p:tavLst>
                                    </p:anim>
                                    <p:animEffect transition="in" filter="wipe(right)">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3315" name="文本框 99"/>
          <p:cNvSpPr txBox="1">
            <a:spLocks noChangeArrowheads="1"/>
          </p:cNvSpPr>
          <p:nvPr/>
        </p:nvSpPr>
        <p:spPr bwMode="auto">
          <a:xfrm>
            <a:off x="-25400" y="568325"/>
            <a:ext cx="9167813" cy="573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二、翻译句子</a:t>
            </a:r>
          </a:p>
          <a:p>
            <a:pPr eaLnBrk="1" hangingPunct="1"/>
            <a:r>
              <a:rPr lang="en-US" altLang="zh-CN" sz="3200" dirty="0">
                <a:solidFill>
                  <a:srgbClr val="000000"/>
                </a:solidFill>
                <a:latin typeface="宋体" panose="02010600030101010101" pitchFamily="2" charset="-122"/>
              </a:rPr>
              <a:t>1. </a:t>
            </a:r>
            <a:r>
              <a:rPr lang="zh-CN" altLang="en-US" sz="3200" dirty="0">
                <a:solidFill>
                  <a:srgbClr val="000000"/>
                </a:solidFill>
                <a:latin typeface="宋体" panose="02010600030101010101" pitchFamily="2" charset="-122"/>
              </a:rPr>
              <a:t>他看见一只猫在抓老鼠。</a:t>
            </a: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p>
          <a:p>
            <a:pPr eaLnBrk="1" hangingPunct="1"/>
            <a:r>
              <a:rPr lang="en-US" altLang="zh-CN" sz="3200" dirty="0">
                <a:solidFill>
                  <a:srgbClr val="000000"/>
                </a:solidFill>
                <a:latin typeface="宋体" panose="02010600030101010101" pitchFamily="2" charset="-122"/>
              </a:rPr>
              <a:t>2.  </a:t>
            </a:r>
            <a:r>
              <a:rPr lang="zh-CN" altLang="en-US" sz="3200" dirty="0">
                <a:solidFill>
                  <a:srgbClr val="000000"/>
                </a:solidFill>
                <a:latin typeface="宋体" panose="02010600030101010101" pitchFamily="2" charset="-122"/>
              </a:rPr>
              <a:t>令我惊讶的是，他在电脑游戏比赛中得了第一名。</a:t>
            </a: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p>
          <a:p>
            <a:pPr eaLnBrk="1" hangingPunct="1"/>
            <a:r>
              <a:rPr lang="en-US" altLang="zh-CN" sz="3200" dirty="0">
                <a:solidFill>
                  <a:srgbClr val="000000"/>
                </a:solidFill>
                <a:latin typeface="宋体" panose="02010600030101010101" pitchFamily="2" charset="-122"/>
              </a:rPr>
              <a:t>3. </a:t>
            </a:r>
            <a:r>
              <a:rPr lang="zh-CN" altLang="en-US" sz="3200" dirty="0">
                <a:solidFill>
                  <a:srgbClr val="000000"/>
                </a:solidFill>
                <a:latin typeface="宋体" panose="02010600030101010101" pitchFamily="2" charset="-122"/>
              </a:rPr>
              <a:t>那个老人有心脏病。</a:t>
            </a: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p>
          <a:p>
            <a:pPr eaLnBrk="1" hangingPunct="1"/>
            <a:endParaRPr lang="zh-CN" altLang="en-US" dirty="0"/>
          </a:p>
        </p:txBody>
      </p:sp>
      <p:sp>
        <p:nvSpPr>
          <p:cNvPr id="2" name="文本框 1"/>
          <p:cNvSpPr txBox="1">
            <a:spLocks noChangeArrowheads="1"/>
          </p:cNvSpPr>
          <p:nvPr/>
        </p:nvSpPr>
        <p:spPr bwMode="auto">
          <a:xfrm>
            <a:off x="468313" y="1557338"/>
            <a:ext cx="485457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He saw a cat catching mice.</a:t>
            </a:r>
          </a:p>
        </p:txBody>
      </p:sp>
      <p:sp>
        <p:nvSpPr>
          <p:cNvPr id="3" name="文本框 2"/>
          <p:cNvSpPr txBox="1">
            <a:spLocks noChangeArrowheads="1"/>
          </p:cNvSpPr>
          <p:nvPr/>
        </p:nvSpPr>
        <p:spPr bwMode="auto">
          <a:xfrm>
            <a:off x="455613" y="3436938"/>
            <a:ext cx="8470900" cy="107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To my surprise, he got the first prize in the computer game competition.</a:t>
            </a:r>
          </a:p>
        </p:txBody>
      </p:sp>
      <p:sp>
        <p:nvSpPr>
          <p:cNvPr id="4" name="文本框 3"/>
          <p:cNvSpPr txBox="1">
            <a:spLocks noChangeArrowheads="1"/>
          </p:cNvSpPr>
          <p:nvPr/>
        </p:nvSpPr>
        <p:spPr bwMode="auto">
          <a:xfrm>
            <a:off x="496888" y="4937125"/>
            <a:ext cx="76215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That old man has a heart problem.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4339" name="文本框 1"/>
          <p:cNvSpPr txBox="1">
            <a:spLocks noChangeArrowheads="1"/>
          </p:cNvSpPr>
          <p:nvPr/>
        </p:nvSpPr>
        <p:spPr bwMode="auto">
          <a:xfrm>
            <a:off x="-6350" y="850900"/>
            <a:ext cx="9145588" cy="301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000000"/>
                </a:solidFill>
                <a:latin typeface="宋体" panose="02010600030101010101" pitchFamily="2" charset="-122"/>
                <a:sym typeface="宋体" panose="02010600030101010101" pitchFamily="2" charset="-122"/>
              </a:rPr>
              <a:t>4. </a:t>
            </a:r>
            <a:r>
              <a:rPr lang="zh-CN" altLang="en-US" sz="3200">
                <a:solidFill>
                  <a:srgbClr val="000000"/>
                </a:solidFill>
                <a:latin typeface="宋体" panose="02010600030101010101" pitchFamily="2" charset="-122"/>
                <a:sym typeface="宋体" panose="02010600030101010101" pitchFamily="2" charset="-122"/>
              </a:rPr>
              <a:t>谢谢你给了我一个这么好的建议。</a:t>
            </a:r>
          </a:p>
          <a:p>
            <a:pPr eaLnBrk="1" hangingPunct="1"/>
            <a:r>
              <a:rPr lang="en-US" altLang="zh-CN" sz="3200">
                <a:solidFill>
                  <a:srgbClr val="000000"/>
                </a:solidFill>
                <a:latin typeface="宋体" panose="02010600030101010101" pitchFamily="2" charset="-122"/>
                <a:sym typeface="宋体" panose="02010600030101010101" pitchFamily="2" charset="-122"/>
              </a:rPr>
              <a:t>___________________________________________________________________________</a:t>
            </a:r>
          </a:p>
          <a:p>
            <a:pPr eaLnBrk="1" hangingPunct="1"/>
            <a:r>
              <a:rPr lang="en-US" altLang="zh-CN" sz="3200">
                <a:solidFill>
                  <a:srgbClr val="000000"/>
                </a:solidFill>
                <a:latin typeface="宋体" panose="02010600030101010101" pitchFamily="2" charset="-122"/>
                <a:sym typeface="宋体" panose="02010600030101010101" pitchFamily="2" charset="-122"/>
              </a:rPr>
              <a:t>5. </a:t>
            </a:r>
            <a:r>
              <a:rPr lang="zh-CN" altLang="en-US" sz="3200">
                <a:solidFill>
                  <a:srgbClr val="000000"/>
                </a:solidFill>
                <a:latin typeface="宋体" panose="02010600030101010101" pitchFamily="2" charset="-122"/>
                <a:sym typeface="宋体" panose="02010600030101010101" pitchFamily="2" charset="-122"/>
              </a:rPr>
              <a:t>最后，我们都同意去帮他摘苹果。</a:t>
            </a:r>
          </a:p>
          <a:p>
            <a:pPr eaLnBrk="1" hangingPunct="1"/>
            <a:r>
              <a:rPr lang="en-US" altLang="zh-CN" sz="3200">
                <a:solidFill>
                  <a:srgbClr val="000000"/>
                </a:solidFill>
                <a:latin typeface="宋体" panose="02010600030101010101" pitchFamily="2" charset="-122"/>
                <a:sym typeface="宋体" panose="02010600030101010101" pitchFamily="2" charset="-122"/>
              </a:rPr>
              <a:t>___________________________________________________________________________</a:t>
            </a:r>
            <a:endParaRPr lang="zh-CN" altLang="en-US" sz="3200">
              <a:latin typeface="宋体" panose="02010600030101010101" pitchFamily="2" charset="-122"/>
            </a:endParaRPr>
          </a:p>
        </p:txBody>
      </p:sp>
      <p:sp>
        <p:nvSpPr>
          <p:cNvPr id="3" name="文本框 2"/>
          <p:cNvSpPr txBox="1">
            <a:spLocks noChangeArrowheads="1"/>
          </p:cNvSpPr>
          <p:nvPr/>
        </p:nvSpPr>
        <p:spPr bwMode="auto">
          <a:xfrm>
            <a:off x="396875" y="1336675"/>
            <a:ext cx="8189913"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Thank you for giving me such a piece of good advice.</a:t>
            </a:r>
          </a:p>
        </p:txBody>
      </p:sp>
      <p:sp>
        <p:nvSpPr>
          <p:cNvPr id="4" name="文本框 3"/>
          <p:cNvSpPr txBox="1">
            <a:spLocks noChangeArrowheads="1"/>
          </p:cNvSpPr>
          <p:nvPr/>
        </p:nvSpPr>
        <p:spPr bwMode="auto">
          <a:xfrm>
            <a:off x="325438" y="2782888"/>
            <a:ext cx="8218487"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 Finally, we all agreed to help him pick apples.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5363" name="文本框 99"/>
          <p:cNvSpPr txBox="1">
            <a:spLocks noChangeArrowheads="1"/>
          </p:cNvSpPr>
          <p:nvPr/>
        </p:nvSpPr>
        <p:spPr bwMode="auto">
          <a:xfrm>
            <a:off x="127000" y="890588"/>
            <a:ext cx="90170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dirty="0">
                <a:solidFill>
                  <a:srgbClr val="000000"/>
                </a:solidFill>
                <a:latin typeface="宋体" panose="02010600030101010101" pitchFamily="2" charset="-122"/>
              </a:rPr>
              <a:t>三、完形填空</a:t>
            </a:r>
          </a:p>
          <a:p>
            <a:pPr eaLnBrk="1" hangingPunct="1"/>
            <a:r>
              <a:rPr lang="en-US" altLang="zh-CN" sz="2800" dirty="0">
                <a:solidFill>
                  <a:srgbClr val="000000"/>
                </a:solidFill>
                <a:latin typeface="宋体" panose="02010600030101010101" pitchFamily="2" charset="-122"/>
              </a:rPr>
              <a:t>Li Wen and Li Wu are twin brothers. They both like </a:t>
            </a:r>
            <a:r>
              <a:rPr lang="en-US" altLang="zh-CN" sz="2800" u="sng" dirty="0">
                <a:solidFill>
                  <a:srgbClr val="000000"/>
                </a:solidFill>
                <a:latin typeface="宋体" panose="02010600030101010101" pitchFamily="2" charset="-122"/>
              </a:rPr>
              <a:t>  1  </a:t>
            </a:r>
            <a:r>
              <a:rPr lang="en-US" altLang="zh-CN" sz="2800" dirty="0">
                <a:solidFill>
                  <a:srgbClr val="000000"/>
                </a:solidFill>
                <a:latin typeface="宋体" panose="02010600030101010101" pitchFamily="2" charset="-122"/>
              </a:rPr>
              <a:t> very much. One day while they were walking in their own garden, they </a:t>
            </a:r>
            <a:r>
              <a:rPr lang="en-US" altLang="zh-CN" sz="2800" u="sng" dirty="0">
                <a:solidFill>
                  <a:srgbClr val="000000"/>
                </a:solidFill>
                <a:latin typeface="宋体" panose="02010600030101010101" pitchFamily="2" charset="-122"/>
              </a:rPr>
              <a:t>  2  </a:t>
            </a:r>
            <a:r>
              <a:rPr lang="en-US" altLang="zh-CN" sz="2800" dirty="0">
                <a:solidFill>
                  <a:srgbClr val="000000"/>
                </a:solidFill>
                <a:latin typeface="宋体" panose="02010600030101010101" pitchFamily="2" charset="-122"/>
              </a:rPr>
              <a:t> a lot of red apples on a big tree. They wanted to taste whether they are sweet or not. But both of them were too </a:t>
            </a:r>
            <a:r>
              <a:rPr lang="en-US" altLang="zh-CN" sz="2800" u="sng" dirty="0">
                <a:solidFill>
                  <a:srgbClr val="000000"/>
                </a:solidFill>
                <a:latin typeface="宋体" panose="02010600030101010101" pitchFamily="2" charset="-122"/>
              </a:rPr>
              <a:t>  3  </a:t>
            </a:r>
            <a:r>
              <a:rPr lang="en-US" altLang="zh-CN" sz="2800" dirty="0">
                <a:solidFill>
                  <a:srgbClr val="000000"/>
                </a:solidFill>
                <a:latin typeface="宋体" panose="02010600030101010101" pitchFamily="2" charset="-122"/>
              </a:rPr>
              <a:t> for them. So they carried a ladder (</a:t>
            </a:r>
            <a:r>
              <a:rPr lang="zh-CN" altLang="en-US" sz="2800" dirty="0">
                <a:solidFill>
                  <a:srgbClr val="000000"/>
                </a:solidFill>
                <a:latin typeface="宋体" panose="02010600030101010101" pitchFamily="2" charset="-122"/>
              </a:rPr>
              <a:t>梯子</a:t>
            </a:r>
            <a:r>
              <a:rPr lang="en-US" altLang="zh-CN" sz="2800" dirty="0">
                <a:solidFill>
                  <a:srgbClr val="000000"/>
                </a:solidFill>
                <a:latin typeface="宋体" panose="02010600030101010101" pitchFamily="2" charset="-122"/>
              </a:rPr>
              <a:t>) and put it against the tree. Then Li Wu began to climb the ladder while Li Wen held it for him </a:t>
            </a:r>
            <a:r>
              <a:rPr lang="en-US" altLang="zh-CN" sz="2800" u="sng" dirty="0">
                <a:solidFill>
                  <a:srgbClr val="000000"/>
                </a:solidFill>
                <a:latin typeface="宋体" panose="02010600030101010101" pitchFamily="2" charset="-122"/>
              </a:rPr>
              <a:t>  4  </a:t>
            </a:r>
            <a:r>
              <a:rPr lang="en-US" altLang="zh-CN" sz="2800" dirty="0">
                <a:solidFill>
                  <a:srgbClr val="000000"/>
                </a:solidFill>
                <a:latin typeface="宋体" panose="02010600030101010101" pitchFamily="2" charset="-122"/>
              </a:rPr>
              <a:t> the tree. Just then they heard a loud bark from a big </a:t>
            </a:r>
            <a:r>
              <a:rPr lang="en-US" altLang="zh-CN" sz="2800" u="sng" dirty="0">
                <a:solidFill>
                  <a:srgbClr val="000000"/>
                </a:solidFill>
                <a:latin typeface="宋体" panose="02010600030101010101" pitchFamily="2" charset="-122"/>
              </a:rPr>
              <a:t>  5  </a:t>
            </a:r>
            <a:r>
              <a:rPr lang="en-US" altLang="zh-CN" sz="2800" dirty="0">
                <a:solidFill>
                  <a:srgbClr val="000000"/>
                </a:solidFill>
                <a:latin typeface="宋体" panose="02010600030101010101" pitchFamily="2" charset="-122"/>
              </a:rPr>
              <a:t>. Li Wen was afraid of dogs and ran away as fast as he could. </a:t>
            </a:r>
            <a:endParaRPr lang="zh-CN" altLang="en-US" sz="2800" dirty="0">
              <a:latin typeface="宋体" panose="02010600030101010101" pitchFamily="2"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6387" name="文本框 99"/>
          <p:cNvSpPr txBox="1">
            <a:spLocks noChangeArrowheads="1"/>
          </p:cNvSpPr>
          <p:nvPr/>
        </p:nvSpPr>
        <p:spPr bwMode="auto">
          <a:xfrm>
            <a:off x="195263" y="857250"/>
            <a:ext cx="893445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000000"/>
                </a:solidFill>
                <a:latin typeface="宋体" panose="02010600030101010101" pitchFamily="2" charset="-122"/>
                <a:sym typeface="宋体" panose="02010600030101010101" pitchFamily="2" charset="-122"/>
              </a:rPr>
              <a:t>Li Wu </a:t>
            </a:r>
            <a:r>
              <a:rPr lang="en-US" altLang="zh-CN" sz="3200" u="sng">
                <a:solidFill>
                  <a:srgbClr val="000000"/>
                </a:solidFill>
                <a:latin typeface="宋体" panose="02010600030101010101" pitchFamily="2" charset="-122"/>
                <a:sym typeface="宋体" panose="02010600030101010101" pitchFamily="2" charset="-122"/>
              </a:rPr>
              <a:t>  6  </a:t>
            </a:r>
            <a:r>
              <a:rPr lang="en-US" altLang="zh-CN" sz="3200">
                <a:solidFill>
                  <a:srgbClr val="000000"/>
                </a:solidFill>
                <a:latin typeface="宋体" panose="02010600030101010101" pitchFamily="2" charset="-122"/>
                <a:sym typeface="宋体" panose="02010600030101010101" pitchFamily="2" charset="-122"/>
              </a:rPr>
              <a:t> and hurt his feet badly. He sat there and began to </a:t>
            </a:r>
            <a:r>
              <a:rPr lang="en-US" altLang="zh-CN" sz="3200" u="sng">
                <a:solidFill>
                  <a:srgbClr val="000000"/>
                </a:solidFill>
                <a:latin typeface="宋体" panose="02010600030101010101" pitchFamily="2" charset="-122"/>
                <a:sym typeface="宋体" panose="02010600030101010101" pitchFamily="2" charset="-122"/>
              </a:rPr>
              <a:t>  7  </a:t>
            </a:r>
            <a:r>
              <a:rPr lang="en-US" altLang="zh-CN" sz="3200">
                <a:solidFill>
                  <a:srgbClr val="000000"/>
                </a:solidFill>
                <a:latin typeface="宋体" panose="02010600030101010101" pitchFamily="2" charset="-122"/>
                <a:sym typeface="宋体" panose="02010600030101010101" pitchFamily="2" charset="-122"/>
              </a:rPr>
              <a:t>. Li Wen ran to tell his parents about it. Ten minutes later, his father came to see what was the matter with Li Wu. When his father saw the injured boy, he knew he </a:t>
            </a:r>
            <a:r>
              <a:rPr lang="en-US" altLang="zh-CN" sz="3200" u="sng">
                <a:solidFill>
                  <a:srgbClr val="000000"/>
                </a:solidFill>
                <a:latin typeface="宋体" panose="02010600030101010101" pitchFamily="2" charset="-122"/>
                <a:sym typeface="宋体" panose="02010600030101010101" pitchFamily="2" charset="-122"/>
              </a:rPr>
              <a:t>  8  </a:t>
            </a:r>
            <a:r>
              <a:rPr lang="en-US" altLang="zh-CN" sz="3200">
                <a:solidFill>
                  <a:srgbClr val="000000"/>
                </a:solidFill>
                <a:latin typeface="宋体" panose="02010600030101010101" pitchFamily="2" charset="-122"/>
                <a:sym typeface="宋体" panose="02010600030101010101" pitchFamily="2" charset="-122"/>
              </a:rPr>
              <a:t> send him to a nearby hospital as soon as they could. He was very worried </a:t>
            </a:r>
            <a:r>
              <a:rPr lang="en-US" altLang="zh-CN" sz="3200" u="sng">
                <a:solidFill>
                  <a:srgbClr val="000000"/>
                </a:solidFill>
                <a:latin typeface="宋体" panose="02010600030101010101" pitchFamily="2" charset="-122"/>
                <a:sym typeface="宋体" panose="02010600030101010101" pitchFamily="2" charset="-122"/>
              </a:rPr>
              <a:t>  9  </a:t>
            </a:r>
            <a:r>
              <a:rPr lang="en-US" altLang="zh-CN" sz="3200">
                <a:solidFill>
                  <a:srgbClr val="000000"/>
                </a:solidFill>
                <a:latin typeface="宋体" panose="02010600030101010101" pitchFamily="2" charset="-122"/>
                <a:sym typeface="宋体" panose="02010600030101010101" pitchFamily="2" charset="-122"/>
              </a:rPr>
              <a:t> he didn’t know how bad Li Wu’s feet were. But he knew</a:t>
            </a:r>
            <a:r>
              <a:rPr lang="en-US" altLang="zh-CN" sz="3200" u="sng">
                <a:solidFill>
                  <a:srgbClr val="000000"/>
                </a:solidFill>
                <a:latin typeface="宋体" panose="02010600030101010101" pitchFamily="2" charset="-122"/>
                <a:sym typeface="宋体" panose="02010600030101010101" pitchFamily="2" charset="-122"/>
              </a:rPr>
              <a:t>  10  </a:t>
            </a:r>
            <a:r>
              <a:rPr lang="en-US" altLang="zh-CN" sz="3200">
                <a:solidFill>
                  <a:srgbClr val="000000"/>
                </a:solidFill>
                <a:latin typeface="宋体" panose="02010600030101010101" pitchFamily="2" charset="-122"/>
                <a:sym typeface="宋体" panose="02010600030101010101" pitchFamily="2" charset="-122"/>
              </a:rPr>
              <a:t>was no good blaming (</a:t>
            </a:r>
            <a:r>
              <a:rPr lang="zh-CN" altLang="en-US" sz="3200">
                <a:solidFill>
                  <a:srgbClr val="000000"/>
                </a:solidFill>
                <a:latin typeface="宋体" panose="02010600030101010101" pitchFamily="2" charset="-122"/>
                <a:sym typeface="宋体" panose="02010600030101010101" pitchFamily="2" charset="-122"/>
              </a:rPr>
              <a:t>责备</a:t>
            </a:r>
            <a:r>
              <a:rPr lang="en-US" altLang="zh-CN" sz="3200">
                <a:solidFill>
                  <a:srgbClr val="000000"/>
                </a:solidFill>
                <a:latin typeface="宋体" panose="02010600030101010101" pitchFamily="2" charset="-122"/>
                <a:sym typeface="宋体" panose="02010600030101010101" pitchFamily="2" charset="-122"/>
              </a:rPr>
              <a:t>) the children at that moment. </a:t>
            </a:r>
            <a:endParaRPr lang="zh-CN" altLang="en-US" sz="3200">
              <a:latin typeface="宋体" panose="02010600030101010101" pitchFamily="2" charset="-122"/>
            </a:endParaRPr>
          </a:p>
          <a:p>
            <a:pPr eaLnBrk="1" hangingPunct="1"/>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7411" name="文本框 1"/>
          <p:cNvSpPr txBox="1">
            <a:spLocks noChangeArrowheads="1"/>
          </p:cNvSpPr>
          <p:nvPr/>
        </p:nvSpPr>
        <p:spPr bwMode="auto">
          <a:xfrm>
            <a:off x="544513" y="968375"/>
            <a:ext cx="913130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latin typeface="宋体" panose="02010600030101010101" pitchFamily="2" charset="-122"/>
                <a:sym typeface="宋体" panose="02010600030101010101" pitchFamily="2" charset="-122"/>
              </a:rPr>
              <a:t>(   ) 1. A. apples B. pears	</a:t>
            </a:r>
          </a:p>
          <a:p>
            <a:pPr eaLnBrk="1" hangingPunct="1"/>
            <a:r>
              <a:rPr lang="en-US" altLang="zh-CN" sz="3200">
                <a:latin typeface="宋体" panose="02010600030101010101" pitchFamily="2" charset="-122"/>
                <a:sym typeface="宋体" panose="02010600030101010101" pitchFamily="2" charset="-122"/>
              </a:rPr>
              <a:t>        C. bananas D. grapes</a:t>
            </a:r>
          </a:p>
          <a:p>
            <a:pPr eaLnBrk="1" hangingPunct="1"/>
            <a:r>
              <a:rPr lang="en-US" altLang="zh-CN" sz="3200">
                <a:latin typeface="宋体" panose="02010600030101010101" pitchFamily="2" charset="-122"/>
                <a:sym typeface="宋体" panose="02010600030101010101" pitchFamily="2" charset="-122"/>
              </a:rPr>
              <a:t>(   ) 2. A. heard	 B. had	</a:t>
            </a:r>
          </a:p>
          <a:p>
            <a:pPr eaLnBrk="1" hangingPunct="1"/>
            <a:r>
              <a:rPr lang="en-US" altLang="zh-CN" sz="3200">
                <a:latin typeface="宋体" panose="02010600030101010101" pitchFamily="2" charset="-122"/>
                <a:sym typeface="宋体" panose="02010600030101010101" pitchFamily="2" charset="-122"/>
              </a:rPr>
              <a:t>         C. found  D. knew</a:t>
            </a:r>
          </a:p>
          <a:p>
            <a:pPr eaLnBrk="1" hangingPunct="1"/>
            <a:r>
              <a:rPr lang="en-US" altLang="zh-CN" sz="3200">
                <a:latin typeface="宋体" panose="02010600030101010101" pitchFamily="2" charset="-122"/>
                <a:sym typeface="宋体" panose="02010600030101010101" pitchFamily="2" charset="-122"/>
              </a:rPr>
              <a:t>(   ) 3. A. tall	 B. short	</a:t>
            </a:r>
          </a:p>
          <a:p>
            <a:pPr eaLnBrk="1" hangingPunct="1"/>
            <a:r>
              <a:rPr lang="en-US" altLang="zh-CN" sz="3200">
                <a:latin typeface="宋体" panose="02010600030101010101" pitchFamily="2" charset="-122"/>
                <a:sym typeface="宋体" panose="02010600030101010101" pitchFamily="2" charset="-122"/>
              </a:rPr>
              <a:t>         C. thin	 D. fat</a:t>
            </a:r>
          </a:p>
          <a:p>
            <a:pPr eaLnBrk="1" hangingPunct="1"/>
            <a:r>
              <a:rPr lang="en-US" altLang="zh-CN" sz="3200">
                <a:latin typeface="宋体" panose="02010600030101010101" pitchFamily="2" charset="-122"/>
                <a:sym typeface="宋体" panose="02010600030101010101" pitchFamily="2" charset="-122"/>
              </a:rPr>
              <a:t>(   ) 4. A. under  B. in	</a:t>
            </a:r>
          </a:p>
          <a:p>
            <a:pPr eaLnBrk="1" hangingPunct="1"/>
            <a:r>
              <a:rPr lang="en-US" altLang="zh-CN" sz="3200">
                <a:latin typeface="宋体" panose="02010600030101010101" pitchFamily="2" charset="-122"/>
                <a:sym typeface="宋体" panose="02010600030101010101" pitchFamily="2" charset="-122"/>
              </a:rPr>
              <a:t>          C. for	  D. on</a:t>
            </a:r>
          </a:p>
          <a:p>
            <a:pPr eaLnBrk="1" hangingPunct="1"/>
            <a:r>
              <a:rPr lang="en-US" altLang="zh-CN" sz="3200">
                <a:latin typeface="宋体" panose="02010600030101010101" pitchFamily="2" charset="-122"/>
                <a:sym typeface="宋体" panose="02010600030101010101" pitchFamily="2" charset="-122"/>
              </a:rPr>
              <a:t>(   ) 5. A. tiger	  B. fox	</a:t>
            </a:r>
          </a:p>
          <a:p>
            <a:pPr eaLnBrk="1" hangingPunct="1"/>
            <a:r>
              <a:rPr lang="en-US" altLang="zh-CN" sz="3200">
                <a:latin typeface="宋体" panose="02010600030101010101" pitchFamily="2" charset="-122"/>
                <a:sym typeface="宋体" panose="02010600030101010101" pitchFamily="2" charset="-122"/>
              </a:rPr>
              <a:t>          C. cat	  D. dog</a:t>
            </a:r>
          </a:p>
          <a:p>
            <a:pPr eaLnBrk="1" hangingPunct="1"/>
            <a:endParaRPr lang="zh-CN" altLang="en-US" sz="3200">
              <a:latin typeface="宋体" panose="02010600030101010101" pitchFamily="2" charset="-122"/>
            </a:endParaRPr>
          </a:p>
        </p:txBody>
      </p:sp>
      <p:sp>
        <p:nvSpPr>
          <p:cNvPr id="3" name="文本框 2"/>
          <p:cNvSpPr txBox="1">
            <a:spLocks noChangeArrowheads="1"/>
          </p:cNvSpPr>
          <p:nvPr/>
        </p:nvSpPr>
        <p:spPr bwMode="auto">
          <a:xfrm>
            <a:off x="719138" y="971550"/>
            <a:ext cx="5699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4" name="文本框 3"/>
          <p:cNvSpPr txBox="1">
            <a:spLocks noChangeArrowheads="1"/>
          </p:cNvSpPr>
          <p:nvPr/>
        </p:nvSpPr>
        <p:spPr bwMode="auto">
          <a:xfrm>
            <a:off x="719138" y="1946275"/>
            <a:ext cx="5699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5" name="文本框 4"/>
          <p:cNvSpPr txBox="1">
            <a:spLocks noChangeArrowheads="1"/>
          </p:cNvSpPr>
          <p:nvPr/>
        </p:nvSpPr>
        <p:spPr bwMode="auto">
          <a:xfrm>
            <a:off x="747713" y="2962275"/>
            <a:ext cx="40322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6" name="文本框 5"/>
          <p:cNvSpPr txBox="1">
            <a:spLocks noChangeArrowheads="1"/>
          </p:cNvSpPr>
          <p:nvPr/>
        </p:nvSpPr>
        <p:spPr bwMode="auto">
          <a:xfrm>
            <a:off x="719138" y="3921125"/>
            <a:ext cx="5016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7" name="文本框 6"/>
          <p:cNvSpPr txBox="1">
            <a:spLocks noChangeArrowheads="1"/>
          </p:cNvSpPr>
          <p:nvPr/>
        </p:nvSpPr>
        <p:spPr bwMode="auto">
          <a:xfrm>
            <a:off x="733425" y="4881563"/>
            <a:ext cx="584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p:tgtEl>
                                          <p:spTgt spid="6"/>
                                        </p:tgtEl>
                                        <p:attrNameLst>
                                          <p:attrName>ppt_x</p:attrName>
                                        </p:attrNameLst>
                                      </p:cBhvr>
                                      <p:tavLst>
                                        <p:tav tm="0">
                                          <p:val>
                                            <p:strVal val="#ppt_x-#ppt_w*1.125000"/>
                                          </p:val>
                                        </p:tav>
                                        <p:tav tm="100000">
                                          <p:val>
                                            <p:strVal val="#ppt_x"/>
                                          </p:val>
                                        </p:tav>
                                      </p:tavLst>
                                    </p:anim>
                                    <p:animEffect transition="in" filter="wipe(right)">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p:tgtEl>
                                          <p:spTgt spid="7"/>
                                        </p:tgtEl>
                                        <p:attrNameLst>
                                          <p:attrName>ppt_x</p:attrName>
                                        </p:attrNameLst>
                                      </p:cBhvr>
                                      <p:tavLst>
                                        <p:tav tm="0">
                                          <p:val>
                                            <p:strVal val="#ppt_x-#ppt_w*1.125000"/>
                                          </p:val>
                                        </p:tav>
                                        <p:tav tm="100000">
                                          <p:val>
                                            <p:strVal val="#ppt_x"/>
                                          </p:val>
                                        </p:tav>
                                      </p:tavLst>
                                    </p:anim>
                                    <p:animEffect transition="in" filter="wipe(right)">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8435" name="文本框 1"/>
          <p:cNvSpPr txBox="1">
            <a:spLocks noChangeArrowheads="1"/>
          </p:cNvSpPr>
          <p:nvPr/>
        </p:nvSpPr>
        <p:spPr bwMode="auto">
          <a:xfrm>
            <a:off x="544513" y="968375"/>
            <a:ext cx="913130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sym typeface="宋体" panose="02010600030101010101" pitchFamily="2" charset="-122"/>
              </a:rPr>
              <a:t>(   ) 6. A. fell off	B. fell down</a:t>
            </a:r>
          </a:p>
          <a:p>
            <a:pPr eaLnBrk="1" hangingPunct="1"/>
            <a:r>
              <a:rPr lang="en-US" altLang="zh-CN" sz="3200" dirty="0">
                <a:latin typeface="宋体" panose="02010600030101010101" pitchFamily="2" charset="-122"/>
                <a:sym typeface="宋体" panose="02010600030101010101" pitchFamily="2" charset="-122"/>
              </a:rPr>
              <a:t>         C. got off	D. got on</a:t>
            </a:r>
          </a:p>
          <a:p>
            <a:pPr eaLnBrk="1" hangingPunct="1"/>
            <a:r>
              <a:rPr lang="en-US" altLang="zh-CN" sz="3200" dirty="0">
                <a:latin typeface="宋体" panose="02010600030101010101" pitchFamily="2" charset="-122"/>
                <a:sym typeface="宋体" panose="02010600030101010101" pitchFamily="2" charset="-122"/>
              </a:rPr>
              <a:t>(   ) 7. A. eat	     B. smile	</a:t>
            </a:r>
          </a:p>
          <a:p>
            <a:pPr eaLnBrk="1" hangingPunct="1"/>
            <a:r>
              <a:rPr lang="en-US" altLang="zh-CN" sz="3200" dirty="0">
                <a:latin typeface="宋体" panose="02010600030101010101" pitchFamily="2" charset="-122"/>
                <a:sym typeface="宋体" panose="02010600030101010101" pitchFamily="2" charset="-122"/>
              </a:rPr>
              <a:t>         C. cry	     D. stand</a:t>
            </a:r>
          </a:p>
          <a:p>
            <a:pPr eaLnBrk="1" hangingPunct="1"/>
            <a:r>
              <a:rPr lang="en-US" altLang="zh-CN" sz="3200" dirty="0">
                <a:latin typeface="宋体" panose="02010600030101010101" pitchFamily="2" charset="-122"/>
                <a:sym typeface="宋体" panose="02010600030101010101" pitchFamily="2" charset="-122"/>
              </a:rPr>
              <a:t>(   ) 8. A. should	 B. shouldn’t	</a:t>
            </a:r>
          </a:p>
          <a:p>
            <a:pPr eaLnBrk="1" hangingPunct="1"/>
            <a:r>
              <a:rPr lang="en-US" altLang="zh-CN" sz="3200" dirty="0">
                <a:latin typeface="宋体" panose="02010600030101010101" pitchFamily="2" charset="-122"/>
                <a:sym typeface="宋体" panose="02010600030101010101" pitchFamily="2" charset="-122"/>
              </a:rPr>
              <a:t>          C. can	      D. can’t</a:t>
            </a:r>
          </a:p>
          <a:p>
            <a:pPr eaLnBrk="1" hangingPunct="1"/>
            <a:r>
              <a:rPr lang="en-US" altLang="zh-CN" sz="3200" dirty="0">
                <a:latin typeface="宋体" panose="02010600030101010101" pitchFamily="2" charset="-122"/>
                <a:sym typeface="宋体" panose="02010600030101010101" pitchFamily="2" charset="-122"/>
              </a:rPr>
              <a:t>(   ) 9. A. but	      B. so	</a:t>
            </a:r>
          </a:p>
          <a:p>
            <a:pPr eaLnBrk="1" hangingPunct="1"/>
            <a:r>
              <a:rPr lang="en-US" altLang="zh-CN" sz="3200" dirty="0">
                <a:latin typeface="宋体" panose="02010600030101010101" pitchFamily="2" charset="-122"/>
                <a:sym typeface="宋体" panose="02010600030101010101" pitchFamily="2" charset="-122"/>
              </a:rPr>
              <a:t>         C. because	  D. though</a:t>
            </a:r>
          </a:p>
          <a:p>
            <a:pPr eaLnBrk="1" hangingPunct="1"/>
            <a:r>
              <a:rPr lang="en-US" altLang="zh-CN" sz="3200" dirty="0">
                <a:latin typeface="宋体" panose="02010600030101010101" pitchFamily="2" charset="-122"/>
                <a:sym typeface="宋体" panose="02010600030101010101" pitchFamily="2" charset="-122"/>
              </a:rPr>
              <a:t>(   ) 10. A. this	      B. it	</a:t>
            </a:r>
          </a:p>
          <a:p>
            <a:pPr eaLnBrk="1" hangingPunct="1"/>
            <a:r>
              <a:rPr lang="en-US" altLang="zh-CN" sz="3200" dirty="0">
                <a:latin typeface="宋体" panose="02010600030101010101" pitchFamily="2" charset="-122"/>
                <a:sym typeface="宋体" panose="02010600030101010101" pitchFamily="2" charset="-122"/>
              </a:rPr>
              <a:t>          C. that	      D. thing</a:t>
            </a:r>
            <a:endParaRPr lang="zh-CN" altLang="en-US" sz="3200" dirty="0">
              <a:latin typeface="宋体" panose="02010600030101010101" pitchFamily="2" charset="-122"/>
            </a:endParaRPr>
          </a:p>
          <a:p>
            <a:pPr eaLnBrk="1" hangingPunct="1"/>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704850" y="985838"/>
            <a:ext cx="5016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4" name="文本框 3"/>
          <p:cNvSpPr txBox="1">
            <a:spLocks noChangeArrowheads="1"/>
          </p:cNvSpPr>
          <p:nvPr/>
        </p:nvSpPr>
        <p:spPr bwMode="auto">
          <a:xfrm>
            <a:off x="704850" y="1958975"/>
            <a:ext cx="431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5" name="文本框 4"/>
          <p:cNvSpPr txBox="1">
            <a:spLocks noChangeArrowheads="1"/>
          </p:cNvSpPr>
          <p:nvPr/>
        </p:nvSpPr>
        <p:spPr bwMode="auto">
          <a:xfrm>
            <a:off x="733425" y="2933700"/>
            <a:ext cx="6254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6" name="文本框 5"/>
          <p:cNvSpPr txBox="1">
            <a:spLocks noChangeArrowheads="1"/>
          </p:cNvSpPr>
          <p:nvPr/>
        </p:nvSpPr>
        <p:spPr bwMode="auto">
          <a:xfrm>
            <a:off x="733425" y="3879850"/>
            <a:ext cx="6254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7" name="文本框 6"/>
          <p:cNvSpPr txBox="1">
            <a:spLocks noChangeArrowheads="1"/>
          </p:cNvSpPr>
          <p:nvPr/>
        </p:nvSpPr>
        <p:spPr bwMode="auto">
          <a:xfrm>
            <a:off x="746125" y="4881563"/>
            <a:ext cx="5159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p:tgtEl>
                                          <p:spTgt spid="6"/>
                                        </p:tgtEl>
                                        <p:attrNameLst>
                                          <p:attrName>ppt_x</p:attrName>
                                        </p:attrNameLst>
                                      </p:cBhvr>
                                      <p:tavLst>
                                        <p:tav tm="0">
                                          <p:val>
                                            <p:strVal val="#ppt_x-#ppt_w*1.125000"/>
                                          </p:val>
                                        </p:tav>
                                        <p:tav tm="100000">
                                          <p:val>
                                            <p:strVal val="#ppt_x"/>
                                          </p:val>
                                        </p:tav>
                                      </p:tavLst>
                                    </p:anim>
                                    <p:animEffect transition="in" filter="wipe(right)">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p:tgtEl>
                                          <p:spTgt spid="7"/>
                                        </p:tgtEl>
                                        <p:attrNameLst>
                                          <p:attrName>ppt_x</p:attrName>
                                        </p:attrNameLst>
                                      </p:cBhvr>
                                      <p:tavLst>
                                        <p:tav tm="0">
                                          <p:val>
                                            <p:strVal val="#ppt_x-#ppt_w*1.125000"/>
                                          </p:val>
                                        </p:tav>
                                        <p:tav tm="100000">
                                          <p:val>
                                            <p:strVal val="#ppt_x"/>
                                          </p:val>
                                        </p:tav>
                                      </p:tavLst>
                                    </p:anim>
                                    <p:animEffect transition="in" filter="wipe(right)">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9459" name="文本框 1"/>
          <p:cNvSpPr txBox="1">
            <a:spLocks noChangeArrowheads="1"/>
          </p:cNvSpPr>
          <p:nvPr/>
        </p:nvSpPr>
        <p:spPr bwMode="auto">
          <a:xfrm>
            <a:off x="104775" y="874713"/>
            <a:ext cx="9045575"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dirty="0" err="1">
                <a:latin typeface="宋体" panose="02010600030101010101" pitchFamily="2" charset="-122"/>
                <a:sym typeface="宋体" panose="02010600030101010101" pitchFamily="2" charset="-122"/>
              </a:rPr>
              <a:t>四、阅读理解（B篇</a:t>
            </a:r>
            <a:r>
              <a:rPr lang="en-US" altLang="zh-CN" sz="2800" dirty="0">
                <a:latin typeface="宋体" panose="02010600030101010101" pitchFamily="2" charset="-122"/>
                <a:sym typeface="宋体" panose="02010600030101010101" pitchFamily="2" charset="-122"/>
              </a:rPr>
              <a:t>）</a:t>
            </a:r>
          </a:p>
          <a:p>
            <a:pPr eaLnBrk="1" hangingPunct="1"/>
            <a:r>
              <a:rPr lang="en-US" altLang="zh-CN" sz="2800" dirty="0">
                <a:latin typeface="宋体" panose="02010600030101010101" pitchFamily="2" charset="-122"/>
                <a:sym typeface="宋体" panose="02010600030101010101" pitchFamily="2" charset="-122"/>
              </a:rPr>
              <a:t>Can animals be made to work for us? Some scientists think that some day animals may be taught to do a number of simple jobs. They say that we may see elephants, or monkeys, dogs, bears, or other animals doing a lot of things in a film or a TV play. If you watch carefully, you may find that those animals are always given something to eat in return for doing them. The scientists say that many different animals may be taught to do a number of simple jobs if they know they will get something to eat in return</a:t>
            </a:r>
            <a:r>
              <a:rPr lang="en-US" altLang="zh-CN" sz="2800" dirty="0" smtClean="0">
                <a:latin typeface="宋体" panose="02010600030101010101" pitchFamily="2" charset="-122"/>
                <a:sym typeface="宋体" panose="02010600030101010101" pitchFamily="2" charset="-122"/>
              </a:rPr>
              <a:t>.</a:t>
            </a:r>
            <a:endParaRPr lang="en-US" altLang="zh-CN" sz="2800" dirty="0">
              <a:latin typeface="宋体" panose="02010600030101010101" pitchFamily="2" charset="-122"/>
              <a:sym typeface="宋体" panose="02010600030101010101"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0483" name="文本框 1"/>
          <p:cNvSpPr txBox="1">
            <a:spLocks noChangeArrowheads="1"/>
          </p:cNvSpPr>
          <p:nvPr/>
        </p:nvSpPr>
        <p:spPr bwMode="auto">
          <a:xfrm>
            <a:off x="22225" y="1128713"/>
            <a:ext cx="9072562" cy="399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sym typeface="宋体" panose="02010600030101010101" pitchFamily="2" charset="-122"/>
              </a:rPr>
              <a:t>    Of course, as we know, dogs can be used to guard a house, and elephants can be used to do some heavy jobs because they are very strong. And we can also teach animals to work in factories. Apes (</a:t>
            </a:r>
            <a:r>
              <a:rPr lang="en-US" altLang="zh-CN" sz="3200" dirty="0" err="1">
                <a:latin typeface="宋体" panose="02010600030101010101" pitchFamily="2" charset="-122"/>
                <a:sym typeface="宋体" panose="02010600030101010101" pitchFamily="2" charset="-122"/>
              </a:rPr>
              <a:t>猿猴</a:t>
            </a:r>
            <a:r>
              <a:rPr lang="en-US" altLang="zh-CN" sz="3200" dirty="0">
                <a:latin typeface="宋体" panose="02010600030101010101" pitchFamily="2" charset="-122"/>
                <a:sym typeface="宋体" panose="02010600030101010101" pitchFamily="2" charset="-122"/>
              </a:rPr>
              <a:t>) for example, have been used in America to help make cars. Scientists believe that these large monkeys may one day get in crops and even drive trains. </a:t>
            </a:r>
            <a:endParaRPr lang="zh-CN" altLang="en-US" sz="3200" dirty="0">
              <a:latin typeface="宋体"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前 预 习</a:t>
            </a:r>
          </a:p>
        </p:txBody>
      </p:sp>
      <p:sp>
        <p:nvSpPr>
          <p:cNvPr id="3075" name="文本框 99"/>
          <p:cNvSpPr txBox="1">
            <a:spLocks noChangeArrowheads="1"/>
          </p:cNvSpPr>
          <p:nvPr/>
        </p:nvSpPr>
        <p:spPr bwMode="auto">
          <a:xfrm>
            <a:off x="3175" y="969963"/>
            <a:ext cx="9124950" cy="301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【单词】</a:t>
            </a:r>
          </a:p>
          <a:p>
            <a:pPr eaLnBrk="1" hangingPunct="1"/>
            <a:r>
              <a:rPr lang="en-US" altLang="zh-CN" sz="3200" dirty="0">
                <a:solidFill>
                  <a:srgbClr val="000000"/>
                </a:solidFill>
                <a:latin typeface="宋体" panose="02010600030101010101" pitchFamily="2" charset="-122"/>
              </a:rPr>
              <a:t>1. </a:t>
            </a:r>
            <a:r>
              <a:rPr lang="zh-CN" altLang="en-US" sz="3200" dirty="0">
                <a:solidFill>
                  <a:srgbClr val="000000"/>
                </a:solidFill>
                <a:latin typeface="宋体" panose="02010600030101010101" pitchFamily="2" charset="-122"/>
              </a:rPr>
              <a:t>乘客</a:t>
            </a:r>
            <a:r>
              <a:rPr lang="en-US" altLang="zh-CN" sz="3200" dirty="0">
                <a:solidFill>
                  <a:srgbClr val="000000"/>
                </a:solidFill>
                <a:latin typeface="宋体" panose="02010600030101010101" pitchFamily="2" charset="-122"/>
              </a:rPr>
              <a:t>;</a:t>
            </a:r>
            <a:r>
              <a:rPr lang="zh-CN" altLang="en-US" sz="3200" dirty="0">
                <a:solidFill>
                  <a:srgbClr val="000000"/>
                </a:solidFill>
                <a:latin typeface="宋体" panose="02010600030101010101" pitchFamily="2" charset="-122"/>
              </a:rPr>
              <a:t>旅客</a:t>
            </a:r>
            <a:r>
              <a:rPr lang="en-US" altLang="zh-CN" sz="3200" i="1" dirty="0">
                <a:solidFill>
                  <a:srgbClr val="000000"/>
                </a:solidFill>
                <a:latin typeface="宋体" panose="02010600030101010101" pitchFamily="2" charset="-122"/>
              </a:rPr>
              <a:t>n.</a:t>
            </a:r>
            <a:r>
              <a:rPr lang="en-US" altLang="zh-CN" sz="3200" dirty="0">
                <a:solidFill>
                  <a:srgbClr val="000000"/>
                </a:solidFill>
                <a:latin typeface="宋体" panose="02010600030101010101" pitchFamily="2" charset="-122"/>
              </a:rPr>
              <a:t>____________</a:t>
            </a:r>
          </a:p>
          <a:p>
            <a:pPr eaLnBrk="1" hangingPunct="1"/>
            <a:r>
              <a:rPr lang="en-US" altLang="zh-CN" sz="3200" dirty="0">
                <a:solidFill>
                  <a:srgbClr val="000000"/>
                </a:solidFill>
                <a:latin typeface="宋体" panose="02010600030101010101" pitchFamily="2" charset="-122"/>
              </a:rPr>
              <a:t>2. </a:t>
            </a:r>
            <a:r>
              <a:rPr lang="zh-CN" altLang="en-US" sz="3200" dirty="0">
                <a:solidFill>
                  <a:srgbClr val="000000"/>
                </a:solidFill>
                <a:latin typeface="宋体" panose="02010600030101010101" pitchFamily="2" charset="-122"/>
              </a:rPr>
              <a:t>离开（某处）</a:t>
            </a:r>
            <a:r>
              <a:rPr lang="en-US" altLang="zh-CN" sz="3200" i="1" dirty="0">
                <a:solidFill>
                  <a:srgbClr val="000000"/>
                </a:solidFill>
                <a:latin typeface="宋体" panose="02010600030101010101" pitchFamily="2" charset="-122"/>
              </a:rPr>
              <a:t>adv.</a:t>
            </a:r>
            <a:r>
              <a:rPr lang="zh-CN" altLang="en-US" sz="3200" i="1" dirty="0">
                <a:solidFill>
                  <a:srgbClr val="000000"/>
                </a:solidFill>
                <a:latin typeface="宋体" panose="02010600030101010101" pitchFamily="2" charset="-122"/>
              </a:rPr>
              <a:t>＆</a:t>
            </a:r>
            <a:r>
              <a:rPr lang="en-US" altLang="zh-CN" sz="3200" i="1" dirty="0">
                <a:solidFill>
                  <a:srgbClr val="000000"/>
                </a:solidFill>
                <a:latin typeface="宋体" panose="02010600030101010101" pitchFamily="2" charset="-122"/>
              </a:rPr>
              <a:t>prep</a:t>
            </a:r>
            <a:r>
              <a:rPr lang="en-US" altLang="zh-CN" sz="3200" dirty="0">
                <a:solidFill>
                  <a:srgbClr val="000000"/>
                </a:solidFill>
                <a:latin typeface="宋体" panose="02010600030101010101" pitchFamily="2" charset="-122"/>
              </a:rPr>
              <a:t>_________    </a:t>
            </a:r>
          </a:p>
          <a:p>
            <a:pPr eaLnBrk="1" hangingPunct="1"/>
            <a:r>
              <a:rPr lang="en-US" altLang="zh-CN" sz="3200" dirty="0">
                <a:solidFill>
                  <a:srgbClr val="000000"/>
                </a:solidFill>
                <a:latin typeface="宋体" panose="02010600030101010101" pitchFamily="2" charset="-122"/>
              </a:rPr>
              <a:t>3. </a:t>
            </a:r>
            <a:r>
              <a:rPr lang="zh-CN" altLang="en-US" sz="3200" dirty="0">
                <a:solidFill>
                  <a:srgbClr val="000000"/>
                </a:solidFill>
                <a:latin typeface="宋体" panose="02010600030101010101" pitchFamily="2" charset="-122"/>
              </a:rPr>
              <a:t>向，朝</a:t>
            </a:r>
            <a:r>
              <a:rPr lang="en-US" altLang="zh-CN" sz="3200" i="1" dirty="0">
                <a:solidFill>
                  <a:srgbClr val="000000"/>
                </a:solidFill>
                <a:latin typeface="宋体" panose="02010600030101010101" pitchFamily="2" charset="-122"/>
              </a:rPr>
              <a:t>prep.</a:t>
            </a:r>
            <a:r>
              <a:rPr lang="en-US" altLang="zh-CN" sz="3200" dirty="0">
                <a:solidFill>
                  <a:srgbClr val="000000"/>
                </a:solidFill>
                <a:latin typeface="宋体" panose="02010600030101010101" pitchFamily="2" charset="-122"/>
              </a:rPr>
              <a:t>_______________</a:t>
            </a:r>
          </a:p>
          <a:p>
            <a:pPr eaLnBrk="1" hangingPunct="1"/>
            <a:r>
              <a:rPr lang="en-US" altLang="zh-CN" sz="3200" dirty="0">
                <a:solidFill>
                  <a:srgbClr val="000000"/>
                </a:solidFill>
                <a:latin typeface="宋体" panose="02010600030101010101" pitchFamily="2" charset="-122"/>
              </a:rPr>
              <a:t>4. </a:t>
            </a:r>
            <a:r>
              <a:rPr lang="zh-CN" altLang="en-US" sz="3200" dirty="0">
                <a:solidFill>
                  <a:srgbClr val="000000"/>
                </a:solidFill>
                <a:latin typeface="宋体" panose="02010600030101010101" pitchFamily="2" charset="-122"/>
              </a:rPr>
              <a:t>问题</a:t>
            </a:r>
            <a:r>
              <a:rPr lang="en-US" altLang="zh-CN" sz="3200" dirty="0">
                <a:solidFill>
                  <a:srgbClr val="000000"/>
                </a:solidFill>
                <a:latin typeface="宋体" panose="02010600030101010101" pitchFamily="2" charset="-122"/>
              </a:rPr>
              <a:t>;</a:t>
            </a:r>
            <a:r>
              <a:rPr lang="zh-CN" altLang="en-US" sz="3200" dirty="0">
                <a:solidFill>
                  <a:srgbClr val="000000"/>
                </a:solidFill>
                <a:latin typeface="宋体" panose="02010600030101010101" pitchFamily="2" charset="-122"/>
              </a:rPr>
              <a:t>苦恼</a:t>
            </a:r>
            <a:r>
              <a:rPr lang="en-US" altLang="zh-CN" sz="3200" i="1" dirty="0">
                <a:solidFill>
                  <a:srgbClr val="000000"/>
                </a:solidFill>
                <a:latin typeface="宋体" panose="02010600030101010101" pitchFamily="2" charset="-122"/>
              </a:rPr>
              <a:t>n</a:t>
            </a:r>
            <a:r>
              <a:rPr lang="en-US" altLang="zh-CN" sz="3200" dirty="0">
                <a:solidFill>
                  <a:srgbClr val="000000"/>
                </a:solidFill>
                <a:latin typeface="宋体" panose="02010600030101010101" pitchFamily="2" charset="-122"/>
              </a:rPr>
              <a:t>. ___________________</a:t>
            </a:r>
          </a:p>
          <a:p>
            <a:pPr eaLnBrk="1" hangingPunct="1"/>
            <a:r>
              <a:rPr lang="en-US" altLang="zh-CN" sz="3200" dirty="0">
                <a:solidFill>
                  <a:srgbClr val="000000"/>
                </a:solidFill>
                <a:latin typeface="宋体" panose="02010600030101010101" pitchFamily="2" charset="-122"/>
              </a:rPr>
              <a:t>5. </a:t>
            </a:r>
            <a:r>
              <a:rPr lang="zh-CN" altLang="en-US" sz="3200" dirty="0">
                <a:solidFill>
                  <a:srgbClr val="000000"/>
                </a:solidFill>
                <a:latin typeface="宋体" panose="02010600030101010101" pitchFamily="2" charset="-122"/>
              </a:rPr>
              <a:t>击，打</a:t>
            </a:r>
            <a:r>
              <a:rPr lang="en-US" altLang="zh-CN" sz="3200" i="1" dirty="0">
                <a:solidFill>
                  <a:srgbClr val="000000"/>
                </a:solidFill>
                <a:latin typeface="宋体" panose="02010600030101010101" pitchFamily="2" charset="-122"/>
              </a:rPr>
              <a:t>v.</a:t>
            </a:r>
            <a:r>
              <a:rPr lang="en-US" altLang="zh-CN" sz="3200" dirty="0">
                <a:solidFill>
                  <a:srgbClr val="000000"/>
                </a:solidFill>
                <a:latin typeface="宋体" panose="02010600030101010101" pitchFamily="2" charset="-122"/>
              </a:rPr>
              <a:t> _____________________	</a:t>
            </a:r>
            <a:endParaRPr lang="zh-CN" altLang="en-US" sz="3200" dirty="0">
              <a:latin typeface="宋体" panose="02010600030101010101" pitchFamily="2" charset="-122"/>
            </a:endParaRPr>
          </a:p>
        </p:txBody>
      </p:sp>
      <p:sp>
        <p:nvSpPr>
          <p:cNvPr id="4" name="文本框 3"/>
          <p:cNvSpPr txBox="1">
            <a:spLocks noChangeArrowheads="1"/>
          </p:cNvSpPr>
          <p:nvPr/>
        </p:nvSpPr>
        <p:spPr bwMode="auto">
          <a:xfrm>
            <a:off x="3027363" y="1384300"/>
            <a:ext cx="2058987"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passenger</a:t>
            </a:r>
          </a:p>
        </p:txBody>
      </p:sp>
      <p:sp>
        <p:nvSpPr>
          <p:cNvPr id="5" name="文本框 4"/>
          <p:cNvSpPr txBox="1">
            <a:spLocks noChangeArrowheads="1"/>
          </p:cNvSpPr>
          <p:nvPr/>
        </p:nvSpPr>
        <p:spPr bwMode="auto">
          <a:xfrm>
            <a:off x="5683250" y="1954213"/>
            <a:ext cx="105727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off</a:t>
            </a:r>
          </a:p>
        </p:txBody>
      </p:sp>
      <p:sp>
        <p:nvSpPr>
          <p:cNvPr id="6" name="文本框 5"/>
          <p:cNvSpPr txBox="1">
            <a:spLocks noChangeArrowheads="1"/>
          </p:cNvSpPr>
          <p:nvPr/>
        </p:nvSpPr>
        <p:spPr bwMode="auto">
          <a:xfrm>
            <a:off x="3722688" y="2427288"/>
            <a:ext cx="1293812"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onto</a:t>
            </a:r>
          </a:p>
        </p:txBody>
      </p:sp>
      <p:sp>
        <p:nvSpPr>
          <p:cNvPr id="7" name="文本框 6"/>
          <p:cNvSpPr txBox="1">
            <a:spLocks noChangeArrowheads="1"/>
          </p:cNvSpPr>
          <p:nvPr/>
        </p:nvSpPr>
        <p:spPr bwMode="auto">
          <a:xfrm>
            <a:off x="4237038" y="2914650"/>
            <a:ext cx="14890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trouble</a:t>
            </a:r>
          </a:p>
        </p:txBody>
      </p:sp>
      <p:sp>
        <p:nvSpPr>
          <p:cNvPr id="8" name="文本框 7"/>
          <p:cNvSpPr txBox="1">
            <a:spLocks noChangeArrowheads="1"/>
          </p:cNvSpPr>
          <p:nvPr/>
        </p:nvSpPr>
        <p:spPr bwMode="auto">
          <a:xfrm>
            <a:off x="3944938" y="3386138"/>
            <a:ext cx="1489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hit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1507" name="文本框 1"/>
          <p:cNvSpPr txBox="1">
            <a:spLocks noChangeArrowheads="1"/>
          </p:cNvSpPr>
          <p:nvPr/>
        </p:nvSpPr>
        <p:spPr bwMode="auto">
          <a:xfrm>
            <a:off x="93663" y="709613"/>
            <a:ext cx="9072562"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sym typeface="宋体" panose="02010600030101010101" pitchFamily="2" charset="-122"/>
              </a:rPr>
              <a:t> (   ) 1. Elephants can be used to do some heavy jobs because __________.</a:t>
            </a:r>
          </a:p>
          <a:p>
            <a:pPr eaLnBrk="1" hangingPunct="1"/>
            <a:r>
              <a:rPr lang="en-US" altLang="zh-CN" sz="3200" dirty="0">
                <a:latin typeface="宋体" panose="02010600030101010101" pitchFamily="2" charset="-122"/>
                <a:sym typeface="宋体" panose="02010600030101010101" pitchFamily="2" charset="-122"/>
              </a:rPr>
              <a:t>	A. they can eat a lot   				B. they are very strong   	</a:t>
            </a:r>
          </a:p>
          <a:p>
            <a:pPr eaLnBrk="1" hangingPunct="1"/>
            <a:r>
              <a:rPr lang="en-US" altLang="zh-CN" sz="3200" dirty="0">
                <a:latin typeface="宋体" panose="02010600030101010101" pitchFamily="2" charset="-122"/>
                <a:sym typeface="宋体" panose="02010600030101010101" pitchFamily="2" charset="-122"/>
              </a:rPr>
              <a:t>	C. they are man’s best friend 			D. they are very smart</a:t>
            </a:r>
          </a:p>
          <a:p>
            <a:pPr eaLnBrk="1" hangingPunct="1"/>
            <a:r>
              <a:rPr lang="en-US" altLang="zh-CN" sz="3200" dirty="0">
                <a:latin typeface="宋体" panose="02010600030101010101" pitchFamily="2" charset="-122"/>
                <a:sym typeface="宋体" panose="02010600030101010101" pitchFamily="2" charset="-122"/>
              </a:rPr>
              <a:t>(   ) 2. Many different animals may be taught to do some simple jobs if ________.</a:t>
            </a:r>
          </a:p>
          <a:p>
            <a:pPr eaLnBrk="1" hangingPunct="1"/>
            <a:r>
              <a:rPr lang="en-US" altLang="zh-CN" sz="3200" dirty="0">
                <a:latin typeface="宋体" panose="02010600030101010101" pitchFamily="2" charset="-122"/>
                <a:sym typeface="宋体" panose="02010600030101010101" pitchFamily="2" charset="-122"/>
              </a:rPr>
              <a:t>	A. they have enough food to eat          	B. they are tall and strong enough</a:t>
            </a:r>
          </a:p>
          <a:p>
            <a:pPr eaLnBrk="1" hangingPunct="1"/>
            <a:r>
              <a:rPr lang="en-US" altLang="zh-CN" sz="3200" dirty="0">
                <a:latin typeface="宋体" panose="02010600030101010101" pitchFamily="2" charset="-122"/>
                <a:sym typeface="宋体" panose="02010600030101010101" pitchFamily="2" charset="-122"/>
              </a:rPr>
              <a:t>	C. they can get food to eat after that	D. they are sent to school to </a:t>
            </a:r>
            <a:r>
              <a:rPr lang="en-US" altLang="zh-CN" sz="3200" dirty="0" smtClean="0">
                <a:latin typeface="宋体" panose="02010600030101010101" pitchFamily="2" charset="-122"/>
                <a:sym typeface="宋体" panose="02010600030101010101" pitchFamily="2" charset="-122"/>
              </a:rPr>
              <a:t>learn</a:t>
            </a:r>
            <a:endParaRPr lang="en-US" altLang="zh-CN" sz="3200" dirty="0">
              <a:latin typeface="宋体" panose="02010600030101010101" pitchFamily="2" charset="-122"/>
              <a:sym typeface="宋体" panose="02010600030101010101" pitchFamily="2" charset="-122"/>
            </a:endParaRPr>
          </a:p>
        </p:txBody>
      </p:sp>
      <p:sp>
        <p:nvSpPr>
          <p:cNvPr id="3" name="文本框 2"/>
          <p:cNvSpPr txBox="1">
            <a:spLocks noChangeArrowheads="1"/>
          </p:cNvSpPr>
          <p:nvPr/>
        </p:nvSpPr>
        <p:spPr bwMode="auto">
          <a:xfrm>
            <a:off x="395288" y="693738"/>
            <a:ext cx="5286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4" name="文本框 3"/>
          <p:cNvSpPr txBox="1">
            <a:spLocks noChangeArrowheads="1"/>
          </p:cNvSpPr>
          <p:nvPr/>
        </p:nvSpPr>
        <p:spPr bwMode="auto">
          <a:xfrm>
            <a:off x="298450" y="3657600"/>
            <a:ext cx="500063"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2531" name="文本框 1"/>
          <p:cNvSpPr txBox="1">
            <a:spLocks noChangeArrowheads="1"/>
          </p:cNvSpPr>
          <p:nvPr/>
        </p:nvSpPr>
        <p:spPr bwMode="auto">
          <a:xfrm>
            <a:off x="93663" y="709613"/>
            <a:ext cx="9072562"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sym typeface="宋体" panose="02010600030101010101" pitchFamily="2" charset="-122"/>
              </a:rPr>
              <a:t>(   ) 3. In fact, __________ have been used to help make cars.</a:t>
            </a:r>
          </a:p>
          <a:p>
            <a:pPr eaLnBrk="1" hangingPunct="1"/>
            <a:r>
              <a:rPr lang="en-US" altLang="zh-CN" sz="3200" dirty="0">
                <a:latin typeface="宋体" panose="02010600030101010101" pitchFamily="2" charset="-122"/>
                <a:sym typeface="宋体" panose="02010600030101010101" pitchFamily="2" charset="-122"/>
              </a:rPr>
              <a:t>       A. apes	     </a:t>
            </a:r>
          </a:p>
          <a:p>
            <a:pPr eaLnBrk="1" hangingPunct="1"/>
            <a:r>
              <a:rPr lang="en-US" altLang="zh-CN" sz="3200" dirty="0">
                <a:latin typeface="宋体" panose="02010600030101010101" pitchFamily="2" charset="-122"/>
                <a:sym typeface="宋体" panose="02010600030101010101" pitchFamily="2" charset="-122"/>
              </a:rPr>
              <a:t>       B. dogs           </a:t>
            </a:r>
          </a:p>
          <a:p>
            <a:pPr eaLnBrk="1" hangingPunct="1"/>
            <a:r>
              <a:rPr lang="en-US" altLang="zh-CN" sz="3200" dirty="0">
                <a:latin typeface="宋体" panose="02010600030101010101" pitchFamily="2" charset="-122"/>
                <a:sym typeface="宋体" panose="02010600030101010101" pitchFamily="2" charset="-122"/>
              </a:rPr>
              <a:t>       C. monkeys	</a:t>
            </a:r>
          </a:p>
          <a:p>
            <a:pPr eaLnBrk="1" hangingPunct="1"/>
            <a:r>
              <a:rPr lang="en-US" altLang="zh-CN" sz="3200" dirty="0">
                <a:latin typeface="宋体" panose="02010600030101010101" pitchFamily="2" charset="-122"/>
                <a:sym typeface="宋体" panose="02010600030101010101" pitchFamily="2" charset="-122"/>
              </a:rPr>
              <a:t>       D. elephants</a:t>
            </a:r>
          </a:p>
          <a:p>
            <a:pPr eaLnBrk="1" hangingPunct="1"/>
            <a:r>
              <a:rPr lang="en-US" altLang="zh-CN" sz="3200" dirty="0">
                <a:latin typeface="宋体" panose="02010600030101010101" pitchFamily="2" charset="-122"/>
                <a:sym typeface="宋体" panose="02010600030101010101" pitchFamily="2" charset="-122"/>
              </a:rPr>
              <a:t>(   ) 4. The underlined word guard may mean _________ in Chinese?</a:t>
            </a:r>
          </a:p>
          <a:p>
            <a:pPr eaLnBrk="1" hangingPunct="1"/>
            <a:r>
              <a:rPr lang="en-US" altLang="zh-CN" sz="3200" dirty="0">
                <a:latin typeface="宋体" panose="02010600030101010101" pitchFamily="2" charset="-122"/>
                <a:sym typeface="宋体" panose="02010600030101010101" pitchFamily="2" charset="-122"/>
              </a:rPr>
              <a:t>       A. </a:t>
            </a:r>
            <a:r>
              <a:rPr lang="en-US" altLang="zh-CN" sz="3200" dirty="0" err="1">
                <a:latin typeface="宋体" panose="02010600030101010101" pitchFamily="2" charset="-122"/>
                <a:sym typeface="宋体" panose="02010600030101010101" pitchFamily="2" charset="-122"/>
              </a:rPr>
              <a:t>建造</a:t>
            </a:r>
            <a:r>
              <a:rPr lang="en-US" altLang="zh-CN" sz="3200" dirty="0">
                <a:latin typeface="宋体" panose="02010600030101010101" pitchFamily="2" charset="-122"/>
                <a:sym typeface="宋体" panose="02010600030101010101" pitchFamily="2" charset="-122"/>
              </a:rPr>
              <a:t> 	</a:t>
            </a:r>
          </a:p>
          <a:p>
            <a:pPr eaLnBrk="1" hangingPunct="1"/>
            <a:r>
              <a:rPr lang="en-US" altLang="zh-CN" sz="3200" dirty="0">
                <a:latin typeface="宋体" panose="02010600030101010101" pitchFamily="2" charset="-122"/>
                <a:sym typeface="宋体" panose="02010600030101010101" pitchFamily="2" charset="-122"/>
              </a:rPr>
              <a:t>       B. </a:t>
            </a:r>
            <a:r>
              <a:rPr lang="en-US" altLang="zh-CN" sz="3200" dirty="0" err="1">
                <a:latin typeface="宋体" panose="02010600030101010101" pitchFamily="2" charset="-122"/>
                <a:sym typeface="宋体" panose="02010600030101010101" pitchFamily="2" charset="-122"/>
              </a:rPr>
              <a:t>修理</a:t>
            </a:r>
            <a:r>
              <a:rPr lang="en-US" altLang="zh-CN" sz="3200" dirty="0">
                <a:latin typeface="宋体" panose="02010600030101010101" pitchFamily="2" charset="-122"/>
                <a:sym typeface="宋体" panose="02010600030101010101" pitchFamily="2" charset="-122"/>
              </a:rPr>
              <a:t>           </a:t>
            </a:r>
          </a:p>
          <a:p>
            <a:pPr eaLnBrk="1" hangingPunct="1"/>
            <a:r>
              <a:rPr lang="en-US" altLang="zh-CN" sz="3200" dirty="0">
                <a:latin typeface="宋体" panose="02010600030101010101" pitchFamily="2" charset="-122"/>
                <a:sym typeface="宋体" panose="02010600030101010101" pitchFamily="2" charset="-122"/>
              </a:rPr>
              <a:t>       C. </a:t>
            </a:r>
            <a:r>
              <a:rPr lang="en-US" altLang="zh-CN" sz="3200" dirty="0" err="1">
                <a:latin typeface="宋体" panose="02010600030101010101" pitchFamily="2" charset="-122"/>
                <a:sym typeface="宋体" panose="02010600030101010101" pitchFamily="2" charset="-122"/>
              </a:rPr>
              <a:t>看守</a:t>
            </a:r>
            <a:r>
              <a:rPr lang="en-US" altLang="zh-CN" sz="3200" dirty="0">
                <a:latin typeface="宋体" panose="02010600030101010101" pitchFamily="2" charset="-122"/>
                <a:sym typeface="宋体" panose="02010600030101010101" pitchFamily="2" charset="-122"/>
              </a:rPr>
              <a:t> 	</a:t>
            </a:r>
          </a:p>
          <a:p>
            <a:pPr eaLnBrk="1" hangingPunct="1"/>
            <a:r>
              <a:rPr lang="en-US" altLang="zh-CN" sz="3200" dirty="0">
                <a:latin typeface="宋体" panose="02010600030101010101" pitchFamily="2" charset="-122"/>
                <a:sym typeface="宋体" panose="02010600030101010101" pitchFamily="2" charset="-122"/>
              </a:rPr>
              <a:t>       D. </a:t>
            </a:r>
            <a:r>
              <a:rPr lang="en-US" altLang="zh-CN" sz="3200" dirty="0" err="1" smtClean="0">
                <a:latin typeface="宋体" panose="02010600030101010101" pitchFamily="2" charset="-122"/>
                <a:sym typeface="宋体" panose="02010600030101010101" pitchFamily="2" charset="-122"/>
              </a:rPr>
              <a:t>打扫</a:t>
            </a:r>
            <a:endParaRPr lang="en-US" altLang="zh-CN" sz="3200" dirty="0">
              <a:latin typeface="宋体" panose="02010600030101010101" pitchFamily="2" charset="-122"/>
              <a:sym typeface="宋体" panose="02010600030101010101" pitchFamily="2" charset="-122"/>
            </a:endParaRPr>
          </a:p>
        </p:txBody>
      </p:sp>
      <p:sp>
        <p:nvSpPr>
          <p:cNvPr id="3" name="文本框 2"/>
          <p:cNvSpPr txBox="1">
            <a:spLocks noChangeArrowheads="1"/>
          </p:cNvSpPr>
          <p:nvPr/>
        </p:nvSpPr>
        <p:spPr bwMode="auto">
          <a:xfrm>
            <a:off x="269875" y="720725"/>
            <a:ext cx="4857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4" name="文本框 3"/>
          <p:cNvSpPr txBox="1">
            <a:spLocks noChangeArrowheads="1"/>
          </p:cNvSpPr>
          <p:nvPr/>
        </p:nvSpPr>
        <p:spPr bwMode="auto">
          <a:xfrm>
            <a:off x="284163" y="3684588"/>
            <a:ext cx="5000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3555" name="文本框 1"/>
          <p:cNvSpPr txBox="1">
            <a:spLocks noChangeArrowheads="1"/>
          </p:cNvSpPr>
          <p:nvPr/>
        </p:nvSpPr>
        <p:spPr bwMode="auto">
          <a:xfrm>
            <a:off x="93663" y="938213"/>
            <a:ext cx="9072562"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dirty="0">
                <a:latin typeface="宋体" panose="02010600030101010101" pitchFamily="2" charset="-122"/>
                <a:sym typeface="宋体" panose="02010600030101010101" pitchFamily="2" charset="-122"/>
              </a:rPr>
              <a:t>(   ) 5. The passage mainly tells us that </a:t>
            </a:r>
            <a:r>
              <a:rPr lang="en-US" altLang="zh-CN" sz="2800" dirty="0" smtClean="0">
                <a:latin typeface="宋体" panose="02010600030101010101" pitchFamily="2" charset="-122"/>
                <a:sym typeface="宋体" panose="02010600030101010101" pitchFamily="2" charset="-122"/>
              </a:rPr>
              <a:t>_______________. </a:t>
            </a:r>
            <a:endParaRPr lang="en-US" altLang="zh-CN" sz="2800" dirty="0">
              <a:latin typeface="宋体" panose="02010600030101010101" pitchFamily="2" charset="-122"/>
              <a:sym typeface="宋体" panose="02010600030101010101" pitchFamily="2" charset="-122"/>
            </a:endParaRPr>
          </a:p>
          <a:p>
            <a:pPr eaLnBrk="1" hangingPunct="1"/>
            <a:r>
              <a:rPr lang="en-US" altLang="zh-CN" sz="2800" dirty="0">
                <a:latin typeface="宋体" panose="02010600030101010101" pitchFamily="2" charset="-122"/>
                <a:sym typeface="宋体" panose="02010600030101010101" pitchFamily="2" charset="-122"/>
              </a:rPr>
              <a:t> </a:t>
            </a:r>
            <a:r>
              <a:rPr lang="en-US" altLang="zh-CN" sz="2800" dirty="0" smtClean="0">
                <a:latin typeface="宋体" panose="02010600030101010101" pitchFamily="2" charset="-122"/>
                <a:sym typeface="宋体" panose="02010600030101010101" pitchFamily="2" charset="-122"/>
              </a:rPr>
              <a:t>A</a:t>
            </a:r>
            <a:r>
              <a:rPr lang="en-US" altLang="zh-CN" sz="2800" dirty="0">
                <a:latin typeface="宋体" panose="02010600030101010101" pitchFamily="2" charset="-122"/>
                <a:sym typeface="宋体" panose="02010600030101010101" pitchFamily="2" charset="-122"/>
              </a:rPr>
              <a:t>. monkeys get in crops and drive trains	</a:t>
            </a:r>
          </a:p>
          <a:p>
            <a:pPr eaLnBrk="1" hangingPunct="1"/>
            <a:r>
              <a:rPr lang="en-US" altLang="zh-CN" sz="2800" dirty="0">
                <a:latin typeface="宋体" panose="02010600030101010101" pitchFamily="2" charset="-122"/>
                <a:sym typeface="宋体" panose="02010600030101010101" pitchFamily="2" charset="-122"/>
              </a:rPr>
              <a:t> </a:t>
            </a:r>
            <a:r>
              <a:rPr lang="en-US" altLang="zh-CN" sz="2800" dirty="0" smtClean="0">
                <a:latin typeface="宋体" panose="02010600030101010101" pitchFamily="2" charset="-122"/>
                <a:sym typeface="宋体" panose="02010600030101010101" pitchFamily="2" charset="-122"/>
              </a:rPr>
              <a:t>B</a:t>
            </a:r>
            <a:r>
              <a:rPr lang="en-US" altLang="zh-CN" sz="2800" dirty="0">
                <a:latin typeface="宋体" panose="02010600030101010101" pitchFamily="2" charset="-122"/>
                <a:sym typeface="宋体" panose="02010600030101010101" pitchFamily="2" charset="-122"/>
              </a:rPr>
              <a:t>. all the animals can work for people</a:t>
            </a:r>
          </a:p>
          <a:p>
            <a:pPr eaLnBrk="1" hangingPunct="1"/>
            <a:r>
              <a:rPr lang="en-US" altLang="zh-CN" sz="2800" dirty="0">
                <a:latin typeface="宋体" panose="02010600030101010101" pitchFamily="2" charset="-122"/>
                <a:sym typeface="宋体" panose="02010600030101010101" pitchFamily="2" charset="-122"/>
              </a:rPr>
              <a:t> </a:t>
            </a:r>
            <a:r>
              <a:rPr lang="en-US" altLang="zh-CN" sz="2800" dirty="0" smtClean="0">
                <a:latin typeface="宋体" panose="02010600030101010101" pitchFamily="2" charset="-122"/>
                <a:sym typeface="宋体" panose="02010600030101010101" pitchFamily="2" charset="-122"/>
              </a:rPr>
              <a:t>C</a:t>
            </a:r>
            <a:r>
              <a:rPr lang="en-US" altLang="zh-CN" sz="2800" dirty="0">
                <a:latin typeface="宋体" panose="02010600030101010101" pitchFamily="2" charset="-122"/>
                <a:sym typeface="宋体" panose="02010600030101010101" pitchFamily="2" charset="-122"/>
              </a:rPr>
              <a:t>. monkeys can be made to guard house like dogs  </a:t>
            </a:r>
          </a:p>
          <a:p>
            <a:pPr eaLnBrk="1" hangingPunct="1"/>
            <a:r>
              <a:rPr lang="en-US" altLang="zh-CN" sz="2800" dirty="0">
                <a:latin typeface="宋体" panose="02010600030101010101" pitchFamily="2" charset="-122"/>
                <a:sym typeface="宋体" panose="02010600030101010101" pitchFamily="2" charset="-122"/>
              </a:rPr>
              <a:t> </a:t>
            </a:r>
            <a:r>
              <a:rPr lang="en-US" altLang="zh-CN" sz="2800" dirty="0" smtClean="0">
                <a:latin typeface="宋体" panose="02010600030101010101" pitchFamily="2" charset="-122"/>
                <a:sym typeface="宋体" panose="02010600030101010101" pitchFamily="2" charset="-122"/>
              </a:rPr>
              <a:t>D</a:t>
            </a:r>
            <a:r>
              <a:rPr lang="en-US" altLang="zh-CN" sz="2800" dirty="0">
                <a:latin typeface="宋体" panose="02010600030101010101" pitchFamily="2" charset="-122"/>
                <a:sym typeface="宋体" panose="02010600030101010101" pitchFamily="2" charset="-122"/>
              </a:rPr>
              <a:t>. some animals can be made to work for us </a:t>
            </a:r>
            <a:r>
              <a:rPr lang="en-US" altLang="zh-CN" sz="2800" dirty="0" smtClean="0">
                <a:latin typeface="宋体" panose="02010600030101010101" pitchFamily="2" charset="-122"/>
                <a:sym typeface="宋体" panose="02010600030101010101" pitchFamily="2" charset="-122"/>
              </a:rPr>
              <a:t> </a:t>
            </a:r>
            <a:endParaRPr lang="zh-CN" altLang="en-US" sz="2800" dirty="0">
              <a:latin typeface="宋体" panose="02010600030101010101" pitchFamily="2" charset="-122"/>
            </a:endParaRPr>
          </a:p>
        </p:txBody>
      </p:sp>
      <p:sp>
        <p:nvSpPr>
          <p:cNvPr id="3" name="文本框 2"/>
          <p:cNvSpPr txBox="1">
            <a:spLocks noChangeArrowheads="1"/>
          </p:cNvSpPr>
          <p:nvPr/>
        </p:nvSpPr>
        <p:spPr bwMode="auto">
          <a:xfrm>
            <a:off x="285750" y="977900"/>
            <a:ext cx="58420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4099" name="文本框 99"/>
          <p:cNvSpPr txBox="1">
            <a:spLocks noChangeArrowheads="1"/>
          </p:cNvSpPr>
          <p:nvPr/>
        </p:nvSpPr>
        <p:spPr bwMode="auto">
          <a:xfrm>
            <a:off x="3175" y="612775"/>
            <a:ext cx="9140825"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【短语】</a:t>
            </a:r>
          </a:p>
          <a:p>
            <a:pPr eaLnBrk="1" hangingPunct="1"/>
            <a:r>
              <a:rPr lang="en-US" altLang="zh-CN" sz="3200" dirty="0">
                <a:solidFill>
                  <a:srgbClr val="000000"/>
                </a:solidFill>
                <a:latin typeface="宋体" panose="02010600030101010101" pitchFamily="2" charset="-122"/>
              </a:rPr>
              <a:t>6. get off __________</a:t>
            </a:r>
          </a:p>
          <a:p>
            <a:pPr eaLnBrk="1" hangingPunct="1"/>
            <a:r>
              <a:rPr lang="en-US" altLang="zh-CN" sz="3200" dirty="0">
                <a:solidFill>
                  <a:srgbClr val="000000"/>
                </a:solidFill>
                <a:latin typeface="宋体" panose="02010600030101010101" pitchFamily="2" charset="-122"/>
              </a:rPr>
              <a:t>7. to one’s surprise ___________</a:t>
            </a:r>
            <a:r>
              <a:rPr lang="en-US" altLang="zh-CN" sz="3200" dirty="0">
                <a:solidFill>
                  <a:srgbClr val="000000"/>
                </a:solidFill>
                <a:latin typeface="宋体" panose="02010600030101010101" pitchFamily="2" charset="-122"/>
                <a:sym typeface="宋体" panose="02010600030101010101" pitchFamily="2" charset="-122"/>
              </a:rPr>
              <a:t>______________</a:t>
            </a:r>
            <a:r>
              <a:rPr lang="en-US" altLang="zh-CN" sz="3200" dirty="0">
                <a:solidFill>
                  <a:srgbClr val="000000"/>
                </a:solidFill>
                <a:latin typeface="宋体" panose="02010600030101010101" pitchFamily="2" charset="-122"/>
              </a:rPr>
              <a:t>_</a:t>
            </a:r>
          </a:p>
          <a:p>
            <a:pPr eaLnBrk="1" hangingPunct="1"/>
            <a:r>
              <a:rPr lang="en-US" altLang="zh-CN" sz="3200" dirty="0">
                <a:solidFill>
                  <a:srgbClr val="000000"/>
                </a:solidFill>
                <a:latin typeface="宋体" panose="02010600030101010101" pitchFamily="2" charset="-122"/>
              </a:rPr>
              <a:t>8. right away _____________</a:t>
            </a:r>
          </a:p>
          <a:p>
            <a:pPr eaLnBrk="1" hangingPunct="1"/>
            <a:r>
              <a:rPr lang="en-US" altLang="zh-CN" sz="3200" dirty="0">
                <a:solidFill>
                  <a:srgbClr val="000000"/>
                </a:solidFill>
                <a:latin typeface="宋体" panose="02010600030101010101" pitchFamily="2" charset="-122"/>
              </a:rPr>
              <a:t>9. get into _______________</a:t>
            </a:r>
          </a:p>
          <a:p>
            <a:pPr eaLnBrk="1" hangingPunct="1"/>
            <a:r>
              <a:rPr lang="en-US" altLang="zh-CN" sz="3200" dirty="0">
                <a:solidFill>
                  <a:srgbClr val="000000"/>
                </a:solidFill>
                <a:latin typeface="宋体" panose="02010600030101010101" pitchFamily="2" charset="-122"/>
              </a:rPr>
              <a:t>10. see sb. doing  _</a:t>
            </a:r>
            <a:r>
              <a:rPr lang="en-US" altLang="zh-CN" sz="3200" dirty="0">
                <a:solidFill>
                  <a:srgbClr val="000000"/>
                </a:solidFill>
                <a:latin typeface="宋体" panose="02010600030101010101" pitchFamily="2" charset="-122"/>
                <a:sym typeface="宋体" panose="02010600030101010101" pitchFamily="2" charset="-122"/>
              </a:rPr>
              <a:t>___</a:t>
            </a:r>
            <a:r>
              <a:rPr lang="en-US" altLang="zh-CN" sz="3200" dirty="0">
                <a:solidFill>
                  <a:srgbClr val="000000"/>
                </a:solidFill>
                <a:latin typeface="宋体" panose="02010600030101010101" pitchFamily="2" charset="-122"/>
              </a:rPr>
              <a:t>_______________</a:t>
            </a:r>
          </a:p>
          <a:p>
            <a:pPr eaLnBrk="1" hangingPunct="1"/>
            <a:r>
              <a:rPr lang="en-US" altLang="zh-CN" sz="3200" dirty="0">
                <a:solidFill>
                  <a:srgbClr val="000000"/>
                </a:solidFill>
                <a:latin typeface="宋体" panose="02010600030101010101" pitchFamily="2" charset="-122"/>
              </a:rPr>
              <a:t>11. have a heart problem _____</a:t>
            </a:r>
            <a:r>
              <a:rPr lang="en-US" altLang="zh-CN" sz="3200" dirty="0">
                <a:solidFill>
                  <a:srgbClr val="000000"/>
                </a:solidFill>
                <a:latin typeface="宋体" panose="02010600030101010101" pitchFamily="2" charset="-122"/>
                <a:sym typeface="宋体" panose="02010600030101010101" pitchFamily="2" charset="-122"/>
              </a:rPr>
              <a:t>______</a:t>
            </a:r>
            <a:r>
              <a:rPr lang="en-US" altLang="zh-CN" sz="3200" dirty="0">
                <a:solidFill>
                  <a:srgbClr val="000000"/>
                </a:solidFill>
                <a:latin typeface="宋体" panose="02010600030101010101" pitchFamily="2" charset="-122"/>
              </a:rPr>
              <a:t>___</a:t>
            </a:r>
          </a:p>
          <a:p>
            <a:pPr eaLnBrk="1" hangingPunct="1"/>
            <a:r>
              <a:rPr lang="en-US" altLang="zh-CN" sz="3200" dirty="0">
                <a:solidFill>
                  <a:srgbClr val="000000"/>
                </a:solidFill>
                <a:latin typeface="宋体" panose="02010600030101010101" pitchFamily="2" charset="-122"/>
              </a:rPr>
              <a:t>12. agree to do ____________</a:t>
            </a:r>
          </a:p>
          <a:p>
            <a:pPr eaLnBrk="1" hangingPunct="1"/>
            <a:r>
              <a:rPr lang="en-US" altLang="zh-CN" sz="3200" dirty="0">
                <a:solidFill>
                  <a:srgbClr val="000000"/>
                </a:solidFill>
                <a:latin typeface="宋体" panose="02010600030101010101" pitchFamily="2" charset="-122"/>
              </a:rPr>
              <a:t>13. thanks to ___________</a:t>
            </a:r>
            <a:r>
              <a:rPr lang="en-US" altLang="zh-CN" sz="3200" dirty="0">
                <a:solidFill>
                  <a:srgbClr val="000000"/>
                </a:solidFill>
                <a:latin typeface="宋体" panose="02010600030101010101" pitchFamily="2" charset="-122"/>
                <a:sym typeface="宋体" panose="02010600030101010101" pitchFamily="2" charset="-122"/>
              </a:rPr>
              <a:t>____</a:t>
            </a:r>
            <a:r>
              <a:rPr lang="en-US" altLang="zh-CN" sz="3200" dirty="0">
                <a:solidFill>
                  <a:srgbClr val="000000"/>
                </a:solidFill>
                <a:latin typeface="宋体" panose="02010600030101010101" pitchFamily="2" charset="-122"/>
              </a:rPr>
              <a:t>__</a:t>
            </a:r>
          </a:p>
          <a:p>
            <a:pPr eaLnBrk="1" hangingPunct="1"/>
            <a:r>
              <a:rPr lang="en-US" altLang="zh-CN" sz="3200" dirty="0">
                <a:solidFill>
                  <a:srgbClr val="000000"/>
                </a:solidFill>
                <a:latin typeface="宋体" panose="02010600030101010101" pitchFamily="2" charset="-122"/>
              </a:rPr>
              <a:t>14. in time _______________</a:t>
            </a:r>
          </a:p>
          <a:p>
            <a:pPr eaLnBrk="1" hangingPunct="1"/>
            <a:r>
              <a:rPr lang="en-US" altLang="zh-CN" sz="3200" dirty="0">
                <a:solidFill>
                  <a:srgbClr val="000000"/>
                </a:solidFill>
                <a:latin typeface="宋体" panose="02010600030101010101" pitchFamily="2" charset="-122"/>
              </a:rPr>
              <a:t>15. think about _____________</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2235200" y="1014413"/>
            <a:ext cx="10429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下车</a:t>
            </a:r>
          </a:p>
        </p:txBody>
      </p:sp>
      <p:sp>
        <p:nvSpPr>
          <p:cNvPr id="3" name="文本框 2"/>
          <p:cNvSpPr txBox="1">
            <a:spLocks noChangeArrowheads="1"/>
          </p:cNvSpPr>
          <p:nvPr/>
        </p:nvSpPr>
        <p:spPr bwMode="auto">
          <a:xfrm>
            <a:off x="107950" y="2043113"/>
            <a:ext cx="59912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latin typeface="宋体" panose="02010600030101010101" pitchFamily="2" charset="-122"/>
              </a:rPr>
              <a:t>使某人惊讶的是；出乎某人意料</a:t>
            </a:r>
          </a:p>
        </p:txBody>
      </p:sp>
      <p:sp>
        <p:nvSpPr>
          <p:cNvPr id="4" name="文本框 3"/>
          <p:cNvSpPr txBox="1">
            <a:spLocks noChangeArrowheads="1"/>
          </p:cNvSpPr>
          <p:nvPr/>
        </p:nvSpPr>
        <p:spPr bwMode="auto">
          <a:xfrm>
            <a:off x="2943225" y="2544763"/>
            <a:ext cx="25733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立刻；马上</a:t>
            </a:r>
          </a:p>
        </p:txBody>
      </p:sp>
      <p:sp>
        <p:nvSpPr>
          <p:cNvPr id="5" name="文本框 4"/>
          <p:cNvSpPr txBox="1">
            <a:spLocks noChangeArrowheads="1"/>
          </p:cNvSpPr>
          <p:nvPr/>
        </p:nvSpPr>
        <p:spPr bwMode="auto">
          <a:xfrm>
            <a:off x="3597275" y="3490913"/>
            <a:ext cx="42164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看见某人正在做某事</a:t>
            </a:r>
          </a:p>
        </p:txBody>
      </p:sp>
      <p:sp>
        <p:nvSpPr>
          <p:cNvPr id="6" name="文本框 5"/>
          <p:cNvSpPr txBox="1">
            <a:spLocks noChangeArrowheads="1"/>
          </p:cNvSpPr>
          <p:nvPr/>
        </p:nvSpPr>
        <p:spPr bwMode="auto">
          <a:xfrm>
            <a:off x="3167063" y="4492625"/>
            <a:ext cx="32686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同意做某事</a:t>
            </a:r>
          </a:p>
        </p:txBody>
      </p:sp>
      <p:sp>
        <p:nvSpPr>
          <p:cNvPr id="7" name="文本框 6"/>
          <p:cNvSpPr txBox="1">
            <a:spLocks noChangeArrowheads="1"/>
          </p:cNvSpPr>
          <p:nvPr/>
        </p:nvSpPr>
        <p:spPr bwMode="auto">
          <a:xfrm>
            <a:off x="2667000" y="4992688"/>
            <a:ext cx="35877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由于；多亏；因为</a:t>
            </a:r>
          </a:p>
        </p:txBody>
      </p:sp>
      <p:sp>
        <p:nvSpPr>
          <p:cNvPr id="8" name="文本框 7"/>
          <p:cNvSpPr txBox="1">
            <a:spLocks noChangeArrowheads="1"/>
          </p:cNvSpPr>
          <p:nvPr/>
        </p:nvSpPr>
        <p:spPr bwMode="auto">
          <a:xfrm>
            <a:off x="2973388" y="5507038"/>
            <a:ext cx="18780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及时</a:t>
            </a:r>
          </a:p>
        </p:txBody>
      </p:sp>
      <p:sp>
        <p:nvSpPr>
          <p:cNvPr id="9" name="文本框 8"/>
          <p:cNvSpPr txBox="1">
            <a:spLocks noChangeArrowheads="1"/>
          </p:cNvSpPr>
          <p:nvPr/>
        </p:nvSpPr>
        <p:spPr bwMode="auto">
          <a:xfrm>
            <a:off x="3597275" y="5965825"/>
            <a:ext cx="14747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考虑</a:t>
            </a:r>
          </a:p>
        </p:txBody>
      </p:sp>
      <p:sp>
        <p:nvSpPr>
          <p:cNvPr id="15" name="文本框 14"/>
          <p:cNvSpPr txBox="1">
            <a:spLocks noChangeArrowheads="1"/>
          </p:cNvSpPr>
          <p:nvPr/>
        </p:nvSpPr>
        <p:spPr bwMode="auto">
          <a:xfrm>
            <a:off x="2068513" y="3032125"/>
            <a:ext cx="386715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进入；习惯于</a:t>
            </a:r>
            <a:endParaRPr lang="zh-CN" altLang="en-US"/>
          </a:p>
        </p:txBody>
      </p:sp>
      <p:sp>
        <p:nvSpPr>
          <p:cNvPr id="16" name="文本框 15"/>
          <p:cNvSpPr txBox="1">
            <a:spLocks noChangeArrowheads="1"/>
          </p:cNvSpPr>
          <p:nvPr/>
        </p:nvSpPr>
        <p:spPr bwMode="auto">
          <a:xfrm>
            <a:off x="5199063" y="4032250"/>
            <a:ext cx="23780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心脏有问题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linds(horizontal)">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blinds(horizontal)">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blinds(horizontal)">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blinds(horizontal)">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blinds(horizontal)">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blinds(horizontal)">
                                      <p:cBhvr>
                                        <p:cTn id="5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5123" name="文本框 99"/>
          <p:cNvSpPr txBox="1">
            <a:spLocks noChangeArrowheads="1"/>
          </p:cNvSpPr>
          <p:nvPr/>
        </p:nvSpPr>
        <p:spPr bwMode="auto">
          <a:xfrm>
            <a:off x="3175" y="612775"/>
            <a:ext cx="9140825" cy="545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000000"/>
                </a:solidFill>
                <a:latin typeface="宋体" panose="02010600030101010101" pitchFamily="2" charset="-122"/>
              </a:rPr>
              <a:t>【</a:t>
            </a:r>
            <a:r>
              <a:rPr lang="en-US" altLang="zh-CN" sz="3200">
                <a:solidFill>
                  <a:srgbClr val="000000"/>
                </a:solidFill>
                <a:latin typeface="宋体" panose="02010600030101010101" pitchFamily="2" charset="-122"/>
                <a:sym typeface="宋体" panose="02010600030101010101" pitchFamily="2" charset="-122"/>
              </a:rPr>
              <a:t>句型</a:t>
            </a:r>
            <a:r>
              <a:rPr lang="zh-CN" altLang="en-US" sz="3200">
                <a:solidFill>
                  <a:srgbClr val="000000"/>
                </a:solidFill>
                <a:latin typeface="宋体" panose="02010600030101010101" pitchFamily="2" charset="-122"/>
              </a:rPr>
              <a:t>】</a:t>
            </a:r>
            <a:endParaRPr lang="en-US" altLang="zh-CN" sz="3200">
              <a:solidFill>
                <a:srgbClr val="000000"/>
              </a:solidFill>
              <a:latin typeface="宋体" panose="02010600030101010101" pitchFamily="2" charset="-122"/>
            </a:endParaRPr>
          </a:p>
          <a:p>
            <a:pPr eaLnBrk="1" hangingPunct="1"/>
            <a:r>
              <a:rPr lang="en-US" altLang="zh-CN" sz="3200">
                <a:solidFill>
                  <a:srgbClr val="000000"/>
                </a:solidFill>
                <a:latin typeface="宋体" panose="02010600030101010101" pitchFamily="2" charset="-122"/>
              </a:rPr>
              <a:t>16. The driver saw an old man lying on the side of the road.</a:t>
            </a:r>
          </a:p>
          <a:p>
            <a:pPr eaLnBrk="1" hangingPunct="1"/>
            <a:r>
              <a:rPr lang="en-US" altLang="zh-CN" sz="3200">
                <a:solidFill>
                  <a:srgbClr val="000000"/>
                </a:solidFill>
                <a:latin typeface="宋体" panose="02010600030101010101" pitchFamily="2" charset="-122"/>
              </a:rPr>
              <a:t>_______________________________________</a:t>
            </a:r>
          </a:p>
          <a:p>
            <a:pPr eaLnBrk="1" hangingPunct="1"/>
            <a:r>
              <a:rPr lang="en-US" altLang="zh-CN" sz="3200">
                <a:solidFill>
                  <a:srgbClr val="000000"/>
                </a:solidFill>
                <a:latin typeface="宋体" panose="02010600030101010101" pitchFamily="2" charset="-122"/>
              </a:rPr>
              <a:t>17. He expected most or all of the passengers to get off and wait for the next bus.</a:t>
            </a:r>
          </a:p>
          <a:p>
            <a:pPr eaLnBrk="1" hangingPunct="1"/>
            <a:r>
              <a:rPr lang="en-US" altLang="zh-CN" sz="3200">
                <a:solidFill>
                  <a:srgbClr val="000000"/>
                </a:solidFill>
                <a:latin typeface="宋体" panose="02010600030101010101" pitchFamily="2" charset="-122"/>
              </a:rPr>
              <a:t>_______________________________________</a:t>
            </a:r>
          </a:p>
          <a:p>
            <a:pPr eaLnBrk="1" hangingPunct="1"/>
            <a:r>
              <a:rPr lang="en-US" altLang="zh-CN" sz="3200">
                <a:solidFill>
                  <a:srgbClr val="000000"/>
                </a:solidFill>
                <a:latin typeface="宋体" panose="02010600030101010101" pitchFamily="2" charset="-122"/>
              </a:rPr>
              <a:t>18. It’s sad that many people don’t want to help others because they don’t want any trouble.</a:t>
            </a:r>
          </a:p>
          <a:p>
            <a:pPr eaLnBrk="1" hangingPunct="1"/>
            <a:r>
              <a:rPr lang="en-US" altLang="zh-CN" sz="3200">
                <a:solidFill>
                  <a:srgbClr val="000000"/>
                </a:solidFill>
                <a:latin typeface="宋体" panose="02010600030101010101" pitchFamily="2" charset="-122"/>
              </a:rPr>
              <a:t>________________________________</a:t>
            </a:r>
            <a:r>
              <a:rPr lang="en-US" altLang="zh-CN" sz="3200">
                <a:solidFill>
                  <a:srgbClr val="000000"/>
                </a:solidFill>
                <a:latin typeface="宋体" panose="02010600030101010101" pitchFamily="2" charset="-122"/>
                <a:sym typeface="宋体" panose="02010600030101010101" pitchFamily="2" charset="-122"/>
              </a:rPr>
              <a:t>______________________</a:t>
            </a:r>
            <a:r>
              <a:rPr lang="en-US" altLang="zh-CN" sz="3200">
                <a:solidFill>
                  <a:srgbClr val="000000"/>
                </a:solidFill>
                <a:latin typeface="宋体" panose="02010600030101010101" pitchFamily="2" charset="-122"/>
              </a:rPr>
              <a:t>_______</a:t>
            </a:r>
          </a:p>
        </p:txBody>
      </p:sp>
      <p:sp>
        <p:nvSpPr>
          <p:cNvPr id="2" name="文本框 1"/>
          <p:cNvSpPr txBox="1">
            <a:spLocks noChangeArrowheads="1"/>
          </p:cNvSpPr>
          <p:nvPr/>
        </p:nvSpPr>
        <p:spPr bwMode="auto">
          <a:xfrm>
            <a:off x="217488" y="2043113"/>
            <a:ext cx="68564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司机看见一个老人躺在路边。</a:t>
            </a:r>
          </a:p>
        </p:txBody>
      </p:sp>
      <p:sp>
        <p:nvSpPr>
          <p:cNvPr id="3" name="文本框 2"/>
          <p:cNvSpPr txBox="1">
            <a:spLocks noChangeArrowheads="1"/>
          </p:cNvSpPr>
          <p:nvPr/>
        </p:nvSpPr>
        <p:spPr bwMode="auto">
          <a:xfrm>
            <a:off x="163513" y="3503613"/>
            <a:ext cx="83169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他预计大多数或所有乘客下车等待下一辆公车。</a:t>
            </a:r>
          </a:p>
        </p:txBody>
      </p:sp>
      <p:sp>
        <p:nvSpPr>
          <p:cNvPr id="4" name="文本框 3"/>
          <p:cNvSpPr txBox="1">
            <a:spLocks noChangeArrowheads="1"/>
          </p:cNvSpPr>
          <p:nvPr/>
        </p:nvSpPr>
        <p:spPr bwMode="auto">
          <a:xfrm>
            <a:off x="122238" y="4994275"/>
            <a:ext cx="8316912"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难过的是,许多人不愿意帮助别人,因为他们不希望任何麻烦。</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堂 小 测</a:t>
            </a:r>
          </a:p>
        </p:txBody>
      </p:sp>
      <p:sp>
        <p:nvSpPr>
          <p:cNvPr id="6147" name="文本框 99"/>
          <p:cNvSpPr txBox="1">
            <a:spLocks noChangeArrowheads="1"/>
          </p:cNvSpPr>
          <p:nvPr/>
        </p:nvSpPr>
        <p:spPr bwMode="auto">
          <a:xfrm>
            <a:off x="3175" y="571500"/>
            <a:ext cx="9140825"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一、根据中文意思或首字母提示，用单词的适当形式填空，每空一词。</a:t>
            </a:r>
          </a:p>
          <a:p>
            <a:pPr eaLnBrk="1" hangingPunct="1"/>
            <a:r>
              <a:rPr lang="en-US" altLang="zh-CN" sz="3200" dirty="0">
                <a:solidFill>
                  <a:srgbClr val="000000"/>
                </a:solidFill>
                <a:latin typeface="宋体" panose="02010600030101010101" pitchFamily="2" charset="-122"/>
              </a:rPr>
              <a:t>1. The bus got to the last station. All the p____________ must get off here.</a:t>
            </a:r>
          </a:p>
          <a:p>
            <a:pPr eaLnBrk="1" hangingPunct="1"/>
            <a:r>
              <a:rPr lang="en-US" altLang="zh-CN" sz="3200" dirty="0">
                <a:solidFill>
                  <a:srgbClr val="000000"/>
                </a:solidFill>
                <a:latin typeface="宋体" panose="02010600030101010101" pitchFamily="2" charset="-122"/>
              </a:rPr>
              <a:t>2. The little boy was in t_______________, so I swam out to save him.</a:t>
            </a:r>
          </a:p>
          <a:p>
            <a:pPr eaLnBrk="1" hangingPunct="1"/>
            <a:r>
              <a:rPr lang="en-US" altLang="zh-CN" sz="3200" dirty="0">
                <a:solidFill>
                  <a:srgbClr val="000000"/>
                </a:solidFill>
                <a:latin typeface="宋体" panose="02010600030101010101" pitchFamily="2" charset="-122"/>
              </a:rPr>
              <a:t>3. A flying car___________ (</a:t>
            </a:r>
            <a:r>
              <a:rPr lang="zh-CN" altLang="en-US" sz="3200" dirty="0">
                <a:solidFill>
                  <a:srgbClr val="000000"/>
                </a:solidFill>
                <a:latin typeface="宋体" panose="02010600030101010101" pitchFamily="2" charset="-122"/>
              </a:rPr>
              <a:t>撞倒</a:t>
            </a:r>
            <a:r>
              <a:rPr lang="en-US" altLang="zh-CN" sz="3200" dirty="0">
                <a:solidFill>
                  <a:srgbClr val="000000"/>
                </a:solidFill>
                <a:latin typeface="宋体" panose="02010600030101010101" pitchFamily="2" charset="-122"/>
              </a:rPr>
              <a:t>) the boy just now.  </a:t>
            </a:r>
          </a:p>
          <a:p>
            <a:pPr eaLnBrk="1" hangingPunct="1"/>
            <a:r>
              <a:rPr lang="en-US" altLang="zh-CN" sz="3200" dirty="0">
                <a:solidFill>
                  <a:srgbClr val="000000"/>
                </a:solidFill>
                <a:latin typeface="宋体" panose="02010600030101010101" pitchFamily="2" charset="-122"/>
              </a:rPr>
              <a:t>4. To my s ____________, the person with long hair over there is a man.</a:t>
            </a:r>
          </a:p>
          <a:p>
            <a:pPr eaLnBrk="1" hangingPunct="1"/>
            <a:r>
              <a:rPr lang="en-US" altLang="zh-CN" sz="3200" dirty="0">
                <a:solidFill>
                  <a:srgbClr val="000000"/>
                </a:solidFill>
                <a:latin typeface="宋体" panose="02010600030101010101" pitchFamily="2" charset="-122"/>
              </a:rPr>
              <a:t>5. Could you please help me to move the books _________ (</a:t>
            </a:r>
            <a:r>
              <a:rPr lang="zh-CN" altLang="en-US" sz="3200" dirty="0">
                <a:solidFill>
                  <a:srgbClr val="000000"/>
                </a:solidFill>
                <a:latin typeface="宋体" panose="02010600030101010101" pitchFamily="2" charset="-122"/>
              </a:rPr>
              <a:t>上</a:t>
            </a:r>
            <a:r>
              <a:rPr lang="en-US" altLang="zh-CN" sz="3200" dirty="0">
                <a:solidFill>
                  <a:srgbClr val="000000"/>
                </a:solidFill>
                <a:latin typeface="宋体" panose="02010600030101010101" pitchFamily="2" charset="-122"/>
              </a:rPr>
              <a:t>) the bookshelves?</a:t>
            </a:r>
            <a:endParaRPr lang="zh-CN" altLang="en-US" sz="3200" dirty="0">
              <a:latin typeface="宋体" panose="02010600030101010101" pitchFamily="2" charset="-122"/>
            </a:endParaRPr>
          </a:p>
        </p:txBody>
      </p:sp>
      <p:sp>
        <p:nvSpPr>
          <p:cNvPr id="4" name="文本框 3"/>
          <p:cNvSpPr txBox="1">
            <a:spLocks noChangeArrowheads="1"/>
          </p:cNvSpPr>
          <p:nvPr/>
        </p:nvSpPr>
        <p:spPr bwMode="auto">
          <a:xfrm>
            <a:off x="538163" y="1974850"/>
            <a:ext cx="21986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passengers</a:t>
            </a:r>
          </a:p>
        </p:txBody>
      </p:sp>
      <p:sp>
        <p:nvSpPr>
          <p:cNvPr id="5" name="文本框 4"/>
          <p:cNvSpPr txBox="1">
            <a:spLocks noChangeArrowheads="1"/>
          </p:cNvSpPr>
          <p:nvPr/>
        </p:nvSpPr>
        <p:spPr bwMode="auto">
          <a:xfrm>
            <a:off x="5267325" y="2501900"/>
            <a:ext cx="17668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trouble</a:t>
            </a:r>
          </a:p>
        </p:txBody>
      </p:sp>
      <p:sp>
        <p:nvSpPr>
          <p:cNvPr id="6" name="文本框 5"/>
          <p:cNvSpPr txBox="1">
            <a:spLocks noChangeArrowheads="1"/>
          </p:cNvSpPr>
          <p:nvPr/>
        </p:nvSpPr>
        <p:spPr bwMode="auto">
          <a:xfrm>
            <a:off x="3222625" y="3505200"/>
            <a:ext cx="1446213"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hit</a:t>
            </a:r>
          </a:p>
        </p:txBody>
      </p:sp>
      <p:sp>
        <p:nvSpPr>
          <p:cNvPr id="7" name="文本框 6"/>
          <p:cNvSpPr txBox="1">
            <a:spLocks noChangeArrowheads="1"/>
          </p:cNvSpPr>
          <p:nvPr/>
        </p:nvSpPr>
        <p:spPr bwMode="auto">
          <a:xfrm>
            <a:off x="2638425" y="4422775"/>
            <a:ext cx="16557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surprise</a:t>
            </a:r>
          </a:p>
        </p:txBody>
      </p:sp>
      <p:sp>
        <p:nvSpPr>
          <p:cNvPr id="8" name="文本框 7"/>
          <p:cNvSpPr txBox="1">
            <a:spLocks noChangeArrowheads="1"/>
          </p:cNvSpPr>
          <p:nvPr/>
        </p:nvSpPr>
        <p:spPr bwMode="auto">
          <a:xfrm>
            <a:off x="1346200" y="5953125"/>
            <a:ext cx="139065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onto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7171" name="文本框 1"/>
          <p:cNvSpPr txBox="1">
            <a:spLocks noChangeArrowheads="1"/>
          </p:cNvSpPr>
          <p:nvPr/>
        </p:nvSpPr>
        <p:spPr bwMode="auto">
          <a:xfrm>
            <a:off x="-36513" y="542925"/>
            <a:ext cx="9167813" cy="447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二、根据中文提示完成句子，词数不限。</a:t>
            </a:r>
          </a:p>
          <a:p>
            <a:pPr eaLnBrk="1" hangingPunct="1"/>
            <a:r>
              <a:rPr lang="en-US" altLang="zh-CN" sz="3200" dirty="0">
                <a:latin typeface="宋体" panose="02010600030101010101" pitchFamily="2" charset="-122"/>
              </a:rPr>
              <a:t>6.  </a:t>
            </a:r>
            <a:r>
              <a:rPr lang="zh-CN" altLang="en-US" sz="3200" dirty="0">
                <a:latin typeface="宋体" panose="02010600030101010101" pitchFamily="2" charset="-122"/>
              </a:rPr>
              <a:t>我看见他正在把一个香蕉切成片。</a:t>
            </a:r>
          </a:p>
          <a:p>
            <a:pPr eaLnBrk="1" hangingPunct="1"/>
            <a:r>
              <a:rPr lang="zh-CN" altLang="en-US" sz="3200" dirty="0">
                <a:latin typeface="宋体" panose="02010600030101010101" pitchFamily="2" charset="-122"/>
              </a:rPr>
              <a:t>   </a:t>
            </a:r>
            <a:r>
              <a:rPr lang="en-US" altLang="zh-CN" sz="3200" dirty="0">
                <a:latin typeface="宋体" panose="02010600030101010101" pitchFamily="2" charset="-122"/>
              </a:rPr>
              <a:t>I saw him _________________________.</a:t>
            </a:r>
          </a:p>
          <a:p>
            <a:pPr eaLnBrk="1" hangingPunct="1"/>
            <a:r>
              <a:rPr lang="en-US" altLang="zh-CN" sz="3200" dirty="0">
                <a:latin typeface="宋体" panose="02010600030101010101" pitchFamily="2" charset="-122"/>
              </a:rPr>
              <a:t>7. </a:t>
            </a:r>
            <a:r>
              <a:rPr lang="zh-CN" altLang="en-US" sz="3200" dirty="0">
                <a:latin typeface="宋体" panose="02010600030101010101" pitchFamily="2" charset="-122"/>
              </a:rPr>
              <a:t>请马上下车。</a:t>
            </a:r>
          </a:p>
          <a:p>
            <a:pPr eaLnBrk="1" hangingPunct="1"/>
            <a:r>
              <a:rPr lang="zh-CN" altLang="en-US" sz="3200" dirty="0">
                <a:latin typeface="宋体" panose="02010600030101010101" pitchFamily="2" charset="-122"/>
              </a:rPr>
              <a:t>  </a:t>
            </a:r>
            <a:r>
              <a:rPr lang="en-US" altLang="zh-CN" sz="3200" dirty="0">
                <a:latin typeface="宋体" panose="02010600030101010101" pitchFamily="2" charset="-122"/>
              </a:rPr>
              <a:t>Please ____________the bus__________.</a:t>
            </a:r>
          </a:p>
          <a:p>
            <a:pPr eaLnBrk="1" hangingPunct="1"/>
            <a:r>
              <a:rPr lang="en-US" altLang="zh-CN" sz="3200" dirty="0">
                <a:latin typeface="宋体" panose="02010600030101010101" pitchFamily="2" charset="-122"/>
              </a:rPr>
              <a:t>8. </a:t>
            </a:r>
            <a:r>
              <a:rPr lang="zh-CN" altLang="en-US" sz="3200" dirty="0">
                <a:latin typeface="宋体" panose="02010600030101010101" pitchFamily="2" charset="-122"/>
              </a:rPr>
              <a:t>大家都不想陷入此案的麻烦中。</a:t>
            </a:r>
          </a:p>
          <a:p>
            <a:pPr eaLnBrk="1" hangingPunct="1"/>
            <a:r>
              <a:rPr lang="en-US" altLang="zh-CN" sz="3200" dirty="0">
                <a:latin typeface="宋体" panose="02010600030101010101" pitchFamily="2" charset="-122"/>
              </a:rPr>
              <a:t>    Nobody wants to _________________________ with this case.</a:t>
            </a:r>
          </a:p>
          <a:p>
            <a:pPr eaLnBrk="1" hangingPunct="1"/>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884488" y="1544638"/>
            <a:ext cx="51054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cutting a banana into pieces</a:t>
            </a:r>
          </a:p>
        </p:txBody>
      </p:sp>
      <p:sp>
        <p:nvSpPr>
          <p:cNvPr id="4" name="文本框 3"/>
          <p:cNvSpPr txBox="1">
            <a:spLocks noChangeArrowheads="1"/>
          </p:cNvSpPr>
          <p:nvPr/>
        </p:nvSpPr>
        <p:spPr bwMode="auto">
          <a:xfrm>
            <a:off x="2312988" y="2447925"/>
            <a:ext cx="186372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get off</a:t>
            </a:r>
          </a:p>
        </p:txBody>
      </p:sp>
      <p:sp>
        <p:nvSpPr>
          <p:cNvPr id="5" name="文本框 4"/>
          <p:cNvSpPr txBox="1">
            <a:spLocks noChangeArrowheads="1"/>
          </p:cNvSpPr>
          <p:nvPr/>
        </p:nvSpPr>
        <p:spPr bwMode="auto">
          <a:xfrm>
            <a:off x="6069013" y="2420938"/>
            <a:ext cx="2462212" cy="107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sym typeface="宋体" panose="02010600030101010101" pitchFamily="2" charset="-122"/>
              </a:rPr>
              <a:t>right away</a:t>
            </a:r>
          </a:p>
          <a:p>
            <a:pPr eaLnBrk="1" hangingPunct="1"/>
            <a:endParaRPr lang="zh-CN" altLang="en-US" sz="3200">
              <a:solidFill>
                <a:srgbClr val="FF0000"/>
              </a:solidFill>
              <a:sym typeface="宋体" panose="02010600030101010101" pitchFamily="2" charset="-122"/>
            </a:endParaRPr>
          </a:p>
        </p:txBody>
      </p:sp>
      <p:sp>
        <p:nvSpPr>
          <p:cNvPr id="6" name="文本框 5"/>
          <p:cNvSpPr txBox="1">
            <a:spLocks noChangeArrowheads="1"/>
          </p:cNvSpPr>
          <p:nvPr/>
        </p:nvSpPr>
        <p:spPr bwMode="auto">
          <a:xfrm>
            <a:off x="895350" y="3922713"/>
            <a:ext cx="40894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get into trouble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8195" name="文本框 99"/>
          <p:cNvSpPr txBox="1">
            <a:spLocks noChangeArrowheads="1"/>
          </p:cNvSpPr>
          <p:nvPr/>
        </p:nvSpPr>
        <p:spPr bwMode="auto">
          <a:xfrm>
            <a:off x="3175" y="571500"/>
            <a:ext cx="91408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3200">
              <a:latin typeface="宋体" panose="02010600030101010101" pitchFamily="2" charset="-122"/>
            </a:endParaRPr>
          </a:p>
        </p:txBody>
      </p:sp>
      <p:sp>
        <p:nvSpPr>
          <p:cNvPr id="8196" name="文本框 1"/>
          <p:cNvSpPr txBox="1">
            <a:spLocks noChangeArrowheads="1"/>
          </p:cNvSpPr>
          <p:nvPr/>
        </p:nvSpPr>
        <p:spPr bwMode="auto">
          <a:xfrm>
            <a:off x="6350" y="762000"/>
            <a:ext cx="9451975" cy="301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sym typeface="宋体" panose="02010600030101010101" pitchFamily="2" charset="-122"/>
              </a:rPr>
              <a:t>9. </a:t>
            </a:r>
            <a:r>
              <a:rPr lang="zh-CN" altLang="en-US" sz="3200" dirty="0">
                <a:latin typeface="宋体" panose="02010600030101010101" pitchFamily="2" charset="-122"/>
                <a:sym typeface="宋体" panose="02010600030101010101" pitchFamily="2" charset="-122"/>
              </a:rPr>
              <a:t>多亏了天气好，我们才有了好收成。</a:t>
            </a:r>
          </a:p>
          <a:p>
            <a:pPr eaLnBrk="1" hangingPunct="1"/>
            <a:r>
              <a:rPr lang="zh-CN" altLang="en-US"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sym typeface="宋体" panose="02010600030101010101" pitchFamily="2" charset="-122"/>
              </a:rPr>
              <a:t>___________________the good weather, we have a good harvest.</a:t>
            </a:r>
          </a:p>
          <a:p>
            <a:pPr eaLnBrk="1" hangingPunct="1"/>
            <a:r>
              <a:rPr lang="en-US" altLang="zh-CN" sz="3200" dirty="0">
                <a:latin typeface="宋体" panose="02010600030101010101" pitchFamily="2" charset="-122"/>
                <a:sym typeface="宋体" panose="02010600030101010101" pitchFamily="2" charset="-122"/>
              </a:rPr>
              <a:t>10. </a:t>
            </a:r>
            <a:r>
              <a:rPr lang="zh-CN" altLang="en-US" sz="3200" dirty="0">
                <a:latin typeface="宋体" panose="02010600030101010101" pitchFamily="2" charset="-122"/>
                <a:sym typeface="宋体" panose="02010600030101010101" pitchFamily="2" charset="-122"/>
              </a:rPr>
              <a:t>他不考虑他自己，而只想着挽救一条生命。</a:t>
            </a:r>
          </a:p>
          <a:p>
            <a:pPr eaLnBrk="1" hangingPunct="1"/>
            <a:r>
              <a:rPr lang="zh-CN" altLang="en-US"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sym typeface="宋体" panose="02010600030101010101" pitchFamily="2" charset="-122"/>
              </a:rPr>
              <a:t>He didn’t ______________________. He only ____________________________________.</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1250950" y="1236663"/>
            <a:ext cx="27955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Thanks to</a:t>
            </a:r>
          </a:p>
        </p:txBody>
      </p:sp>
      <p:sp>
        <p:nvSpPr>
          <p:cNvPr id="4" name="文本框 3"/>
          <p:cNvSpPr txBox="1">
            <a:spLocks noChangeArrowheads="1"/>
          </p:cNvSpPr>
          <p:nvPr/>
        </p:nvSpPr>
        <p:spPr bwMode="auto">
          <a:xfrm>
            <a:off x="2713038" y="2670175"/>
            <a:ext cx="4157662"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think about himself</a:t>
            </a:r>
          </a:p>
        </p:txBody>
      </p:sp>
      <p:sp>
        <p:nvSpPr>
          <p:cNvPr id="5" name="文本框 4"/>
          <p:cNvSpPr txBox="1">
            <a:spLocks noChangeArrowheads="1"/>
          </p:cNvSpPr>
          <p:nvPr/>
        </p:nvSpPr>
        <p:spPr bwMode="auto">
          <a:xfrm>
            <a:off x="1112838" y="3184525"/>
            <a:ext cx="5938837"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sym typeface="宋体" panose="02010600030101010101" pitchFamily="2" charset="-122"/>
              </a:rPr>
              <a:t>thought about saving a life</a:t>
            </a:r>
          </a:p>
          <a:p>
            <a:pPr eaLnBrk="1" hangingPunct="1"/>
            <a:endParaRPr lang="zh-CN" altLang="en-US" sz="3200">
              <a:solidFill>
                <a:srgbClr val="FF0000"/>
              </a:solidFill>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9219" name="文本框 99"/>
          <p:cNvSpPr txBox="1">
            <a:spLocks noChangeArrowheads="1"/>
          </p:cNvSpPr>
          <p:nvPr/>
        </p:nvSpPr>
        <p:spPr bwMode="auto">
          <a:xfrm>
            <a:off x="3175" y="571500"/>
            <a:ext cx="91408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3200">
              <a:latin typeface="宋体" panose="02010600030101010101" pitchFamily="2" charset="-122"/>
            </a:endParaRPr>
          </a:p>
        </p:txBody>
      </p:sp>
      <p:sp>
        <p:nvSpPr>
          <p:cNvPr id="9220" name="文本框 1"/>
          <p:cNvSpPr txBox="1">
            <a:spLocks noChangeArrowheads="1"/>
          </p:cNvSpPr>
          <p:nvPr/>
        </p:nvSpPr>
        <p:spPr bwMode="auto">
          <a:xfrm>
            <a:off x="15875" y="582613"/>
            <a:ext cx="911225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dirty="0">
                <a:latin typeface="宋体" panose="02010600030101010101" pitchFamily="2" charset="-122"/>
              </a:rPr>
              <a:t>三、单项选择。</a:t>
            </a:r>
          </a:p>
          <a:p>
            <a:pPr eaLnBrk="1" hangingPunct="1"/>
            <a:r>
              <a:rPr lang="en-US" altLang="zh-CN" sz="2800" dirty="0">
                <a:latin typeface="宋体" panose="02010600030101010101" pitchFamily="2" charset="-122"/>
              </a:rPr>
              <a:t>(    </a:t>
            </a:r>
            <a:r>
              <a:rPr lang="en-US" altLang="zh-CN" sz="2800" dirty="0" smtClean="0">
                <a:latin typeface="宋体" panose="02010600030101010101" pitchFamily="2" charset="-122"/>
              </a:rPr>
              <a:t>)11.Listen</a:t>
            </a:r>
            <a:r>
              <a:rPr lang="en-US" altLang="zh-CN" sz="2800" dirty="0">
                <a:latin typeface="宋体" panose="02010600030101010101" pitchFamily="2" charset="-122"/>
              </a:rPr>
              <a:t>! Can you hear a little boy ___</a:t>
            </a:r>
          </a:p>
          <a:p>
            <a:pPr eaLnBrk="1" hangingPunct="1"/>
            <a:r>
              <a:rPr lang="en-US" altLang="zh-CN" sz="2800" dirty="0">
                <a:latin typeface="宋体" panose="02010600030101010101" pitchFamily="2" charset="-122"/>
              </a:rPr>
              <a:t>outside?</a:t>
            </a:r>
          </a:p>
          <a:p>
            <a:pPr eaLnBrk="1" hangingPunct="1"/>
            <a:r>
              <a:rPr lang="en-US" altLang="zh-CN" sz="2800" dirty="0">
                <a:latin typeface="宋体" panose="02010600030101010101" pitchFamily="2" charset="-122"/>
              </a:rPr>
              <a:t>    </a:t>
            </a:r>
            <a:r>
              <a:rPr lang="en-US" altLang="zh-CN" sz="2800" dirty="0" err="1" smtClean="0">
                <a:latin typeface="宋体" panose="02010600030101010101" pitchFamily="2" charset="-122"/>
              </a:rPr>
              <a:t>A.cry</a:t>
            </a:r>
            <a:r>
              <a:rPr lang="en-US" altLang="zh-CN" sz="2800" dirty="0" smtClean="0">
                <a:latin typeface="宋体" panose="02010600030101010101" pitchFamily="2" charset="-122"/>
              </a:rPr>
              <a:t>    </a:t>
            </a:r>
            <a:r>
              <a:rPr lang="en-US" altLang="zh-CN" sz="2800" dirty="0" err="1" smtClean="0">
                <a:latin typeface="宋体" panose="02010600030101010101" pitchFamily="2" charset="-122"/>
              </a:rPr>
              <a:t>B.cries</a:t>
            </a:r>
            <a:r>
              <a:rPr lang="en-US" altLang="zh-CN" sz="2800" dirty="0" smtClean="0">
                <a:latin typeface="宋体" panose="02010600030101010101" pitchFamily="2" charset="-122"/>
              </a:rPr>
              <a:t>  </a:t>
            </a:r>
            <a:r>
              <a:rPr lang="en-US" altLang="zh-CN" sz="2800" dirty="0" err="1" smtClean="0">
                <a:latin typeface="宋体" panose="02010600030101010101" pitchFamily="2" charset="-122"/>
              </a:rPr>
              <a:t>C.cried</a:t>
            </a:r>
            <a:r>
              <a:rPr lang="en-US" altLang="zh-CN" sz="2800" dirty="0" smtClean="0">
                <a:latin typeface="宋体" panose="02010600030101010101" pitchFamily="2" charset="-122"/>
              </a:rPr>
              <a:t>  </a:t>
            </a:r>
            <a:r>
              <a:rPr lang="en-US" altLang="zh-CN" sz="2800" dirty="0" err="1" smtClean="0">
                <a:latin typeface="宋体" panose="02010600030101010101" pitchFamily="2" charset="-122"/>
              </a:rPr>
              <a:t>D.crying</a:t>
            </a:r>
            <a:endParaRPr lang="en-US" altLang="zh-CN" sz="2800" dirty="0">
              <a:latin typeface="宋体" panose="02010600030101010101" pitchFamily="2" charset="-122"/>
            </a:endParaRPr>
          </a:p>
          <a:p>
            <a:pPr eaLnBrk="1" hangingPunct="1"/>
            <a:r>
              <a:rPr lang="en-US" altLang="zh-CN" sz="2800" dirty="0">
                <a:latin typeface="宋体" panose="02010600030101010101" pitchFamily="2" charset="-122"/>
              </a:rPr>
              <a:t>(    </a:t>
            </a:r>
            <a:r>
              <a:rPr lang="en-US" altLang="zh-CN" sz="2800" dirty="0" smtClean="0">
                <a:latin typeface="宋体" panose="02010600030101010101" pitchFamily="2" charset="-122"/>
              </a:rPr>
              <a:t>)12.I </a:t>
            </a:r>
            <a:r>
              <a:rPr lang="en-US" altLang="zh-CN" sz="2800" dirty="0">
                <a:latin typeface="宋体" panose="02010600030101010101" pitchFamily="2" charset="-122"/>
              </a:rPr>
              <a:t>stopped my car to save the old man </a:t>
            </a:r>
            <a:r>
              <a:rPr lang="en-US" altLang="zh-CN" sz="2800" dirty="0" smtClean="0">
                <a:latin typeface="宋体" panose="02010600030101010101" pitchFamily="2" charset="-122"/>
              </a:rPr>
              <a:t>_________thinking </a:t>
            </a:r>
            <a:r>
              <a:rPr lang="en-US" altLang="zh-CN" sz="2800" dirty="0">
                <a:latin typeface="宋体" panose="02010600030101010101" pitchFamily="2" charset="-122"/>
              </a:rPr>
              <a:t>twice.</a:t>
            </a:r>
          </a:p>
          <a:p>
            <a:pPr eaLnBrk="1" hangingPunct="1"/>
            <a:r>
              <a:rPr lang="en-US" altLang="zh-CN" sz="2800" dirty="0">
                <a:latin typeface="宋体" panose="02010600030101010101" pitchFamily="2" charset="-122"/>
              </a:rPr>
              <a:t>    </a:t>
            </a:r>
            <a:r>
              <a:rPr lang="en-US" altLang="zh-CN" sz="2800" dirty="0" smtClean="0">
                <a:latin typeface="宋体" panose="02010600030101010101" pitchFamily="2" charset="-122"/>
              </a:rPr>
              <a:t>A</a:t>
            </a:r>
            <a:r>
              <a:rPr lang="en-US" altLang="zh-CN" sz="2800" dirty="0">
                <a:latin typeface="宋体" panose="02010600030101010101" pitchFamily="2" charset="-122"/>
              </a:rPr>
              <a:t>. with  </a:t>
            </a:r>
            <a:r>
              <a:rPr lang="en-US" altLang="zh-CN" sz="2800" dirty="0" smtClean="0">
                <a:latin typeface="宋体" panose="02010600030101010101" pitchFamily="2" charset="-122"/>
              </a:rPr>
              <a:t>B</a:t>
            </a:r>
            <a:r>
              <a:rPr lang="en-US" altLang="zh-CN" sz="2800" dirty="0">
                <a:latin typeface="宋体" panose="02010600030101010101" pitchFamily="2" charset="-122"/>
              </a:rPr>
              <a:t>. without </a:t>
            </a:r>
            <a:r>
              <a:rPr lang="en-US" altLang="zh-CN" sz="2800" dirty="0" smtClean="0">
                <a:latin typeface="宋体" panose="02010600030101010101" pitchFamily="2" charset="-122"/>
              </a:rPr>
              <a:t>C</a:t>
            </a:r>
            <a:r>
              <a:rPr lang="en-US" altLang="zh-CN" sz="2800" dirty="0">
                <a:latin typeface="宋体" panose="02010600030101010101" pitchFamily="2" charset="-122"/>
              </a:rPr>
              <a:t>. against </a:t>
            </a:r>
            <a:r>
              <a:rPr lang="en-US" altLang="zh-CN" sz="2800" dirty="0" smtClean="0">
                <a:latin typeface="宋体" panose="02010600030101010101" pitchFamily="2" charset="-122"/>
              </a:rPr>
              <a:t>D</a:t>
            </a:r>
            <a:r>
              <a:rPr lang="en-US" altLang="zh-CN" sz="2800" dirty="0">
                <a:latin typeface="宋体" panose="02010600030101010101" pitchFamily="2" charset="-122"/>
              </a:rPr>
              <a:t>. from</a:t>
            </a:r>
          </a:p>
          <a:p>
            <a:pPr eaLnBrk="1" hangingPunct="1"/>
            <a:r>
              <a:rPr lang="en-US" altLang="zh-CN" sz="2800" dirty="0">
                <a:latin typeface="宋体" panose="02010600030101010101" pitchFamily="2" charset="-122"/>
              </a:rPr>
              <a:t>(    </a:t>
            </a:r>
            <a:r>
              <a:rPr lang="en-US" altLang="zh-CN" sz="2800" dirty="0" smtClean="0">
                <a:latin typeface="宋体" panose="02010600030101010101" pitchFamily="2" charset="-122"/>
              </a:rPr>
              <a:t>)13.Do </a:t>
            </a:r>
            <a:r>
              <a:rPr lang="en-US" altLang="zh-CN" sz="2800" dirty="0">
                <a:latin typeface="宋体" panose="02010600030101010101" pitchFamily="2" charset="-122"/>
              </a:rPr>
              <a:t>you </a:t>
            </a:r>
            <a:r>
              <a:rPr lang="en-US" altLang="zh-CN" sz="2800" dirty="0" err="1" smtClean="0">
                <a:latin typeface="宋体" panose="02010600030101010101" pitchFamily="2" charset="-122"/>
              </a:rPr>
              <a:t>agree____me</a:t>
            </a:r>
            <a:r>
              <a:rPr lang="en-US" altLang="zh-CN" sz="2800" dirty="0">
                <a:latin typeface="宋体" panose="02010600030101010101" pitchFamily="2" charset="-122"/>
              </a:rPr>
              <a:t>? I need your support.</a:t>
            </a:r>
          </a:p>
          <a:p>
            <a:pPr eaLnBrk="1" hangingPunct="1"/>
            <a:r>
              <a:rPr lang="en-US" altLang="zh-CN" sz="2800" dirty="0">
                <a:latin typeface="宋体" panose="02010600030101010101" pitchFamily="2" charset="-122"/>
              </a:rPr>
              <a:t>  </a:t>
            </a:r>
            <a:r>
              <a:rPr lang="en-US" altLang="zh-CN" sz="2800" dirty="0" smtClean="0">
                <a:latin typeface="宋体" panose="02010600030101010101" pitchFamily="2" charset="-122"/>
              </a:rPr>
              <a:t>  </a:t>
            </a:r>
            <a:r>
              <a:rPr lang="en-US" altLang="zh-CN" sz="2800" dirty="0">
                <a:latin typeface="宋体" panose="02010600030101010101" pitchFamily="2" charset="-122"/>
              </a:rPr>
              <a:t>A. </a:t>
            </a:r>
            <a:r>
              <a:rPr lang="en-US" altLang="zh-CN" sz="2800" dirty="0" smtClean="0">
                <a:latin typeface="宋体" panose="02010600030101010101" pitchFamily="2" charset="-122"/>
              </a:rPr>
              <a:t>with   B</a:t>
            </a:r>
            <a:r>
              <a:rPr lang="en-US" altLang="zh-CN" sz="2800" dirty="0">
                <a:latin typeface="宋体" panose="02010600030101010101" pitchFamily="2" charset="-122"/>
              </a:rPr>
              <a:t>. </a:t>
            </a:r>
            <a:r>
              <a:rPr lang="en-US" altLang="zh-CN" sz="2800" dirty="0" smtClean="0">
                <a:latin typeface="宋体" panose="02010600030101010101" pitchFamily="2" charset="-122"/>
              </a:rPr>
              <a:t>for   C</a:t>
            </a:r>
            <a:r>
              <a:rPr lang="en-US" altLang="zh-CN" sz="2800" dirty="0">
                <a:latin typeface="宋体" panose="02010600030101010101" pitchFamily="2" charset="-122"/>
              </a:rPr>
              <a:t>. </a:t>
            </a:r>
            <a:r>
              <a:rPr lang="en-US" altLang="zh-CN" sz="2800" dirty="0" smtClean="0">
                <a:latin typeface="宋体" panose="02010600030101010101" pitchFamily="2" charset="-122"/>
              </a:rPr>
              <a:t>from   D</a:t>
            </a:r>
            <a:r>
              <a:rPr lang="en-US" altLang="zh-CN" sz="2800" dirty="0">
                <a:latin typeface="宋体" panose="02010600030101010101" pitchFamily="2" charset="-122"/>
              </a:rPr>
              <a:t>. to</a:t>
            </a:r>
          </a:p>
          <a:p>
            <a:pPr eaLnBrk="1" hangingPunct="1"/>
            <a:endParaRPr lang="zh-CN" altLang="en-US" sz="2800" dirty="0">
              <a:latin typeface="宋体" panose="02010600030101010101" pitchFamily="2" charset="-122"/>
            </a:endParaRPr>
          </a:p>
        </p:txBody>
      </p:sp>
      <p:sp>
        <p:nvSpPr>
          <p:cNvPr id="3" name="文本框 2"/>
          <p:cNvSpPr txBox="1">
            <a:spLocks noChangeArrowheads="1"/>
          </p:cNvSpPr>
          <p:nvPr/>
        </p:nvSpPr>
        <p:spPr bwMode="auto">
          <a:xfrm>
            <a:off x="384175" y="993775"/>
            <a:ext cx="55562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4" name="文本框 3"/>
          <p:cNvSpPr txBox="1">
            <a:spLocks noChangeArrowheads="1"/>
          </p:cNvSpPr>
          <p:nvPr/>
        </p:nvSpPr>
        <p:spPr bwMode="auto">
          <a:xfrm>
            <a:off x="455613" y="2311400"/>
            <a:ext cx="5413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5" name="文本框 4"/>
          <p:cNvSpPr txBox="1">
            <a:spLocks noChangeArrowheads="1"/>
          </p:cNvSpPr>
          <p:nvPr/>
        </p:nvSpPr>
        <p:spPr bwMode="auto">
          <a:xfrm>
            <a:off x="400049" y="3567113"/>
            <a:ext cx="4302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0244" name="文本框 1"/>
          <p:cNvSpPr txBox="1">
            <a:spLocks noChangeArrowheads="1"/>
          </p:cNvSpPr>
          <p:nvPr/>
        </p:nvSpPr>
        <p:spPr bwMode="auto">
          <a:xfrm>
            <a:off x="15875" y="1285875"/>
            <a:ext cx="911225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dirty="0">
                <a:latin typeface="宋体" panose="02010600030101010101" pitchFamily="2" charset="-122"/>
              </a:rPr>
              <a:t>(   </a:t>
            </a:r>
            <a:r>
              <a:rPr lang="en-US" altLang="zh-CN" sz="2800" dirty="0" smtClean="0">
                <a:latin typeface="宋体" panose="02010600030101010101" pitchFamily="2" charset="-122"/>
              </a:rPr>
              <a:t>)14</a:t>
            </a:r>
            <a:r>
              <a:rPr lang="en-US" altLang="zh-CN" sz="2800" dirty="0">
                <a:latin typeface="宋体" panose="02010600030101010101" pitchFamily="2" charset="-122"/>
              </a:rPr>
              <a:t>. A small stone </a:t>
            </a:r>
            <a:r>
              <a:rPr lang="en-US" altLang="zh-CN" sz="2800" dirty="0" smtClean="0">
                <a:latin typeface="宋体" panose="02010600030101010101" pitchFamily="2" charset="-122"/>
              </a:rPr>
              <a:t>_____ </a:t>
            </a:r>
            <a:r>
              <a:rPr lang="en-US" altLang="zh-CN" sz="2800" dirty="0">
                <a:latin typeface="宋体" panose="02010600030101010101" pitchFamily="2" charset="-122"/>
              </a:rPr>
              <a:t>him on the head.</a:t>
            </a:r>
          </a:p>
          <a:p>
            <a:pPr eaLnBrk="1" hangingPunct="1"/>
            <a:r>
              <a:rPr lang="en-US" altLang="zh-CN" sz="2800" dirty="0">
                <a:latin typeface="宋体" panose="02010600030101010101" pitchFamily="2" charset="-122"/>
              </a:rPr>
              <a:t>	A. </a:t>
            </a:r>
            <a:r>
              <a:rPr lang="en-US" altLang="zh-CN" sz="2800" dirty="0" smtClean="0">
                <a:latin typeface="宋体" panose="02010600030101010101" pitchFamily="2" charset="-122"/>
              </a:rPr>
              <a:t>fell   B</a:t>
            </a:r>
            <a:r>
              <a:rPr lang="en-US" altLang="zh-CN" sz="2800" dirty="0">
                <a:latin typeface="宋体" panose="02010600030101010101" pitchFamily="2" charset="-122"/>
              </a:rPr>
              <a:t>. </a:t>
            </a:r>
            <a:r>
              <a:rPr lang="en-US" altLang="zh-CN" sz="2800" dirty="0" smtClean="0">
                <a:latin typeface="宋体" panose="02010600030101010101" pitchFamily="2" charset="-122"/>
              </a:rPr>
              <a:t>covered  C</a:t>
            </a:r>
            <a:r>
              <a:rPr lang="en-US" altLang="zh-CN" sz="2800" dirty="0">
                <a:latin typeface="宋体" panose="02010600030101010101" pitchFamily="2" charset="-122"/>
              </a:rPr>
              <a:t>. </a:t>
            </a:r>
            <a:r>
              <a:rPr lang="en-US" altLang="zh-CN" sz="2800" dirty="0" smtClean="0">
                <a:latin typeface="宋体" panose="02010600030101010101" pitchFamily="2" charset="-122"/>
              </a:rPr>
              <a:t>lay  D</a:t>
            </a:r>
            <a:r>
              <a:rPr lang="en-US" altLang="zh-CN" sz="2800" dirty="0">
                <a:latin typeface="宋体" panose="02010600030101010101" pitchFamily="2" charset="-122"/>
              </a:rPr>
              <a:t>. hit</a:t>
            </a:r>
          </a:p>
          <a:p>
            <a:pPr eaLnBrk="1" hangingPunct="1"/>
            <a:r>
              <a:rPr lang="en-US" altLang="zh-CN" sz="2800" dirty="0">
                <a:latin typeface="宋体" panose="02010600030101010101" pitchFamily="2" charset="-122"/>
              </a:rPr>
              <a:t>(   </a:t>
            </a:r>
            <a:r>
              <a:rPr lang="en-US" altLang="zh-CN" sz="2800" dirty="0" smtClean="0">
                <a:latin typeface="宋体" panose="02010600030101010101" pitchFamily="2" charset="-122"/>
              </a:rPr>
              <a:t>)15</a:t>
            </a:r>
            <a:r>
              <a:rPr lang="en-US" altLang="zh-CN" sz="2800" dirty="0">
                <a:latin typeface="宋体" panose="02010600030101010101" pitchFamily="2" charset="-122"/>
              </a:rPr>
              <a:t>. Do you know Mary is only a </a:t>
            </a:r>
            <a:r>
              <a:rPr lang="en-US" altLang="zh-CN" sz="2800" dirty="0" smtClean="0">
                <a:latin typeface="宋体" panose="02010600030101010101" pitchFamily="2" charset="-122"/>
              </a:rPr>
              <a:t>____ </a:t>
            </a:r>
            <a:r>
              <a:rPr lang="en-US" altLang="zh-CN" sz="2800" dirty="0">
                <a:latin typeface="宋体" panose="02010600030101010101" pitchFamily="2" charset="-122"/>
              </a:rPr>
              <a:t>girl?</a:t>
            </a:r>
          </a:p>
          <a:p>
            <a:pPr eaLnBrk="1" hangingPunct="1"/>
            <a:r>
              <a:rPr lang="en-US" altLang="zh-CN" sz="2800" dirty="0">
                <a:latin typeface="宋体" panose="02010600030101010101" pitchFamily="2" charset="-122"/>
              </a:rPr>
              <a:t>	A. 20-year-old	   </a:t>
            </a:r>
            <a:r>
              <a:rPr lang="en-US" altLang="zh-CN" sz="2800" dirty="0" smtClean="0">
                <a:latin typeface="宋体" panose="02010600030101010101" pitchFamily="2" charset="-122"/>
              </a:rPr>
              <a:t>B</a:t>
            </a:r>
            <a:r>
              <a:rPr lang="en-US" altLang="zh-CN" sz="2800" dirty="0">
                <a:latin typeface="宋体" panose="02010600030101010101" pitchFamily="2" charset="-122"/>
              </a:rPr>
              <a:t>. 20-years-old	</a:t>
            </a:r>
          </a:p>
          <a:p>
            <a:pPr eaLnBrk="1" hangingPunct="1"/>
            <a:r>
              <a:rPr lang="en-US" altLang="zh-CN" sz="2800" dirty="0">
                <a:latin typeface="宋体" panose="02010600030101010101" pitchFamily="2" charset="-122"/>
              </a:rPr>
              <a:t>     </a:t>
            </a:r>
            <a:r>
              <a:rPr lang="en-US" altLang="zh-CN" sz="2800" dirty="0" smtClean="0">
                <a:latin typeface="宋体" panose="02010600030101010101" pitchFamily="2" charset="-122"/>
              </a:rPr>
              <a:t>C</a:t>
            </a:r>
            <a:r>
              <a:rPr lang="en-US" altLang="zh-CN" sz="2800" dirty="0">
                <a:latin typeface="宋体" panose="02010600030101010101" pitchFamily="2" charset="-122"/>
              </a:rPr>
              <a:t>. 20 years old	   </a:t>
            </a:r>
            <a:r>
              <a:rPr lang="en-US" altLang="zh-CN" sz="2800" dirty="0" smtClean="0">
                <a:latin typeface="宋体" panose="02010600030101010101" pitchFamily="2" charset="-122"/>
              </a:rPr>
              <a:t>D. </a:t>
            </a:r>
            <a:r>
              <a:rPr lang="en-US" altLang="zh-CN" sz="2800" dirty="0">
                <a:latin typeface="宋体" panose="02010600030101010101" pitchFamily="2" charset="-122"/>
              </a:rPr>
              <a:t>20-year old</a:t>
            </a:r>
            <a:endParaRPr lang="zh-CN" altLang="en-US" sz="2800" dirty="0">
              <a:latin typeface="宋体" panose="02010600030101010101" pitchFamily="2" charset="-122"/>
            </a:endParaRPr>
          </a:p>
        </p:txBody>
      </p:sp>
      <p:sp>
        <p:nvSpPr>
          <p:cNvPr id="3" name="文本框 2"/>
          <p:cNvSpPr txBox="1">
            <a:spLocks noChangeArrowheads="1"/>
          </p:cNvSpPr>
          <p:nvPr/>
        </p:nvSpPr>
        <p:spPr bwMode="auto">
          <a:xfrm>
            <a:off x="203200" y="1274763"/>
            <a:ext cx="5429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4" name="文本框 3"/>
          <p:cNvSpPr txBox="1">
            <a:spLocks noChangeArrowheads="1"/>
          </p:cNvSpPr>
          <p:nvPr/>
        </p:nvSpPr>
        <p:spPr bwMode="auto">
          <a:xfrm>
            <a:off x="334963" y="2074863"/>
            <a:ext cx="557212"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1358</Words>
  <Application>Microsoft Office PowerPoint</Application>
  <PresentationFormat>全屏显示(4:3)</PresentationFormat>
  <Paragraphs>209</Paragraphs>
  <Slides>22</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22</vt:i4>
      </vt:variant>
    </vt:vector>
  </HeadingPairs>
  <TitlesOfParts>
    <vt:vector size="28" baseType="lpstr">
      <vt:lpstr>宋体</vt:lpstr>
      <vt:lpstr>微软雅黑</vt:lpstr>
      <vt:lpstr>Arial</vt:lpstr>
      <vt:lpstr>Calibri</vt:lpstr>
      <vt:lpstr>Calibri Light</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2022-01-21T01:15:17Z</dcterms:created>
  <dcterms:modified xsi:type="dcterms:W3CDTF">2023-01-16T15:36:17Z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2216529A4579421189F07DB7E69ED8B4</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