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67" r:id="rId3"/>
    <p:sldId id="268" r:id="rId4"/>
    <p:sldId id="256" r:id="rId5"/>
    <p:sldId id="269" r:id="rId6"/>
    <p:sldId id="258" r:id="rId7"/>
    <p:sldId id="259" r:id="rId8"/>
    <p:sldId id="260" r:id="rId9"/>
    <p:sldId id="261" r:id="rId10"/>
    <p:sldId id="270" r:id="rId11"/>
    <p:sldId id="263" r:id="rId12"/>
    <p:sldId id="262" r:id="rId13"/>
    <p:sldId id="264" r:id="rId14"/>
    <p:sldId id="265" r:id="rId15"/>
    <p:sldId id="271" r:id="rId16"/>
    <p:sldId id="272" r:id="rId17"/>
    <p:sldId id="273" r:id="rId18"/>
    <p:sldId id="276" r:id="rId19"/>
    <p:sldId id="274" r:id="rId20"/>
    <p:sldId id="280" r:id="rId21"/>
    <p:sldId id="277" r:id="rId22"/>
    <p:sldId id="281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rgbClr val="3333CC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rgbClr val="3333CC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rgbClr val="3333CC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rgbClr val="3333CC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rgbClr val="3333CC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rgbClr val="3333CC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rgbClr val="3333CC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rgbClr val="3333CC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rgbClr val="3333CC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00"/>
    <a:srgbClr val="FF6600"/>
    <a:srgbClr val="FF9933"/>
    <a:srgbClr val="0000FF"/>
    <a:srgbClr val="FF33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9.wmf"/><Relationship Id="rId6" Type="http://schemas.openxmlformats.org/officeDocument/2006/relationships/image" Target="../media/image20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640A201-1F33-417A-972A-AC2AB20BD0C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0A201-1F33-417A-972A-AC2AB20BD0CB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8A6EE-BA3F-43B7-82B4-D24785F5016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69B47-5681-4CD4-A567-AD069927A36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27257-A00E-4EE3-94A6-FF939A30E72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35E822-DE80-4930-9822-5C469DC43E1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3CE73C-54FD-484C-80CE-B42907C14F5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94291-E212-4C9A-B012-E9FCD61E643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D92DD-1C10-43CE-929F-D1DCF4E985E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DCF23-B82B-4C71-9590-6395FA61F03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07D59-C77F-444B-9184-2DE2BECDCF9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1298F-6FA3-43CD-A376-F72AA08501D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CF7CD-44C5-4D0D-A6BA-F55A4FB059E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5B9B0-3CAF-4D04-AF8E-F02FC2C6BFD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DC1F5727-9F5B-441F-A528-6705A333C38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8.wmf"/><Relationship Id="rId9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/>
          </p:cNvSpPr>
          <p:nvPr/>
        </p:nvSpPr>
        <p:spPr bwMode="auto">
          <a:xfrm>
            <a:off x="1290935" y="1700808"/>
            <a:ext cx="6624638" cy="16562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kern="10" dirty="0">
                <a:ln w="19050">
                  <a:noFill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合并同类项</a:t>
            </a:r>
          </a:p>
        </p:txBody>
      </p:sp>
      <p:sp>
        <p:nvSpPr>
          <p:cNvPr id="6" name="矩形 5"/>
          <p:cNvSpPr/>
          <p:nvPr/>
        </p:nvSpPr>
        <p:spPr>
          <a:xfrm>
            <a:off x="2826162" y="513853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kern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600" kern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2447925" cy="936625"/>
          </a:xfrm>
          <a:prstGeom prst="rect">
            <a:avLst/>
          </a:prstGeom>
          <a:solidFill>
            <a:srgbClr val="FF00FF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684213" y="1268413"/>
          <a:ext cx="229711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r:id="rId3" imgW="673100" imgH="228600" progId="Equation.3">
                  <p:embed/>
                </p:oleObj>
              </mc:Choice>
              <mc:Fallback>
                <p:oleObj r:id="rId3" imgW="673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268413"/>
                        <a:ext cx="229711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138863" y="1462088"/>
          <a:ext cx="21780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r:id="rId5" imgW="558165" imgH="177800" progId="Equation.3">
                  <p:embed/>
                </p:oleObj>
              </mc:Choice>
              <mc:Fallback>
                <p:oleObj r:id="rId5" imgW="558165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863" y="1462088"/>
                        <a:ext cx="217805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133725" y="3754438"/>
          <a:ext cx="42862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r:id="rId7" imgW="114300" imgH="215900" progId="Equation.3">
                  <p:embed/>
                </p:oleObj>
              </mc:Choice>
              <mc:Fallback>
                <p:oleObj r:id="rId7" imgW="1143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3754438"/>
                        <a:ext cx="42862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132138" y="1196975"/>
          <a:ext cx="24558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r:id="rId9" imgW="800100" imgH="228600" progId="Equation.3">
                  <p:embed/>
                </p:oleObj>
              </mc:Choice>
              <mc:Fallback>
                <p:oleObj r:id="rId9" imgW="800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196975"/>
                        <a:ext cx="245586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755650" y="2349500"/>
          <a:ext cx="2211388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r:id="rId11" imgW="647700" imgH="393700" progId="Equation.3">
                  <p:embed/>
                </p:oleObj>
              </mc:Choice>
              <mc:Fallback>
                <p:oleObj r:id="rId11" imgW="6477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349500"/>
                        <a:ext cx="2211388" cy="158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555875" y="4005263"/>
          <a:ext cx="4406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r:id="rId13" imgW="1130300" imgH="228600" progId="Equation.3">
                  <p:embed/>
                </p:oleObj>
              </mc:Choice>
              <mc:Fallback>
                <p:oleObj r:id="rId13" imgW="11303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005263"/>
                        <a:ext cx="44069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419475" y="2636838"/>
          <a:ext cx="27241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r:id="rId15" imgW="699135" imgH="228600" progId="Equation.3">
                  <p:embed/>
                </p:oleObj>
              </mc:Choice>
              <mc:Fallback>
                <p:oleObj r:id="rId15" imgW="699135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636838"/>
                        <a:ext cx="27241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844550" y="4941888"/>
          <a:ext cx="178276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r:id="rId17" imgW="457200" imgH="393700" progId="Equation.3">
                  <p:embed/>
                </p:oleObj>
              </mc:Choice>
              <mc:Fallback>
                <p:oleObj r:id="rId17" imgW="4572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4941888"/>
                        <a:ext cx="1782763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5940425" y="2373313"/>
          <a:ext cx="2722563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r:id="rId19" imgW="698500" imgH="393700" progId="Equation.3">
                  <p:embed/>
                </p:oleObj>
              </mc:Choice>
              <mc:Fallback>
                <p:oleObj r:id="rId19" imgW="6985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373313"/>
                        <a:ext cx="2722563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671513" y="4005263"/>
          <a:ext cx="20288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r:id="rId21" imgW="520700" imgH="203200" progId="Equation.3">
                  <p:embed/>
                </p:oleObj>
              </mc:Choice>
              <mc:Fallback>
                <p:oleObj r:id="rId21" imgW="5207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4005263"/>
                        <a:ext cx="20288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419475" y="4005263"/>
            <a:ext cx="3527425" cy="936625"/>
          </a:xfrm>
          <a:prstGeom prst="rect">
            <a:avLst/>
          </a:prstGeom>
          <a:solidFill>
            <a:srgbClr val="FF00FF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39750" y="2420938"/>
            <a:ext cx="2447925" cy="1296987"/>
          </a:xfrm>
          <a:prstGeom prst="rect">
            <a:avLst/>
          </a:prstGeom>
          <a:solidFill>
            <a:srgbClr val="FF00FF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492500" y="1268413"/>
            <a:ext cx="2447925" cy="936625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492500" y="2636838"/>
            <a:ext cx="2592388" cy="936625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011863" y="1268413"/>
            <a:ext cx="2447925" cy="936625"/>
          </a:xfrm>
          <a:prstGeom prst="rect">
            <a:avLst/>
          </a:prstGeom>
          <a:solidFill>
            <a:srgbClr val="FF330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755650" y="5084763"/>
            <a:ext cx="2160588" cy="1223962"/>
          </a:xfrm>
          <a:prstGeom prst="rect">
            <a:avLst/>
          </a:prstGeom>
          <a:solidFill>
            <a:srgbClr val="FF330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2307" name="Group 19"/>
          <p:cNvGrpSpPr/>
          <p:nvPr/>
        </p:nvGrpSpPr>
        <p:grpSpPr bwMode="auto">
          <a:xfrm>
            <a:off x="5130800" y="4508500"/>
            <a:ext cx="4013200" cy="1771650"/>
            <a:chOff x="0" y="0"/>
            <a:chExt cx="2528" cy="1116"/>
          </a:xfrm>
        </p:grpSpPr>
        <p:sp>
          <p:nvSpPr>
            <p:cNvPr id="12308" name="AutoShape 20"/>
            <p:cNvSpPr>
              <a:spLocks noChangeArrowheads="1"/>
            </p:cNvSpPr>
            <p:nvPr/>
          </p:nvSpPr>
          <p:spPr bwMode="auto">
            <a:xfrm rot="19956557">
              <a:off x="0" y="0"/>
              <a:ext cx="2528" cy="1116"/>
            </a:xfrm>
            <a:prstGeom prst="irregularSeal1">
              <a:avLst/>
            </a:prstGeom>
            <a:gradFill rotWithShape="0">
              <a:gsLst>
                <a:gs pos="0">
                  <a:srgbClr val="FFFF00">
                    <a:alpha val="50000"/>
                  </a:srgbClr>
                </a:gs>
                <a:gs pos="100000">
                  <a:srgbClr val="66FF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eaLnBrk="0" hangingPunct="0"/>
              <a:endPara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 rot="19956557">
              <a:off x="512" y="266"/>
              <a:ext cx="149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>
                  <a:solidFill>
                    <a:srgbClr val="FF3300"/>
                  </a:solidFill>
                  <a:ea typeface="黑体" panose="02010609060101010101" charset="-122"/>
                </a:rPr>
                <a:t>抓住两同</a:t>
              </a:r>
            </a:p>
          </p:txBody>
        </p:sp>
      </p:grp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116013" y="333375"/>
            <a:ext cx="43195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>
                <a:solidFill>
                  <a:srgbClr val="FF3300"/>
                </a:solidFill>
                <a:ea typeface="方正启体简体" pitchFamily="1" charset="-122"/>
              </a:rPr>
              <a:t>找出同类项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>
            <a:off x="1330822" y="2781300"/>
            <a:ext cx="6337300" cy="1079500"/>
            <a:chOff x="0" y="0"/>
            <a:chExt cx="3992" cy="680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0" y="46"/>
              <a:ext cx="48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971" y="1"/>
              <a:ext cx="48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1270" y="0"/>
              <a:ext cx="28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2223" y="44"/>
              <a:ext cx="15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=</a:t>
              </a:r>
              <a:r>
                <a:rPr lang="zh-CN" altLang="en-US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（ ）</a:t>
              </a:r>
            </a:p>
          </p:txBody>
        </p:sp>
        <p:pic>
          <p:nvPicPr>
            <p:cNvPr id="13319" name="Picture 7" descr="苹果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9" y="0"/>
              <a:ext cx="545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0" name="Picture 8" descr="苹果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48" y="45"/>
              <a:ext cx="544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1" name="Picture 9" descr="苹果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" y="45"/>
              <a:ext cx="545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939334" y="2781300"/>
            <a:ext cx="5778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010772" y="4510088"/>
            <a:ext cx="7223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latin typeface="Times New Roman" panose="02020603050405020304" pitchFamily="18" charset="0"/>
              </a:rPr>
              <a:t>5</a:t>
            </a:r>
          </a:p>
        </p:txBody>
      </p:sp>
      <p:grpSp>
        <p:nvGrpSpPr>
          <p:cNvPr id="13324" name="Group 12"/>
          <p:cNvGrpSpPr/>
          <p:nvPr/>
        </p:nvGrpSpPr>
        <p:grpSpPr bwMode="auto">
          <a:xfrm>
            <a:off x="1402259" y="4437063"/>
            <a:ext cx="6408738" cy="1154112"/>
            <a:chOff x="0" y="0"/>
            <a:chExt cx="4037" cy="727"/>
          </a:xfrm>
        </p:grpSpPr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0" y="93"/>
              <a:ext cx="48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971" y="48"/>
              <a:ext cx="48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270" y="47"/>
              <a:ext cx="28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2223" y="91"/>
              <a:ext cx="15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=</a:t>
              </a:r>
              <a:r>
                <a:rPr lang="zh-CN" altLang="en-US" sz="6000">
                  <a:solidFill>
                    <a:schemeClr val="tx1"/>
                  </a:solidFill>
                  <a:latin typeface="Times New Roman" panose="02020603050405020304" pitchFamily="18" charset="0"/>
                </a:rPr>
                <a:t>（ ）</a:t>
              </a:r>
            </a:p>
          </p:txBody>
        </p:sp>
        <p:pic>
          <p:nvPicPr>
            <p:cNvPr id="13329" name="Picture 17" descr="苹果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9" y="47"/>
              <a:ext cx="545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0" name="Picture 18" descr="苹果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48" y="92"/>
              <a:ext cx="544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1" name="Picture 19" descr="苹果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" y="92"/>
              <a:ext cx="545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1769" y="0"/>
              <a:ext cx="49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453" y="46"/>
              <a:ext cx="49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3538" y="46"/>
              <a:ext cx="49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>
                  <a:solidFill>
                    <a:schemeClr val="tx1"/>
                  </a:solidFill>
                </a:rPr>
                <a:t>a</a:t>
              </a:r>
            </a:p>
          </p:txBody>
        </p:sp>
      </p:grpSp>
      <p:pic>
        <p:nvPicPr>
          <p:cNvPr id="13335" name="Picture 23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050925"/>
            <a:ext cx="8651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Picture 24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747" y="1052513"/>
            <a:ext cx="86518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7" name="Picture 25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772" y="765175"/>
            <a:ext cx="8651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8" name="Picture 26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2709" y="1125538"/>
            <a:ext cx="8651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9" name="Picture 27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3072" y="476250"/>
            <a:ext cx="8651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0" name="Picture 28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8022" y="765175"/>
            <a:ext cx="8651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1" name="Picture 29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384" y="404813"/>
            <a:ext cx="8651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2" name="Picture 30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7034" y="1050925"/>
            <a:ext cx="8651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3" name="Picture 31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4872" y="1123950"/>
            <a:ext cx="8651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4" name="Picture 32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2209" y="476250"/>
            <a:ext cx="8651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338884" y="620713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643934" y="765175"/>
            <a:ext cx="647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0">
                <a:solidFill>
                  <a:schemeClr val="tx1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1" autoUpdateAnimBg="0"/>
      <p:bldP spid="13323" grpId="0" autoUpdateAnimBg="0"/>
      <p:bldP spid="13345" grpId="0" autoUpdateAnimBg="0"/>
      <p:bldP spid="133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FF3300"/>
                </a:solidFill>
                <a:ea typeface="方正启体简体" pitchFamily="1" charset="-122"/>
              </a:rPr>
              <a:t>展示活动二：合并同类项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064896" cy="45259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b="1" dirty="0"/>
              <a:t>展示要求：</a:t>
            </a:r>
          </a:p>
          <a:p>
            <a:pPr>
              <a:buFontTx/>
              <a:buNone/>
            </a:pPr>
            <a:r>
              <a:rPr lang="en-US" altLang="zh-CN" sz="3600" b="1" dirty="0"/>
              <a:t>1.</a:t>
            </a:r>
            <a:r>
              <a:rPr lang="zh-CN" altLang="en-US" sz="3600" b="1" dirty="0"/>
              <a:t>准确说出什么叫合并同类项，并举例说明。</a:t>
            </a:r>
          </a:p>
          <a:p>
            <a:pPr>
              <a:buFontTx/>
              <a:buNone/>
            </a:pPr>
            <a:r>
              <a:rPr lang="en-US" altLang="zh-CN" sz="3600" b="1" dirty="0"/>
              <a:t>2.</a:t>
            </a:r>
            <a:r>
              <a:rPr lang="zh-CN" altLang="en-US" sz="3600" b="1" dirty="0"/>
              <a:t>归纳合并同类法则，有板书。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8496944" cy="965200"/>
          </a:xfrm>
        </p:spPr>
        <p:txBody>
          <a:bodyPr/>
          <a:lstStyle/>
          <a:p>
            <a:r>
              <a:rPr lang="zh-CN" altLang="en-US" sz="2800" b="1" dirty="0">
                <a:solidFill>
                  <a:srgbClr val="3333CC"/>
                </a:solidFill>
              </a:rPr>
              <a:t>要正确地合并同类项，你发现应当注意些什么？先在小组中交流，再向同学们推荐。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4546600" cy="1143000"/>
          </a:xfrm>
          <a:noFill/>
        </p:spPr>
        <p:txBody>
          <a:bodyPr/>
          <a:lstStyle/>
          <a:p>
            <a:r>
              <a:rPr lang="zh-CN" altLang="en-US" sz="5400" dirty="0">
                <a:solidFill>
                  <a:srgbClr val="FF3300"/>
                </a:solidFill>
                <a:ea typeface="方正启体简体" pitchFamily="1" charset="-122"/>
              </a:rPr>
              <a:t>献计献策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1560" y="2751981"/>
            <a:ext cx="813690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FF9933"/>
                </a:solidFill>
              </a:rPr>
              <a:t>一 </a:t>
            </a:r>
            <a:r>
              <a:rPr lang="zh-CN" altLang="en-US" sz="3200" dirty="0" smtClean="0">
                <a:solidFill>
                  <a:srgbClr val="FF9933"/>
                </a:solidFill>
              </a:rPr>
              <a:t>变</a:t>
            </a:r>
            <a:r>
              <a:rPr lang="zh-CN" altLang="en-US" sz="3200" dirty="0"/>
              <a:t>：系数变（新系数变为原来各系数的和）。</a:t>
            </a:r>
          </a:p>
          <a:p>
            <a:r>
              <a:rPr lang="zh-CN" altLang="en-US" sz="3200" dirty="0">
                <a:solidFill>
                  <a:srgbClr val="FF9933"/>
                </a:solidFill>
              </a:rPr>
              <a:t>两不变</a:t>
            </a:r>
            <a:r>
              <a:rPr lang="zh-CN" altLang="en-US" sz="3200" dirty="0"/>
              <a:t>：字母和字母指数不变（原来的字母和字母的指数照抄</a:t>
            </a:r>
            <a:r>
              <a:rPr lang="zh-CN" altLang="en-US" sz="3200" dirty="0" smtClean="0"/>
              <a:t>）。</a:t>
            </a:r>
            <a:endParaRPr lang="zh-CN" altLang="en-US" sz="3200" dirty="0"/>
          </a:p>
        </p:txBody>
      </p:sp>
      <p:pic>
        <p:nvPicPr>
          <p:cNvPr id="15365" name="Picture 4" descr="SCHL_0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495800"/>
            <a:ext cx="320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3529013" cy="1143000"/>
          </a:xfrm>
        </p:spPr>
        <p:txBody>
          <a:bodyPr/>
          <a:lstStyle/>
          <a:p>
            <a:r>
              <a:rPr lang="zh-CN" altLang="en-US" sz="5400" dirty="0">
                <a:solidFill>
                  <a:srgbClr val="FF3300"/>
                </a:solidFill>
                <a:ea typeface="方正启体简体" pitchFamily="1" charset="-122"/>
              </a:rPr>
              <a:t>你来评判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993062" cy="475297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dirty="0"/>
              <a:t>下列计算是否正确？说出理由</a:t>
            </a:r>
            <a:r>
              <a:rPr lang="en-US" altLang="zh-CN" sz="3600" dirty="0"/>
              <a:t>.</a:t>
            </a:r>
          </a:p>
          <a:p>
            <a:pPr>
              <a:buFontTx/>
              <a:buNone/>
            </a:pPr>
            <a:r>
              <a:rPr lang="zh-CN" altLang="en-US" sz="3600" dirty="0"/>
              <a:t>（</a:t>
            </a:r>
            <a:r>
              <a:rPr lang="en-US" altLang="zh-CN" sz="3600" dirty="0"/>
              <a:t>1</a:t>
            </a:r>
            <a:r>
              <a:rPr lang="zh-CN" altLang="en-US" sz="3600" dirty="0"/>
              <a:t>）</a:t>
            </a:r>
            <a:r>
              <a:rPr lang="en-US" altLang="zh-CN" sz="3600" dirty="0"/>
              <a:t>2x+3y=5xy</a:t>
            </a:r>
            <a:r>
              <a:rPr lang="zh-CN" altLang="en-US" sz="3600" dirty="0"/>
              <a:t>；（</a:t>
            </a:r>
            <a:r>
              <a:rPr lang="en-US" altLang="zh-CN" sz="3600" dirty="0"/>
              <a:t>2</a:t>
            </a:r>
            <a:r>
              <a:rPr lang="zh-CN" altLang="en-US" sz="3600" dirty="0"/>
              <a:t>）</a:t>
            </a:r>
            <a:r>
              <a:rPr lang="en-US" altLang="zh-CN" sz="3600" dirty="0"/>
              <a:t>2a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+a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=2a</a:t>
            </a:r>
            <a:r>
              <a:rPr lang="en-US" altLang="zh-CN" sz="3600" baseline="30000" dirty="0"/>
              <a:t>4</a:t>
            </a:r>
            <a:r>
              <a:rPr lang="zh-CN" altLang="en-US" sz="3600" dirty="0"/>
              <a:t>；</a:t>
            </a:r>
          </a:p>
          <a:p>
            <a:pPr>
              <a:buFontTx/>
              <a:buNone/>
            </a:pPr>
            <a:r>
              <a:rPr lang="zh-CN" altLang="en-US" sz="3600" dirty="0"/>
              <a:t>（</a:t>
            </a:r>
            <a:r>
              <a:rPr lang="en-US" altLang="zh-CN" sz="3600" dirty="0"/>
              <a:t>3</a:t>
            </a:r>
            <a:r>
              <a:rPr lang="zh-CN" altLang="en-US" sz="3600" dirty="0"/>
              <a:t>）</a:t>
            </a:r>
            <a:r>
              <a:rPr lang="en-US" altLang="zh-CN" sz="3600" dirty="0"/>
              <a:t>a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b-ba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=0</a:t>
            </a:r>
            <a:r>
              <a:rPr lang="zh-CN" altLang="en-US" sz="3600" dirty="0"/>
              <a:t>；  （</a:t>
            </a:r>
            <a:r>
              <a:rPr lang="en-US" altLang="zh-CN" sz="3600" dirty="0"/>
              <a:t>4</a:t>
            </a:r>
            <a:r>
              <a:rPr lang="zh-CN" altLang="en-US" sz="3600" dirty="0"/>
              <a:t>）</a:t>
            </a:r>
            <a:r>
              <a:rPr lang="en-US" altLang="zh-CN" sz="3600" dirty="0"/>
              <a:t>4a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-6a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=-2</a:t>
            </a:r>
            <a:r>
              <a:rPr lang="zh-CN" altLang="en-US" sz="3600" dirty="0"/>
              <a:t>；</a:t>
            </a:r>
          </a:p>
          <a:p>
            <a:pPr>
              <a:buFontTx/>
              <a:buNone/>
            </a:pPr>
            <a:r>
              <a:rPr lang="zh-CN" altLang="en-US" sz="3600" dirty="0"/>
              <a:t>（</a:t>
            </a:r>
            <a:r>
              <a:rPr lang="en-US" altLang="zh-CN" sz="3600" dirty="0"/>
              <a:t>5</a:t>
            </a:r>
            <a:r>
              <a:rPr lang="zh-CN" altLang="en-US" sz="3600" dirty="0"/>
              <a:t>）</a:t>
            </a:r>
            <a:r>
              <a:rPr lang="en-US" altLang="zh-CN" sz="3600" dirty="0"/>
              <a:t>3m-7m+4m=(3-7+4)m=m</a:t>
            </a:r>
            <a:r>
              <a:rPr lang="zh-CN" altLang="en-US" sz="3600" dirty="0"/>
              <a:t>；</a:t>
            </a:r>
          </a:p>
          <a:p>
            <a:pPr>
              <a:buFontTx/>
              <a:buNone/>
            </a:pPr>
            <a:r>
              <a:rPr lang="zh-CN" altLang="en-US" sz="3600" dirty="0"/>
              <a:t>（</a:t>
            </a:r>
            <a:r>
              <a:rPr lang="en-US" altLang="zh-CN" sz="3600" dirty="0"/>
              <a:t>6</a:t>
            </a:r>
            <a:r>
              <a:rPr lang="zh-CN" altLang="en-US" sz="3600" dirty="0"/>
              <a:t>）</a:t>
            </a:r>
            <a:r>
              <a:rPr lang="en-US" altLang="zh-CN" sz="3600" dirty="0"/>
              <a:t>-12x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y</a:t>
            </a:r>
            <a:r>
              <a:rPr lang="en-US" altLang="zh-CN" sz="3600" baseline="30000" dirty="0"/>
              <a:t>3</a:t>
            </a:r>
            <a:r>
              <a:rPr lang="en-US" altLang="zh-CN" sz="3600" dirty="0"/>
              <a:t>z+9x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y</a:t>
            </a:r>
            <a:r>
              <a:rPr lang="en-US" altLang="zh-CN" sz="3600" baseline="30000" dirty="0"/>
              <a:t>3</a:t>
            </a:r>
            <a:r>
              <a:rPr lang="en-US" altLang="zh-CN" sz="3600" dirty="0"/>
              <a:t>z=-21x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y</a:t>
            </a:r>
            <a:r>
              <a:rPr lang="en-US" altLang="zh-CN" sz="3600" baseline="30000" dirty="0"/>
              <a:t>3</a:t>
            </a:r>
            <a:r>
              <a:rPr lang="en-US" altLang="zh-CN" sz="3600" dirty="0"/>
              <a:t>z</a:t>
            </a:r>
            <a:r>
              <a:rPr lang="zh-CN" altLang="en-US" sz="3600" dirty="0"/>
              <a:t>；</a:t>
            </a:r>
          </a:p>
          <a:p>
            <a:pPr>
              <a:buFontTx/>
              <a:buNone/>
            </a:pPr>
            <a:r>
              <a:rPr lang="zh-CN" altLang="en-US" sz="3600" dirty="0"/>
              <a:t>（</a:t>
            </a:r>
            <a:r>
              <a:rPr lang="en-US" altLang="zh-CN" sz="3600" dirty="0"/>
              <a:t>7</a:t>
            </a:r>
            <a:r>
              <a:rPr lang="zh-CN" altLang="en-US" sz="3600" dirty="0"/>
              <a:t>） </a:t>
            </a:r>
            <a:r>
              <a:rPr lang="en-US" altLang="zh-CN" sz="3600" dirty="0"/>
              <a:t>-6m</a:t>
            </a:r>
            <a:r>
              <a:rPr lang="en-US" altLang="zh-CN" sz="3600" baseline="30000" dirty="0"/>
              <a:t>3</a:t>
            </a:r>
            <a:r>
              <a:rPr lang="en-US" altLang="zh-CN" sz="3600" dirty="0"/>
              <a:t>n+2n</a:t>
            </a:r>
            <a:r>
              <a:rPr lang="en-US" altLang="zh-CN" sz="3600" baseline="30000" dirty="0"/>
              <a:t>3</a:t>
            </a:r>
            <a:r>
              <a:rPr lang="en-US" altLang="zh-CN" sz="3600" dirty="0"/>
              <a:t>m=-4m</a:t>
            </a:r>
            <a:r>
              <a:rPr lang="en-US" altLang="zh-CN" sz="3600" baseline="30000" dirty="0"/>
              <a:t>3</a:t>
            </a:r>
            <a:r>
              <a:rPr lang="en-US" altLang="zh-CN" sz="3600" dirty="0"/>
              <a:t>n</a:t>
            </a:r>
            <a:r>
              <a:rPr lang="en-US" altLang="zh-CN" sz="3600" dirty="0" smtClean="0"/>
              <a:t>.</a:t>
            </a:r>
            <a:endParaRPr lang="en-US" altLang="zh-CN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r>
              <a:rPr lang="zh-CN" altLang="en-US" sz="5400">
                <a:solidFill>
                  <a:srgbClr val="FF3300"/>
                </a:solidFill>
                <a:ea typeface="方正启体简体" pitchFamily="1" charset="-122"/>
              </a:rPr>
              <a:t>展示活动三：尝试应用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600200"/>
            <a:ext cx="7848600" cy="125253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/>
              <a:t>示例：</a:t>
            </a:r>
          </a:p>
          <a:p>
            <a:pPr>
              <a:buFontTx/>
              <a:buNone/>
            </a:pPr>
            <a:r>
              <a:rPr lang="zh-CN" altLang="en-US" sz="2800"/>
              <a:t>合并同类项</a:t>
            </a:r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87675" y="1989138"/>
          <a:ext cx="55451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r:id="rId3" imgW="2146300" imgH="393700" progId="Equation.3">
                  <p:embed/>
                </p:oleObj>
              </mc:Choice>
              <mc:Fallback>
                <p:oleObj r:id="rId3" imgW="21463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989138"/>
                        <a:ext cx="55451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3" name="Group 5"/>
          <p:cNvGrpSpPr/>
          <p:nvPr/>
        </p:nvGrpSpPr>
        <p:grpSpPr bwMode="auto">
          <a:xfrm>
            <a:off x="827088" y="3068638"/>
            <a:ext cx="7812087" cy="1035050"/>
            <a:chOff x="0" y="0"/>
            <a:chExt cx="4921" cy="652"/>
          </a:xfrm>
        </p:grpSpPr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839" y="0"/>
            <a:ext cx="4082" cy="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4" r:id="rId5" imgW="2463800" imgH="393700" progId="Equation.3">
                    <p:embed/>
                  </p:oleObj>
                </mc:Choice>
                <mc:Fallback>
                  <p:oleObj r:id="rId5" imgW="2463800" imgH="3937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0"/>
                          <a:ext cx="4082" cy="6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0" y="181"/>
              <a:ext cx="1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chemeClr val="tx1"/>
                  </a:solidFill>
                </a:rPr>
                <a:t>解：原式＝</a:t>
              </a:r>
            </a:p>
          </p:txBody>
        </p:sp>
      </p:grpSp>
      <p:grpSp>
        <p:nvGrpSpPr>
          <p:cNvPr id="17416" name="Group 8"/>
          <p:cNvGrpSpPr/>
          <p:nvPr/>
        </p:nvGrpSpPr>
        <p:grpSpPr bwMode="auto">
          <a:xfrm>
            <a:off x="1908175" y="3933825"/>
            <a:ext cx="5400675" cy="1055688"/>
            <a:chOff x="0" y="0"/>
            <a:chExt cx="3402" cy="665"/>
          </a:xfrm>
        </p:grpSpPr>
        <p:graphicFrame>
          <p:nvGraphicFramePr>
            <p:cNvPr id="17417" name="Object 9"/>
            <p:cNvGraphicFramePr>
              <a:graphicFrameLocks noChangeAspect="1"/>
            </p:cNvGraphicFramePr>
            <p:nvPr/>
          </p:nvGraphicFramePr>
          <p:xfrm>
            <a:off x="227" y="0"/>
            <a:ext cx="3175" cy="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5" r:id="rId7" imgW="1879600" imgH="393700" progId="Equation.3">
                    <p:embed/>
                  </p:oleObj>
                </mc:Choice>
                <mc:Fallback>
                  <p:oleObj r:id="rId7" imgW="1879600" imgH="3937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" y="0"/>
                          <a:ext cx="3175" cy="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0" y="227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chemeClr val="tx1"/>
                  </a:solidFill>
                </a:rPr>
                <a:t>＝</a:t>
              </a:r>
            </a:p>
          </p:txBody>
        </p:sp>
      </p:grpSp>
      <p:graphicFrame>
        <p:nvGraphicFramePr>
          <p:cNvPr id="17419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1050" y="4941888"/>
          <a:ext cx="201612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r:id="rId9" imgW="673100" imgH="393700" progId="Equation.3">
                  <p:embed/>
                </p:oleObj>
              </mc:Choice>
              <mc:Fallback>
                <p:oleObj r:id="rId9" imgW="6731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941888"/>
                        <a:ext cx="2016125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995738" y="2997200"/>
            <a:ext cx="792162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940425" y="2997200"/>
            <a:ext cx="792163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2" name="WordArt 14"/>
          <p:cNvSpPr>
            <a:spLocks noChangeArrowheads="1" noChangeShapeType="1"/>
          </p:cNvSpPr>
          <p:nvPr/>
        </p:nvSpPr>
        <p:spPr bwMode="auto">
          <a:xfrm>
            <a:off x="3203848" y="5517232"/>
            <a:ext cx="5486921" cy="102731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dirty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latin typeface="方正启体简体"/>
              </a:rPr>
              <a:t>你能归纳一下基本步骤吗？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019925" y="2565400"/>
            <a:ext cx="72072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>
                <a:ea typeface="黑体" panose="02010609060101010101" charset="-122"/>
              </a:rPr>
              <a:t>找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019925" y="3500438"/>
            <a:ext cx="72072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>
                <a:ea typeface="黑体" panose="02010609060101010101" charset="-122"/>
              </a:rPr>
              <a:t>移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019925" y="4508500"/>
            <a:ext cx="72072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>
                <a:ea typeface="黑体" panose="02010609060101010101" charset="-122"/>
              </a:rPr>
              <a:t>并</a:t>
            </a:r>
          </a:p>
        </p:txBody>
      </p:sp>
      <p:grpSp>
        <p:nvGrpSpPr>
          <p:cNvPr id="17426" name="Group 18"/>
          <p:cNvGrpSpPr/>
          <p:nvPr/>
        </p:nvGrpSpPr>
        <p:grpSpPr bwMode="auto">
          <a:xfrm>
            <a:off x="2987675" y="2997200"/>
            <a:ext cx="792163" cy="71438"/>
            <a:chOff x="0" y="0"/>
            <a:chExt cx="499" cy="45"/>
          </a:xfrm>
        </p:grpSpPr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0" y="0"/>
              <a:ext cx="49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0" y="45"/>
              <a:ext cx="49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9" name="Group 21"/>
          <p:cNvGrpSpPr/>
          <p:nvPr/>
        </p:nvGrpSpPr>
        <p:grpSpPr bwMode="auto">
          <a:xfrm>
            <a:off x="4932363" y="2924175"/>
            <a:ext cx="792162" cy="71438"/>
            <a:chOff x="0" y="0"/>
            <a:chExt cx="499" cy="45"/>
          </a:xfrm>
        </p:grpSpPr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>
              <a:off x="0" y="0"/>
              <a:ext cx="49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0" y="45"/>
              <a:ext cx="49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32" name="Group 24"/>
          <p:cNvGrpSpPr/>
          <p:nvPr/>
        </p:nvGrpSpPr>
        <p:grpSpPr bwMode="auto">
          <a:xfrm>
            <a:off x="7596188" y="2924175"/>
            <a:ext cx="792162" cy="71438"/>
            <a:chOff x="0" y="0"/>
            <a:chExt cx="499" cy="45"/>
          </a:xfrm>
        </p:grpSpPr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0" y="0"/>
              <a:ext cx="49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0" y="45"/>
              <a:ext cx="49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 animBg="1"/>
      <p:bldP spid="17422" grpId="0" animBg="1"/>
      <p:bldP spid="17423" grpId="0" animBg="1" autoUpdateAnimBg="0"/>
      <p:bldP spid="17424" grpId="0" animBg="1" autoUpdateAnimBg="0"/>
      <p:bldP spid="1742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4259262" cy="1143000"/>
          </a:xfrm>
        </p:spPr>
        <p:txBody>
          <a:bodyPr/>
          <a:lstStyle/>
          <a:p>
            <a:r>
              <a:rPr lang="zh-CN" altLang="en-US" sz="5400" dirty="0">
                <a:solidFill>
                  <a:srgbClr val="FF3300"/>
                </a:solidFill>
                <a:ea typeface="方正启体简体" pitchFamily="1" charset="-122"/>
              </a:rPr>
              <a:t>实战演练</a:t>
            </a:r>
          </a:p>
        </p:txBody>
      </p:sp>
      <p:pic>
        <p:nvPicPr>
          <p:cNvPr id="18435" name="Picture 3" descr="2007814121513417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61939" y="3119438"/>
            <a:ext cx="7570787" cy="353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09198" cy="208756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b="1" dirty="0">
                <a:solidFill>
                  <a:srgbClr val="0000FF"/>
                </a:solidFill>
              </a:rPr>
              <a:t>          抽取各组同一序号同学分别完成活动单上部分例、习题，组长准备点评。</a:t>
            </a:r>
          </a:p>
          <a:p>
            <a:pPr>
              <a:buFontTx/>
              <a:buNone/>
            </a:pPr>
            <a:endParaRPr lang="zh-CN" altLang="en-US" sz="3600" b="1" dirty="0">
              <a:solidFill>
                <a:srgbClr val="0000FF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148263" y="5013325"/>
            <a:ext cx="1079500" cy="3048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    一（</a:t>
            </a:r>
            <a:r>
              <a:rPr lang="en-US" altLang="zh-CN" sz="140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140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219700" y="5013325"/>
            <a:ext cx="358775" cy="287338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6624637" cy="922338"/>
          </a:xfrm>
        </p:spPr>
        <p:txBody>
          <a:bodyPr/>
          <a:lstStyle/>
          <a:p>
            <a:r>
              <a:rPr lang="zh-CN" altLang="en-US" sz="5400" dirty="0">
                <a:solidFill>
                  <a:srgbClr val="FF3300"/>
                </a:solidFill>
                <a:ea typeface="方正启体简体" pitchFamily="1" charset="-122"/>
              </a:rPr>
              <a:t>活动四：想挑战吗？</a:t>
            </a:r>
          </a:p>
        </p:txBody>
      </p:sp>
      <p:grpSp>
        <p:nvGrpSpPr>
          <p:cNvPr id="19459" name="Group 3"/>
          <p:cNvGrpSpPr/>
          <p:nvPr/>
        </p:nvGrpSpPr>
        <p:grpSpPr bwMode="auto">
          <a:xfrm>
            <a:off x="971550" y="1484313"/>
            <a:ext cx="7561263" cy="1281112"/>
            <a:chOff x="0" y="0"/>
            <a:chExt cx="4990" cy="807"/>
          </a:xfrm>
        </p:grpSpPr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1633" y="455"/>
            <a:ext cx="511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4" r:id="rId3" imgW="266700" imgH="165100" progId="Equation.DSMT4">
                    <p:embed/>
                  </p:oleObj>
                </mc:Choice>
                <mc:Fallback>
                  <p:oleObj r:id="rId3" imgW="266700" imgH="1651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3" y="455"/>
                          <a:ext cx="511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499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dirty="0">
                  <a:solidFill>
                    <a:schemeClr val="tx1"/>
                  </a:solidFill>
                </a:rPr>
                <a:t>       </a:t>
              </a:r>
              <a:r>
                <a:rPr lang="en-US" altLang="zh-CN" sz="3200" dirty="0">
                  <a:solidFill>
                    <a:schemeClr val="tx1"/>
                  </a:solidFill>
                </a:rPr>
                <a:t>1.</a:t>
              </a:r>
              <a:r>
                <a:rPr lang="zh-CN" altLang="en-US" sz="3200" dirty="0">
                  <a:solidFill>
                    <a:schemeClr val="tx1"/>
                  </a:solidFill>
                </a:rPr>
                <a:t>如果	                   是同类项</a:t>
              </a:r>
              <a:r>
                <a:rPr lang="en-US" altLang="zh-CN" sz="3200" dirty="0">
                  <a:solidFill>
                    <a:schemeClr val="tx1"/>
                  </a:solidFill>
                </a:rPr>
                <a:t>,</a:t>
              </a:r>
              <a:r>
                <a:rPr lang="zh-CN" altLang="en-US" sz="3200" dirty="0">
                  <a:solidFill>
                    <a:schemeClr val="tx1"/>
                  </a:solidFill>
                </a:rPr>
                <a:t>那么        </a:t>
              </a:r>
              <a:r>
                <a:rPr lang="zh-CN" altLang="en-US" sz="3200" u="sng" dirty="0">
                  <a:solidFill>
                    <a:schemeClr val="tx1"/>
                  </a:solidFill>
                </a:rPr>
                <a:t>      </a:t>
              </a:r>
              <a:r>
                <a:rPr lang="zh-CN" altLang="en-US" sz="3200" dirty="0">
                  <a:solidFill>
                    <a:schemeClr val="tx1"/>
                  </a:solidFill>
                </a:rPr>
                <a:t> </a:t>
              </a:r>
              <a:r>
                <a:rPr lang="en-US" altLang="zh-CN" sz="3200" dirty="0">
                  <a:solidFill>
                    <a:schemeClr val="tx1"/>
                  </a:solidFill>
                </a:rPr>
                <a:t>,        </a:t>
              </a:r>
              <a:r>
                <a:rPr lang="en-US" altLang="zh-CN" sz="3200" u="sng" dirty="0">
                  <a:solidFill>
                    <a:schemeClr val="tx1"/>
                  </a:solidFill>
                </a:rPr>
                <a:t>          </a:t>
              </a:r>
              <a:r>
                <a:rPr lang="en-US" altLang="zh-CN" sz="3200" dirty="0">
                  <a:solidFill>
                    <a:schemeClr val="tx1"/>
                  </a:solidFill>
                </a:rPr>
                <a:t>.</a:t>
              </a:r>
            </a:p>
          </p:txBody>
        </p:sp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295" y="401"/>
            <a:ext cx="590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5" r:id="rId5" imgW="254635" imgH="139700" progId="Equation.DSMT4">
                    <p:embed/>
                  </p:oleObj>
                </mc:Choice>
                <mc:Fallback>
                  <p:oleObj r:id="rId5" imgW="254635" imgH="1397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401"/>
                          <a:ext cx="590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1451" y="1"/>
            <a:ext cx="1689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6" r:id="rId7" imgW="1002665" imgH="215900" progId="Equation.3">
                    <p:embed/>
                  </p:oleObj>
                </mc:Choice>
                <mc:Fallback>
                  <p:oleObj r:id="rId7" imgW="1002665" imgH="2159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1" y="1"/>
                          <a:ext cx="1689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64" name="Group 8"/>
          <p:cNvGrpSpPr/>
          <p:nvPr/>
        </p:nvGrpSpPr>
        <p:grpSpPr bwMode="auto">
          <a:xfrm>
            <a:off x="900113" y="3213100"/>
            <a:ext cx="7704137" cy="1077913"/>
            <a:chOff x="0" y="0"/>
            <a:chExt cx="4853" cy="679"/>
          </a:xfrm>
        </p:grpSpPr>
        <p:sp>
          <p:nvSpPr>
            <p:cNvPr id="19465" name="Text Box 9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4853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2.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已知单项式</a:t>
              </a:r>
              <a:r>
                <a:rPr lang="en-US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2x</a:t>
              </a:r>
              <a:r>
                <a:rPr lang="en-US" altLang="zh-CN" sz="3200" baseline="300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3200" baseline="300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2m+1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与</a:t>
              </a:r>
              <a:r>
                <a:rPr lang="en-US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-3x</a:t>
              </a:r>
              <a:r>
                <a:rPr lang="en-US" altLang="zh-CN" sz="3200" baseline="300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3n</a:t>
              </a:r>
              <a:r>
                <a:rPr lang="en-US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3200" baseline="300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5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的差仍是单项式，则</a:t>
              </a:r>
              <a:r>
                <a:rPr lang="en-US" altLang="zh-CN" sz="32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m</a:t>
              </a:r>
              <a:r>
                <a:rPr lang="en-US" altLang="zh-CN" sz="2400" baseline="30000" dirty="0" err="1">
                  <a:solidFill>
                    <a:srgbClr val="FF0000"/>
                  </a:solidFill>
                  <a:latin typeface="Verdana" panose="020B0604030504040204" pitchFamily="34" charset="0"/>
                </a:rPr>
                <a:t>n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的</a:t>
              </a:r>
              <a:r>
                <a:rPr lang="zh-CN" altLang="en-US" sz="3200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值为</a:t>
              </a:r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2721" y="635"/>
              <a:ext cx="10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411413" y="1844675"/>
            <a:ext cx="574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284663" y="1844675"/>
            <a:ext cx="574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651500" y="3573463"/>
            <a:ext cx="574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CC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utoUpdateAnimBg="0"/>
      <p:bldP spid="19468" grpId="0" autoUpdateAnimBg="0"/>
      <p:bldP spid="1946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3568" y="1628801"/>
            <a:ext cx="7499350" cy="3600400"/>
          </a:xfrm>
          <a:noFill/>
        </p:spPr>
        <p:txBody>
          <a:bodyPr/>
          <a:lstStyle>
            <a:lvl1pPr marL="457200" indent="-457200"/>
            <a:lvl2pPr marL="914400" indent="-457200"/>
            <a:lvl3pPr marL="1371600" indent="-457200"/>
            <a:lvl4pPr marL="1828800" indent="-457200"/>
            <a:lvl5pPr marL="2286000" indent="-457200"/>
            <a:lvl6pPr marL="2743200" indent="-457200"/>
            <a:lvl7pPr marL="3200400" indent="-457200"/>
            <a:lvl8pPr marL="3657600" indent="-457200"/>
            <a:lvl9pPr marL="4114800" indent="-457200"/>
          </a:lstStyle>
          <a:p>
            <a:pPr>
              <a:buFontTx/>
              <a:buNone/>
            </a:pPr>
            <a:r>
              <a:rPr lang="en-US" altLang="zh-CN" dirty="0" smtClean="0"/>
              <a:t>3</a:t>
            </a:r>
            <a:r>
              <a:rPr lang="en-US" altLang="zh-CN" dirty="0"/>
              <a:t>.</a:t>
            </a:r>
            <a:r>
              <a:rPr lang="zh-CN" altLang="en-US" dirty="0"/>
              <a:t>如果关于字母</a:t>
            </a:r>
            <a:r>
              <a:rPr lang="en-US" altLang="zh-CN" dirty="0"/>
              <a:t>x</a:t>
            </a:r>
            <a:r>
              <a:rPr lang="zh-CN" altLang="en-US" dirty="0"/>
              <a:t>的代数式</a:t>
            </a:r>
          </a:p>
          <a:p>
            <a:pPr>
              <a:buFontTx/>
              <a:buNone/>
            </a:pPr>
            <a:r>
              <a:rPr lang="en-US" altLang="zh-CN" dirty="0" smtClean="0"/>
              <a:t>-</a:t>
            </a:r>
            <a:r>
              <a:rPr lang="en-US" altLang="zh-CN" dirty="0"/>
              <a:t>3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zh-CN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+a</a:t>
            </a:r>
            <a:r>
              <a:rPr lang="en-US" altLang="zh-CN" dirty="0"/>
              <a:t>x+b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zh-CN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+2</a:t>
            </a:r>
            <a:r>
              <a:rPr lang="en-US" altLang="zh-CN" dirty="0"/>
              <a:t> x+3</a:t>
            </a:r>
          </a:p>
          <a:p>
            <a:pPr>
              <a:buFontTx/>
              <a:buNone/>
            </a:pPr>
            <a:r>
              <a:rPr lang="zh-CN" altLang="en-US" dirty="0" smtClean="0"/>
              <a:t>合</a:t>
            </a:r>
            <a:r>
              <a:rPr lang="zh-CN" altLang="en-US" dirty="0"/>
              <a:t>并后不含</a:t>
            </a:r>
            <a:r>
              <a:rPr lang="en-US" altLang="zh-CN" dirty="0"/>
              <a:t>x</a:t>
            </a:r>
            <a:r>
              <a:rPr lang="zh-CN" altLang="en-US" dirty="0"/>
              <a:t>的</a:t>
            </a:r>
            <a:r>
              <a:rPr lang="zh-CN" altLang="en-US" dirty="0">
                <a:solidFill>
                  <a:srgbClr val="FF3300"/>
                </a:solidFill>
              </a:rPr>
              <a:t>一次项</a:t>
            </a:r>
            <a:r>
              <a:rPr lang="zh-CN" altLang="en-US" dirty="0"/>
              <a:t>，则下列说法正确的是（　）</a:t>
            </a:r>
          </a:p>
          <a:p>
            <a:pPr>
              <a:buFontTx/>
              <a:buNone/>
            </a:pPr>
            <a:r>
              <a:rPr lang="en-US" altLang="zh-CN" dirty="0" smtClean="0"/>
              <a:t>A</a:t>
            </a:r>
            <a:r>
              <a:rPr lang="en-US" altLang="zh-CN" dirty="0"/>
              <a:t>. </a:t>
            </a:r>
            <a:r>
              <a:rPr lang="en-US" altLang="zh-CN" dirty="0" err="1"/>
              <a:t>a+b</a:t>
            </a:r>
            <a:r>
              <a:rPr lang="en-US" altLang="zh-CN" dirty="0"/>
              <a:t>=0         B. a=0   </a:t>
            </a:r>
          </a:p>
          <a:p>
            <a:pPr>
              <a:buFontTx/>
              <a:buNone/>
            </a:pPr>
            <a:r>
              <a:rPr lang="en-US" altLang="zh-CN" dirty="0" smtClean="0"/>
              <a:t>C</a:t>
            </a:r>
            <a:r>
              <a:rPr lang="en-US" altLang="zh-CN" dirty="0"/>
              <a:t>. b=3             D. a=-2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6624637" cy="922338"/>
          </a:xfrm>
          <a:noFill/>
        </p:spPr>
        <p:txBody>
          <a:bodyPr/>
          <a:lstStyle/>
          <a:p>
            <a:r>
              <a:rPr lang="zh-CN" altLang="en-US" sz="5400">
                <a:solidFill>
                  <a:srgbClr val="FF3300"/>
                </a:solidFill>
                <a:ea typeface="方正启体简体" pitchFamily="1" charset="-122"/>
              </a:rPr>
              <a:t>活动四：想挑战吗？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7544" y="1638300"/>
            <a:ext cx="8031162" cy="396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00"/>
                </a:solidFill>
                <a:latin typeface="Tahoma" panose="020B0604030504040204" pitchFamily="34" charset="0"/>
              </a:rPr>
              <a:t>       </a:t>
            </a:r>
            <a:r>
              <a:rPr lang="en-US" altLang="zh-CN" dirty="0">
                <a:solidFill>
                  <a:srgbClr val="000000"/>
                </a:solidFill>
                <a:latin typeface="Tahoma" panose="020B0604030504040204" pitchFamily="34" charset="0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Tahoma" panose="020B0604030504040204" pitchFamily="34" charset="0"/>
              </a:rPr>
              <a:t>．</a:t>
            </a:r>
            <a:r>
              <a:rPr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有这样一道题：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      当</a:t>
            </a:r>
            <a:r>
              <a:rPr lang="en-US" altLang="zh-CN" sz="3200" b="0" dirty="0">
                <a:solidFill>
                  <a:srgbClr val="000000"/>
                </a:solidFill>
                <a:latin typeface="Tahoma" panose="020B0604030504040204" pitchFamily="34" charset="0"/>
              </a:rPr>
              <a:t>a=0.35</a:t>
            </a:r>
            <a:r>
              <a:rPr lang="zh-CN" altLang="en-US" sz="3200" b="0" dirty="0">
                <a:solidFill>
                  <a:srgbClr val="000000"/>
                </a:solidFill>
                <a:latin typeface="Tahoma" panose="020B0604030504040204" pitchFamily="34" charset="0"/>
              </a:rPr>
              <a:t>，</a:t>
            </a:r>
            <a:r>
              <a:rPr lang="en-US" altLang="zh-CN" sz="3200" b="0" dirty="0">
                <a:solidFill>
                  <a:srgbClr val="000000"/>
                </a:solidFill>
                <a:latin typeface="Tahoma" panose="020B0604030504040204" pitchFamily="34" charset="0"/>
              </a:rPr>
              <a:t>b=-0.28</a:t>
            </a:r>
            <a:r>
              <a:rPr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时，求多项式的值： 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FF"/>
                </a:solidFill>
                <a:latin typeface="Tahoma" panose="020B0604030504040204" pitchFamily="34" charset="0"/>
              </a:rPr>
              <a:t>   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a</a:t>
            </a:r>
            <a:r>
              <a:rPr lang="en-US" altLang="zh-CN" sz="3200" b="0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3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b+2a</a:t>
            </a:r>
            <a:r>
              <a:rPr lang="en-US" altLang="zh-CN" sz="3200" b="0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3200" b="0" dirty="0">
                <a:solidFill>
                  <a:srgbClr val="0000FF"/>
                </a:solidFill>
                <a:latin typeface="Verdana" panose="020B0604030504040204" pitchFamily="34" charset="0"/>
              </a:rPr>
              <a:t>－</a:t>
            </a:r>
            <a:r>
              <a:rPr lang="en-US" altLang="zh-CN" sz="3200" b="0" dirty="0">
                <a:solidFill>
                  <a:srgbClr val="0000FF"/>
                </a:solidFill>
                <a:latin typeface="Verdana" panose="020B0604030504040204" pitchFamily="34" charset="0"/>
              </a:rPr>
              <a:t>2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a</a:t>
            </a:r>
            <a:r>
              <a:rPr lang="en-US" altLang="zh-CN" sz="3200" b="0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b+3a</a:t>
            </a:r>
            <a:r>
              <a:rPr lang="en-US" altLang="zh-CN" sz="3200" b="0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3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b+2a</a:t>
            </a:r>
            <a:r>
              <a:rPr lang="en-US" altLang="zh-CN" sz="3200" b="0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b</a:t>
            </a:r>
            <a:r>
              <a:rPr lang="zh-CN" altLang="en-US" sz="3200" b="0" dirty="0">
                <a:solidFill>
                  <a:srgbClr val="0000FF"/>
                </a:solidFill>
                <a:latin typeface="Verdana" panose="020B0604030504040204" pitchFamily="34" charset="0"/>
              </a:rPr>
              <a:t>－</a:t>
            </a:r>
            <a:r>
              <a:rPr lang="en-US" altLang="zh-CN" sz="3200" b="0" dirty="0">
                <a:solidFill>
                  <a:srgbClr val="0000FF"/>
                </a:solidFill>
                <a:latin typeface="Verdana" panose="020B0604030504040204" pitchFamily="34" charset="0"/>
              </a:rPr>
              <a:t>2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a</a:t>
            </a:r>
            <a:r>
              <a:rPr lang="en-US" altLang="zh-CN" sz="3200" b="0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3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zh-CN" altLang="en-US" sz="3200" b="0" dirty="0">
                <a:solidFill>
                  <a:srgbClr val="0000FF"/>
                </a:solidFill>
                <a:latin typeface="Verdana" panose="020B0604030504040204" pitchFamily="34" charset="0"/>
                <a:ea typeface="黑体" panose="02010609060101010101" charset="-122"/>
              </a:rPr>
              <a:t>－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4a</a:t>
            </a:r>
            <a:r>
              <a:rPr lang="en-US" altLang="zh-CN" sz="3200" b="0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3</a:t>
            </a:r>
            <a:r>
              <a:rPr lang="en-US" altLang="zh-CN" sz="3200" b="0" dirty="0">
                <a:solidFill>
                  <a:srgbClr val="0000FF"/>
                </a:solidFill>
                <a:latin typeface="Tahoma" panose="020B0604030504040204" pitchFamily="34" charset="0"/>
              </a:rPr>
              <a:t>b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　　有一位同学指出：题目中给出的条件           </a:t>
            </a:r>
            <a:r>
              <a:rPr lang="en-US" altLang="zh-CN" sz="3200" b="0" dirty="0">
                <a:solidFill>
                  <a:srgbClr val="FF0000"/>
                </a:solidFill>
                <a:latin typeface="Tahoma" panose="020B0604030504040204" pitchFamily="34" charset="0"/>
              </a:rPr>
              <a:t>a=0.35,b=-0.28</a:t>
            </a:r>
            <a:r>
              <a:rPr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是</a:t>
            </a: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多余</a:t>
            </a:r>
            <a:r>
              <a:rPr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的．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　　他的说法有没有道理？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331640" y="548680"/>
            <a:ext cx="6624637" cy="922338"/>
          </a:xfrm>
          <a:noFill/>
        </p:spPr>
        <p:txBody>
          <a:bodyPr/>
          <a:lstStyle/>
          <a:p>
            <a:r>
              <a:rPr lang="zh-CN" altLang="en-US" sz="5400">
                <a:solidFill>
                  <a:srgbClr val="FF3300"/>
                </a:solidFill>
                <a:ea typeface="方正启体简体" pitchFamily="1" charset="-122"/>
              </a:rPr>
              <a:t>活动四：想挑战吗？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香蕉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8665393">
            <a:off x="2339975" y="2276475"/>
            <a:ext cx="2687638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香蕉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8792936">
            <a:off x="4572000" y="4437063"/>
            <a:ext cx="2687638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菠萝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132138" y="3895725"/>
            <a:ext cx="1074737" cy="2047875"/>
          </a:xfrm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900113" y="620713"/>
            <a:ext cx="7629525" cy="889000"/>
          </a:xfrm>
        </p:spPr>
        <p:txBody>
          <a:bodyPr/>
          <a:lstStyle/>
          <a:p>
            <a:r>
              <a:rPr lang="zh-CN" altLang="en-US" sz="5600" b="1">
                <a:solidFill>
                  <a:schemeClr val="folHlink"/>
                </a:solidFill>
                <a:ea typeface="方正启体简体" pitchFamily="1" charset="-122"/>
              </a:rPr>
              <a:t>水果归类</a:t>
            </a:r>
          </a:p>
        </p:txBody>
      </p:sp>
      <p:pic>
        <p:nvPicPr>
          <p:cNvPr id="4102" name="Picture 6" descr="菠萝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1628775"/>
            <a:ext cx="10350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菠萝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4163" y="2492375"/>
            <a:ext cx="107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6100" y="4149725"/>
            <a:ext cx="1152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5084763"/>
            <a:ext cx="11525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913" y="4149725"/>
            <a:ext cx="1152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7450" y="5229225"/>
            <a:ext cx="1152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72225" y="1484313"/>
            <a:ext cx="18002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49 -0.01248 L -0.11389 -0.311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0" y="-14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05 -0.02104 L -0.22448 -0.1153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-4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64 -0.00232 L 0.39931 0.35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0" y="17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5 -0.00254 L -0.03941 -0.0235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0" y="-1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-0.00254 L -0.23628 0.0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10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82659E-7 L -0.49895 0.044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0" y="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2532" name="Picture 4" descr="图片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solidFill>
            <a:srgbClr val="D5C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WordArt 5"/>
          <p:cNvSpPr>
            <a:spLocks noChangeArrowheads="1" noChangeShapeType="1"/>
          </p:cNvSpPr>
          <p:nvPr/>
        </p:nvSpPr>
        <p:spPr bwMode="auto">
          <a:xfrm>
            <a:off x="1403350" y="1628775"/>
            <a:ext cx="6553200" cy="33131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8000" kern="1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68999"/>
                    </a:srgbClr>
                  </a:outerShdw>
                </a:effectLst>
                <a:latin typeface="方正启体简体"/>
              </a:rPr>
              <a:t>一起植棵知识树</a:t>
            </a:r>
          </a:p>
        </p:txBody>
      </p:sp>
      <p:sp>
        <p:nvSpPr>
          <p:cNvPr id="22534" name="WordArt 6"/>
          <p:cNvSpPr>
            <a:spLocks noChangeArrowheads="1" noChangeShapeType="1"/>
          </p:cNvSpPr>
          <p:nvPr/>
        </p:nvSpPr>
        <p:spPr bwMode="auto">
          <a:xfrm>
            <a:off x="5076825" y="620713"/>
            <a:ext cx="338455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归纳小结，体验快乐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0" y="549275"/>
            <a:ext cx="2555875" cy="1400175"/>
            <a:chOff x="0" y="0"/>
            <a:chExt cx="1565" cy="882"/>
          </a:xfrm>
        </p:grpSpPr>
        <p:sp>
          <p:nvSpPr>
            <p:cNvPr id="23555" name="Arc 3"/>
            <p:cNvSpPr/>
            <p:nvPr/>
          </p:nvSpPr>
          <p:spPr bwMode="auto">
            <a:xfrm rot="4935611">
              <a:off x="426" y="592"/>
              <a:ext cx="286" cy="291"/>
            </a:xfrm>
            <a:custGeom>
              <a:avLst/>
              <a:gdLst>
                <a:gd name="G0" fmla="+- 0 0 0"/>
                <a:gd name="G1" fmla="+- 20702 0 0"/>
                <a:gd name="G2" fmla="+- 21600 0 0"/>
                <a:gd name="T0" fmla="*/ 6165 w 17057"/>
                <a:gd name="T1" fmla="*/ 0 h 20702"/>
                <a:gd name="T2" fmla="*/ 17057 w 17057"/>
                <a:gd name="T3" fmla="*/ 7450 h 20702"/>
                <a:gd name="T4" fmla="*/ 0 w 17057"/>
                <a:gd name="T5" fmla="*/ 20702 h 20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57" h="20702" fill="none" extrusionOk="0">
                  <a:moveTo>
                    <a:pt x="6164" y="0"/>
                  </a:moveTo>
                  <a:cubicBezTo>
                    <a:pt x="10483" y="1286"/>
                    <a:pt x="14292" y="3891"/>
                    <a:pt x="17057" y="7449"/>
                  </a:cubicBezTo>
                </a:path>
                <a:path w="17057" h="20702" stroke="0" extrusionOk="0">
                  <a:moveTo>
                    <a:pt x="6164" y="0"/>
                  </a:moveTo>
                  <a:cubicBezTo>
                    <a:pt x="10483" y="1286"/>
                    <a:pt x="14292" y="3891"/>
                    <a:pt x="17057" y="7449"/>
                  </a:cubicBezTo>
                  <a:lnTo>
                    <a:pt x="0" y="20702"/>
                  </a:lnTo>
                  <a:close/>
                </a:path>
              </a:pathLst>
            </a:custGeom>
            <a:noFill/>
            <a:ln w="762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6" name="Oval 4"/>
            <p:cNvSpPr>
              <a:spLocks noChangeArrowheads="1"/>
            </p:cNvSpPr>
            <p:nvPr/>
          </p:nvSpPr>
          <p:spPr bwMode="auto">
            <a:xfrm>
              <a:off x="0" y="0"/>
              <a:ext cx="1557" cy="7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33CC">
                    <a:alpha val="73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105" y="84"/>
              <a:ext cx="146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006600"/>
                  </a:solidFill>
                  <a:ea typeface="楷体_GB2312" pitchFamily="49" charset="-122"/>
                </a:rPr>
                <a:t>字母同，相同字母指数同</a:t>
              </a:r>
            </a:p>
          </p:txBody>
        </p:sp>
      </p:grpSp>
      <p:grpSp>
        <p:nvGrpSpPr>
          <p:cNvPr id="23558" name="Group 6"/>
          <p:cNvGrpSpPr/>
          <p:nvPr/>
        </p:nvGrpSpPr>
        <p:grpSpPr bwMode="auto">
          <a:xfrm>
            <a:off x="0" y="1460500"/>
            <a:ext cx="3708400" cy="1841500"/>
            <a:chOff x="0" y="0"/>
            <a:chExt cx="2336" cy="1160"/>
          </a:xfrm>
        </p:grpSpPr>
        <p:sp>
          <p:nvSpPr>
            <p:cNvPr id="23559" name="Arc 7"/>
            <p:cNvSpPr/>
            <p:nvPr/>
          </p:nvSpPr>
          <p:spPr bwMode="auto">
            <a:xfrm rot="2053503">
              <a:off x="567" y="877"/>
              <a:ext cx="385" cy="283"/>
            </a:xfrm>
            <a:custGeom>
              <a:avLst/>
              <a:gdLst>
                <a:gd name="G0" fmla="+- 5925 0 0"/>
                <a:gd name="G1" fmla="+- 21600 0 0"/>
                <a:gd name="G2" fmla="+- 21600 0 0"/>
                <a:gd name="T0" fmla="*/ 0 w 22982"/>
                <a:gd name="T1" fmla="*/ 828 h 21600"/>
                <a:gd name="T2" fmla="*/ 22982 w 22982"/>
                <a:gd name="T3" fmla="*/ 8348 h 21600"/>
                <a:gd name="T4" fmla="*/ 5925 w 2298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82" h="21600" fill="none" extrusionOk="0">
                  <a:moveTo>
                    <a:pt x="0" y="828"/>
                  </a:moveTo>
                  <a:cubicBezTo>
                    <a:pt x="1927" y="278"/>
                    <a:pt x="3921" y="-1"/>
                    <a:pt x="5925" y="0"/>
                  </a:cubicBezTo>
                  <a:cubicBezTo>
                    <a:pt x="12594" y="0"/>
                    <a:pt x="18890" y="3081"/>
                    <a:pt x="22982" y="8347"/>
                  </a:cubicBezTo>
                </a:path>
                <a:path w="22982" h="21600" stroke="0" extrusionOk="0">
                  <a:moveTo>
                    <a:pt x="0" y="828"/>
                  </a:moveTo>
                  <a:cubicBezTo>
                    <a:pt x="1927" y="278"/>
                    <a:pt x="3921" y="-1"/>
                    <a:pt x="5925" y="0"/>
                  </a:cubicBezTo>
                  <a:cubicBezTo>
                    <a:pt x="12594" y="0"/>
                    <a:pt x="18890" y="3081"/>
                    <a:pt x="22982" y="8347"/>
                  </a:cubicBezTo>
                  <a:lnTo>
                    <a:pt x="5925" y="21600"/>
                  </a:lnTo>
                  <a:close/>
                </a:path>
              </a:pathLst>
            </a:custGeom>
            <a:noFill/>
            <a:ln w="762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3560" name="Group 8"/>
            <p:cNvGrpSpPr/>
            <p:nvPr/>
          </p:nvGrpSpPr>
          <p:grpSpPr bwMode="auto">
            <a:xfrm>
              <a:off x="0" y="287"/>
              <a:ext cx="1111" cy="561"/>
              <a:chOff x="0" y="0"/>
              <a:chExt cx="1089" cy="515"/>
            </a:xfrm>
          </p:grpSpPr>
          <p:sp>
            <p:nvSpPr>
              <p:cNvPr id="23561" name="Oval 9"/>
              <p:cNvSpPr>
                <a:spLocks noChangeArrowheads="1"/>
              </p:cNvSpPr>
              <p:nvPr/>
            </p:nvSpPr>
            <p:spPr bwMode="auto">
              <a:xfrm>
                <a:off x="90" y="0"/>
                <a:ext cx="862" cy="515"/>
              </a:xfrm>
              <a:prstGeom prst="ellipse">
                <a:avLst/>
              </a:prstGeom>
              <a:solidFill>
                <a:srgbClr val="FFFF00"/>
              </a:solidFill>
              <a:ln w="28575" cap="sq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562" name="Text Box 10"/>
              <p:cNvSpPr txBox="1">
                <a:spLocks noChangeArrowheads="1"/>
              </p:cNvSpPr>
              <p:nvPr/>
            </p:nvSpPr>
            <p:spPr bwMode="auto">
              <a:xfrm>
                <a:off x="0" y="61"/>
                <a:ext cx="1089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  <a:flatTx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3200">
                    <a:solidFill>
                      <a:srgbClr val="0000FF"/>
                    </a:solidFill>
                  </a:rPr>
                  <a:t>同类项</a:t>
                </a:r>
              </a:p>
            </p:txBody>
          </p:sp>
        </p:grpSp>
        <p:sp>
          <p:nvSpPr>
            <p:cNvPr id="23563" name="Arc 11"/>
            <p:cNvSpPr/>
            <p:nvPr/>
          </p:nvSpPr>
          <p:spPr bwMode="auto">
            <a:xfrm rot="20139255" flipH="1">
              <a:off x="1292" y="469"/>
              <a:ext cx="953" cy="525"/>
            </a:xfrm>
            <a:custGeom>
              <a:avLst/>
              <a:gdLst>
                <a:gd name="G0" fmla="+- 0 0 0"/>
                <a:gd name="G1" fmla="+- 18652 0 0"/>
                <a:gd name="G2" fmla="+- 21600 0 0"/>
                <a:gd name="T0" fmla="*/ 10893 w 20756"/>
                <a:gd name="T1" fmla="*/ 0 h 18652"/>
                <a:gd name="T2" fmla="*/ 20756 w 20756"/>
                <a:gd name="T3" fmla="*/ 12674 h 18652"/>
                <a:gd name="T4" fmla="*/ 0 w 20756"/>
                <a:gd name="T5" fmla="*/ 18652 h 18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56" h="18652" fill="none" extrusionOk="0">
                  <a:moveTo>
                    <a:pt x="10893" y="-1"/>
                  </a:moveTo>
                  <a:cubicBezTo>
                    <a:pt x="15687" y="2799"/>
                    <a:pt x="19219" y="7338"/>
                    <a:pt x="20756" y="12673"/>
                  </a:cubicBezTo>
                </a:path>
                <a:path w="20756" h="18652" stroke="0" extrusionOk="0">
                  <a:moveTo>
                    <a:pt x="10893" y="-1"/>
                  </a:moveTo>
                  <a:cubicBezTo>
                    <a:pt x="15687" y="2799"/>
                    <a:pt x="19219" y="7338"/>
                    <a:pt x="20756" y="12673"/>
                  </a:cubicBezTo>
                  <a:lnTo>
                    <a:pt x="0" y="18652"/>
                  </a:lnTo>
                  <a:close/>
                </a:path>
              </a:pathLst>
            </a:custGeom>
            <a:noFill/>
            <a:ln w="889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4" name="Oval 12"/>
            <p:cNvSpPr>
              <a:spLocks noChangeArrowheads="1"/>
            </p:cNvSpPr>
            <p:nvPr/>
          </p:nvSpPr>
          <p:spPr bwMode="auto">
            <a:xfrm>
              <a:off x="1292" y="0"/>
              <a:ext cx="953" cy="696"/>
            </a:xfrm>
            <a:prstGeom prst="ellipse">
              <a:avLst/>
            </a:prstGeom>
            <a:solidFill>
              <a:srgbClr val="FFFF00"/>
            </a:solidFill>
            <a:ln w="28575" cap="sq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3565" name="Group 13"/>
            <p:cNvGrpSpPr/>
            <p:nvPr/>
          </p:nvGrpSpPr>
          <p:grpSpPr bwMode="auto">
            <a:xfrm>
              <a:off x="1247" y="14"/>
              <a:ext cx="1089" cy="546"/>
              <a:chOff x="0" y="0"/>
              <a:chExt cx="1089" cy="546"/>
            </a:xfrm>
          </p:grpSpPr>
          <p:sp>
            <p:nvSpPr>
              <p:cNvPr id="23566" name="Text Box 1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08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  <a:flatTx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2800">
                    <a:solidFill>
                      <a:srgbClr val="0000FF"/>
                    </a:solidFill>
                  </a:rPr>
                  <a:t>合并</a:t>
                </a:r>
              </a:p>
            </p:txBody>
          </p:sp>
          <p:sp>
            <p:nvSpPr>
              <p:cNvPr id="23567" name="Rectangle 15"/>
              <p:cNvSpPr>
                <a:spLocks noChangeArrowheads="1"/>
              </p:cNvSpPr>
              <p:nvPr/>
            </p:nvSpPr>
            <p:spPr bwMode="auto">
              <a:xfrm>
                <a:off x="137" y="219"/>
                <a:ext cx="79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dirty="0">
                    <a:solidFill>
                      <a:srgbClr val="0000FF"/>
                    </a:solidFill>
                  </a:rPr>
                  <a:t>同类项</a:t>
                </a:r>
              </a:p>
            </p:txBody>
          </p:sp>
        </p:grpSp>
      </p:grpSp>
      <p:grpSp>
        <p:nvGrpSpPr>
          <p:cNvPr id="23568" name="Group 16"/>
          <p:cNvGrpSpPr/>
          <p:nvPr/>
        </p:nvGrpSpPr>
        <p:grpSpPr bwMode="auto">
          <a:xfrm>
            <a:off x="6516688" y="2205038"/>
            <a:ext cx="2160587" cy="1244600"/>
            <a:chOff x="0" y="0"/>
            <a:chExt cx="1361" cy="784"/>
          </a:xfrm>
        </p:grpSpPr>
        <p:grpSp>
          <p:nvGrpSpPr>
            <p:cNvPr id="23569" name="Group 17"/>
            <p:cNvGrpSpPr/>
            <p:nvPr/>
          </p:nvGrpSpPr>
          <p:grpSpPr bwMode="auto">
            <a:xfrm>
              <a:off x="0" y="0"/>
              <a:ext cx="1271" cy="784"/>
              <a:chOff x="0" y="0"/>
              <a:chExt cx="1316" cy="966"/>
            </a:xfrm>
          </p:grpSpPr>
          <p:sp>
            <p:nvSpPr>
              <p:cNvPr id="23570" name="Arc 18"/>
              <p:cNvSpPr/>
              <p:nvPr/>
            </p:nvSpPr>
            <p:spPr bwMode="auto">
              <a:xfrm rot="6207241">
                <a:off x="361" y="680"/>
                <a:ext cx="286" cy="283"/>
              </a:xfrm>
              <a:custGeom>
                <a:avLst/>
                <a:gdLst>
                  <a:gd name="G0" fmla="+- 0 0 0"/>
                  <a:gd name="G1" fmla="+- 21591 0 0"/>
                  <a:gd name="G2" fmla="+- 21600 0 0"/>
                  <a:gd name="T0" fmla="*/ 622 w 17057"/>
                  <a:gd name="T1" fmla="*/ 0 h 21591"/>
                  <a:gd name="T2" fmla="*/ 17057 w 17057"/>
                  <a:gd name="T3" fmla="*/ 8339 h 21591"/>
                  <a:gd name="T4" fmla="*/ 0 w 17057"/>
                  <a:gd name="T5" fmla="*/ 21591 h 21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057" h="21591" fill="none" extrusionOk="0">
                    <a:moveTo>
                      <a:pt x="622" y="-1"/>
                    </a:moveTo>
                    <a:cubicBezTo>
                      <a:pt x="7070" y="185"/>
                      <a:pt x="13098" y="3244"/>
                      <a:pt x="17057" y="8338"/>
                    </a:cubicBezTo>
                  </a:path>
                  <a:path w="17057" h="21591" stroke="0" extrusionOk="0">
                    <a:moveTo>
                      <a:pt x="622" y="-1"/>
                    </a:moveTo>
                    <a:cubicBezTo>
                      <a:pt x="7070" y="185"/>
                      <a:pt x="13098" y="3244"/>
                      <a:pt x="17057" y="8338"/>
                    </a:cubicBezTo>
                    <a:lnTo>
                      <a:pt x="0" y="21591"/>
                    </a:lnTo>
                    <a:close/>
                  </a:path>
                </a:pathLst>
              </a:custGeom>
              <a:noFill/>
              <a:ln w="762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571" name="Oval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16" cy="7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33CC">
                      <a:alpha val="73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45" y="126"/>
              <a:ext cx="1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006600"/>
                  </a:solidFill>
                  <a:ea typeface="楷体_GB2312" pitchFamily="49" charset="-122"/>
                </a:rPr>
                <a:t>找、移、并</a:t>
              </a:r>
            </a:p>
          </p:txBody>
        </p:sp>
      </p:grpSp>
      <p:grpSp>
        <p:nvGrpSpPr>
          <p:cNvPr id="23573" name="Group 21"/>
          <p:cNvGrpSpPr/>
          <p:nvPr/>
        </p:nvGrpSpPr>
        <p:grpSpPr bwMode="auto">
          <a:xfrm>
            <a:off x="4067175" y="981075"/>
            <a:ext cx="3529013" cy="1490663"/>
            <a:chOff x="0" y="0"/>
            <a:chExt cx="2223" cy="939"/>
          </a:xfrm>
        </p:grpSpPr>
        <p:grpSp>
          <p:nvGrpSpPr>
            <p:cNvPr id="23574" name="Group 22"/>
            <p:cNvGrpSpPr/>
            <p:nvPr/>
          </p:nvGrpSpPr>
          <p:grpSpPr bwMode="auto">
            <a:xfrm>
              <a:off x="0" y="0"/>
              <a:ext cx="2223" cy="939"/>
              <a:chOff x="0" y="0"/>
              <a:chExt cx="1361" cy="757"/>
            </a:xfrm>
          </p:grpSpPr>
          <p:sp>
            <p:nvSpPr>
              <p:cNvPr id="23575" name="Arc 23"/>
              <p:cNvSpPr/>
              <p:nvPr/>
            </p:nvSpPr>
            <p:spPr bwMode="auto">
              <a:xfrm rot="6207241">
                <a:off x="225" y="473"/>
                <a:ext cx="286" cy="282"/>
              </a:xfrm>
              <a:custGeom>
                <a:avLst/>
                <a:gdLst>
                  <a:gd name="G0" fmla="+- 0 0 0"/>
                  <a:gd name="G1" fmla="+- 21506 0 0"/>
                  <a:gd name="G2" fmla="+- 21600 0 0"/>
                  <a:gd name="T0" fmla="*/ 2011 w 17057"/>
                  <a:gd name="T1" fmla="*/ 0 h 21506"/>
                  <a:gd name="T2" fmla="*/ 17057 w 17057"/>
                  <a:gd name="T3" fmla="*/ 8254 h 21506"/>
                  <a:gd name="T4" fmla="*/ 0 w 17057"/>
                  <a:gd name="T5" fmla="*/ 21506 h 21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057" h="21506" fill="none" extrusionOk="0">
                    <a:moveTo>
                      <a:pt x="2011" y="-1"/>
                    </a:moveTo>
                    <a:cubicBezTo>
                      <a:pt x="7951" y="555"/>
                      <a:pt x="13396" y="3542"/>
                      <a:pt x="17057" y="8253"/>
                    </a:cubicBezTo>
                  </a:path>
                  <a:path w="17057" h="21506" stroke="0" extrusionOk="0">
                    <a:moveTo>
                      <a:pt x="2011" y="-1"/>
                    </a:moveTo>
                    <a:cubicBezTo>
                      <a:pt x="7951" y="555"/>
                      <a:pt x="13396" y="3542"/>
                      <a:pt x="17057" y="8253"/>
                    </a:cubicBezTo>
                    <a:lnTo>
                      <a:pt x="0" y="21506"/>
                    </a:lnTo>
                    <a:close/>
                  </a:path>
                </a:pathLst>
              </a:custGeom>
              <a:noFill/>
              <a:ln w="762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576" name="Oval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61" cy="54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33CC">
                      <a:alpha val="73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273" y="39"/>
              <a:ext cx="1905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006600"/>
                  </a:solidFill>
                  <a:ea typeface="楷体_GB2312" pitchFamily="49" charset="-122"/>
                </a:rPr>
                <a:t>系数相加，字母与字母指数不变</a:t>
              </a:r>
            </a:p>
          </p:txBody>
        </p:sp>
      </p:grpSp>
      <p:sp>
        <p:nvSpPr>
          <p:cNvPr id="23578" name="Arc 26"/>
          <p:cNvSpPr/>
          <p:nvPr/>
        </p:nvSpPr>
        <p:spPr bwMode="auto">
          <a:xfrm rot="5400000">
            <a:off x="2532857" y="3091656"/>
            <a:ext cx="1598612" cy="1552575"/>
          </a:xfrm>
          <a:custGeom>
            <a:avLst/>
            <a:gdLst>
              <a:gd name="G0" fmla="+- 14370 0 0"/>
              <a:gd name="G1" fmla="+- 21600 0 0"/>
              <a:gd name="G2" fmla="+- 21600 0 0"/>
              <a:gd name="T0" fmla="*/ 0 w 21563"/>
              <a:gd name="T1" fmla="*/ 5474 h 21600"/>
              <a:gd name="T2" fmla="*/ 21563 w 21563"/>
              <a:gd name="T3" fmla="*/ 1233 h 21600"/>
              <a:gd name="T4" fmla="*/ 14370 w 215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3" h="21600" fill="none" extrusionOk="0">
                <a:moveTo>
                  <a:pt x="-1" y="5473"/>
                </a:moveTo>
                <a:cubicBezTo>
                  <a:pt x="3956" y="1948"/>
                  <a:pt x="9070" y="-1"/>
                  <a:pt x="14370" y="0"/>
                </a:cubicBezTo>
                <a:cubicBezTo>
                  <a:pt x="16820" y="0"/>
                  <a:pt x="19252" y="416"/>
                  <a:pt x="21563" y="1232"/>
                </a:cubicBezTo>
              </a:path>
              <a:path w="21563" h="21600" stroke="0" extrusionOk="0">
                <a:moveTo>
                  <a:pt x="-1" y="5473"/>
                </a:moveTo>
                <a:cubicBezTo>
                  <a:pt x="3956" y="1948"/>
                  <a:pt x="9070" y="-1"/>
                  <a:pt x="14370" y="0"/>
                </a:cubicBezTo>
                <a:cubicBezTo>
                  <a:pt x="16820" y="0"/>
                  <a:pt x="19252" y="416"/>
                  <a:pt x="21563" y="1232"/>
                </a:cubicBezTo>
                <a:lnTo>
                  <a:pt x="14370" y="21600"/>
                </a:lnTo>
                <a:close/>
              </a:path>
            </a:pathLst>
          </a:custGeom>
          <a:noFill/>
          <a:ln w="889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9" name="Arc 27"/>
          <p:cNvSpPr/>
          <p:nvPr/>
        </p:nvSpPr>
        <p:spPr bwMode="auto">
          <a:xfrm rot="17790094" flipH="1">
            <a:off x="4325144" y="4871244"/>
            <a:ext cx="2514600" cy="1147762"/>
          </a:xfrm>
          <a:custGeom>
            <a:avLst/>
            <a:gdLst>
              <a:gd name="G0" fmla="+- 14635 0 0"/>
              <a:gd name="G1" fmla="+- 21600 0 0"/>
              <a:gd name="G2" fmla="+- 21600 0 0"/>
              <a:gd name="T0" fmla="*/ 0 w 36235"/>
              <a:gd name="T1" fmla="*/ 5714 h 25703"/>
              <a:gd name="T2" fmla="*/ 35842 w 36235"/>
              <a:gd name="T3" fmla="*/ 25703 h 25703"/>
              <a:gd name="T4" fmla="*/ 14635 w 36235"/>
              <a:gd name="T5" fmla="*/ 21600 h 25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35" h="25703" fill="none" extrusionOk="0">
                <a:moveTo>
                  <a:pt x="-1" y="5713"/>
                </a:moveTo>
                <a:cubicBezTo>
                  <a:pt x="3988" y="2039"/>
                  <a:pt x="9212" y="-1"/>
                  <a:pt x="14635" y="0"/>
                </a:cubicBezTo>
                <a:cubicBezTo>
                  <a:pt x="26564" y="0"/>
                  <a:pt x="36235" y="9670"/>
                  <a:pt x="36235" y="21600"/>
                </a:cubicBezTo>
                <a:cubicBezTo>
                  <a:pt x="36235" y="22977"/>
                  <a:pt x="36103" y="24350"/>
                  <a:pt x="35841" y="25702"/>
                </a:cubicBezTo>
              </a:path>
              <a:path w="36235" h="25703" stroke="0" extrusionOk="0">
                <a:moveTo>
                  <a:pt x="-1" y="5713"/>
                </a:moveTo>
                <a:cubicBezTo>
                  <a:pt x="3988" y="2039"/>
                  <a:pt x="9212" y="-1"/>
                  <a:pt x="14635" y="0"/>
                </a:cubicBezTo>
                <a:cubicBezTo>
                  <a:pt x="26564" y="0"/>
                  <a:pt x="36235" y="9670"/>
                  <a:pt x="36235" y="21600"/>
                </a:cubicBezTo>
                <a:cubicBezTo>
                  <a:pt x="36235" y="22977"/>
                  <a:pt x="36103" y="24350"/>
                  <a:pt x="35841" y="25702"/>
                </a:cubicBezTo>
                <a:lnTo>
                  <a:pt x="14635" y="21600"/>
                </a:lnTo>
                <a:close/>
              </a:path>
            </a:pathLst>
          </a:custGeom>
          <a:noFill/>
          <a:ln w="889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0" name="Arc 28"/>
          <p:cNvSpPr/>
          <p:nvPr/>
        </p:nvSpPr>
        <p:spPr bwMode="auto">
          <a:xfrm rot="642198">
            <a:off x="2411413" y="3573463"/>
            <a:ext cx="1514475" cy="1544637"/>
          </a:xfrm>
          <a:custGeom>
            <a:avLst/>
            <a:gdLst>
              <a:gd name="G0" fmla="+- 0 0 0"/>
              <a:gd name="G1" fmla="+- 21487 0 0"/>
              <a:gd name="G2" fmla="+- 21600 0 0"/>
              <a:gd name="T0" fmla="*/ 2209 w 20426"/>
              <a:gd name="T1" fmla="*/ 0 h 21487"/>
              <a:gd name="T2" fmla="*/ 20426 w 20426"/>
              <a:gd name="T3" fmla="*/ 14462 h 21487"/>
              <a:gd name="T4" fmla="*/ 0 w 20426"/>
              <a:gd name="T5" fmla="*/ 21487 h 21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26" h="21487" fill="none" extrusionOk="0">
                <a:moveTo>
                  <a:pt x="2208" y="0"/>
                </a:moveTo>
                <a:cubicBezTo>
                  <a:pt x="10579" y="860"/>
                  <a:pt x="17688" y="6504"/>
                  <a:pt x="20425" y="14462"/>
                </a:cubicBezTo>
              </a:path>
              <a:path w="20426" h="21487" stroke="0" extrusionOk="0">
                <a:moveTo>
                  <a:pt x="2208" y="0"/>
                </a:moveTo>
                <a:cubicBezTo>
                  <a:pt x="10579" y="860"/>
                  <a:pt x="17688" y="6504"/>
                  <a:pt x="20425" y="14462"/>
                </a:cubicBezTo>
                <a:lnTo>
                  <a:pt x="0" y="21487"/>
                </a:lnTo>
                <a:close/>
              </a:path>
            </a:pathLst>
          </a:custGeom>
          <a:noFill/>
          <a:ln w="889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1" name="Arc 29"/>
          <p:cNvSpPr/>
          <p:nvPr/>
        </p:nvSpPr>
        <p:spPr bwMode="auto">
          <a:xfrm rot="1949735">
            <a:off x="1298575" y="3987800"/>
            <a:ext cx="2449513" cy="2455863"/>
          </a:xfrm>
          <a:custGeom>
            <a:avLst/>
            <a:gdLst>
              <a:gd name="G0" fmla="+- 0 0 0"/>
              <a:gd name="G1" fmla="+- 21112 0 0"/>
              <a:gd name="G2" fmla="+- 21600 0 0"/>
              <a:gd name="T0" fmla="*/ 4567 w 21600"/>
              <a:gd name="T1" fmla="*/ 0 h 22767"/>
              <a:gd name="T2" fmla="*/ 21536 w 21600"/>
              <a:gd name="T3" fmla="*/ 22767 h 22767"/>
              <a:gd name="T4" fmla="*/ 0 w 21600"/>
              <a:gd name="T5" fmla="*/ 21112 h 22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767" fill="none" extrusionOk="0">
                <a:moveTo>
                  <a:pt x="4566" y="0"/>
                </a:moveTo>
                <a:cubicBezTo>
                  <a:pt x="14506" y="2150"/>
                  <a:pt x="21600" y="10942"/>
                  <a:pt x="21600" y="21112"/>
                </a:cubicBezTo>
                <a:cubicBezTo>
                  <a:pt x="21600" y="21664"/>
                  <a:pt x="21578" y="22216"/>
                  <a:pt x="21536" y="22767"/>
                </a:cubicBezTo>
              </a:path>
              <a:path w="21600" h="22767" stroke="0" extrusionOk="0">
                <a:moveTo>
                  <a:pt x="4566" y="0"/>
                </a:moveTo>
                <a:cubicBezTo>
                  <a:pt x="14506" y="2150"/>
                  <a:pt x="21600" y="10942"/>
                  <a:pt x="21600" y="21112"/>
                </a:cubicBezTo>
                <a:cubicBezTo>
                  <a:pt x="21600" y="21664"/>
                  <a:pt x="21578" y="22216"/>
                  <a:pt x="21536" y="22767"/>
                </a:cubicBezTo>
                <a:lnTo>
                  <a:pt x="0" y="21112"/>
                </a:lnTo>
                <a:close/>
              </a:path>
            </a:pathLst>
          </a:custGeom>
          <a:noFill/>
          <a:ln w="889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2" name="Arc 30"/>
          <p:cNvSpPr/>
          <p:nvPr/>
        </p:nvSpPr>
        <p:spPr bwMode="auto">
          <a:xfrm rot="19266064" flipH="1">
            <a:off x="3995738" y="2133600"/>
            <a:ext cx="4538662" cy="2135188"/>
          </a:xfrm>
          <a:custGeom>
            <a:avLst/>
            <a:gdLst>
              <a:gd name="G0" fmla="+- 0 0 0"/>
              <a:gd name="G1" fmla="+- 14815 0 0"/>
              <a:gd name="G2" fmla="+- 21600 0 0"/>
              <a:gd name="T0" fmla="*/ 15718 w 20427"/>
              <a:gd name="T1" fmla="*/ 0 h 14815"/>
              <a:gd name="T2" fmla="*/ 20427 w 20427"/>
              <a:gd name="T3" fmla="*/ 7794 h 14815"/>
              <a:gd name="T4" fmla="*/ 0 w 20427"/>
              <a:gd name="T5" fmla="*/ 14815 h 14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27" h="14815" fill="none" extrusionOk="0">
                <a:moveTo>
                  <a:pt x="15718" y="-1"/>
                </a:moveTo>
                <a:cubicBezTo>
                  <a:pt x="17823" y="2233"/>
                  <a:pt x="19429" y="4890"/>
                  <a:pt x="20427" y="7793"/>
                </a:cubicBezTo>
              </a:path>
              <a:path w="20427" h="14815" stroke="0" extrusionOk="0">
                <a:moveTo>
                  <a:pt x="15718" y="-1"/>
                </a:moveTo>
                <a:cubicBezTo>
                  <a:pt x="17823" y="2233"/>
                  <a:pt x="19429" y="4890"/>
                  <a:pt x="20427" y="7793"/>
                </a:cubicBezTo>
                <a:lnTo>
                  <a:pt x="0" y="14815"/>
                </a:lnTo>
                <a:close/>
              </a:path>
            </a:pathLst>
          </a:custGeom>
          <a:noFill/>
          <a:ln w="889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3" name="Arc 31"/>
          <p:cNvSpPr/>
          <p:nvPr/>
        </p:nvSpPr>
        <p:spPr bwMode="auto">
          <a:xfrm rot="21143622" flipH="1">
            <a:off x="4572000" y="3860800"/>
            <a:ext cx="2016125" cy="981075"/>
          </a:xfrm>
          <a:custGeom>
            <a:avLst/>
            <a:gdLst>
              <a:gd name="G0" fmla="+- 0 0 0"/>
              <a:gd name="G1" fmla="+- 18903 0 0"/>
              <a:gd name="G2" fmla="+- 21600 0 0"/>
              <a:gd name="T0" fmla="*/ 10452 w 20756"/>
              <a:gd name="T1" fmla="*/ 0 h 18903"/>
              <a:gd name="T2" fmla="*/ 20756 w 20756"/>
              <a:gd name="T3" fmla="*/ 12925 h 18903"/>
              <a:gd name="T4" fmla="*/ 0 w 20756"/>
              <a:gd name="T5" fmla="*/ 18903 h 18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56" h="18903" fill="none" extrusionOk="0">
                <a:moveTo>
                  <a:pt x="10451" y="0"/>
                </a:moveTo>
                <a:cubicBezTo>
                  <a:pt x="15464" y="2771"/>
                  <a:pt x="19171" y="7420"/>
                  <a:pt x="20756" y="12924"/>
                </a:cubicBezTo>
              </a:path>
              <a:path w="20756" h="18903" stroke="0" extrusionOk="0">
                <a:moveTo>
                  <a:pt x="10451" y="0"/>
                </a:moveTo>
                <a:cubicBezTo>
                  <a:pt x="15464" y="2771"/>
                  <a:pt x="19171" y="7420"/>
                  <a:pt x="20756" y="12924"/>
                </a:cubicBezTo>
                <a:lnTo>
                  <a:pt x="0" y="18903"/>
                </a:lnTo>
                <a:close/>
              </a:path>
            </a:pathLst>
          </a:custGeom>
          <a:noFill/>
          <a:ln w="889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987675" y="5092700"/>
            <a:ext cx="2232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>
                <a:solidFill>
                  <a:srgbClr val="0000FF"/>
                </a:solidFill>
                <a:ea typeface="黑体" panose="02010609060101010101" charset="-122"/>
              </a:rPr>
              <a:t>合并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3059113" y="5595938"/>
            <a:ext cx="2087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>
                <a:solidFill>
                  <a:srgbClr val="0000FF"/>
                </a:solidFill>
                <a:ea typeface="黑体" panose="02010609060101010101" charset="-122"/>
              </a:rPr>
              <a:t>同类项</a:t>
            </a:r>
          </a:p>
        </p:txBody>
      </p:sp>
      <p:pic>
        <p:nvPicPr>
          <p:cNvPr id="23586" name="Picture 34" descr="MCj0343345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4994275"/>
            <a:ext cx="223202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87" name="Group 35"/>
          <p:cNvGrpSpPr/>
          <p:nvPr/>
        </p:nvGrpSpPr>
        <p:grpSpPr bwMode="auto">
          <a:xfrm>
            <a:off x="1042988" y="2205038"/>
            <a:ext cx="7335837" cy="2230437"/>
            <a:chOff x="0" y="0"/>
            <a:chExt cx="4621" cy="1405"/>
          </a:xfrm>
        </p:grpSpPr>
        <p:grpSp>
          <p:nvGrpSpPr>
            <p:cNvPr id="23588" name="Group 36"/>
            <p:cNvGrpSpPr/>
            <p:nvPr/>
          </p:nvGrpSpPr>
          <p:grpSpPr bwMode="auto">
            <a:xfrm>
              <a:off x="1452" y="0"/>
              <a:ext cx="1225" cy="720"/>
              <a:chOff x="0" y="0"/>
              <a:chExt cx="1225" cy="720"/>
            </a:xfrm>
          </p:grpSpPr>
          <p:sp>
            <p:nvSpPr>
              <p:cNvPr id="23589" name="Oval 3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25" cy="720"/>
              </a:xfrm>
              <a:prstGeom prst="ellipse">
                <a:avLst/>
              </a:prstGeom>
              <a:gradFill rotWithShape="1">
                <a:gsLst>
                  <a:gs pos="0">
                    <a:srgbClr val="99FF33">
                      <a:gamma/>
                      <a:tint val="0"/>
                      <a:invGamma/>
                    </a:srgbClr>
                  </a:gs>
                  <a:gs pos="100000">
                    <a:srgbClr val="99FF33"/>
                  </a:gs>
                </a:gsLst>
                <a:path path="shape">
                  <a:fillToRect l="50000" t="50000" r="50000" b="50000"/>
                </a:path>
              </a:gradFill>
              <a:ln w="28575" cap="sq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590" name="Text Box 38"/>
              <p:cNvSpPr txBox="1">
                <a:spLocks noChangeArrowheads="1"/>
              </p:cNvSpPr>
              <p:nvPr/>
            </p:nvSpPr>
            <p:spPr bwMode="auto">
              <a:xfrm>
                <a:off x="272" y="140"/>
                <a:ext cx="72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法则</a:t>
                </a:r>
              </a:p>
            </p:txBody>
          </p:sp>
        </p:grpSp>
        <p:grpSp>
          <p:nvGrpSpPr>
            <p:cNvPr id="23591" name="Group 39"/>
            <p:cNvGrpSpPr/>
            <p:nvPr/>
          </p:nvGrpSpPr>
          <p:grpSpPr bwMode="auto">
            <a:xfrm>
              <a:off x="0" y="437"/>
              <a:ext cx="1361" cy="788"/>
              <a:chOff x="0" y="0"/>
              <a:chExt cx="1361" cy="788"/>
            </a:xfrm>
          </p:grpSpPr>
          <p:sp>
            <p:nvSpPr>
              <p:cNvPr id="23592" name="Oval 40"/>
              <p:cNvSpPr>
                <a:spLocks noChangeArrowheads="1"/>
              </p:cNvSpPr>
              <p:nvPr/>
            </p:nvSpPr>
            <p:spPr bwMode="auto">
              <a:xfrm>
                <a:off x="10" y="0"/>
                <a:ext cx="1351" cy="788"/>
              </a:xfrm>
              <a:prstGeom prst="ellipse">
                <a:avLst/>
              </a:prstGeom>
              <a:gradFill rotWithShape="1">
                <a:gsLst>
                  <a:gs pos="0">
                    <a:srgbClr val="99FF33">
                      <a:gamma/>
                      <a:tint val="0"/>
                      <a:invGamma/>
                    </a:srgbClr>
                  </a:gs>
                  <a:gs pos="100000">
                    <a:srgbClr val="99FF33"/>
                  </a:gs>
                </a:gsLst>
                <a:path path="shape">
                  <a:fillToRect l="50000" t="50000" r="50000" b="50000"/>
                </a:path>
              </a:gradFill>
              <a:ln w="28575" cap="sq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593" name="Text Box 41"/>
              <p:cNvSpPr txBox="1">
                <a:spLocks noChangeArrowheads="1"/>
              </p:cNvSpPr>
              <p:nvPr/>
            </p:nvSpPr>
            <p:spPr bwMode="auto">
              <a:xfrm>
                <a:off x="0" y="181"/>
                <a:ext cx="136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  <a:flatTx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>
                    <a:solidFill>
                      <a:srgbClr val="FF3300"/>
                    </a:solidFill>
                  </a:rPr>
                  <a:t>概念</a:t>
                </a:r>
              </a:p>
            </p:txBody>
          </p:sp>
        </p:grpSp>
        <p:sp>
          <p:nvSpPr>
            <p:cNvPr id="23594" name="Oval 42"/>
            <p:cNvSpPr>
              <a:spLocks noChangeArrowheads="1"/>
            </p:cNvSpPr>
            <p:nvPr/>
          </p:nvSpPr>
          <p:spPr bwMode="auto">
            <a:xfrm>
              <a:off x="2767" y="680"/>
              <a:ext cx="1342" cy="725"/>
            </a:xfrm>
            <a:prstGeom prst="ellipse">
              <a:avLst/>
            </a:prstGeom>
            <a:gradFill rotWithShape="1">
              <a:gsLst>
                <a:gs pos="0">
                  <a:srgbClr val="99FF33">
                    <a:gamma/>
                    <a:tint val="0"/>
                    <a:invGamma/>
                  </a:srgbClr>
                </a:gs>
                <a:gs pos="100000">
                  <a:srgbClr val="99FF33"/>
                </a:gs>
              </a:gsLst>
              <a:path path="shape">
                <a:fillToRect l="50000" t="50000" r="50000" b="50000"/>
              </a:path>
            </a:gradFill>
            <a:ln w="28575" cap="sq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5" name="Text Box 43"/>
            <p:cNvSpPr txBox="1">
              <a:spLocks noChangeArrowheads="1"/>
            </p:cNvSpPr>
            <p:nvPr/>
          </p:nvSpPr>
          <p:spPr bwMode="auto">
            <a:xfrm>
              <a:off x="3039" y="821"/>
              <a:ext cx="158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FFCC"/>
                      </a:gs>
                      <a:gs pos="100000">
                        <a:srgbClr val="FF9999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方法</a:t>
              </a:r>
            </a:p>
          </p:txBody>
        </p:sp>
      </p:grpSp>
      <p:sp>
        <p:nvSpPr>
          <p:cNvPr id="23596" name="WordArt 44"/>
          <p:cNvSpPr>
            <a:spLocks noChangeArrowheads="1" noChangeShapeType="1"/>
          </p:cNvSpPr>
          <p:nvPr/>
        </p:nvSpPr>
        <p:spPr bwMode="auto">
          <a:xfrm>
            <a:off x="5508625" y="188913"/>
            <a:ext cx="338455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归纳小结，体验快乐</a:t>
            </a:r>
          </a:p>
        </p:txBody>
      </p:sp>
      <p:grpSp>
        <p:nvGrpSpPr>
          <p:cNvPr id="23597" name="Group 45"/>
          <p:cNvGrpSpPr/>
          <p:nvPr/>
        </p:nvGrpSpPr>
        <p:grpSpPr bwMode="auto">
          <a:xfrm>
            <a:off x="2484438" y="0"/>
            <a:ext cx="2449512" cy="1490663"/>
            <a:chOff x="0" y="0"/>
            <a:chExt cx="2223" cy="939"/>
          </a:xfrm>
        </p:grpSpPr>
        <p:grpSp>
          <p:nvGrpSpPr>
            <p:cNvPr id="23598" name="Group 46"/>
            <p:cNvGrpSpPr/>
            <p:nvPr/>
          </p:nvGrpSpPr>
          <p:grpSpPr bwMode="auto">
            <a:xfrm>
              <a:off x="0" y="0"/>
              <a:ext cx="2223" cy="939"/>
              <a:chOff x="0" y="0"/>
              <a:chExt cx="1361" cy="757"/>
            </a:xfrm>
          </p:grpSpPr>
          <p:sp>
            <p:nvSpPr>
              <p:cNvPr id="23599" name="Arc 47"/>
              <p:cNvSpPr/>
              <p:nvPr/>
            </p:nvSpPr>
            <p:spPr bwMode="auto">
              <a:xfrm rot="6207241">
                <a:off x="225" y="473"/>
                <a:ext cx="286" cy="282"/>
              </a:xfrm>
              <a:custGeom>
                <a:avLst/>
                <a:gdLst>
                  <a:gd name="G0" fmla="+- 0 0 0"/>
                  <a:gd name="G1" fmla="+- 21506 0 0"/>
                  <a:gd name="G2" fmla="+- 21600 0 0"/>
                  <a:gd name="T0" fmla="*/ 2011 w 17057"/>
                  <a:gd name="T1" fmla="*/ 0 h 21506"/>
                  <a:gd name="T2" fmla="*/ 17057 w 17057"/>
                  <a:gd name="T3" fmla="*/ 8254 h 21506"/>
                  <a:gd name="T4" fmla="*/ 0 w 17057"/>
                  <a:gd name="T5" fmla="*/ 21506 h 21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057" h="21506" fill="none" extrusionOk="0">
                    <a:moveTo>
                      <a:pt x="2011" y="-1"/>
                    </a:moveTo>
                    <a:cubicBezTo>
                      <a:pt x="7951" y="555"/>
                      <a:pt x="13396" y="3542"/>
                      <a:pt x="17057" y="8253"/>
                    </a:cubicBezTo>
                  </a:path>
                  <a:path w="17057" h="21506" stroke="0" extrusionOk="0">
                    <a:moveTo>
                      <a:pt x="2011" y="-1"/>
                    </a:moveTo>
                    <a:cubicBezTo>
                      <a:pt x="7951" y="555"/>
                      <a:pt x="13396" y="3542"/>
                      <a:pt x="17057" y="8253"/>
                    </a:cubicBezTo>
                    <a:lnTo>
                      <a:pt x="0" y="21506"/>
                    </a:lnTo>
                    <a:close/>
                  </a:path>
                </a:pathLst>
              </a:custGeom>
              <a:noFill/>
              <a:ln w="762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61" cy="54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33CC">
                      <a:alpha val="73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3601" name="Text Box 49"/>
            <p:cNvSpPr txBox="1">
              <a:spLocks noChangeArrowheads="1"/>
            </p:cNvSpPr>
            <p:nvPr/>
          </p:nvSpPr>
          <p:spPr bwMode="auto">
            <a:xfrm>
              <a:off x="273" y="39"/>
              <a:ext cx="1905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006600"/>
                  </a:solidFill>
                  <a:ea typeface="楷体_GB2312" pitchFamily="49" charset="-122"/>
                </a:rPr>
                <a:t>把同类项合并成一项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060575"/>
            <a:ext cx="4572000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01737" y="5105400"/>
            <a:ext cx="64944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     知识像一艘船，让它载着我们驶向理想的彼岸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…… </a:t>
            </a:r>
            <a:endParaRPr lang="en-US" altLang="zh-CN" dirty="0">
              <a:solidFill>
                <a:srgbClr val="0000FF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604125" y="32004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124075" y="908050"/>
            <a:ext cx="6192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i="1"/>
              <a:t>谢谢同学们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4978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zh-CN" altLang="en-US" sz="6000" b="1" dirty="0">
                <a:solidFill>
                  <a:srgbClr val="0000FF"/>
                </a:solidFill>
                <a:ea typeface="方正启体简体" pitchFamily="1" charset="-122"/>
              </a:rPr>
              <a:t>水果超市</a:t>
            </a:r>
          </a:p>
        </p:txBody>
      </p:sp>
      <p:pic>
        <p:nvPicPr>
          <p:cNvPr id="5123" name="Picture 3" descr="A2006128154133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1484313"/>
            <a:ext cx="7345363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>
                <a:solidFill>
                  <a:srgbClr val="3333CC"/>
                </a:solidFill>
                <a:ea typeface="方正启体简体" pitchFamily="1" charset="-122"/>
              </a:rPr>
              <a:t>人民币归类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8" name="Picture 4" descr="37_P_12944497601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1141413"/>
            <a:ext cx="7453312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1a988e7922035d62fb7a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4500" y="3933031"/>
            <a:ext cx="26955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55650" y="4581525"/>
            <a:ext cx="78120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ea typeface="方正启体简体" pitchFamily="1" charset="-122"/>
              </a:rPr>
              <a:t>       </a:t>
            </a:r>
            <a:r>
              <a:rPr lang="zh-CN" altLang="en-US" dirty="0" smtClean="0">
                <a:ea typeface="方正启体简体" pitchFamily="1" charset="-122"/>
              </a:rPr>
              <a:t>如</a:t>
            </a:r>
            <a:r>
              <a:rPr lang="zh-CN" altLang="en-US" dirty="0">
                <a:ea typeface="方正启体简体" pitchFamily="1" charset="-122"/>
              </a:rPr>
              <a:t>图是某学校的总体规划图，你能计算出这个学校的占地面积吗？</a:t>
            </a:r>
          </a:p>
        </p:txBody>
      </p:sp>
      <p:grpSp>
        <p:nvGrpSpPr>
          <p:cNvPr id="7171" name="Group 3"/>
          <p:cNvGrpSpPr/>
          <p:nvPr/>
        </p:nvGrpSpPr>
        <p:grpSpPr bwMode="auto">
          <a:xfrm>
            <a:off x="2306638" y="533400"/>
            <a:ext cx="5218112" cy="3917950"/>
            <a:chOff x="0" y="0"/>
            <a:chExt cx="3287" cy="2468"/>
          </a:xfrm>
        </p:grpSpPr>
        <p:sp>
          <p:nvSpPr>
            <p:cNvPr id="7172" name="Rectangle 4" descr="60%"/>
            <p:cNvSpPr>
              <a:spLocks noChangeArrowheads="1"/>
            </p:cNvSpPr>
            <p:nvPr/>
          </p:nvSpPr>
          <p:spPr bwMode="auto">
            <a:xfrm>
              <a:off x="317" y="282"/>
              <a:ext cx="907" cy="104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225" y="282"/>
              <a:ext cx="1678" cy="10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17" y="1326"/>
              <a:ext cx="1951" cy="77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5" name="Rectangle 7" descr="40%"/>
            <p:cNvSpPr>
              <a:spLocks noChangeArrowheads="1"/>
            </p:cNvSpPr>
            <p:nvPr/>
          </p:nvSpPr>
          <p:spPr bwMode="auto">
            <a:xfrm>
              <a:off x="2268" y="1326"/>
              <a:ext cx="635" cy="77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408" y="567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教学区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724" y="600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操场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635" y="1552"/>
              <a:ext cx="15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学生活动中心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2431" y="1325"/>
              <a:ext cx="33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图书馆</a:t>
              </a: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2903" y="5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561" y="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100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814" y="10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200</a:t>
              </a: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1225" y="2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V="1">
              <a:off x="317" y="3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rot="10805466">
              <a:off x="316" y="146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V="1">
              <a:off x="998" y="146"/>
              <a:ext cx="2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2879" y="28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2903" y="132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rot="10733325" flipH="1">
              <a:off x="3039" y="282"/>
              <a:ext cx="9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H="1">
              <a:off x="3039" y="871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2948" y="54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V="1">
              <a:off x="3039" y="1325"/>
              <a:ext cx="0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2903" y="1552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2903" y="209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317" y="2051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2268" y="2083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2903" y="2083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1588" y="2187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1180" y="2051"/>
              <a:ext cx="6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240</a:t>
              </a:r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2427" y="214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2268" y="14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 flipH="1">
              <a:off x="2268" y="2187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>
              <a:off x="3039" y="182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 flipH="1">
              <a:off x="1225" y="146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2631" y="218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 flipH="1">
              <a:off x="317" y="2187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>
              <a:off x="0" y="28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24" y="132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rot="10733325" flipH="1">
              <a:off x="160" y="282"/>
              <a:ext cx="9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H="1">
              <a:off x="160" y="871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69" y="54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 flipV="1">
              <a:off x="160" y="1325"/>
              <a:ext cx="0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13" name="Text Box 45"/>
            <p:cNvSpPr txBox="1">
              <a:spLocks noChangeArrowheads="1"/>
            </p:cNvSpPr>
            <p:nvPr/>
          </p:nvSpPr>
          <p:spPr bwMode="auto">
            <a:xfrm>
              <a:off x="24" y="1552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24" y="209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15" name="Line 47"/>
            <p:cNvSpPr>
              <a:spLocks noChangeShapeType="1"/>
            </p:cNvSpPr>
            <p:nvPr/>
          </p:nvSpPr>
          <p:spPr bwMode="auto">
            <a:xfrm>
              <a:off x="160" y="182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1680" y="2636838"/>
            <a:ext cx="5257800" cy="19732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6000" dirty="0">
                <a:solidFill>
                  <a:srgbClr val="3333CC"/>
                </a:solidFill>
                <a:latin typeface="方正启体简体" pitchFamily="1" charset="-122"/>
                <a:ea typeface="方正启体简体" pitchFamily="1" charset="-122"/>
              </a:rPr>
              <a:t>1.</a:t>
            </a:r>
            <a:r>
              <a:rPr lang="zh-CN" altLang="en-US" sz="6000" dirty="0">
                <a:solidFill>
                  <a:srgbClr val="3333CC"/>
                </a:solidFill>
                <a:latin typeface="方正启体简体" pitchFamily="1" charset="-122"/>
                <a:ea typeface="方正启体简体" pitchFamily="1" charset="-122"/>
              </a:rPr>
              <a:t>识别同类项</a:t>
            </a:r>
          </a:p>
          <a:p>
            <a:pPr>
              <a:buFontTx/>
              <a:buNone/>
            </a:pPr>
            <a:r>
              <a:rPr lang="en-US" altLang="zh-CN" sz="6000" dirty="0">
                <a:solidFill>
                  <a:srgbClr val="3333CC"/>
                </a:solidFill>
                <a:latin typeface="方正启体简体" pitchFamily="1" charset="-122"/>
                <a:ea typeface="方正启体简体" pitchFamily="1" charset="-122"/>
              </a:rPr>
              <a:t>2.</a:t>
            </a:r>
            <a:r>
              <a:rPr lang="zh-CN" altLang="en-US" sz="6000" dirty="0">
                <a:solidFill>
                  <a:srgbClr val="3333CC"/>
                </a:solidFill>
                <a:latin typeface="方正启体简体" pitchFamily="1" charset="-122"/>
                <a:ea typeface="方正启体简体" pitchFamily="1" charset="-122"/>
              </a:rPr>
              <a:t>合并同类项</a:t>
            </a:r>
          </a:p>
        </p:txBody>
      </p:sp>
      <p:sp>
        <p:nvSpPr>
          <p:cNvPr id="8195" name="WordArt 3"/>
          <p:cNvSpPr>
            <a:spLocks noChangeArrowheads="1" noChangeShapeType="1"/>
          </p:cNvSpPr>
          <p:nvPr/>
        </p:nvSpPr>
        <p:spPr bwMode="auto">
          <a:xfrm>
            <a:off x="1438498" y="1196975"/>
            <a:ext cx="6337300" cy="935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本节课的两大学习任务</a:t>
            </a:r>
          </a:p>
        </p:txBody>
      </p:sp>
      <p:pic>
        <p:nvPicPr>
          <p:cNvPr id="8196" name="Picture 4" descr="uarh4nj2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248" y="4797152"/>
            <a:ext cx="1943100" cy="1689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81988" cy="1143000"/>
          </a:xfrm>
        </p:spPr>
        <p:txBody>
          <a:bodyPr/>
          <a:lstStyle/>
          <a:p>
            <a:r>
              <a:rPr lang="zh-CN" altLang="en-US" sz="4800" b="1" dirty="0">
                <a:solidFill>
                  <a:srgbClr val="FF3300"/>
                </a:solidFill>
                <a:ea typeface="方正启体简体" pitchFamily="1" charset="-122"/>
              </a:rPr>
              <a:t>展示活动一：什么是同类项？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704856" cy="24050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b="1" dirty="0">
                <a:solidFill>
                  <a:srgbClr val="3333CC"/>
                </a:solidFill>
              </a:rPr>
              <a:t>展示要求：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</a:rPr>
              <a:t>1.</a:t>
            </a:r>
            <a:r>
              <a:rPr lang="zh-CN" altLang="en-US" sz="3600" b="1" dirty="0">
                <a:solidFill>
                  <a:srgbClr val="3333CC"/>
                </a:solidFill>
              </a:rPr>
              <a:t>准确阐述</a:t>
            </a:r>
            <a:r>
              <a:rPr lang="zh-CN" altLang="en-US" sz="3600" b="1" dirty="0">
                <a:solidFill>
                  <a:srgbClr val="FF3300"/>
                </a:solidFill>
              </a:rPr>
              <a:t>同类项</a:t>
            </a:r>
            <a:r>
              <a:rPr lang="zh-CN" altLang="en-US" sz="3600" b="1" dirty="0">
                <a:solidFill>
                  <a:srgbClr val="3333CC"/>
                </a:solidFill>
              </a:rPr>
              <a:t>的概念；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</a:rPr>
              <a:t>2.</a:t>
            </a:r>
            <a:r>
              <a:rPr lang="zh-CN" altLang="en-US" sz="3600" b="1" dirty="0">
                <a:solidFill>
                  <a:srgbClr val="3333CC"/>
                </a:solidFill>
              </a:rPr>
              <a:t>举一些同类项的例子，要有代表性</a:t>
            </a:r>
            <a:r>
              <a:rPr lang="zh-CN" altLang="en-US" sz="3600" b="1" dirty="0" smtClean="0">
                <a:solidFill>
                  <a:srgbClr val="3333CC"/>
                </a:solidFill>
              </a:rPr>
              <a:t>。</a:t>
            </a:r>
            <a:endParaRPr lang="zh-CN" altLang="en-US" sz="36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2746375" cy="1143000"/>
          </a:xfrm>
        </p:spPr>
        <p:txBody>
          <a:bodyPr/>
          <a:lstStyle/>
          <a:p>
            <a:r>
              <a:rPr lang="zh-CN" altLang="en-US" sz="4800" b="1" dirty="0">
                <a:solidFill>
                  <a:srgbClr val="FF9933"/>
                </a:solidFill>
                <a:ea typeface="方正启体简体" pitchFamily="1" charset="-122"/>
              </a:rPr>
              <a:t>牛刀小试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0"/>
            <a:ext cx="6769100" cy="60483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>
                <a:solidFill>
                  <a:srgbClr val="3333CC"/>
                </a:solidFill>
              </a:rPr>
              <a:t>下列各组中的单项式是不是同类项？</a:t>
            </a:r>
          </a:p>
          <a:p>
            <a:pPr>
              <a:buFontTx/>
              <a:buNone/>
            </a:pPr>
            <a:endParaRPr lang="zh-CN" altLang="en-US" b="1" dirty="0">
              <a:solidFill>
                <a:srgbClr val="3333CC"/>
              </a:solidFill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356150" y="3645198"/>
          <a:ext cx="32400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3" imgW="761365" imgH="215900" progId="Equation.DSMT4">
                  <p:embed/>
                </p:oleObj>
              </mc:Choice>
              <mc:Fallback>
                <p:oleObj r:id="rId3" imgW="761365" imgH="215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50" y="3645198"/>
                        <a:ext cx="324008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971600" y="4869160"/>
          <a:ext cx="25114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r:id="rId5" imgW="622300" imgH="228600" progId="Equation.3">
                  <p:embed/>
                </p:oleObj>
              </mc:Choice>
              <mc:Fallback>
                <p:oleObj r:id="rId5" imgW="622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869160"/>
                        <a:ext cx="25114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971600" y="2564110"/>
          <a:ext cx="28797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r:id="rId7" imgW="723900" imgH="215900" progId="Equation.DSMT4">
                  <p:embed/>
                </p:oleObj>
              </mc:Choice>
              <mc:Fallback>
                <p:oleObj r:id="rId7" imgW="723900" imgH="215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564110"/>
                        <a:ext cx="28797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898575" y="3429298"/>
          <a:ext cx="309562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r:id="rId9" imgW="977900" imgH="393700" progId="Equation.DSMT4">
                  <p:embed/>
                </p:oleObj>
              </mc:Choice>
              <mc:Fallback>
                <p:oleObj r:id="rId9" imgW="9779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75" y="3429298"/>
                        <a:ext cx="3095625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4356150" y="2391073"/>
          <a:ext cx="35988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r:id="rId11" imgW="1078865" imgH="266700" progId="Equation.3">
                  <p:embed/>
                </p:oleObj>
              </mc:Choice>
              <mc:Fallback>
                <p:oleObj r:id="rId11" imgW="1078865" imgH="266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50" y="2391073"/>
                        <a:ext cx="359886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4587925" y="4848523"/>
          <a:ext cx="26638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r:id="rId13" imgW="826135" imgH="228600" progId="Equation.3">
                  <p:embed/>
                </p:oleObj>
              </mc:Choice>
              <mc:Fallback>
                <p:oleObj r:id="rId13" imgW="826135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925" y="4848523"/>
                        <a:ext cx="26638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6000" b="1">
                <a:solidFill>
                  <a:srgbClr val="FF9933"/>
                </a:solidFill>
                <a:ea typeface="方正启体简体" pitchFamily="1" charset="-122"/>
              </a:rPr>
              <a:t>献计献策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76375" y="1341438"/>
            <a:ext cx="70564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0" dirty="0">
                <a:solidFill>
                  <a:srgbClr val="0000FF"/>
                </a:solidFill>
                <a:ea typeface="楷体_GB2312" pitchFamily="49" charset="-122"/>
              </a:rPr>
              <a:t>让我们的判断更准确</a:t>
            </a: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003800" y="2349500"/>
          <a:ext cx="388937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r:id="rId3" imgW="1078865" imgH="266700" progId="Equation.3">
                  <p:embed/>
                </p:oleObj>
              </mc:Choice>
              <mc:Fallback>
                <p:oleObj r:id="rId3" imgW="1078865" imgH="26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349500"/>
                        <a:ext cx="3889375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9" name="Group 5"/>
          <p:cNvGrpSpPr/>
          <p:nvPr/>
        </p:nvGrpSpPr>
        <p:grpSpPr bwMode="auto">
          <a:xfrm>
            <a:off x="755576" y="2426493"/>
            <a:ext cx="6840538" cy="3228975"/>
            <a:chOff x="0" y="0"/>
            <a:chExt cx="4309" cy="2034"/>
          </a:xfrm>
        </p:grpSpPr>
        <p:grpSp>
          <p:nvGrpSpPr>
            <p:cNvPr id="11270" name="Group 6"/>
            <p:cNvGrpSpPr>
              <a:grpSpLocks noChangeAspect="1"/>
            </p:cNvGrpSpPr>
            <p:nvPr/>
          </p:nvGrpSpPr>
          <p:grpSpPr bwMode="auto">
            <a:xfrm>
              <a:off x="0" y="0"/>
              <a:ext cx="4219" cy="2034"/>
              <a:chOff x="0" y="0"/>
              <a:chExt cx="4219" cy="2034"/>
            </a:xfrm>
          </p:grpSpPr>
          <p:graphicFrame>
            <p:nvGraphicFramePr>
              <p:cNvPr id="11271" name="Object 7"/>
              <p:cNvGraphicFramePr>
                <a:graphicFrameLocks noChangeAspect="1"/>
              </p:cNvGraphicFramePr>
              <p:nvPr/>
            </p:nvGraphicFramePr>
            <p:xfrm>
              <a:off x="2178" y="681"/>
              <a:ext cx="2041" cy="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16" r:id="rId5" imgW="761365" imgH="215900" progId="Equation.DSMT4">
                      <p:embed/>
                    </p:oleObj>
                  </mc:Choice>
                  <mc:Fallback>
                    <p:oleObj r:id="rId5" imgW="761365" imgH="215900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78" y="681"/>
                            <a:ext cx="2041" cy="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2" name="Object 8"/>
              <p:cNvGraphicFramePr>
                <a:graphicFrameLocks noChangeAspect="1"/>
              </p:cNvGraphicFramePr>
              <p:nvPr/>
            </p:nvGraphicFramePr>
            <p:xfrm>
              <a:off x="46" y="1452"/>
              <a:ext cx="158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17" r:id="rId7" imgW="622300" imgH="228600" progId="Equation.3">
                      <p:embed/>
                    </p:oleObj>
                  </mc:Choice>
                  <mc:Fallback>
                    <p:oleObj r:id="rId7" imgW="622300" imgH="22860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" y="1452"/>
                            <a:ext cx="158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3" name="Object 9"/>
              <p:cNvGraphicFramePr>
                <a:graphicFrameLocks noChangeAspect="1"/>
              </p:cNvGraphicFramePr>
              <p:nvPr/>
            </p:nvGraphicFramePr>
            <p:xfrm>
              <a:off x="46" y="0"/>
              <a:ext cx="1814" cy="5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18" r:id="rId9" imgW="723900" imgH="215900" progId="Equation.DSMT4">
                      <p:embed/>
                    </p:oleObj>
                  </mc:Choice>
                  <mc:Fallback>
                    <p:oleObj r:id="rId9" imgW="723900" imgH="215900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" y="0"/>
                            <a:ext cx="1814" cy="5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4" name="Object 10"/>
              <p:cNvGraphicFramePr>
                <a:graphicFrameLocks noChangeAspect="1"/>
              </p:cNvGraphicFramePr>
              <p:nvPr/>
            </p:nvGraphicFramePr>
            <p:xfrm>
              <a:off x="0" y="545"/>
              <a:ext cx="1950" cy="8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19" r:id="rId11" imgW="977900" imgH="393700" progId="Equation.DSMT4">
                      <p:embed/>
                    </p:oleObj>
                  </mc:Choice>
                  <mc:Fallback>
                    <p:oleObj r:id="rId11" imgW="977900" imgH="393700" progId="Equation.DSMT4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545"/>
                            <a:ext cx="1950" cy="8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5" name="Object 11"/>
              <p:cNvGraphicFramePr>
                <a:graphicFrameLocks noChangeAspect="1"/>
              </p:cNvGraphicFramePr>
              <p:nvPr/>
            </p:nvGraphicFramePr>
            <p:xfrm>
              <a:off x="2324" y="1439"/>
              <a:ext cx="1678" cy="4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20" r:id="rId13" imgW="826135" imgH="228600" progId="Equation.3">
                      <p:embed/>
                    </p:oleObj>
                  </mc:Choice>
                  <mc:Fallback>
                    <p:oleObj r:id="rId13" imgW="826135" imgH="22860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4" y="1439"/>
                            <a:ext cx="1678" cy="47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276" name="未知"/>
            <p:cNvSpPr/>
            <p:nvPr/>
          </p:nvSpPr>
          <p:spPr bwMode="auto">
            <a:xfrm>
              <a:off x="1815" y="182"/>
              <a:ext cx="272" cy="250"/>
            </a:xfrm>
            <a:custGeom>
              <a:avLst/>
              <a:gdLst>
                <a:gd name="T0" fmla="*/ 0 w 272"/>
                <a:gd name="T1" fmla="*/ 136 h 250"/>
                <a:gd name="T2" fmla="*/ 90 w 272"/>
                <a:gd name="T3" fmla="*/ 227 h 250"/>
                <a:gd name="T4" fmla="*/ 272 w 272"/>
                <a:gd name="T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50">
                  <a:moveTo>
                    <a:pt x="0" y="136"/>
                  </a:moveTo>
                  <a:cubicBezTo>
                    <a:pt x="22" y="193"/>
                    <a:pt x="45" y="250"/>
                    <a:pt x="90" y="227"/>
                  </a:cubicBezTo>
                  <a:cubicBezTo>
                    <a:pt x="135" y="204"/>
                    <a:pt x="242" y="38"/>
                    <a:pt x="272" y="0"/>
                  </a:cubicBezTo>
                </a:path>
              </a:pathLst>
            </a:custGeom>
            <a:noFill/>
            <a:ln w="57150" cap="flat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7" name="未知"/>
            <p:cNvSpPr/>
            <p:nvPr/>
          </p:nvSpPr>
          <p:spPr bwMode="auto">
            <a:xfrm>
              <a:off x="1860" y="908"/>
              <a:ext cx="272" cy="250"/>
            </a:xfrm>
            <a:custGeom>
              <a:avLst/>
              <a:gdLst>
                <a:gd name="T0" fmla="*/ 0 w 272"/>
                <a:gd name="T1" fmla="*/ 136 h 250"/>
                <a:gd name="T2" fmla="*/ 90 w 272"/>
                <a:gd name="T3" fmla="*/ 227 h 250"/>
                <a:gd name="T4" fmla="*/ 272 w 272"/>
                <a:gd name="T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50">
                  <a:moveTo>
                    <a:pt x="0" y="136"/>
                  </a:moveTo>
                  <a:cubicBezTo>
                    <a:pt x="22" y="193"/>
                    <a:pt x="45" y="250"/>
                    <a:pt x="90" y="227"/>
                  </a:cubicBezTo>
                  <a:cubicBezTo>
                    <a:pt x="135" y="204"/>
                    <a:pt x="242" y="38"/>
                    <a:pt x="272" y="0"/>
                  </a:cubicBezTo>
                </a:path>
              </a:pathLst>
            </a:custGeom>
            <a:noFill/>
            <a:ln w="57150" cap="flat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未知"/>
            <p:cNvSpPr/>
            <p:nvPr/>
          </p:nvSpPr>
          <p:spPr bwMode="auto">
            <a:xfrm>
              <a:off x="3947" y="1588"/>
              <a:ext cx="272" cy="250"/>
            </a:xfrm>
            <a:custGeom>
              <a:avLst/>
              <a:gdLst>
                <a:gd name="T0" fmla="*/ 0 w 272"/>
                <a:gd name="T1" fmla="*/ 136 h 250"/>
                <a:gd name="T2" fmla="*/ 90 w 272"/>
                <a:gd name="T3" fmla="*/ 227 h 250"/>
                <a:gd name="T4" fmla="*/ 272 w 272"/>
                <a:gd name="T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50">
                  <a:moveTo>
                    <a:pt x="0" y="136"/>
                  </a:moveTo>
                  <a:cubicBezTo>
                    <a:pt x="22" y="193"/>
                    <a:pt x="45" y="250"/>
                    <a:pt x="90" y="227"/>
                  </a:cubicBezTo>
                  <a:cubicBezTo>
                    <a:pt x="135" y="204"/>
                    <a:pt x="242" y="38"/>
                    <a:pt x="272" y="0"/>
                  </a:cubicBezTo>
                </a:path>
              </a:pathLst>
            </a:custGeom>
            <a:noFill/>
            <a:ln w="57150" cap="flat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279" name="Group 15"/>
            <p:cNvGrpSpPr/>
            <p:nvPr/>
          </p:nvGrpSpPr>
          <p:grpSpPr bwMode="auto">
            <a:xfrm>
              <a:off x="4083" y="318"/>
              <a:ext cx="226" cy="227"/>
              <a:chOff x="0" y="0"/>
              <a:chExt cx="226" cy="227"/>
            </a:xfrm>
          </p:grpSpPr>
          <p:sp>
            <p:nvSpPr>
              <p:cNvPr id="11280" name="Line 16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81" cy="22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1" name="Line 17"/>
              <p:cNvSpPr>
                <a:spLocks noChangeShapeType="1"/>
              </p:cNvSpPr>
              <p:nvPr/>
            </p:nvSpPr>
            <p:spPr bwMode="auto">
              <a:xfrm>
                <a:off x="0" y="0"/>
                <a:ext cx="226" cy="22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82" name="Group 18"/>
            <p:cNvGrpSpPr/>
            <p:nvPr/>
          </p:nvGrpSpPr>
          <p:grpSpPr bwMode="auto">
            <a:xfrm>
              <a:off x="4037" y="862"/>
              <a:ext cx="226" cy="227"/>
              <a:chOff x="0" y="0"/>
              <a:chExt cx="226" cy="227"/>
            </a:xfrm>
          </p:grpSpPr>
          <p:sp>
            <p:nvSpPr>
              <p:cNvPr id="11283" name="Line 19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81" cy="22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226" cy="22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85" name="Group 21"/>
            <p:cNvGrpSpPr/>
            <p:nvPr/>
          </p:nvGrpSpPr>
          <p:grpSpPr bwMode="auto">
            <a:xfrm>
              <a:off x="1679" y="1588"/>
              <a:ext cx="226" cy="227"/>
              <a:chOff x="0" y="0"/>
              <a:chExt cx="226" cy="227"/>
            </a:xfrm>
          </p:grpSpPr>
          <p:sp>
            <p:nvSpPr>
              <p:cNvPr id="11286" name="Line 22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81" cy="22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7" name="Line 23"/>
              <p:cNvSpPr>
                <a:spLocks noChangeShapeType="1"/>
              </p:cNvSpPr>
              <p:nvPr/>
            </p:nvSpPr>
            <p:spPr bwMode="auto">
              <a:xfrm>
                <a:off x="0" y="0"/>
                <a:ext cx="226" cy="22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1288" name="Rectangle 24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2534442"/>
            <a:ext cx="8064896" cy="2881313"/>
          </a:xfrm>
          <a:solidFill>
            <a:srgbClr val="FFFF00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zh-CN" b="1" dirty="0">
                <a:solidFill>
                  <a:srgbClr val="3333CC"/>
                </a:solidFill>
              </a:rPr>
              <a:t>1.</a:t>
            </a:r>
            <a:r>
              <a:rPr lang="zh-CN" altLang="en-US" b="1" dirty="0">
                <a:solidFill>
                  <a:srgbClr val="3333CC"/>
                </a:solidFill>
              </a:rPr>
              <a:t>两相同：字母相同，相同字母指数相同。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3333CC"/>
                </a:solidFill>
              </a:rPr>
              <a:t>2.</a:t>
            </a:r>
            <a:r>
              <a:rPr lang="zh-CN" altLang="en-US" b="1" dirty="0">
                <a:solidFill>
                  <a:srgbClr val="3333CC"/>
                </a:solidFill>
              </a:rPr>
              <a:t>两无关：与系数无关，与字母次序无关。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3333CC"/>
                </a:solidFill>
              </a:rPr>
              <a:t>3.</a:t>
            </a:r>
            <a:r>
              <a:rPr lang="zh-CN" altLang="en-US" b="1" dirty="0">
                <a:solidFill>
                  <a:srgbClr val="3333CC"/>
                </a:solidFill>
              </a:rPr>
              <a:t>常数项都是同类项。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 uiExpand="1" build="p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1" i="0" u="none" strike="noStrike" cap="none" normalizeH="0" baseline="0" smtClean="0">
            <a:ln>
              <a:noFill/>
            </a:ln>
            <a:solidFill>
              <a:srgbClr val="3333CC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1" i="0" u="none" strike="noStrike" cap="none" normalizeH="0" baseline="0" smtClean="0">
            <a:ln>
              <a:noFill/>
            </a:ln>
            <a:solidFill>
              <a:srgbClr val="3333CC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全屏显示(4:3)</PresentationFormat>
  <Paragraphs>112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方正启体简体</vt:lpstr>
      <vt:lpstr>黑体</vt:lpstr>
      <vt:lpstr>华文行楷</vt:lpstr>
      <vt:lpstr>华文新魏</vt:lpstr>
      <vt:lpstr>楷体_GB2312</vt:lpstr>
      <vt:lpstr>宋体</vt:lpstr>
      <vt:lpstr>微软雅黑</vt:lpstr>
      <vt:lpstr>Arial</vt:lpstr>
      <vt:lpstr>Tahoma</vt:lpstr>
      <vt:lpstr>Times New Roman</vt:lpstr>
      <vt:lpstr>Verdana</vt:lpstr>
      <vt:lpstr>WWW.2PPT.COM
</vt:lpstr>
      <vt:lpstr>Equation.DSMT4</vt:lpstr>
      <vt:lpstr>Equation.3</vt:lpstr>
      <vt:lpstr>PowerPoint 演示文稿</vt:lpstr>
      <vt:lpstr>水果归类</vt:lpstr>
      <vt:lpstr>水果超市</vt:lpstr>
      <vt:lpstr>人民币归类</vt:lpstr>
      <vt:lpstr>PowerPoint 演示文稿</vt:lpstr>
      <vt:lpstr>PowerPoint 演示文稿</vt:lpstr>
      <vt:lpstr>展示活动一：什么是同类项？</vt:lpstr>
      <vt:lpstr>牛刀小试</vt:lpstr>
      <vt:lpstr>献计献策</vt:lpstr>
      <vt:lpstr>PowerPoint 演示文稿</vt:lpstr>
      <vt:lpstr>PowerPoint 演示文稿</vt:lpstr>
      <vt:lpstr>展示活动二：合并同类项</vt:lpstr>
      <vt:lpstr>献计献策</vt:lpstr>
      <vt:lpstr>你来评判</vt:lpstr>
      <vt:lpstr>展示活动三：尝试应用</vt:lpstr>
      <vt:lpstr>实战演练</vt:lpstr>
      <vt:lpstr>活动四：想挑战吗？</vt:lpstr>
      <vt:lpstr>活动四：想挑战吗？</vt:lpstr>
      <vt:lpstr>活动四：想挑战吗？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2022-01-07T03:09:21Z</dcterms:created>
  <dcterms:modified xsi:type="dcterms:W3CDTF">2023-01-16T15:36:28Z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346E7C5D83A943EAAA60820EDE176D7B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