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29" autoAdjust="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A6815D5-72EE-4485-8F62-9BCD4DEFC5F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B3A00BD-D5BF-434F-A3BF-B120D1394BAE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FEB43A1D-0714-476D-B346-377B98254CC4}" type="slidenum">
              <a:rPr lang="zh-CN" altLang="en-US" sz="1200">
                <a:latin typeface="+mn-lt"/>
                <a:ea typeface="+mn-ea"/>
              </a:rPr>
              <a:t>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BC48C0B-5B62-42F0-A23A-EF05ACD18887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18BE4FE3-5369-4200-B1C9-42E89CF3169E}" type="slidenum">
              <a:rPr lang="zh-CN" altLang="en-US" sz="1200">
                <a:latin typeface="+mn-lt"/>
                <a:ea typeface="+mn-ea"/>
              </a:rPr>
              <a:t>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815D5-72EE-4485-8F62-9BCD4DEFC5F0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61FFDC0-2677-43BF-96B4-9767B79C725E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02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4038A23C-1834-4E43-AE15-2B88DB8838C1}" type="slidenum">
              <a:rPr lang="zh-CN" altLang="en-US" sz="1200">
                <a:latin typeface="+mn-lt"/>
                <a:ea typeface="+mn-ea"/>
              </a:rPr>
              <a:t>15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1FAA0-A921-49C5-8E1D-8C04B30CD35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101AD-6BFB-4319-9F00-0B853C143B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112A3-3C35-43D5-BC3B-F537F20DE9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49F8C-C3AA-455B-98DD-7186EBB627C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4CC96-1D46-481A-93ED-35771183B8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EFC96-32E9-45AB-9E09-2C273FBD041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3F4A4-5655-4DAD-950E-7BFD611D6CD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C30B9-73B6-4749-A6E8-EA8751E4B2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7DE50-D6F9-4D55-AE0D-F6F1DB5BB52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C97D-149C-4A12-8667-3464567782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FCE9931-3E7A-43D7-A366-7521E2E70A6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/>
          <p:nvPr/>
        </p:nvSpPr>
        <p:spPr bwMode="auto">
          <a:xfrm>
            <a:off x="469355" y="43574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nn-NO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2  Let’s play sports!</a:t>
            </a:r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skills</a:t>
            </a:r>
            <a:endParaRPr lang="en-US" altLang="zh-C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36" y="5867400"/>
            <a:ext cx="913376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内容占位符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What do Sandy and Millie like doing </a:t>
            </a:r>
          </a:p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school?</a:t>
            </a:r>
          </a:p>
        </p:txBody>
      </p:sp>
      <p:sp>
        <p:nvSpPr>
          <p:cNvPr id="112643" name="Rectangle 2"/>
          <p:cNvSpPr txBox="1">
            <a:spLocks noChangeArrowheads="1"/>
          </p:cNvSpPr>
          <p:nvPr/>
        </p:nvSpPr>
        <p:spPr bwMode="auto">
          <a:xfrm>
            <a:off x="611188" y="341313"/>
            <a:ext cx="705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内容占位符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229600" cy="4525962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makes Sandy feel great.</a:t>
            </a:r>
          </a:p>
          <a:p>
            <a:pPr marL="514350" indent="-514350"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Sandy also likes playing volleyball.</a:t>
            </a:r>
          </a:p>
          <a:p>
            <a:pPr marL="514350" indent="-514350"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Millie likes listening to music.</a:t>
            </a:r>
          </a:p>
          <a:p>
            <a:pPr marL="514350" indent="-514350"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Millie plays volleyball with friends.</a:t>
            </a:r>
          </a:p>
          <a:p>
            <a:pPr marL="514350" indent="-514350"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Millie and Sandy read a lot of interesting books.</a:t>
            </a:r>
          </a:p>
        </p:txBody>
      </p:sp>
      <p:sp>
        <p:nvSpPr>
          <p:cNvPr id="113667" name="Rectangle 2"/>
          <p:cNvSpPr txBox="1">
            <a:spLocks noChangeArrowheads="1"/>
          </p:cNvSpPr>
          <p:nvPr/>
        </p:nvSpPr>
        <p:spPr bwMode="auto">
          <a:xfrm>
            <a:off x="431800" y="333375"/>
            <a:ext cx="8964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Read and judge T or F</a:t>
            </a:r>
          </a:p>
        </p:txBody>
      </p:sp>
      <p:sp>
        <p:nvSpPr>
          <p:cNvPr id="113668" name="TextBox 21"/>
          <p:cNvSpPr txBox="1">
            <a:spLocks noChangeArrowheads="1"/>
          </p:cNvSpPr>
          <p:nvPr/>
        </p:nvSpPr>
        <p:spPr bwMode="auto">
          <a:xfrm>
            <a:off x="684213" y="1916113"/>
            <a:ext cx="2232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Millie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69" name="TextBox 21"/>
          <p:cNvSpPr txBox="1">
            <a:spLocks noChangeArrowheads="1"/>
          </p:cNvSpPr>
          <p:nvPr/>
        </p:nvSpPr>
        <p:spPr bwMode="auto">
          <a:xfrm>
            <a:off x="8459788" y="1343025"/>
            <a:ext cx="78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</a:t>
            </a:r>
            <a:endParaRPr lang="en-US" altLang="zh-CN" sz="36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3670" name="TextBox 21"/>
          <p:cNvSpPr txBox="1">
            <a:spLocks noChangeArrowheads="1"/>
          </p:cNvSpPr>
          <p:nvPr/>
        </p:nvSpPr>
        <p:spPr bwMode="auto">
          <a:xfrm>
            <a:off x="8459788" y="1919288"/>
            <a:ext cx="785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F</a:t>
            </a:r>
            <a:endParaRPr lang="en-US" altLang="zh-CN" sz="36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3671" name="TextBox 21"/>
          <p:cNvSpPr txBox="1">
            <a:spLocks noChangeArrowheads="1"/>
          </p:cNvSpPr>
          <p:nvPr/>
        </p:nvSpPr>
        <p:spPr bwMode="auto">
          <a:xfrm>
            <a:off x="8459788" y="2638425"/>
            <a:ext cx="78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F</a:t>
            </a:r>
            <a:endParaRPr lang="en-US" altLang="zh-CN" sz="36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3672" name="TextBox 21"/>
          <p:cNvSpPr txBox="1">
            <a:spLocks noChangeArrowheads="1"/>
          </p:cNvSpPr>
          <p:nvPr/>
        </p:nvSpPr>
        <p:spPr bwMode="auto">
          <a:xfrm>
            <a:off x="8459788" y="3286125"/>
            <a:ext cx="7858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</a:t>
            </a:r>
            <a:endParaRPr lang="en-US" altLang="zh-CN" sz="36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3673" name="TextBox 21"/>
          <p:cNvSpPr txBox="1">
            <a:spLocks noChangeArrowheads="1"/>
          </p:cNvSpPr>
          <p:nvPr/>
        </p:nvSpPr>
        <p:spPr bwMode="auto">
          <a:xfrm>
            <a:off x="8459788" y="3933825"/>
            <a:ext cx="78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</a:t>
            </a:r>
            <a:endParaRPr lang="en-US" altLang="zh-CN" sz="36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3674" name="TextBox 21"/>
          <p:cNvSpPr txBox="1">
            <a:spLocks noChangeArrowheads="1"/>
          </p:cNvSpPr>
          <p:nvPr/>
        </p:nvSpPr>
        <p:spPr bwMode="auto">
          <a:xfrm>
            <a:off x="611188" y="2565400"/>
            <a:ext cx="13684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Sandy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 autoUpdateAnimBg="0"/>
      <p:bldP spid="113670" grpId="0" autoUpdateAnimBg="0"/>
      <p:bldP spid="113671" grpId="0" autoUpdateAnimBg="0"/>
      <p:bldP spid="113672" grpId="0" autoUpdateAnimBg="0"/>
      <p:bldP spid="113673" grpId="0" autoUpdateAnimBg="0"/>
      <p:bldP spid="1136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内容占位符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Hi, what do you do after school?</a:t>
            </a:r>
          </a:p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I often …</a:t>
            </a:r>
          </a:p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What else do you like to do?</a:t>
            </a:r>
          </a:p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Sometimes I …. What about you?</a:t>
            </a:r>
          </a:p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I often …</a:t>
            </a:r>
          </a:p>
          <a:p>
            <a:pPr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… is fun.</a:t>
            </a:r>
          </a:p>
        </p:txBody>
      </p:sp>
      <p:sp>
        <p:nvSpPr>
          <p:cNvPr id="114691" name="Rectangle 2"/>
          <p:cNvSpPr txBox="1">
            <a:spLocks noChangeArrowheads="1"/>
          </p:cNvSpPr>
          <p:nvPr/>
        </p:nvSpPr>
        <p:spPr bwMode="auto">
          <a:xfrm>
            <a:off x="431800" y="333375"/>
            <a:ext cx="8964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Make a dialogue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 txBox="1">
            <a:spLocks noChangeArrowheads="1"/>
          </p:cNvSpPr>
          <p:nvPr/>
        </p:nvSpPr>
        <p:spPr bwMode="auto">
          <a:xfrm>
            <a:off x="500063" y="571500"/>
            <a:ext cx="705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Make a survey</a:t>
            </a:r>
          </a:p>
        </p:txBody>
      </p:sp>
      <p:sp>
        <p:nvSpPr>
          <p:cNvPr id="115715" name="Rectangle 2"/>
          <p:cNvSpPr txBox="1">
            <a:spLocks noChangeArrowheads="1"/>
          </p:cNvSpPr>
          <p:nvPr/>
        </p:nvSpPr>
        <p:spPr bwMode="auto">
          <a:xfrm>
            <a:off x="500063" y="4314825"/>
            <a:ext cx="9396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a group of 4.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your group members something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their hobbies.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note to report to the whole class.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the simple present tense to give a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report.</a:t>
            </a:r>
          </a:p>
          <a:p>
            <a:pPr eaLnBrk="0" hangingPunct="0">
              <a:lnSpc>
                <a:spcPct val="150000"/>
              </a:lnSpc>
            </a:pP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AutoNum type="arabicPeriod"/>
            </a:pP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4"/>
          <p:cNvSpPr txBox="1">
            <a:spLocks noChangeArrowheads="1"/>
          </p:cNvSpPr>
          <p:nvPr/>
        </p:nvSpPr>
        <p:spPr bwMode="auto">
          <a:xfrm>
            <a:off x="285750" y="642938"/>
            <a:ext cx="9720263" cy="57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700"/>
              </a:lnSpc>
              <a:spcBef>
                <a:spcPct val="20000"/>
              </a:spcBef>
            </a:pPr>
            <a:r>
              <a:rPr lang="en-US" altLang="zh-CN" sz="2000" b="1" dirty="0">
                <a:latin typeface="Calibri" panose="020F0502020204030204" pitchFamily="3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Useful expressions</a:t>
            </a:r>
          </a:p>
          <a:p>
            <a:pPr eaLnBrk="0" hangingPunct="0">
              <a:lnSpc>
                <a:spcPts val="51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like(s) … very much.</a:t>
            </a:r>
          </a:p>
          <a:p>
            <a:pPr eaLnBrk="0" hangingPunct="0">
              <a:lnSpc>
                <a:spcPts val="51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is his/her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sport.</a:t>
            </a:r>
          </a:p>
          <a:p>
            <a:pPr eaLnBrk="0" hangingPunct="0">
              <a:lnSpc>
                <a:spcPts val="51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enjoy(s) … at the weekend.</a:t>
            </a:r>
          </a:p>
          <a:p>
            <a:pPr eaLnBrk="0" hangingPunct="0">
              <a:lnSpc>
                <a:spcPts val="51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his/her free time, he/she often plays … </a:t>
            </a:r>
          </a:p>
          <a:p>
            <a:pPr eaLnBrk="0" hangingPunct="0">
              <a:lnSpc>
                <a:spcPts val="51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…</a:t>
            </a:r>
          </a:p>
          <a:p>
            <a:pPr eaLnBrk="0" hangingPunct="0">
              <a:lnSpc>
                <a:spcPts val="51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like(s) playing … after school.</a:t>
            </a:r>
          </a:p>
          <a:p>
            <a:pPr eaLnBrk="0" hangingPunct="0">
              <a:lnSpc>
                <a:spcPts val="51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make(s) … feel great/happy. </a:t>
            </a:r>
          </a:p>
          <a:p>
            <a:pPr eaLnBrk="0" hangingPunct="0">
              <a:lnSpc>
                <a:spcPts val="51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is fun.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3213" y="692150"/>
            <a:ext cx="3205162" cy="1143000"/>
          </a:xfrm>
        </p:spPr>
        <p:txBody>
          <a:bodyPr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Homework </a:t>
            </a:r>
          </a:p>
        </p:txBody>
      </p:sp>
      <p:pic>
        <p:nvPicPr>
          <p:cNvPr id="117763" name="Picture 6" descr="c:\documents and settings\administrator\application data\360se6\User Data\temp\191127508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37" y="2704531"/>
            <a:ext cx="59293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 txBox="1">
            <a:spLocks noChangeArrowheads="1"/>
          </p:cNvSpPr>
          <p:nvPr/>
        </p:nvSpPr>
        <p:spPr bwMode="auto">
          <a:xfrm>
            <a:off x="539750" y="1916113"/>
            <a:ext cx="86407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your report to your parents.</a:t>
            </a:r>
          </a:p>
          <a:p>
            <a:pPr eaLnBrk="0" hangingPunct="0">
              <a:lnSpc>
                <a:spcPct val="150000"/>
              </a:lnSpc>
              <a:buFontTx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Recite the dialogue in the textbook.</a:t>
            </a:r>
          </a:p>
          <a:p>
            <a:pPr eaLnBrk="0" hangingPunct="0">
              <a:lnSpc>
                <a:spcPct val="150000"/>
              </a:lnSpc>
            </a:pP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3" descr="Basket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14"/>
          <p:cNvSpPr>
            <a:spLocks noChangeArrowheads="1"/>
          </p:cNvSpPr>
          <p:nvPr/>
        </p:nvSpPr>
        <p:spPr bwMode="auto">
          <a:xfrm>
            <a:off x="179388" y="3357563"/>
            <a:ext cx="1871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basketball</a:t>
            </a:r>
          </a:p>
        </p:txBody>
      </p:sp>
      <p:pic>
        <p:nvPicPr>
          <p:cNvPr id="101380" name="Picture 9" descr="Badmin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194468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26" descr="Foot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2116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50" descr="tenn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15113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44" descr="Swimm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05263"/>
            <a:ext cx="18716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46" descr="Table%20Tenn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1800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36" descr="Row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341438"/>
            <a:ext cx="1866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5" descr="Boxi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7" name="标题 1"/>
          <p:cNvSpPr>
            <a:spLocks noGrp="1"/>
          </p:cNvSpPr>
          <p:nvPr>
            <p:ph type="title" idx="4294967295"/>
          </p:nvPr>
        </p:nvSpPr>
        <p:spPr>
          <a:xfrm>
            <a:off x="195263" y="115888"/>
            <a:ext cx="8769350" cy="1582737"/>
          </a:xfrm>
        </p:spPr>
        <p:txBody>
          <a:bodyPr/>
          <a:lstStyle/>
          <a:p>
            <a:pPr algn="l"/>
            <a: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Speak out</a:t>
            </a:r>
            <a:br>
              <a:rPr lang="en-US" alt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sports are they?</a:t>
            </a:r>
            <a: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/>
            </a:r>
            <a:br>
              <a:rPr lang="en-US" altLang="zh-CN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</a:br>
            <a:endParaRPr lang="en-US" altLang="zh-CN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1388" name="Rectangle 14"/>
          <p:cNvSpPr>
            <a:spLocks noChangeArrowheads="1"/>
          </p:cNvSpPr>
          <p:nvPr/>
        </p:nvSpPr>
        <p:spPr bwMode="auto">
          <a:xfrm>
            <a:off x="250825" y="5805488"/>
            <a:ext cx="1873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oxing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9" name="Rectangle 14"/>
          <p:cNvSpPr>
            <a:spLocks noChangeArrowheads="1"/>
          </p:cNvSpPr>
          <p:nvPr/>
        </p:nvSpPr>
        <p:spPr bwMode="auto">
          <a:xfrm>
            <a:off x="2411413" y="3357563"/>
            <a:ext cx="1873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badminton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2484438" y="5805488"/>
            <a:ext cx="1871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swimming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1" name="Rectangle 14"/>
          <p:cNvSpPr>
            <a:spLocks noChangeArrowheads="1"/>
          </p:cNvSpPr>
          <p:nvPr/>
        </p:nvSpPr>
        <p:spPr bwMode="auto">
          <a:xfrm>
            <a:off x="4643438" y="3357563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tennis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2" name="Rectangle 14"/>
          <p:cNvSpPr>
            <a:spLocks noChangeArrowheads="1"/>
          </p:cNvSpPr>
          <p:nvPr/>
        </p:nvSpPr>
        <p:spPr bwMode="auto">
          <a:xfrm>
            <a:off x="7019925" y="3357563"/>
            <a:ext cx="1873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rowing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3" name="Rectangle 14"/>
          <p:cNvSpPr>
            <a:spLocks noChangeArrowheads="1"/>
          </p:cNvSpPr>
          <p:nvPr/>
        </p:nvSpPr>
        <p:spPr bwMode="auto">
          <a:xfrm>
            <a:off x="4716463" y="5805488"/>
            <a:ext cx="1871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tennis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4" name="Rectangle 14"/>
          <p:cNvSpPr>
            <a:spLocks noChangeArrowheads="1"/>
          </p:cNvSpPr>
          <p:nvPr/>
        </p:nvSpPr>
        <p:spPr bwMode="auto">
          <a:xfrm>
            <a:off x="7019925" y="5805488"/>
            <a:ext cx="1873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/>
      <p:bldP spid="101388" grpId="0" bldLvl="0"/>
      <p:bldP spid="101389" grpId="0" bldLvl="0"/>
      <p:bldP spid="101390" grpId="0" bldLvl="0"/>
      <p:bldP spid="101391" grpId="0" bldLvl="0"/>
      <p:bldP spid="101392" grpId="0" bldLvl="0"/>
      <p:bldP spid="101393" grpId="0" bldLvl="0"/>
      <p:bldP spid="10139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188913"/>
            <a:ext cx="3205162" cy="1143000"/>
          </a:xfrm>
        </p:spPr>
        <p:txBody>
          <a:bodyPr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Free talk </a:t>
            </a:r>
          </a:p>
        </p:txBody>
      </p:sp>
      <p:sp>
        <p:nvSpPr>
          <p:cNvPr id="104451" name="Rectangle 2"/>
          <p:cNvSpPr txBox="1">
            <a:spLocks noChangeArrowheads="1"/>
          </p:cNvSpPr>
          <p:nvPr/>
        </p:nvSpPr>
        <p:spPr bwMode="auto">
          <a:xfrm>
            <a:off x="395288" y="2852738"/>
            <a:ext cx="9396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42950" indent="-7429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What is your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sport?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…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Do you often play it after school?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…</a:t>
            </a:r>
          </a:p>
          <a:p>
            <a:pPr eaLnBrk="0" hangingPunct="0">
              <a:lnSpc>
                <a:spcPct val="150000"/>
              </a:lnSpc>
            </a:pP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AutoNum type="arabicPeriod"/>
            </a:pP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002462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98438"/>
            <a:ext cx="8748712" cy="1143000"/>
          </a:xfrm>
        </p:spPr>
        <p:txBody>
          <a:bodyPr/>
          <a:lstStyle/>
          <a:p>
            <a:pPr algn="l"/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Read and guess</a:t>
            </a:r>
            <a:b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altLang="zh-CN" sz="3600" b="1">
                <a:solidFill>
                  <a:srgbClr val="0000FF"/>
                </a:solidFill>
                <a:latin typeface="Comic Sans MS" panose="030F0702030302020204" pitchFamily="66" charset="0"/>
              </a:rPr>
              <a:t>What are their favourite sports?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1"/>
          <p:cNvSpPr txBox="1">
            <a:spLocks noChangeArrowheads="1"/>
          </p:cNvSpPr>
          <p:nvPr/>
        </p:nvSpPr>
        <p:spPr bwMode="auto">
          <a:xfrm>
            <a:off x="500063" y="2714625"/>
            <a:ext cx="84296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 dirty="0">
                <a:solidFill>
                  <a:srgbClr val="9900CC"/>
                </a:solidFill>
                <a:latin typeface="Calibri" panose="020F0502020204030204" pitchFamily="34" charset="0"/>
              </a:rPr>
              <a:t>Tip Two: </a:t>
            </a:r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Pay attention to the key words.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98438"/>
            <a:ext cx="8748712" cy="1143000"/>
          </a:xfrm>
        </p:spPr>
        <p:txBody>
          <a:bodyPr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Listening skills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24" name="Text Box 16"/>
          <p:cNvSpPr txBox="1">
            <a:spLocks noChangeArrowheads="1"/>
          </p:cNvSpPr>
          <p:nvPr/>
        </p:nvSpPr>
        <p:spPr bwMode="auto">
          <a:xfrm>
            <a:off x="468313" y="1268413"/>
            <a:ext cx="8424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 dirty="0">
                <a:solidFill>
                  <a:srgbClr val="9900CC"/>
                </a:solidFill>
                <a:latin typeface="Calibri" panose="020F0502020204030204" pitchFamily="34" charset="0"/>
              </a:rPr>
              <a:t>Tip One: </a:t>
            </a:r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Try to guess the answers before   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             listening.</a:t>
            </a:r>
          </a:p>
        </p:txBody>
      </p:sp>
      <p:sp>
        <p:nvSpPr>
          <p:cNvPr id="107525" name="Text Box 21"/>
          <p:cNvSpPr txBox="1">
            <a:spLocks noChangeArrowheads="1"/>
          </p:cNvSpPr>
          <p:nvPr/>
        </p:nvSpPr>
        <p:spPr bwMode="auto">
          <a:xfrm>
            <a:off x="539750" y="3573463"/>
            <a:ext cx="831850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 dirty="0">
                <a:solidFill>
                  <a:srgbClr val="9900CC"/>
                </a:solidFill>
                <a:latin typeface="Calibri" panose="020F0502020204030204" pitchFamily="34" charset="0"/>
              </a:rPr>
              <a:t>Tip Three: </a:t>
            </a:r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Write the first letter of the word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                if time is limited.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           </a:t>
            </a:r>
            <a:r>
              <a:rPr lang="en-US" altLang="zh-CN" sz="3200" b="1" dirty="0" err="1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eg</a:t>
            </a:r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</a:t>
            </a:r>
            <a:r>
              <a:rPr lang="en-US" altLang="zh-CN" sz="3200" b="1" dirty="0" err="1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sswimming</a:t>
            </a:r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 </a:t>
            </a:r>
          </a:p>
          <a:p>
            <a:r>
              <a:rPr lang="en-US" altLang="zh-CN" sz="3200" b="1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                  </a:t>
            </a:r>
            <a:r>
              <a:rPr lang="en-US" altLang="zh-CN" sz="3200" b="1" dirty="0" err="1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vvolleyball</a:t>
            </a:r>
            <a:endParaRPr lang="en-US" altLang="zh-CN" sz="32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ldLvl="0"/>
      <p:bldP spid="107524" grpId="0" bldLvl="0"/>
      <p:bldP spid="107525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085012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5"/>
          <p:cNvSpPr txBox="1">
            <a:spLocks noChangeArrowheads="1"/>
          </p:cNvSpPr>
          <p:nvPr/>
        </p:nvSpPr>
        <p:spPr bwMode="auto">
          <a:xfrm>
            <a:off x="2967038" y="1193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08548" name="Text Box 6"/>
          <p:cNvSpPr txBox="1">
            <a:spLocks noChangeArrowheads="1"/>
          </p:cNvSpPr>
          <p:nvPr/>
        </p:nvSpPr>
        <p:spPr bwMode="auto">
          <a:xfrm>
            <a:off x="2916238" y="212883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8549" name="Text Box 7"/>
          <p:cNvSpPr txBox="1">
            <a:spLocks noChangeArrowheads="1"/>
          </p:cNvSpPr>
          <p:nvPr/>
        </p:nvSpPr>
        <p:spPr bwMode="auto">
          <a:xfrm>
            <a:off x="2916238" y="306546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08550" name="Text Box 8"/>
          <p:cNvSpPr txBox="1">
            <a:spLocks noChangeArrowheads="1"/>
          </p:cNvSpPr>
          <p:nvPr/>
        </p:nvSpPr>
        <p:spPr bwMode="auto">
          <a:xfrm>
            <a:off x="2916238" y="3933825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08551" name="Text Box 9"/>
          <p:cNvSpPr txBox="1">
            <a:spLocks noChangeArrowheads="1"/>
          </p:cNvSpPr>
          <p:nvPr/>
        </p:nvSpPr>
        <p:spPr bwMode="auto">
          <a:xfrm>
            <a:off x="2895600" y="486568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08552" name="Text Box 10"/>
          <p:cNvSpPr txBox="1">
            <a:spLocks noChangeArrowheads="1"/>
          </p:cNvSpPr>
          <p:nvPr/>
        </p:nvSpPr>
        <p:spPr bwMode="auto">
          <a:xfrm>
            <a:off x="2916238" y="5732463"/>
            <a:ext cx="14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08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5438775" cy="1143000"/>
          </a:xfrm>
        </p:spPr>
        <p:txBody>
          <a:bodyPr/>
          <a:lstStyle/>
          <a:p>
            <a:pPr algn="l"/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Listen and choose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48" grpId="0"/>
      <p:bldP spid="108549" grpId="0"/>
      <p:bldP spid="108550" grpId="0"/>
      <p:bldP spid="108551" grpId="0"/>
      <p:bldP spid="1085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626427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5"/>
          <p:cNvSpPr txBox="1">
            <a:spLocks noChangeArrowheads="1"/>
          </p:cNvSpPr>
          <p:nvPr/>
        </p:nvSpPr>
        <p:spPr bwMode="auto">
          <a:xfrm>
            <a:off x="2555875" y="2565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2484438" y="328453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2555875" y="4144963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09574" name="Text Box 8"/>
          <p:cNvSpPr txBox="1">
            <a:spLocks noChangeArrowheads="1"/>
          </p:cNvSpPr>
          <p:nvPr/>
        </p:nvSpPr>
        <p:spPr bwMode="auto">
          <a:xfrm>
            <a:off x="2484438" y="479425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2484438" y="5513388"/>
            <a:ext cx="38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09576" name="Text Box 10"/>
          <p:cNvSpPr txBox="1">
            <a:spLocks noChangeArrowheads="1"/>
          </p:cNvSpPr>
          <p:nvPr/>
        </p:nvSpPr>
        <p:spPr bwMode="auto">
          <a:xfrm>
            <a:off x="2555875" y="6227763"/>
            <a:ext cx="14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CC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09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5438775" cy="1143000"/>
          </a:xfrm>
        </p:spPr>
        <p:txBody>
          <a:bodyPr/>
          <a:lstStyle/>
          <a:p>
            <a:pPr algn="l"/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Ask and answer</a:t>
            </a:r>
          </a:p>
        </p:txBody>
      </p:sp>
      <p:sp>
        <p:nvSpPr>
          <p:cNvPr id="109578" name="内容占位符 2"/>
          <p:cNvSpPr>
            <a:spLocks noGrp="1"/>
          </p:cNvSpPr>
          <p:nvPr>
            <p:ph idx="4294967295"/>
          </p:nvPr>
        </p:nvSpPr>
        <p:spPr>
          <a:xfrm>
            <a:off x="539750" y="981075"/>
            <a:ext cx="5400675" cy="1325563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00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What sport does … like?</a:t>
            </a:r>
          </a:p>
          <a:p>
            <a:pPr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She/He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likes ….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382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Many of my students like sports. Amy likes _________ and she is good at it. Simon likes playing _______ very much. Millie likes playing _________. Sandy is tall, and he often plays _________. Kitty often plays _____. Daniel does not like sports very much, but he sometimes plays __________.</a:t>
            </a:r>
          </a:p>
        </p:txBody>
      </p:sp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1403350" y="149225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swimming</a:t>
            </a:r>
          </a:p>
        </p:txBody>
      </p:sp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4284663" y="2205038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football</a:t>
            </a:r>
          </a:p>
        </p:txBody>
      </p:sp>
      <p:sp>
        <p:nvSpPr>
          <p:cNvPr id="110597" name="Text Box 8"/>
          <p:cNvSpPr txBox="1">
            <a:spLocks noChangeArrowheads="1"/>
          </p:cNvSpPr>
          <p:nvPr/>
        </p:nvSpPr>
        <p:spPr bwMode="auto">
          <a:xfrm>
            <a:off x="4211638" y="2852738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volleyball</a:t>
            </a:r>
          </a:p>
        </p:txBody>
      </p:sp>
      <p:sp>
        <p:nvSpPr>
          <p:cNvPr id="110598" name="Text Box 9"/>
          <p:cNvSpPr txBox="1">
            <a:spLocks noChangeArrowheads="1"/>
          </p:cNvSpPr>
          <p:nvPr/>
        </p:nvSpPr>
        <p:spPr bwMode="auto">
          <a:xfrm>
            <a:off x="4921250" y="3500438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basketball</a:t>
            </a:r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2619375" y="4149725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tennis</a:t>
            </a:r>
          </a:p>
        </p:txBody>
      </p:sp>
      <p:sp>
        <p:nvSpPr>
          <p:cNvPr id="110600" name="Text Box 11"/>
          <p:cNvSpPr txBox="1">
            <a:spLocks noChangeArrowheads="1"/>
          </p:cNvSpPr>
          <p:nvPr/>
        </p:nvSpPr>
        <p:spPr bwMode="auto">
          <a:xfrm>
            <a:off x="395288" y="5445125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table tennis</a:t>
            </a:r>
          </a:p>
        </p:txBody>
      </p:sp>
      <p:sp>
        <p:nvSpPr>
          <p:cNvPr id="110601" name="Rectangle 2"/>
          <p:cNvSpPr txBox="1">
            <a:spLocks noChangeArrowheads="1"/>
          </p:cNvSpPr>
          <p:nvPr/>
        </p:nvSpPr>
        <p:spPr bwMode="auto">
          <a:xfrm>
            <a:off x="395288" y="0"/>
            <a:ext cx="705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complete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/>
      <p:bldP spid="110596" grpId="0"/>
      <p:bldP spid="110597" grpId="0"/>
      <p:bldP spid="110598" grpId="0"/>
      <p:bldP spid="110599" grpId="0"/>
      <p:bldP spid="1106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 txBox="1">
            <a:spLocks noChangeArrowheads="1"/>
          </p:cNvSpPr>
          <p:nvPr/>
        </p:nvSpPr>
        <p:spPr bwMode="auto">
          <a:xfrm>
            <a:off x="468313" y="198438"/>
            <a:ext cx="705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4800" b="1">
                <a:solidFill>
                  <a:srgbClr val="FF0000"/>
                </a:solidFill>
                <a:latin typeface="Comic Sans MS" panose="030F0702030302020204" pitchFamily="66" charset="0"/>
              </a:rPr>
              <a:t>Free talk</a:t>
            </a:r>
          </a:p>
        </p:txBody>
      </p:sp>
      <p:sp>
        <p:nvSpPr>
          <p:cNvPr id="111619" name="Rectangle 2"/>
          <p:cNvSpPr txBox="1">
            <a:spLocks noChangeArrowheads="1"/>
          </p:cNvSpPr>
          <p:nvPr/>
        </p:nvSpPr>
        <p:spPr bwMode="auto">
          <a:xfrm>
            <a:off x="179388" y="1268413"/>
            <a:ext cx="9396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What do you like doing after school?</a:t>
            </a:r>
          </a:p>
        </p:txBody>
      </p:sp>
      <p:pic>
        <p:nvPicPr>
          <p:cNvPr id="111620" name="Picture 6" descr="volley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5038725" y="3097213"/>
            <a:ext cx="32940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7" descr="footb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1044575" y="3041650"/>
            <a:ext cx="27606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全屏显示(4:3)</PresentationFormat>
  <Paragraphs>101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宋体</vt:lpstr>
      <vt:lpstr>微软雅黑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PowerPoint 演示文稿</vt:lpstr>
      <vt:lpstr>Speak out What sports are they? </vt:lpstr>
      <vt:lpstr>Free talk </vt:lpstr>
      <vt:lpstr>Read and guess What are their favourite sports?</vt:lpstr>
      <vt:lpstr>Listening skills</vt:lpstr>
      <vt:lpstr>Listen and choose</vt:lpstr>
      <vt:lpstr>Ask and answer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2023-01-16T15:36:32Z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4F112FF7C56A47AF8E32580CCABD91FE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