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32"/>
  </p:notesMasterIdLst>
  <p:sldIdLst>
    <p:sldId id="257" r:id="rId3"/>
    <p:sldId id="267" r:id="rId4"/>
    <p:sldId id="259" r:id="rId5"/>
    <p:sldId id="260" r:id="rId6"/>
    <p:sldId id="268" r:id="rId7"/>
    <p:sldId id="271" r:id="rId8"/>
    <p:sldId id="273" r:id="rId9"/>
    <p:sldId id="274" r:id="rId10"/>
    <p:sldId id="272" r:id="rId11"/>
    <p:sldId id="261" r:id="rId12"/>
    <p:sldId id="275" r:id="rId13"/>
    <p:sldId id="277" r:id="rId14"/>
    <p:sldId id="262" r:id="rId15"/>
    <p:sldId id="279" r:id="rId16"/>
    <p:sldId id="280" r:id="rId17"/>
    <p:sldId id="282" r:id="rId18"/>
    <p:sldId id="283" r:id="rId19"/>
    <p:sldId id="263" r:id="rId20"/>
    <p:sldId id="285" r:id="rId21"/>
    <p:sldId id="287" r:id="rId22"/>
    <p:sldId id="288" r:id="rId23"/>
    <p:sldId id="295" r:id="rId24"/>
    <p:sldId id="264" r:id="rId25"/>
    <p:sldId id="289" r:id="rId26"/>
    <p:sldId id="290" r:id="rId27"/>
    <p:sldId id="291" r:id="rId28"/>
    <p:sldId id="265" r:id="rId29"/>
    <p:sldId id="293" r:id="rId30"/>
    <p:sldId id="29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18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84F"/>
    <a:srgbClr val="FBE3E1"/>
    <a:srgbClr val="ECE7E4"/>
    <a:srgbClr val="ED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14" y="108"/>
      </p:cViewPr>
      <p:guideLst>
        <p:guide orient="horz" pos="2191"/>
        <p:guide pos="3840"/>
        <p:guide orient="horz" pos="595"/>
        <p:guide orient="horz" pos="1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76FD-7850-4E5B-9ED8-BA93D4A45BF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AF63A-0E89-49CC-A311-6CA687E6A0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D442-0DCA-44EE-B2DE-41891BCBB10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0CFCB-1C93-4B31-8C86-FCDDCB853D7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D188-2B9B-4DFF-9AC7-27F0F1490E6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86"/>
            <a:ext cx="4761531" cy="5551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08" y="0"/>
            <a:ext cx="3924026" cy="53993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44686" cy="4293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76853"/>
            <a:ext cx="3657600" cy="36811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7827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78275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1668"/>
            <a:ext cx="2732816" cy="3186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15" y="0"/>
            <a:ext cx="2361718" cy="32496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01592" cy="21804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10666"/>
            <a:ext cx="2133599" cy="2147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78275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1668"/>
            <a:ext cx="2732816" cy="3186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15" y="0"/>
            <a:ext cx="2361718" cy="32496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01592" cy="21804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10666"/>
            <a:ext cx="2133599" cy="2147334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19"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4" name="文本框 13"/>
            <p:cNvSpPr txBox="1"/>
            <p:nvPr/>
          </p:nvSpPr>
          <p:spPr>
            <a:xfrm>
              <a:off x="5464466" y="861203"/>
              <a:ext cx="994620" cy="31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游戏规则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95AD-A9F7-4E1E-A5D1-18E8C39CDE4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1C86-A81F-45CF-9505-CEFD98578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95AD-A9F7-4E1E-A5D1-18E8C39CDE4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1C86-A81F-45CF-9505-CEFD98578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546" y="789909"/>
            <a:ext cx="5478535" cy="5211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4464784" y="2693367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妇女节</a:t>
            </a:r>
            <a:endParaRPr lang="en-US" altLang="zh-CN" sz="6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  <a:p>
            <a:pPr algn="ctr"/>
            <a:r>
              <a:rPr lang="zh-CN" altLang="en-US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活动方案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60524" y="1991771"/>
            <a:ext cx="2470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rgbClr val="EE684F"/>
                </a:solidFill>
                <a:latin typeface="Edwardian Script ITC" panose="030303020407070D0804" pitchFamily="66" charset="0"/>
              </a:rPr>
              <a:t>Women’s Day</a:t>
            </a:r>
            <a:endParaRPr lang="zh-CN" altLang="en-US" sz="4000" b="1" dirty="0">
              <a:solidFill>
                <a:srgbClr val="EE684F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163" y="1134810"/>
            <a:ext cx="1834580" cy="1134887"/>
          </a:xfrm>
          <a:prstGeom prst="rect">
            <a:avLst/>
          </a:prstGeom>
        </p:spPr>
      </p:pic>
      <p:pic>
        <p:nvPicPr>
          <p:cNvPr id="3" name="A Moment of Refle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6350" y="24495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02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69523" y="3863967"/>
            <a:ext cx="3874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一站到底（视野）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2952" y="889266"/>
            <a:ext cx="5647006" cy="4332267"/>
            <a:chOff x="556846" y="1097280"/>
            <a:chExt cx="6858000" cy="5261317"/>
          </a:xfrm>
        </p:grpSpPr>
        <p:sp>
          <p:nvSpPr>
            <p:cNvPr id="4" name="剪去对角的矩形 3"/>
            <p:cNvSpPr/>
            <p:nvPr/>
          </p:nvSpPr>
          <p:spPr>
            <a:xfrm>
              <a:off x="1242646" y="1828800"/>
              <a:ext cx="5486400" cy="3798277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846" y="1097280"/>
              <a:ext cx="6858000" cy="5261317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336431" y="2102831"/>
            <a:ext cx="3713871" cy="184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于2012年3月2日推出的全新益智答题类节目《一站到底》是江苏卫视推出的一档全新益智答题类节目。《一站到底》采用场上参与者分别单独厮杀的模式，让不同职业、社会标签的参与者在限定的时间内进行PK。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33758" y="889266"/>
            <a:ext cx="5647006" cy="4332267"/>
            <a:chOff x="556846" y="1097280"/>
            <a:chExt cx="6858000" cy="5261317"/>
          </a:xfrm>
        </p:grpSpPr>
        <p:sp>
          <p:nvSpPr>
            <p:cNvPr id="14" name="剪去对角的矩形 13"/>
            <p:cNvSpPr/>
            <p:nvPr/>
          </p:nvSpPr>
          <p:spPr>
            <a:xfrm>
              <a:off x="1242646" y="1828800"/>
              <a:ext cx="5486400" cy="3798277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846" y="1097280"/>
              <a:ext cx="6858000" cy="5261317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6907237" y="2283072"/>
            <a:ext cx="3713871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3.8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妇女节系列活动，不仅培养员工基本的人文素养，扩宽了知识层面，激发员工的自信心，开阔视野，也引发了新一轮的全民知识普及大潮，很大程度得提高了常识知识的普及度。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设计师MC：ID 29795607库_组合 26"/>
          <p:cNvGrpSpPr/>
          <p:nvPr>
            <p:custDataLst>
              <p:tags r:id="rId1"/>
            </p:custDataLst>
          </p:nvPr>
        </p:nvGrpSpPr>
        <p:grpSpPr>
          <a:xfrm>
            <a:off x="904637" y="1640422"/>
            <a:ext cx="10609994" cy="4803214"/>
            <a:chOff x="904637" y="1855250"/>
            <a:chExt cx="10609994" cy="4803214"/>
          </a:xfrm>
        </p:grpSpPr>
        <p:sp>
          <p:nvSpPr>
            <p:cNvPr id="48" name="TextBox 55"/>
            <p:cNvSpPr txBox="1"/>
            <p:nvPr/>
          </p:nvSpPr>
          <p:spPr>
            <a:xfrm>
              <a:off x="904637" y="2763938"/>
              <a:ext cx="2611177" cy="126801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/>
                <a:t>首先，一位挑战者站在中间，旁边有</a:t>
              </a:r>
              <a:r>
                <a:rPr lang="en-US" altLang="zh-CN" sz="1600" dirty="0"/>
                <a:t>10</a:t>
              </a:r>
              <a:r>
                <a:rPr lang="zh-CN" altLang="en-US" sz="1600" dirty="0"/>
                <a:t>个人，先选择一位，开始答题，每道题有</a:t>
              </a:r>
              <a:r>
                <a:rPr lang="en-US" altLang="zh-CN" sz="1600" dirty="0"/>
                <a:t>20</a:t>
              </a:r>
              <a:r>
                <a:rPr lang="zh-CN" altLang="en-US" sz="1600" dirty="0"/>
                <a:t>秒钟的回答时间，答错不扣时间。</a:t>
              </a:r>
            </a:p>
          </p:txBody>
        </p:sp>
        <p:grpSp>
          <p:nvGrpSpPr>
            <p:cNvPr id="29" name="Group 36"/>
            <p:cNvGrpSpPr/>
            <p:nvPr/>
          </p:nvGrpSpPr>
          <p:grpSpPr>
            <a:xfrm>
              <a:off x="3276227" y="1855250"/>
              <a:ext cx="8238404" cy="4803214"/>
              <a:chOff x="-5856766" y="1434771"/>
              <a:chExt cx="11866771" cy="4803214"/>
            </a:xfrm>
          </p:grpSpPr>
          <p:sp>
            <p:nvSpPr>
              <p:cNvPr id="39" name="TextBox 46"/>
              <p:cNvSpPr txBox="1"/>
              <p:nvPr/>
            </p:nvSpPr>
            <p:spPr>
              <a:xfrm>
                <a:off x="2248810" y="1434771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/>
                  <a:t>到时间为止，没答上的一方为输，答对了由另一位继续回答，重新计时</a:t>
                </a:r>
                <a:r>
                  <a:rPr lang="en-US" altLang="zh-CN" sz="1400" dirty="0"/>
                  <a:t>20</a:t>
                </a:r>
                <a:r>
                  <a:rPr lang="zh-CN" altLang="en-US" sz="1400" dirty="0"/>
                  <a:t>秒，如果场上除了挑战者外有</a:t>
                </a:r>
                <a:r>
                  <a:rPr lang="en-US" altLang="zh-CN" sz="1400" dirty="0"/>
                  <a:t>5</a:t>
                </a:r>
                <a:r>
                  <a:rPr lang="zh-CN" altLang="en-US" sz="1400" dirty="0"/>
                  <a:t>人以上，有</a:t>
                </a:r>
                <a:r>
                  <a:rPr lang="en-US" altLang="zh-CN" sz="1400" dirty="0"/>
                  <a:t>2</a:t>
                </a:r>
                <a:r>
                  <a:rPr lang="zh-CN" altLang="en-US" sz="1400" dirty="0"/>
                  <a:t>次免答权，少于</a:t>
                </a:r>
                <a:r>
                  <a:rPr lang="en-US" altLang="zh-CN" sz="1400" dirty="0"/>
                  <a:t>5</a:t>
                </a:r>
                <a:r>
                  <a:rPr lang="zh-CN" altLang="en-US" sz="1400" dirty="0"/>
                  <a:t>人有</a:t>
                </a:r>
                <a:r>
                  <a:rPr lang="en-US" altLang="zh-CN" sz="1400" dirty="0"/>
                  <a:t>1</a:t>
                </a:r>
                <a:r>
                  <a:rPr lang="zh-CN" altLang="en-US" sz="1400" dirty="0"/>
                  <a:t>次。</a:t>
                </a:r>
              </a:p>
            </p:txBody>
          </p:sp>
          <p:sp>
            <p:nvSpPr>
              <p:cNvPr id="35" name="TextBox 42"/>
              <p:cNvSpPr txBox="1"/>
              <p:nvPr/>
            </p:nvSpPr>
            <p:spPr>
              <a:xfrm>
                <a:off x="-5856766" y="5324238"/>
                <a:ext cx="8123323" cy="9137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1600"/>
                </a:lvl1pPr>
              </a:lstStyle>
              <a:p>
                <a:r>
                  <a:rPr lang="zh-CN" altLang="en-US" dirty="0"/>
                  <a:t>免答权就是当挑战者问题不会回答时，可以将这个问题给予被选中的人回答。则消耗掉一次。当挑战者掉下去时，则被选中的成为挑战者。重复以上规则</a:t>
                </a:r>
                <a:r>
                  <a:rPr lang="en-US" altLang="zh-CN" dirty="0"/>
                  <a:t>……</a:t>
                </a:r>
              </a:p>
            </p:txBody>
          </p:sp>
        </p:grpSp>
        <p:cxnSp>
          <p:nvCxnSpPr>
            <p:cNvPr id="28" name="Straight Connector 35"/>
            <p:cNvCxnSpPr/>
            <p:nvPr/>
          </p:nvCxnSpPr>
          <p:spPr>
            <a:xfrm>
              <a:off x="904637" y="3730099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千图设计师MC：ID 29795607库_组合 1"/>
          <p:cNvGrpSpPr/>
          <p:nvPr>
            <p:custDataLst>
              <p:tags r:id="rId2"/>
            </p:custDataLst>
          </p:nvPr>
        </p:nvGrpSpPr>
        <p:grpSpPr>
          <a:xfrm>
            <a:off x="3664830" y="1893337"/>
            <a:ext cx="4330600" cy="3509970"/>
            <a:chOff x="1174644" y="1916832"/>
            <a:chExt cx="4330600" cy="3509970"/>
          </a:xfrm>
        </p:grpSpPr>
        <p:sp>
          <p:nvSpPr>
            <p:cNvPr id="6" name="Freeform: Shape 4"/>
            <p:cNvSpPr/>
            <p:nvPr/>
          </p:nvSpPr>
          <p:spPr>
            <a:xfrm>
              <a:off x="2065349" y="2053720"/>
              <a:ext cx="3004599" cy="3004535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94707" tIns="594699" rIns="594707" bIns="594699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3779710" y="1916832"/>
              <a:ext cx="334155" cy="334149"/>
            </a:xfrm>
            <a:prstGeom prst="ellipse">
              <a:avLst/>
            </a:prstGeom>
            <a:solidFill>
              <a:srgbClr val="EE684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" name="Oval 6"/>
            <p:cNvSpPr/>
            <p:nvPr/>
          </p:nvSpPr>
          <p:spPr>
            <a:xfrm>
              <a:off x="2988467" y="4835021"/>
              <a:ext cx="241954" cy="24218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" name="Oval 7"/>
            <p:cNvSpPr/>
            <p:nvPr/>
          </p:nvSpPr>
          <p:spPr>
            <a:xfrm>
              <a:off x="5263290" y="3273084"/>
              <a:ext cx="241954" cy="2421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" name="Oval 8"/>
            <p:cNvSpPr/>
            <p:nvPr/>
          </p:nvSpPr>
          <p:spPr>
            <a:xfrm>
              <a:off x="4105482" y="5092653"/>
              <a:ext cx="334155" cy="3341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3" name="Oval 11"/>
            <p:cNvSpPr/>
            <p:nvPr/>
          </p:nvSpPr>
          <p:spPr>
            <a:xfrm>
              <a:off x="4553105" y="3778271"/>
              <a:ext cx="334155" cy="3341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4" name="Oval 12"/>
            <p:cNvSpPr/>
            <p:nvPr/>
          </p:nvSpPr>
          <p:spPr>
            <a:xfrm>
              <a:off x="1416598" y="4041835"/>
              <a:ext cx="604048" cy="6040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6" name="Oval 14"/>
            <p:cNvSpPr/>
            <p:nvPr/>
          </p:nvSpPr>
          <p:spPr>
            <a:xfrm>
              <a:off x="4833024" y="2864524"/>
              <a:ext cx="334155" cy="33414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7" name="Oval 15"/>
            <p:cNvSpPr/>
            <p:nvPr/>
          </p:nvSpPr>
          <p:spPr>
            <a:xfrm>
              <a:off x="1174644" y="4721690"/>
              <a:ext cx="241954" cy="242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8" name="Oval 16"/>
            <p:cNvSpPr/>
            <p:nvPr/>
          </p:nvSpPr>
          <p:spPr>
            <a:xfrm>
              <a:off x="2669397" y="4479503"/>
              <a:ext cx="241954" cy="2421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3023638" y="4106874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03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3863967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益智区（智慧）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/>
          <p:cNvGrpSpPr/>
          <p:nvPr>
            <p:custDataLst>
              <p:tags r:id="rId1"/>
            </p:custDataLst>
          </p:nvPr>
        </p:nvGrpSpPr>
        <p:grpSpPr>
          <a:xfrm>
            <a:off x="4928330" y="1772022"/>
            <a:ext cx="2467034" cy="2934794"/>
            <a:chOff x="3730255" y="1408155"/>
            <a:chExt cx="4280982" cy="5092676"/>
          </a:xfrm>
        </p:grpSpPr>
        <p:sp>
          <p:nvSpPr>
            <p:cNvPr id="51" name="Rectangle 2"/>
            <p:cNvSpPr/>
            <p:nvPr/>
          </p:nvSpPr>
          <p:spPr bwMode="auto">
            <a:xfrm>
              <a:off x="3730255" y="1587417"/>
              <a:ext cx="3813501" cy="4913414"/>
            </a:xfrm>
            <a:prstGeom prst="rect">
              <a:avLst/>
            </a:prstGeom>
            <a:noFill/>
            <a:ln w="0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2" name="Freeform: Shape 3"/>
            <p:cNvSpPr/>
            <p:nvPr/>
          </p:nvSpPr>
          <p:spPr bwMode="auto">
            <a:xfrm>
              <a:off x="4231280" y="1408155"/>
              <a:ext cx="3779957" cy="4863979"/>
            </a:xfrm>
            <a:custGeom>
              <a:avLst/>
              <a:gdLst>
                <a:gd name="T0" fmla="*/ 2126 w 2141"/>
                <a:gd name="T1" fmla="*/ 828 h 2755"/>
                <a:gd name="T2" fmla="*/ 2084 w 2141"/>
                <a:gd name="T3" fmla="*/ 672 h 2755"/>
                <a:gd name="T4" fmla="*/ 2022 w 2141"/>
                <a:gd name="T5" fmla="*/ 529 h 2755"/>
                <a:gd name="T6" fmla="*/ 1944 w 2141"/>
                <a:gd name="T7" fmla="*/ 409 h 2755"/>
                <a:gd name="T8" fmla="*/ 1867 w 2141"/>
                <a:gd name="T9" fmla="*/ 326 h 2755"/>
                <a:gd name="T10" fmla="*/ 1761 w 2141"/>
                <a:gd name="T11" fmla="*/ 236 h 2755"/>
                <a:gd name="T12" fmla="*/ 1629 w 2141"/>
                <a:gd name="T13" fmla="*/ 148 h 2755"/>
                <a:gd name="T14" fmla="*/ 1471 w 2141"/>
                <a:gd name="T15" fmla="*/ 73 h 2755"/>
                <a:gd name="T16" fmla="*/ 1294 w 2141"/>
                <a:gd name="T17" fmla="*/ 21 h 2755"/>
                <a:gd name="T18" fmla="*/ 1095 w 2141"/>
                <a:gd name="T19" fmla="*/ 0 h 2755"/>
                <a:gd name="T20" fmla="*/ 873 w 2141"/>
                <a:gd name="T21" fmla="*/ 27 h 2755"/>
                <a:gd name="T22" fmla="*/ 659 w 2141"/>
                <a:gd name="T23" fmla="*/ 103 h 2755"/>
                <a:gd name="T24" fmla="*/ 452 w 2141"/>
                <a:gd name="T25" fmla="*/ 230 h 2755"/>
                <a:gd name="T26" fmla="*/ 318 w 2141"/>
                <a:gd name="T27" fmla="*/ 343 h 2755"/>
                <a:gd name="T28" fmla="*/ 210 w 2141"/>
                <a:gd name="T29" fmla="*/ 478 h 2755"/>
                <a:gd name="T30" fmla="*/ 152 w 2141"/>
                <a:gd name="T31" fmla="*/ 612 h 2755"/>
                <a:gd name="T32" fmla="*/ 127 w 2141"/>
                <a:gd name="T33" fmla="*/ 748 h 2755"/>
                <a:gd name="T34" fmla="*/ 129 w 2141"/>
                <a:gd name="T35" fmla="*/ 890 h 2755"/>
                <a:gd name="T36" fmla="*/ 145 w 2141"/>
                <a:gd name="T37" fmla="*/ 1039 h 2755"/>
                <a:gd name="T38" fmla="*/ 158 w 2141"/>
                <a:gd name="T39" fmla="*/ 1162 h 2755"/>
                <a:gd name="T40" fmla="*/ 143 w 2141"/>
                <a:gd name="T41" fmla="*/ 1221 h 2755"/>
                <a:gd name="T42" fmla="*/ 109 w 2141"/>
                <a:gd name="T43" fmla="*/ 1292 h 2755"/>
                <a:gd name="T44" fmla="*/ 70 w 2141"/>
                <a:gd name="T45" fmla="*/ 1362 h 2755"/>
                <a:gd name="T46" fmla="*/ 34 w 2141"/>
                <a:gd name="T47" fmla="*/ 1431 h 2755"/>
                <a:gd name="T48" fmla="*/ 8 w 2141"/>
                <a:gd name="T49" fmla="*/ 1496 h 2755"/>
                <a:gd name="T50" fmla="*/ 1 w 2141"/>
                <a:gd name="T51" fmla="*/ 1551 h 2755"/>
                <a:gd name="T52" fmla="*/ 21 w 2141"/>
                <a:gd name="T53" fmla="*/ 1598 h 2755"/>
                <a:gd name="T54" fmla="*/ 86 w 2141"/>
                <a:gd name="T55" fmla="*/ 1654 h 2755"/>
                <a:gd name="T56" fmla="*/ 140 w 2141"/>
                <a:gd name="T57" fmla="*/ 1736 h 2755"/>
                <a:gd name="T58" fmla="*/ 175 w 2141"/>
                <a:gd name="T59" fmla="*/ 1832 h 2755"/>
                <a:gd name="T60" fmla="*/ 197 w 2141"/>
                <a:gd name="T61" fmla="*/ 1940 h 2755"/>
                <a:gd name="T62" fmla="*/ 213 w 2141"/>
                <a:gd name="T63" fmla="*/ 2049 h 2755"/>
                <a:gd name="T64" fmla="*/ 236 w 2141"/>
                <a:gd name="T65" fmla="*/ 2195 h 2755"/>
                <a:gd name="T66" fmla="*/ 275 w 2141"/>
                <a:gd name="T67" fmla="*/ 2245 h 2755"/>
                <a:gd name="T68" fmla="*/ 346 w 2141"/>
                <a:gd name="T69" fmla="*/ 2273 h 2755"/>
                <a:gd name="T70" fmla="*/ 463 w 2141"/>
                <a:gd name="T71" fmla="*/ 2276 h 2755"/>
                <a:gd name="T72" fmla="*/ 598 w 2141"/>
                <a:gd name="T73" fmla="*/ 2261 h 2755"/>
                <a:gd name="T74" fmla="*/ 682 w 2141"/>
                <a:gd name="T75" fmla="*/ 2256 h 2755"/>
                <a:gd name="T76" fmla="*/ 728 w 2141"/>
                <a:gd name="T77" fmla="*/ 2260 h 2755"/>
                <a:gd name="T78" fmla="*/ 804 w 2141"/>
                <a:gd name="T79" fmla="*/ 2306 h 2755"/>
                <a:gd name="T80" fmla="*/ 874 w 2141"/>
                <a:gd name="T81" fmla="*/ 2393 h 2755"/>
                <a:gd name="T82" fmla="*/ 935 w 2141"/>
                <a:gd name="T83" fmla="*/ 2503 h 2755"/>
                <a:gd name="T84" fmla="*/ 985 w 2141"/>
                <a:gd name="T85" fmla="*/ 2620 h 2755"/>
                <a:gd name="T86" fmla="*/ 1017 w 2141"/>
                <a:gd name="T87" fmla="*/ 2726 h 2755"/>
                <a:gd name="T88" fmla="*/ 1045 w 2141"/>
                <a:gd name="T89" fmla="*/ 2753 h 2755"/>
                <a:gd name="T90" fmla="*/ 1065 w 2141"/>
                <a:gd name="T91" fmla="*/ 2753 h 2755"/>
                <a:gd name="T92" fmla="*/ 1763 w 2141"/>
                <a:gd name="T93" fmla="*/ 2093 h 2755"/>
                <a:gd name="T94" fmla="*/ 1775 w 2141"/>
                <a:gd name="T95" fmla="*/ 2065 h 2755"/>
                <a:gd name="T96" fmla="*/ 1758 w 2141"/>
                <a:gd name="T97" fmla="*/ 1974 h 2755"/>
                <a:gd name="T98" fmla="*/ 1770 w 2141"/>
                <a:gd name="T99" fmla="*/ 1854 h 2755"/>
                <a:gd name="T100" fmla="*/ 1814 w 2141"/>
                <a:gd name="T101" fmla="*/ 1739 h 2755"/>
                <a:gd name="T102" fmla="*/ 1878 w 2141"/>
                <a:gd name="T103" fmla="*/ 1627 h 2755"/>
                <a:gd name="T104" fmla="*/ 1949 w 2141"/>
                <a:gd name="T105" fmla="*/ 1519 h 2755"/>
                <a:gd name="T106" fmla="*/ 2048 w 2141"/>
                <a:gd name="T107" fmla="*/ 1367 h 2755"/>
                <a:gd name="T108" fmla="*/ 2111 w 2141"/>
                <a:gd name="T109" fmla="*/ 1212 h 2755"/>
                <a:gd name="T110" fmla="*/ 2140 w 2141"/>
                <a:gd name="T111" fmla="*/ 104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1" h="2755">
                  <a:moveTo>
                    <a:pt x="2140" y="938"/>
                  </a:moveTo>
                  <a:lnTo>
                    <a:pt x="2133" y="882"/>
                  </a:lnTo>
                  <a:lnTo>
                    <a:pt x="2126" y="828"/>
                  </a:lnTo>
                  <a:lnTo>
                    <a:pt x="2114" y="774"/>
                  </a:lnTo>
                  <a:lnTo>
                    <a:pt x="2101" y="722"/>
                  </a:lnTo>
                  <a:lnTo>
                    <a:pt x="2084" y="672"/>
                  </a:lnTo>
                  <a:lnTo>
                    <a:pt x="2066" y="622"/>
                  </a:lnTo>
                  <a:lnTo>
                    <a:pt x="2045" y="574"/>
                  </a:lnTo>
                  <a:lnTo>
                    <a:pt x="2022" y="529"/>
                  </a:lnTo>
                  <a:lnTo>
                    <a:pt x="1997" y="487"/>
                  </a:lnTo>
                  <a:lnTo>
                    <a:pt x="1971" y="447"/>
                  </a:lnTo>
                  <a:lnTo>
                    <a:pt x="1944" y="409"/>
                  </a:lnTo>
                  <a:lnTo>
                    <a:pt x="1920" y="383"/>
                  </a:lnTo>
                  <a:lnTo>
                    <a:pt x="1896" y="355"/>
                  </a:lnTo>
                  <a:lnTo>
                    <a:pt x="1867" y="326"/>
                  </a:lnTo>
                  <a:lnTo>
                    <a:pt x="1835" y="296"/>
                  </a:lnTo>
                  <a:lnTo>
                    <a:pt x="1800" y="266"/>
                  </a:lnTo>
                  <a:lnTo>
                    <a:pt x="1761" y="236"/>
                  </a:lnTo>
                  <a:lnTo>
                    <a:pt x="1720" y="207"/>
                  </a:lnTo>
                  <a:lnTo>
                    <a:pt x="1675" y="177"/>
                  </a:lnTo>
                  <a:lnTo>
                    <a:pt x="1629" y="148"/>
                  </a:lnTo>
                  <a:lnTo>
                    <a:pt x="1579" y="121"/>
                  </a:lnTo>
                  <a:lnTo>
                    <a:pt x="1527" y="96"/>
                  </a:lnTo>
                  <a:lnTo>
                    <a:pt x="1471" y="73"/>
                  </a:lnTo>
                  <a:lnTo>
                    <a:pt x="1415" y="53"/>
                  </a:lnTo>
                  <a:lnTo>
                    <a:pt x="1355" y="35"/>
                  </a:lnTo>
                  <a:lnTo>
                    <a:pt x="1294" y="21"/>
                  </a:lnTo>
                  <a:lnTo>
                    <a:pt x="1229" y="10"/>
                  </a:lnTo>
                  <a:lnTo>
                    <a:pt x="1164" y="3"/>
                  </a:lnTo>
                  <a:lnTo>
                    <a:pt x="1095" y="0"/>
                  </a:lnTo>
                  <a:lnTo>
                    <a:pt x="1021" y="4"/>
                  </a:lnTo>
                  <a:lnTo>
                    <a:pt x="947" y="13"/>
                  </a:lnTo>
                  <a:lnTo>
                    <a:pt x="873" y="27"/>
                  </a:lnTo>
                  <a:lnTo>
                    <a:pt x="802" y="45"/>
                  </a:lnTo>
                  <a:lnTo>
                    <a:pt x="730" y="71"/>
                  </a:lnTo>
                  <a:lnTo>
                    <a:pt x="659" y="103"/>
                  </a:lnTo>
                  <a:lnTo>
                    <a:pt x="589" y="139"/>
                  </a:lnTo>
                  <a:lnTo>
                    <a:pt x="520" y="182"/>
                  </a:lnTo>
                  <a:lnTo>
                    <a:pt x="452" y="230"/>
                  </a:lnTo>
                  <a:lnTo>
                    <a:pt x="385" y="285"/>
                  </a:lnTo>
                  <a:lnTo>
                    <a:pt x="318" y="343"/>
                  </a:lnTo>
                  <a:lnTo>
                    <a:pt x="318" y="343"/>
                  </a:lnTo>
                  <a:lnTo>
                    <a:pt x="277" y="388"/>
                  </a:lnTo>
                  <a:lnTo>
                    <a:pt x="242" y="434"/>
                  </a:lnTo>
                  <a:lnTo>
                    <a:pt x="210" y="478"/>
                  </a:lnTo>
                  <a:lnTo>
                    <a:pt x="187" y="522"/>
                  </a:lnTo>
                  <a:lnTo>
                    <a:pt x="166" y="567"/>
                  </a:lnTo>
                  <a:lnTo>
                    <a:pt x="152" y="612"/>
                  </a:lnTo>
                  <a:lnTo>
                    <a:pt x="140" y="657"/>
                  </a:lnTo>
                  <a:lnTo>
                    <a:pt x="131" y="702"/>
                  </a:lnTo>
                  <a:lnTo>
                    <a:pt x="127" y="748"/>
                  </a:lnTo>
                  <a:lnTo>
                    <a:pt x="125" y="794"/>
                  </a:lnTo>
                  <a:lnTo>
                    <a:pt x="126" y="842"/>
                  </a:lnTo>
                  <a:lnTo>
                    <a:pt x="129" y="890"/>
                  </a:lnTo>
                  <a:lnTo>
                    <a:pt x="132" y="938"/>
                  </a:lnTo>
                  <a:lnTo>
                    <a:pt x="138" y="989"/>
                  </a:lnTo>
                  <a:lnTo>
                    <a:pt x="145" y="1039"/>
                  </a:lnTo>
                  <a:lnTo>
                    <a:pt x="151" y="1091"/>
                  </a:lnTo>
                  <a:lnTo>
                    <a:pt x="158" y="1145"/>
                  </a:lnTo>
                  <a:lnTo>
                    <a:pt x="158" y="1162"/>
                  </a:lnTo>
                  <a:lnTo>
                    <a:pt x="156" y="1180"/>
                  </a:lnTo>
                  <a:lnTo>
                    <a:pt x="151" y="1201"/>
                  </a:lnTo>
                  <a:lnTo>
                    <a:pt x="143" y="1221"/>
                  </a:lnTo>
                  <a:lnTo>
                    <a:pt x="132" y="1243"/>
                  </a:lnTo>
                  <a:lnTo>
                    <a:pt x="122" y="1268"/>
                  </a:lnTo>
                  <a:lnTo>
                    <a:pt x="109" y="1292"/>
                  </a:lnTo>
                  <a:lnTo>
                    <a:pt x="96" y="1314"/>
                  </a:lnTo>
                  <a:lnTo>
                    <a:pt x="83" y="1338"/>
                  </a:lnTo>
                  <a:lnTo>
                    <a:pt x="70" y="1362"/>
                  </a:lnTo>
                  <a:lnTo>
                    <a:pt x="57" y="1385"/>
                  </a:lnTo>
                  <a:lnTo>
                    <a:pt x="44" y="1409"/>
                  </a:lnTo>
                  <a:lnTo>
                    <a:pt x="34" y="1431"/>
                  </a:lnTo>
                  <a:lnTo>
                    <a:pt x="23" y="1453"/>
                  </a:lnTo>
                  <a:lnTo>
                    <a:pt x="14" y="1473"/>
                  </a:lnTo>
                  <a:lnTo>
                    <a:pt x="8" y="1496"/>
                  </a:lnTo>
                  <a:lnTo>
                    <a:pt x="3" y="1515"/>
                  </a:lnTo>
                  <a:lnTo>
                    <a:pt x="0" y="1535"/>
                  </a:lnTo>
                  <a:lnTo>
                    <a:pt x="1" y="1551"/>
                  </a:lnTo>
                  <a:lnTo>
                    <a:pt x="4" y="1568"/>
                  </a:lnTo>
                  <a:lnTo>
                    <a:pt x="10" y="1585"/>
                  </a:lnTo>
                  <a:lnTo>
                    <a:pt x="21" y="1598"/>
                  </a:lnTo>
                  <a:lnTo>
                    <a:pt x="35" y="1611"/>
                  </a:lnTo>
                  <a:lnTo>
                    <a:pt x="62" y="1631"/>
                  </a:lnTo>
                  <a:lnTo>
                    <a:pt x="86" y="1654"/>
                  </a:lnTo>
                  <a:lnTo>
                    <a:pt x="107" y="1680"/>
                  </a:lnTo>
                  <a:lnTo>
                    <a:pt x="125" y="1707"/>
                  </a:lnTo>
                  <a:lnTo>
                    <a:pt x="140" y="1736"/>
                  </a:lnTo>
                  <a:lnTo>
                    <a:pt x="153" y="1767"/>
                  </a:lnTo>
                  <a:lnTo>
                    <a:pt x="165" y="1800"/>
                  </a:lnTo>
                  <a:lnTo>
                    <a:pt x="175" y="1832"/>
                  </a:lnTo>
                  <a:lnTo>
                    <a:pt x="183" y="1867"/>
                  </a:lnTo>
                  <a:lnTo>
                    <a:pt x="191" y="1902"/>
                  </a:lnTo>
                  <a:lnTo>
                    <a:pt x="197" y="1940"/>
                  </a:lnTo>
                  <a:lnTo>
                    <a:pt x="203" y="1975"/>
                  </a:lnTo>
                  <a:lnTo>
                    <a:pt x="208" y="2013"/>
                  </a:lnTo>
                  <a:lnTo>
                    <a:pt x="213" y="2049"/>
                  </a:lnTo>
                  <a:lnTo>
                    <a:pt x="221" y="2111"/>
                  </a:lnTo>
                  <a:lnTo>
                    <a:pt x="230" y="2173"/>
                  </a:lnTo>
                  <a:lnTo>
                    <a:pt x="236" y="2195"/>
                  </a:lnTo>
                  <a:lnTo>
                    <a:pt x="246" y="2214"/>
                  </a:lnTo>
                  <a:lnTo>
                    <a:pt x="259" y="2231"/>
                  </a:lnTo>
                  <a:lnTo>
                    <a:pt x="275" y="2245"/>
                  </a:lnTo>
                  <a:lnTo>
                    <a:pt x="295" y="2257"/>
                  </a:lnTo>
                  <a:lnTo>
                    <a:pt x="318" y="2266"/>
                  </a:lnTo>
                  <a:lnTo>
                    <a:pt x="346" y="2273"/>
                  </a:lnTo>
                  <a:lnTo>
                    <a:pt x="377" y="2276"/>
                  </a:lnTo>
                  <a:lnTo>
                    <a:pt x="412" y="2278"/>
                  </a:lnTo>
                  <a:lnTo>
                    <a:pt x="463" y="2276"/>
                  </a:lnTo>
                  <a:lnTo>
                    <a:pt x="513" y="2271"/>
                  </a:lnTo>
                  <a:lnTo>
                    <a:pt x="564" y="2265"/>
                  </a:lnTo>
                  <a:lnTo>
                    <a:pt x="598" y="2261"/>
                  </a:lnTo>
                  <a:lnTo>
                    <a:pt x="628" y="2258"/>
                  </a:lnTo>
                  <a:lnTo>
                    <a:pt x="656" y="2257"/>
                  </a:lnTo>
                  <a:lnTo>
                    <a:pt x="682" y="2256"/>
                  </a:lnTo>
                  <a:lnTo>
                    <a:pt x="699" y="2256"/>
                  </a:lnTo>
                  <a:lnTo>
                    <a:pt x="715" y="2257"/>
                  </a:lnTo>
                  <a:lnTo>
                    <a:pt x="728" y="2260"/>
                  </a:lnTo>
                  <a:lnTo>
                    <a:pt x="754" y="2270"/>
                  </a:lnTo>
                  <a:lnTo>
                    <a:pt x="778" y="2286"/>
                  </a:lnTo>
                  <a:lnTo>
                    <a:pt x="804" y="2306"/>
                  </a:lnTo>
                  <a:lnTo>
                    <a:pt x="829" y="2332"/>
                  </a:lnTo>
                  <a:lnTo>
                    <a:pt x="852" y="2361"/>
                  </a:lnTo>
                  <a:lnTo>
                    <a:pt x="874" y="2393"/>
                  </a:lnTo>
                  <a:lnTo>
                    <a:pt x="897" y="2429"/>
                  </a:lnTo>
                  <a:lnTo>
                    <a:pt x="916" y="2465"/>
                  </a:lnTo>
                  <a:lnTo>
                    <a:pt x="935" y="2503"/>
                  </a:lnTo>
                  <a:lnTo>
                    <a:pt x="954" y="2542"/>
                  </a:lnTo>
                  <a:lnTo>
                    <a:pt x="969" y="2581"/>
                  </a:lnTo>
                  <a:lnTo>
                    <a:pt x="985" y="2620"/>
                  </a:lnTo>
                  <a:lnTo>
                    <a:pt x="998" y="2657"/>
                  </a:lnTo>
                  <a:lnTo>
                    <a:pt x="1008" y="2692"/>
                  </a:lnTo>
                  <a:lnTo>
                    <a:pt x="1017" y="2726"/>
                  </a:lnTo>
                  <a:lnTo>
                    <a:pt x="1024" y="2738"/>
                  </a:lnTo>
                  <a:lnTo>
                    <a:pt x="1033" y="2748"/>
                  </a:lnTo>
                  <a:lnTo>
                    <a:pt x="1045" y="2753"/>
                  </a:lnTo>
                  <a:lnTo>
                    <a:pt x="1050" y="2755"/>
                  </a:lnTo>
                  <a:lnTo>
                    <a:pt x="1055" y="2755"/>
                  </a:lnTo>
                  <a:lnTo>
                    <a:pt x="1065" y="2753"/>
                  </a:lnTo>
                  <a:lnTo>
                    <a:pt x="1073" y="2749"/>
                  </a:lnTo>
                  <a:lnTo>
                    <a:pt x="1082" y="2744"/>
                  </a:lnTo>
                  <a:lnTo>
                    <a:pt x="1763" y="2093"/>
                  </a:lnTo>
                  <a:lnTo>
                    <a:pt x="1770" y="2084"/>
                  </a:lnTo>
                  <a:lnTo>
                    <a:pt x="1774" y="2075"/>
                  </a:lnTo>
                  <a:lnTo>
                    <a:pt x="1775" y="2065"/>
                  </a:lnTo>
                  <a:lnTo>
                    <a:pt x="1774" y="2054"/>
                  </a:lnTo>
                  <a:lnTo>
                    <a:pt x="1763" y="2014"/>
                  </a:lnTo>
                  <a:lnTo>
                    <a:pt x="1758" y="1974"/>
                  </a:lnTo>
                  <a:lnTo>
                    <a:pt x="1758" y="1935"/>
                  </a:lnTo>
                  <a:lnTo>
                    <a:pt x="1763" y="1894"/>
                  </a:lnTo>
                  <a:lnTo>
                    <a:pt x="1770" y="1854"/>
                  </a:lnTo>
                  <a:lnTo>
                    <a:pt x="1781" y="1817"/>
                  </a:lnTo>
                  <a:lnTo>
                    <a:pt x="1797" y="1778"/>
                  </a:lnTo>
                  <a:lnTo>
                    <a:pt x="1814" y="1739"/>
                  </a:lnTo>
                  <a:lnTo>
                    <a:pt x="1833" y="1701"/>
                  </a:lnTo>
                  <a:lnTo>
                    <a:pt x="1854" y="1663"/>
                  </a:lnTo>
                  <a:lnTo>
                    <a:pt x="1878" y="1627"/>
                  </a:lnTo>
                  <a:lnTo>
                    <a:pt x="1901" y="1590"/>
                  </a:lnTo>
                  <a:lnTo>
                    <a:pt x="1924" y="1554"/>
                  </a:lnTo>
                  <a:lnTo>
                    <a:pt x="1949" y="1519"/>
                  </a:lnTo>
                  <a:lnTo>
                    <a:pt x="1984" y="1468"/>
                  </a:lnTo>
                  <a:lnTo>
                    <a:pt x="2018" y="1416"/>
                  </a:lnTo>
                  <a:lnTo>
                    <a:pt x="2048" y="1367"/>
                  </a:lnTo>
                  <a:lnTo>
                    <a:pt x="2074" y="1316"/>
                  </a:lnTo>
                  <a:lnTo>
                    <a:pt x="2095" y="1264"/>
                  </a:lnTo>
                  <a:lnTo>
                    <a:pt x="2111" y="1212"/>
                  </a:lnTo>
                  <a:lnTo>
                    <a:pt x="2126" y="1158"/>
                  </a:lnTo>
                  <a:lnTo>
                    <a:pt x="2135" y="1104"/>
                  </a:lnTo>
                  <a:lnTo>
                    <a:pt x="2140" y="1049"/>
                  </a:lnTo>
                  <a:lnTo>
                    <a:pt x="2141" y="994"/>
                  </a:lnTo>
                  <a:lnTo>
                    <a:pt x="2140" y="938"/>
                  </a:lnTo>
                  <a:close/>
                </a:path>
              </a:pathLst>
            </a:custGeom>
            <a:solidFill>
              <a:srgbClr val="D9D9D9">
                <a:alpha val="74902"/>
              </a:srgbClr>
            </a:solidFill>
            <a:ln>
              <a:solidFill>
                <a:srgbClr val="EE684F"/>
              </a:solidFill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grpSp>
          <p:nvGrpSpPr>
            <p:cNvPr id="53" name="Group 4"/>
            <p:cNvGrpSpPr/>
            <p:nvPr/>
          </p:nvGrpSpPr>
          <p:grpSpPr>
            <a:xfrm>
              <a:off x="6321696" y="2585740"/>
              <a:ext cx="739522" cy="739522"/>
              <a:chOff x="887508" y="1814166"/>
              <a:chExt cx="3587751" cy="3587750"/>
            </a:xfrm>
          </p:grpSpPr>
          <p:sp>
            <p:nvSpPr>
              <p:cNvPr id="89" name="Freeform: Shape 40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chemeClr val="accent3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90" name="Freeform: Shape 41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91" name="Freeform: Shape 42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92" name="Freeform: Shape 43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grpSp>
          <p:nvGrpSpPr>
            <p:cNvPr id="54" name="Group 5"/>
            <p:cNvGrpSpPr/>
            <p:nvPr/>
          </p:nvGrpSpPr>
          <p:grpSpPr>
            <a:xfrm>
              <a:off x="5024132" y="3573379"/>
              <a:ext cx="708745" cy="708745"/>
              <a:chOff x="887508" y="1814166"/>
              <a:chExt cx="3587751" cy="3587750"/>
            </a:xfrm>
          </p:grpSpPr>
          <p:sp>
            <p:nvSpPr>
              <p:cNvPr id="85" name="Freeform: Shape 36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" name="Freeform: Shape 37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7" name="Freeform: Shape 38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8" name="Freeform: Shape 39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grpSp>
          <p:nvGrpSpPr>
            <p:cNvPr id="55" name="Group 6"/>
            <p:cNvGrpSpPr/>
            <p:nvPr/>
          </p:nvGrpSpPr>
          <p:grpSpPr>
            <a:xfrm rot="1572502">
              <a:off x="5633673" y="3123476"/>
              <a:ext cx="1187150" cy="1187150"/>
              <a:chOff x="887508" y="1814166"/>
              <a:chExt cx="3587751" cy="3587750"/>
            </a:xfrm>
          </p:grpSpPr>
          <p:sp>
            <p:nvSpPr>
              <p:cNvPr id="81" name="Freeform: Shape 32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2" name="Freeform: Shape 33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3" name="Freeform: Shape 34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4" name="Freeform: Shape 35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grpSp>
          <p:nvGrpSpPr>
            <p:cNvPr id="56" name="Group 7"/>
            <p:cNvGrpSpPr/>
            <p:nvPr/>
          </p:nvGrpSpPr>
          <p:grpSpPr>
            <a:xfrm>
              <a:off x="4722054" y="1973739"/>
              <a:ext cx="1517075" cy="1517075"/>
              <a:chOff x="887508" y="1814166"/>
              <a:chExt cx="3587751" cy="3587750"/>
            </a:xfrm>
          </p:grpSpPr>
          <p:sp>
            <p:nvSpPr>
              <p:cNvPr id="77" name="Freeform: Shape 28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8" name="Freeform: Shape 29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9" name="Freeform: Shape 30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0" name="Freeform: Shape 31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grpSp>
          <p:nvGrpSpPr>
            <p:cNvPr id="57" name="Group 8"/>
            <p:cNvGrpSpPr/>
            <p:nvPr/>
          </p:nvGrpSpPr>
          <p:grpSpPr>
            <a:xfrm rot="1511185">
              <a:off x="6891162" y="2275733"/>
              <a:ext cx="582425" cy="582425"/>
              <a:chOff x="887508" y="1814166"/>
              <a:chExt cx="3587751" cy="3587750"/>
            </a:xfrm>
          </p:grpSpPr>
          <p:sp>
            <p:nvSpPr>
              <p:cNvPr id="73" name="Freeform: Shape 24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4" name="Freeform: Shape 25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5" name="Freeform: Shape 26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6" name="Freeform: Shape 27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grpSp>
          <p:nvGrpSpPr>
            <p:cNvPr id="58" name="Group 9"/>
            <p:cNvGrpSpPr/>
            <p:nvPr/>
          </p:nvGrpSpPr>
          <p:grpSpPr>
            <a:xfrm rot="1511185">
              <a:off x="6925499" y="2898786"/>
              <a:ext cx="898001" cy="898001"/>
              <a:chOff x="887508" y="1814166"/>
              <a:chExt cx="3587751" cy="3587750"/>
            </a:xfrm>
          </p:grpSpPr>
          <p:sp>
            <p:nvSpPr>
              <p:cNvPr id="69" name="Freeform: Shape 20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0" name="Freeform: Shape 21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1" name="Freeform: Shape 22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72" name="Freeform: Shape 23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grpSp>
          <p:nvGrpSpPr>
            <p:cNvPr id="59" name="Group 10"/>
            <p:cNvGrpSpPr/>
            <p:nvPr/>
          </p:nvGrpSpPr>
          <p:grpSpPr>
            <a:xfrm rot="1511185">
              <a:off x="5938166" y="1661329"/>
              <a:ext cx="816320" cy="816320"/>
              <a:chOff x="887508" y="1814166"/>
              <a:chExt cx="3587751" cy="3587750"/>
            </a:xfrm>
          </p:grpSpPr>
          <p:sp>
            <p:nvSpPr>
              <p:cNvPr id="65" name="Freeform: Shape 16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6" name="Freeform: Shape 17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7" name="Freeform: Shape 18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8" name="Freeform: Shape 19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grpSp>
          <p:nvGrpSpPr>
            <p:cNvPr id="60" name="Group 11"/>
            <p:cNvGrpSpPr/>
            <p:nvPr/>
          </p:nvGrpSpPr>
          <p:grpSpPr>
            <a:xfrm rot="1511185">
              <a:off x="6669035" y="2240253"/>
              <a:ext cx="255485" cy="255485"/>
              <a:chOff x="887508" y="1814166"/>
              <a:chExt cx="3587751" cy="3587750"/>
            </a:xfrm>
          </p:grpSpPr>
          <p:sp>
            <p:nvSpPr>
              <p:cNvPr id="61" name="Freeform: Shape 12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" name="Freeform: Shape 13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" name="Freeform: Shape 14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4" name="Freeform: Shape 15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</p:grpSp>
      <p:sp>
        <p:nvSpPr>
          <p:cNvPr id="5" name="Rectangle 44"/>
          <p:cNvSpPr/>
          <p:nvPr/>
        </p:nvSpPr>
        <p:spPr>
          <a:xfrm>
            <a:off x="7590777" y="4444343"/>
            <a:ext cx="677456" cy="6417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grpSp>
        <p:nvGrpSpPr>
          <p:cNvPr id="6" name="4"/>
          <p:cNvGrpSpPr/>
          <p:nvPr>
            <p:custDataLst>
              <p:tags r:id="rId2"/>
            </p:custDataLst>
          </p:nvPr>
        </p:nvGrpSpPr>
        <p:grpSpPr>
          <a:xfrm>
            <a:off x="4118824" y="1300589"/>
            <a:ext cx="793598" cy="793598"/>
            <a:chOff x="4303140" y="1813473"/>
            <a:chExt cx="793598" cy="793598"/>
          </a:xfrm>
        </p:grpSpPr>
        <p:sp>
          <p:nvSpPr>
            <p:cNvPr id="49" name="Rectangle: Diagonal Corners Rounded 62"/>
            <p:cNvSpPr/>
            <p:nvPr/>
          </p:nvSpPr>
          <p:spPr>
            <a:xfrm>
              <a:off x="4303140" y="1813473"/>
              <a:ext cx="793598" cy="793598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0" name="Freeform: Shape 63"/>
            <p:cNvSpPr/>
            <p:nvPr/>
          </p:nvSpPr>
          <p:spPr>
            <a:xfrm>
              <a:off x="4507558" y="2025256"/>
              <a:ext cx="380298" cy="362720"/>
            </a:xfrm>
            <a:custGeom>
              <a:avLst/>
              <a:gdLst/>
              <a:ahLst/>
              <a:cxnLst/>
              <a:rect l="l" t="t" r="r" b="b"/>
              <a:pathLst>
                <a:path w="380298" h="362720">
                  <a:moveTo>
                    <a:pt x="190155" y="52796"/>
                  </a:moveTo>
                  <a:lnTo>
                    <a:pt x="190155" y="272897"/>
                  </a:lnTo>
                  <a:lnTo>
                    <a:pt x="203639" y="279983"/>
                  </a:lnTo>
                  <a:lnTo>
                    <a:pt x="276321" y="318380"/>
                  </a:lnTo>
                  <a:lnTo>
                    <a:pt x="262607" y="237242"/>
                  </a:lnTo>
                  <a:lnTo>
                    <a:pt x="259865" y="222157"/>
                  </a:lnTo>
                  <a:lnTo>
                    <a:pt x="271064" y="211415"/>
                  </a:lnTo>
                  <a:lnTo>
                    <a:pt x="329803" y="154276"/>
                  </a:lnTo>
                  <a:lnTo>
                    <a:pt x="248437" y="142391"/>
                  </a:lnTo>
                  <a:lnTo>
                    <a:pt x="233352" y="140105"/>
                  </a:lnTo>
                  <a:lnTo>
                    <a:pt x="226495" y="126392"/>
                  </a:lnTo>
                  <a:close/>
                  <a:moveTo>
                    <a:pt x="190155" y="0"/>
                  </a:moveTo>
                  <a:cubicBezTo>
                    <a:pt x="194421" y="0"/>
                    <a:pt x="198154" y="3123"/>
                    <a:pt x="201354" y="9370"/>
                  </a:cubicBezTo>
                  <a:lnTo>
                    <a:pt x="252779" y="113364"/>
                  </a:lnTo>
                  <a:lnTo>
                    <a:pt x="367515" y="130049"/>
                  </a:lnTo>
                  <a:cubicBezTo>
                    <a:pt x="374372" y="131115"/>
                    <a:pt x="378486" y="133744"/>
                    <a:pt x="379857" y="137934"/>
                  </a:cubicBezTo>
                  <a:cubicBezTo>
                    <a:pt x="381229" y="142124"/>
                    <a:pt x="379400" y="146657"/>
                    <a:pt x="374372" y="151533"/>
                  </a:cubicBezTo>
                  <a:lnTo>
                    <a:pt x="291406" y="232443"/>
                  </a:lnTo>
                  <a:lnTo>
                    <a:pt x="311061" y="346721"/>
                  </a:lnTo>
                  <a:cubicBezTo>
                    <a:pt x="311823" y="351750"/>
                    <a:pt x="311366" y="355673"/>
                    <a:pt x="309690" y="358492"/>
                  </a:cubicBezTo>
                  <a:cubicBezTo>
                    <a:pt x="308014" y="361311"/>
                    <a:pt x="305424" y="362720"/>
                    <a:pt x="301919" y="362720"/>
                  </a:cubicBezTo>
                  <a:cubicBezTo>
                    <a:pt x="299329" y="362720"/>
                    <a:pt x="296281" y="361806"/>
                    <a:pt x="292777" y="359978"/>
                  </a:cubicBezTo>
                  <a:lnTo>
                    <a:pt x="190155" y="306038"/>
                  </a:lnTo>
                  <a:lnTo>
                    <a:pt x="87532" y="359978"/>
                  </a:lnTo>
                  <a:cubicBezTo>
                    <a:pt x="84028" y="361806"/>
                    <a:pt x="80980" y="362720"/>
                    <a:pt x="78390" y="362720"/>
                  </a:cubicBezTo>
                  <a:cubicBezTo>
                    <a:pt x="74885" y="362720"/>
                    <a:pt x="72295" y="361311"/>
                    <a:pt x="70619" y="358492"/>
                  </a:cubicBezTo>
                  <a:cubicBezTo>
                    <a:pt x="68943" y="355673"/>
                    <a:pt x="68486" y="351750"/>
                    <a:pt x="69248" y="346721"/>
                  </a:cubicBezTo>
                  <a:lnTo>
                    <a:pt x="88904" y="232443"/>
                  </a:lnTo>
                  <a:lnTo>
                    <a:pt x="5709" y="151533"/>
                  </a:lnTo>
                  <a:cubicBezTo>
                    <a:pt x="833" y="146657"/>
                    <a:pt x="-919" y="142124"/>
                    <a:pt x="452" y="137934"/>
                  </a:cubicBezTo>
                  <a:cubicBezTo>
                    <a:pt x="1823" y="133744"/>
                    <a:pt x="5937" y="131115"/>
                    <a:pt x="12794" y="130049"/>
                  </a:cubicBezTo>
                  <a:lnTo>
                    <a:pt x="127530" y="113364"/>
                  </a:lnTo>
                  <a:lnTo>
                    <a:pt x="178955" y="9370"/>
                  </a:lnTo>
                  <a:cubicBezTo>
                    <a:pt x="182003" y="3123"/>
                    <a:pt x="185736" y="0"/>
                    <a:pt x="190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</p:grpSp>
      <p:grpSp>
        <p:nvGrpSpPr>
          <p:cNvPr id="8" name="3"/>
          <p:cNvGrpSpPr/>
          <p:nvPr>
            <p:custDataLst>
              <p:tags r:id="rId3"/>
            </p:custDataLst>
          </p:nvPr>
        </p:nvGrpSpPr>
        <p:grpSpPr>
          <a:xfrm>
            <a:off x="7562755" y="1277816"/>
            <a:ext cx="839144" cy="839144"/>
            <a:chOff x="7156614" y="1790700"/>
            <a:chExt cx="839144" cy="839144"/>
          </a:xfrm>
        </p:grpSpPr>
        <p:sp>
          <p:nvSpPr>
            <p:cNvPr id="45" name="Rectangle: Diagonal Corners Rounded 68"/>
            <p:cNvSpPr/>
            <p:nvPr/>
          </p:nvSpPr>
          <p:spPr>
            <a:xfrm>
              <a:off x="7156614" y="1790700"/>
              <a:ext cx="839144" cy="839144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46" name="Freeform: Shape 69"/>
            <p:cNvSpPr/>
            <p:nvPr/>
          </p:nvSpPr>
          <p:spPr>
            <a:xfrm>
              <a:off x="7356771" y="2036912"/>
              <a:ext cx="438830" cy="351064"/>
            </a:xfrm>
            <a:custGeom>
              <a:avLst/>
              <a:gdLst/>
              <a:ahLst/>
              <a:cxnLst/>
              <a:rect l="l" t="t" r="r" b="b"/>
              <a:pathLst>
                <a:path w="438830" h="351064">
                  <a:moveTo>
                    <a:pt x="285239" y="95080"/>
                  </a:moveTo>
                  <a:lnTo>
                    <a:pt x="380319" y="190160"/>
                  </a:lnTo>
                  <a:lnTo>
                    <a:pt x="380319" y="292554"/>
                  </a:lnTo>
                  <a:lnTo>
                    <a:pt x="58510" y="292554"/>
                  </a:lnTo>
                  <a:lnTo>
                    <a:pt x="58510" y="248671"/>
                  </a:lnTo>
                  <a:lnTo>
                    <a:pt x="131649" y="175532"/>
                  </a:lnTo>
                  <a:lnTo>
                    <a:pt x="168218" y="212102"/>
                  </a:lnTo>
                  <a:close/>
                  <a:moveTo>
                    <a:pt x="102393" y="58511"/>
                  </a:moveTo>
                  <a:cubicBezTo>
                    <a:pt x="114583" y="58511"/>
                    <a:pt x="124944" y="62777"/>
                    <a:pt x="133477" y="71310"/>
                  </a:cubicBezTo>
                  <a:cubicBezTo>
                    <a:pt x="142010" y="79843"/>
                    <a:pt x="146276" y="90204"/>
                    <a:pt x="146276" y="102394"/>
                  </a:cubicBezTo>
                  <a:cubicBezTo>
                    <a:pt x="146276" y="114584"/>
                    <a:pt x="142010" y="124945"/>
                    <a:pt x="133477" y="133478"/>
                  </a:cubicBezTo>
                  <a:cubicBezTo>
                    <a:pt x="124944" y="142011"/>
                    <a:pt x="114583" y="146277"/>
                    <a:pt x="102393" y="146277"/>
                  </a:cubicBezTo>
                  <a:cubicBezTo>
                    <a:pt x="90204" y="146277"/>
                    <a:pt x="79842" y="142011"/>
                    <a:pt x="71309" y="133478"/>
                  </a:cubicBezTo>
                  <a:cubicBezTo>
                    <a:pt x="62777" y="124945"/>
                    <a:pt x="58510" y="114584"/>
                    <a:pt x="58510" y="102394"/>
                  </a:cubicBezTo>
                  <a:cubicBezTo>
                    <a:pt x="58510" y="90204"/>
                    <a:pt x="62777" y="79843"/>
                    <a:pt x="71309" y="71310"/>
                  </a:cubicBezTo>
                  <a:cubicBezTo>
                    <a:pt x="79842" y="62777"/>
                    <a:pt x="90204" y="58511"/>
                    <a:pt x="102393" y="58511"/>
                  </a:cubicBezTo>
                  <a:close/>
                  <a:moveTo>
                    <a:pt x="36569" y="29256"/>
                  </a:moveTo>
                  <a:cubicBezTo>
                    <a:pt x="34588" y="29256"/>
                    <a:pt x="32874" y="29979"/>
                    <a:pt x="31426" y="31427"/>
                  </a:cubicBezTo>
                  <a:cubicBezTo>
                    <a:pt x="29979" y="32874"/>
                    <a:pt x="29255" y="34589"/>
                    <a:pt x="29255" y="36569"/>
                  </a:cubicBezTo>
                  <a:lnTo>
                    <a:pt x="29255" y="314495"/>
                  </a:lnTo>
                  <a:cubicBezTo>
                    <a:pt x="29255" y="316476"/>
                    <a:pt x="29979" y="318190"/>
                    <a:pt x="31426" y="319638"/>
                  </a:cubicBezTo>
                  <a:cubicBezTo>
                    <a:pt x="32874" y="321085"/>
                    <a:pt x="34588" y="321809"/>
                    <a:pt x="36569" y="321809"/>
                  </a:cubicBezTo>
                  <a:lnTo>
                    <a:pt x="402261" y="321809"/>
                  </a:lnTo>
                  <a:cubicBezTo>
                    <a:pt x="404242" y="321809"/>
                    <a:pt x="405956" y="321085"/>
                    <a:pt x="407403" y="319638"/>
                  </a:cubicBezTo>
                  <a:cubicBezTo>
                    <a:pt x="408851" y="318190"/>
                    <a:pt x="409574" y="316476"/>
                    <a:pt x="409574" y="314495"/>
                  </a:cubicBezTo>
                  <a:lnTo>
                    <a:pt x="409574" y="36569"/>
                  </a:lnTo>
                  <a:cubicBezTo>
                    <a:pt x="409574" y="34589"/>
                    <a:pt x="408851" y="32874"/>
                    <a:pt x="407403" y="31427"/>
                  </a:cubicBezTo>
                  <a:cubicBezTo>
                    <a:pt x="405956" y="29979"/>
                    <a:pt x="404242" y="29256"/>
                    <a:pt x="402261" y="29256"/>
                  </a:cubicBezTo>
                  <a:close/>
                  <a:moveTo>
                    <a:pt x="36569" y="0"/>
                  </a:moveTo>
                  <a:lnTo>
                    <a:pt x="402261" y="0"/>
                  </a:lnTo>
                  <a:cubicBezTo>
                    <a:pt x="412317" y="0"/>
                    <a:pt x="420926" y="3581"/>
                    <a:pt x="428088" y="10742"/>
                  </a:cubicBezTo>
                  <a:cubicBezTo>
                    <a:pt x="435249" y="17904"/>
                    <a:pt x="438830" y="26513"/>
                    <a:pt x="438830" y="36569"/>
                  </a:cubicBezTo>
                  <a:lnTo>
                    <a:pt x="438830" y="314495"/>
                  </a:lnTo>
                  <a:cubicBezTo>
                    <a:pt x="438830" y="324552"/>
                    <a:pt x="435249" y="333161"/>
                    <a:pt x="428088" y="340322"/>
                  </a:cubicBezTo>
                  <a:cubicBezTo>
                    <a:pt x="420926" y="347484"/>
                    <a:pt x="412317" y="351064"/>
                    <a:pt x="402261" y="351064"/>
                  </a:cubicBezTo>
                  <a:lnTo>
                    <a:pt x="36569" y="351064"/>
                  </a:lnTo>
                  <a:cubicBezTo>
                    <a:pt x="26512" y="351064"/>
                    <a:pt x="17903" y="347484"/>
                    <a:pt x="10742" y="340322"/>
                  </a:cubicBezTo>
                  <a:cubicBezTo>
                    <a:pt x="3580" y="333161"/>
                    <a:pt x="0" y="324552"/>
                    <a:pt x="0" y="314495"/>
                  </a:cubicBezTo>
                  <a:lnTo>
                    <a:pt x="0" y="36569"/>
                  </a:lnTo>
                  <a:cubicBezTo>
                    <a:pt x="0" y="26513"/>
                    <a:pt x="3580" y="17904"/>
                    <a:pt x="10742" y="10742"/>
                  </a:cubicBezTo>
                  <a:cubicBezTo>
                    <a:pt x="17903" y="3581"/>
                    <a:pt x="26512" y="0"/>
                    <a:pt x="36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</p:grpSp>
      <p:grpSp>
        <p:nvGrpSpPr>
          <p:cNvPr id="9" name="2"/>
          <p:cNvGrpSpPr/>
          <p:nvPr>
            <p:custDataLst>
              <p:tags r:id="rId4"/>
            </p:custDataLst>
          </p:nvPr>
        </p:nvGrpSpPr>
        <p:grpSpPr>
          <a:xfrm>
            <a:off x="7594833" y="4146319"/>
            <a:ext cx="793598" cy="793598"/>
            <a:chOff x="7188692" y="4659203"/>
            <a:chExt cx="793598" cy="793598"/>
          </a:xfrm>
        </p:grpSpPr>
        <p:sp>
          <p:nvSpPr>
            <p:cNvPr id="43" name="Rectangle: Diagonal Corners Rounded 74"/>
            <p:cNvSpPr/>
            <p:nvPr/>
          </p:nvSpPr>
          <p:spPr>
            <a:xfrm>
              <a:off x="7188692" y="4659203"/>
              <a:ext cx="793598" cy="793598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44" name="Freeform: Shape 75"/>
            <p:cNvSpPr/>
            <p:nvPr/>
          </p:nvSpPr>
          <p:spPr>
            <a:xfrm>
              <a:off x="7366076" y="4924860"/>
              <a:ext cx="438830" cy="292553"/>
            </a:xfrm>
            <a:custGeom>
              <a:avLst/>
              <a:gdLst/>
              <a:ahLst/>
              <a:cxnLst/>
              <a:rect l="l" t="t" r="r" b="b"/>
              <a:pathLst>
                <a:path w="438830" h="292553">
                  <a:moveTo>
                    <a:pt x="201130" y="263298"/>
                  </a:moveTo>
                  <a:cubicBezTo>
                    <a:pt x="198692" y="263298"/>
                    <a:pt x="197473" y="264517"/>
                    <a:pt x="197473" y="266955"/>
                  </a:cubicBezTo>
                  <a:cubicBezTo>
                    <a:pt x="197473" y="269393"/>
                    <a:pt x="198692" y="270612"/>
                    <a:pt x="201130" y="270612"/>
                  </a:cubicBezTo>
                  <a:lnTo>
                    <a:pt x="237699" y="270612"/>
                  </a:lnTo>
                  <a:cubicBezTo>
                    <a:pt x="240137" y="270612"/>
                    <a:pt x="241356" y="269393"/>
                    <a:pt x="241356" y="266955"/>
                  </a:cubicBezTo>
                  <a:cubicBezTo>
                    <a:pt x="241356" y="264517"/>
                    <a:pt x="240137" y="263298"/>
                    <a:pt x="237699" y="263298"/>
                  </a:cubicBezTo>
                  <a:close/>
                  <a:moveTo>
                    <a:pt x="0" y="248670"/>
                  </a:moveTo>
                  <a:lnTo>
                    <a:pt x="36569" y="248670"/>
                  </a:lnTo>
                  <a:lnTo>
                    <a:pt x="402261" y="248670"/>
                  </a:lnTo>
                  <a:lnTo>
                    <a:pt x="438830" y="248670"/>
                  </a:lnTo>
                  <a:lnTo>
                    <a:pt x="438830" y="270612"/>
                  </a:lnTo>
                  <a:cubicBezTo>
                    <a:pt x="438830" y="276707"/>
                    <a:pt x="435249" y="281887"/>
                    <a:pt x="428088" y="286154"/>
                  </a:cubicBezTo>
                  <a:cubicBezTo>
                    <a:pt x="420926" y="290420"/>
                    <a:pt x="412317" y="292553"/>
                    <a:pt x="402261" y="292553"/>
                  </a:cubicBezTo>
                  <a:lnTo>
                    <a:pt x="36569" y="292553"/>
                  </a:lnTo>
                  <a:cubicBezTo>
                    <a:pt x="26512" y="292553"/>
                    <a:pt x="17903" y="290420"/>
                    <a:pt x="10742" y="286154"/>
                  </a:cubicBezTo>
                  <a:cubicBezTo>
                    <a:pt x="3580" y="281887"/>
                    <a:pt x="0" y="276707"/>
                    <a:pt x="0" y="270612"/>
                  </a:cubicBezTo>
                  <a:close/>
                  <a:moveTo>
                    <a:pt x="95079" y="29255"/>
                  </a:moveTo>
                  <a:cubicBezTo>
                    <a:pt x="93099" y="29255"/>
                    <a:pt x="91384" y="29979"/>
                    <a:pt x="89937" y="31426"/>
                  </a:cubicBezTo>
                  <a:cubicBezTo>
                    <a:pt x="88489" y="32874"/>
                    <a:pt x="87766" y="34588"/>
                    <a:pt x="87766" y="36569"/>
                  </a:cubicBezTo>
                  <a:lnTo>
                    <a:pt x="87766" y="197473"/>
                  </a:lnTo>
                  <a:cubicBezTo>
                    <a:pt x="87766" y="199454"/>
                    <a:pt x="88489" y="201168"/>
                    <a:pt x="89937" y="202616"/>
                  </a:cubicBezTo>
                  <a:cubicBezTo>
                    <a:pt x="91384" y="204063"/>
                    <a:pt x="93099" y="204787"/>
                    <a:pt x="95079" y="204787"/>
                  </a:cubicBezTo>
                  <a:lnTo>
                    <a:pt x="343750" y="204787"/>
                  </a:lnTo>
                  <a:cubicBezTo>
                    <a:pt x="345731" y="204787"/>
                    <a:pt x="347445" y="204063"/>
                    <a:pt x="348893" y="202616"/>
                  </a:cubicBezTo>
                  <a:cubicBezTo>
                    <a:pt x="350340" y="201168"/>
                    <a:pt x="351064" y="199454"/>
                    <a:pt x="351064" y="197473"/>
                  </a:cubicBezTo>
                  <a:lnTo>
                    <a:pt x="351064" y="36569"/>
                  </a:lnTo>
                  <a:cubicBezTo>
                    <a:pt x="351064" y="34588"/>
                    <a:pt x="350340" y="32874"/>
                    <a:pt x="348893" y="31426"/>
                  </a:cubicBezTo>
                  <a:cubicBezTo>
                    <a:pt x="347445" y="29979"/>
                    <a:pt x="345731" y="29255"/>
                    <a:pt x="343750" y="29255"/>
                  </a:cubicBezTo>
                  <a:close/>
                  <a:moveTo>
                    <a:pt x="95079" y="0"/>
                  </a:moveTo>
                  <a:lnTo>
                    <a:pt x="343750" y="0"/>
                  </a:lnTo>
                  <a:cubicBezTo>
                    <a:pt x="353806" y="0"/>
                    <a:pt x="362415" y="3580"/>
                    <a:pt x="369577" y="10742"/>
                  </a:cubicBezTo>
                  <a:cubicBezTo>
                    <a:pt x="376738" y="17903"/>
                    <a:pt x="380319" y="26512"/>
                    <a:pt x="380319" y="36569"/>
                  </a:cubicBezTo>
                  <a:lnTo>
                    <a:pt x="380319" y="197473"/>
                  </a:lnTo>
                  <a:cubicBezTo>
                    <a:pt x="380319" y="207530"/>
                    <a:pt x="376738" y="216139"/>
                    <a:pt x="369577" y="223300"/>
                  </a:cubicBezTo>
                  <a:cubicBezTo>
                    <a:pt x="362415" y="230462"/>
                    <a:pt x="353806" y="234043"/>
                    <a:pt x="343750" y="234043"/>
                  </a:cubicBezTo>
                  <a:lnTo>
                    <a:pt x="95079" y="234043"/>
                  </a:lnTo>
                  <a:cubicBezTo>
                    <a:pt x="85023" y="234043"/>
                    <a:pt x="76414" y="230462"/>
                    <a:pt x="69252" y="223300"/>
                  </a:cubicBezTo>
                  <a:cubicBezTo>
                    <a:pt x="62091" y="216139"/>
                    <a:pt x="58510" y="207530"/>
                    <a:pt x="58510" y="197473"/>
                  </a:cubicBezTo>
                  <a:lnTo>
                    <a:pt x="58510" y="36569"/>
                  </a:lnTo>
                  <a:cubicBezTo>
                    <a:pt x="58510" y="26512"/>
                    <a:pt x="62091" y="17903"/>
                    <a:pt x="69252" y="10742"/>
                  </a:cubicBezTo>
                  <a:cubicBezTo>
                    <a:pt x="76414" y="3580"/>
                    <a:pt x="85023" y="0"/>
                    <a:pt x="95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</p:grpSp>
      <p:grpSp>
        <p:nvGrpSpPr>
          <p:cNvPr id="11" name="1"/>
          <p:cNvGrpSpPr/>
          <p:nvPr>
            <p:custDataLst>
              <p:tags r:id="rId5"/>
            </p:custDataLst>
          </p:nvPr>
        </p:nvGrpSpPr>
        <p:grpSpPr>
          <a:xfrm>
            <a:off x="4163242" y="4123546"/>
            <a:ext cx="839144" cy="839144"/>
            <a:chOff x="4347558" y="4636430"/>
            <a:chExt cx="839144" cy="839144"/>
          </a:xfrm>
        </p:grpSpPr>
        <p:sp>
          <p:nvSpPr>
            <p:cNvPr id="39" name="Rectangle: Diagonal Corners Rounded 80"/>
            <p:cNvSpPr/>
            <p:nvPr/>
          </p:nvSpPr>
          <p:spPr>
            <a:xfrm>
              <a:off x="4347558" y="4636430"/>
              <a:ext cx="839144" cy="839144"/>
            </a:xfrm>
            <a:prstGeom prst="round2Diag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40" name="Freeform: Shape 81"/>
            <p:cNvSpPr/>
            <p:nvPr/>
          </p:nvSpPr>
          <p:spPr>
            <a:xfrm>
              <a:off x="4643881" y="4916245"/>
              <a:ext cx="234043" cy="351065"/>
            </a:xfrm>
            <a:custGeom>
              <a:avLst/>
              <a:gdLst/>
              <a:ahLst/>
              <a:cxnLst/>
              <a:rect l="l" t="t" r="r" b="b"/>
              <a:pathLst>
                <a:path w="234043" h="351065">
                  <a:moveTo>
                    <a:pt x="117021" y="65825"/>
                  </a:moveTo>
                  <a:cubicBezTo>
                    <a:pt x="124640" y="65825"/>
                    <a:pt x="132220" y="67044"/>
                    <a:pt x="139763" y="69482"/>
                  </a:cubicBezTo>
                  <a:cubicBezTo>
                    <a:pt x="147305" y="71920"/>
                    <a:pt x="153933" y="76034"/>
                    <a:pt x="159647" y="81824"/>
                  </a:cubicBezTo>
                  <a:cubicBezTo>
                    <a:pt x="165361" y="87614"/>
                    <a:pt x="168218" y="94471"/>
                    <a:pt x="168218" y="102394"/>
                  </a:cubicBezTo>
                  <a:cubicBezTo>
                    <a:pt x="168218" y="104375"/>
                    <a:pt x="167494" y="106089"/>
                    <a:pt x="166047" y="107537"/>
                  </a:cubicBezTo>
                  <a:cubicBezTo>
                    <a:pt x="164599" y="108984"/>
                    <a:pt x="162885" y="109708"/>
                    <a:pt x="160904" y="109708"/>
                  </a:cubicBezTo>
                  <a:cubicBezTo>
                    <a:pt x="158923" y="109708"/>
                    <a:pt x="157209" y="108984"/>
                    <a:pt x="155762" y="107537"/>
                  </a:cubicBezTo>
                  <a:cubicBezTo>
                    <a:pt x="154314" y="106089"/>
                    <a:pt x="153590" y="104375"/>
                    <a:pt x="153590" y="102394"/>
                  </a:cubicBezTo>
                  <a:cubicBezTo>
                    <a:pt x="153590" y="95385"/>
                    <a:pt x="149476" y="89976"/>
                    <a:pt x="141248" y="86166"/>
                  </a:cubicBezTo>
                  <a:cubicBezTo>
                    <a:pt x="133020" y="82357"/>
                    <a:pt x="124944" y="80453"/>
                    <a:pt x="117021" y="80453"/>
                  </a:cubicBezTo>
                  <a:cubicBezTo>
                    <a:pt x="115040" y="80453"/>
                    <a:pt x="113326" y="79729"/>
                    <a:pt x="111879" y="78281"/>
                  </a:cubicBezTo>
                  <a:cubicBezTo>
                    <a:pt x="110431" y="76834"/>
                    <a:pt x="109707" y="75120"/>
                    <a:pt x="109707" y="73139"/>
                  </a:cubicBezTo>
                  <a:cubicBezTo>
                    <a:pt x="109707" y="71158"/>
                    <a:pt x="110431" y="69444"/>
                    <a:pt x="111879" y="67996"/>
                  </a:cubicBezTo>
                  <a:cubicBezTo>
                    <a:pt x="113326" y="66549"/>
                    <a:pt x="115040" y="65825"/>
                    <a:pt x="117021" y="65825"/>
                  </a:cubicBezTo>
                  <a:close/>
                  <a:moveTo>
                    <a:pt x="117021" y="29256"/>
                  </a:moveTo>
                  <a:cubicBezTo>
                    <a:pt x="106508" y="29256"/>
                    <a:pt x="96108" y="30970"/>
                    <a:pt x="85823" y="34398"/>
                  </a:cubicBezTo>
                  <a:cubicBezTo>
                    <a:pt x="75538" y="37827"/>
                    <a:pt x="66167" y="42550"/>
                    <a:pt x="57711" y="48569"/>
                  </a:cubicBezTo>
                  <a:cubicBezTo>
                    <a:pt x="49254" y="54587"/>
                    <a:pt x="42397" y="62320"/>
                    <a:pt x="37140" y="71767"/>
                  </a:cubicBezTo>
                  <a:cubicBezTo>
                    <a:pt x="31884" y="81214"/>
                    <a:pt x="29255" y="91423"/>
                    <a:pt x="29255" y="102394"/>
                  </a:cubicBezTo>
                  <a:cubicBezTo>
                    <a:pt x="29255" y="117784"/>
                    <a:pt x="34436" y="131497"/>
                    <a:pt x="44797" y="143534"/>
                  </a:cubicBezTo>
                  <a:cubicBezTo>
                    <a:pt x="46321" y="145210"/>
                    <a:pt x="48644" y="147725"/>
                    <a:pt x="51768" y="151077"/>
                  </a:cubicBezTo>
                  <a:cubicBezTo>
                    <a:pt x="54892" y="154429"/>
                    <a:pt x="57215" y="156943"/>
                    <a:pt x="58739" y="158619"/>
                  </a:cubicBezTo>
                  <a:cubicBezTo>
                    <a:pt x="78243" y="181932"/>
                    <a:pt x="88985" y="204635"/>
                    <a:pt x="90966" y="226729"/>
                  </a:cubicBezTo>
                  <a:lnTo>
                    <a:pt x="143077" y="226729"/>
                  </a:lnTo>
                  <a:cubicBezTo>
                    <a:pt x="145058" y="204635"/>
                    <a:pt x="155800" y="181932"/>
                    <a:pt x="175303" y="158619"/>
                  </a:cubicBezTo>
                  <a:cubicBezTo>
                    <a:pt x="176827" y="156943"/>
                    <a:pt x="179151" y="154429"/>
                    <a:pt x="182274" y="151077"/>
                  </a:cubicBezTo>
                  <a:cubicBezTo>
                    <a:pt x="185398" y="147725"/>
                    <a:pt x="187722" y="145210"/>
                    <a:pt x="189245" y="143534"/>
                  </a:cubicBezTo>
                  <a:cubicBezTo>
                    <a:pt x="199607" y="131497"/>
                    <a:pt x="204787" y="117784"/>
                    <a:pt x="204787" y="102394"/>
                  </a:cubicBezTo>
                  <a:cubicBezTo>
                    <a:pt x="204787" y="91423"/>
                    <a:pt x="202159" y="81214"/>
                    <a:pt x="196902" y="71767"/>
                  </a:cubicBezTo>
                  <a:cubicBezTo>
                    <a:pt x="191645" y="62320"/>
                    <a:pt x="184788" y="54587"/>
                    <a:pt x="176332" y="48569"/>
                  </a:cubicBezTo>
                  <a:cubicBezTo>
                    <a:pt x="167875" y="42550"/>
                    <a:pt x="158504" y="37827"/>
                    <a:pt x="148219" y="34398"/>
                  </a:cubicBezTo>
                  <a:cubicBezTo>
                    <a:pt x="137934" y="30970"/>
                    <a:pt x="127535" y="29256"/>
                    <a:pt x="117021" y="29256"/>
                  </a:cubicBezTo>
                  <a:close/>
                  <a:moveTo>
                    <a:pt x="117021" y="0"/>
                  </a:moveTo>
                  <a:cubicBezTo>
                    <a:pt x="131496" y="0"/>
                    <a:pt x="145705" y="2476"/>
                    <a:pt x="159647" y="7428"/>
                  </a:cubicBezTo>
                  <a:cubicBezTo>
                    <a:pt x="173589" y="12380"/>
                    <a:pt x="186084" y="19161"/>
                    <a:pt x="197131" y="27770"/>
                  </a:cubicBezTo>
                  <a:cubicBezTo>
                    <a:pt x="208178" y="36379"/>
                    <a:pt x="217091" y="47197"/>
                    <a:pt x="223872" y="60225"/>
                  </a:cubicBezTo>
                  <a:cubicBezTo>
                    <a:pt x="230652" y="73253"/>
                    <a:pt x="234043" y="87309"/>
                    <a:pt x="234043" y="102394"/>
                  </a:cubicBezTo>
                  <a:cubicBezTo>
                    <a:pt x="234043" y="126012"/>
                    <a:pt x="226195" y="146429"/>
                    <a:pt x="210501" y="163647"/>
                  </a:cubicBezTo>
                  <a:cubicBezTo>
                    <a:pt x="203644" y="171114"/>
                    <a:pt x="197969" y="177742"/>
                    <a:pt x="193474" y="183532"/>
                  </a:cubicBezTo>
                  <a:cubicBezTo>
                    <a:pt x="188979" y="189322"/>
                    <a:pt x="184446" y="196598"/>
                    <a:pt x="179874" y="205359"/>
                  </a:cubicBezTo>
                  <a:cubicBezTo>
                    <a:pt x="175303" y="214121"/>
                    <a:pt x="172713" y="222311"/>
                    <a:pt x="172104" y="229929"/>
                  </a:cubicBezTo>
                  <a:cubicBezTo>
                    <a:pt x="179265" y="234196"/>
                    <a:pt x="182846" y="240443"/>
                    <a:pt x="182846" y="248671"/>
                  </a:cubicBezTo>
                  <a:cubicBezTo>
                    <a:pt x="182846" y="254309"/>
                    <a:pt x="180941" y="259184"/>
                    <a:pt x="177132" y="263299"/>
                  </a:cubicBezTo>
                  <a:cubicBezTo>
                    <a:pt x="180941" y="267413"/>
                    <a:pt x="182846" y="272288"/>
                    <a:pt x="182846" y="277926"/>
                  </a:cubicBezTo>
                  <a:cubicBezTo>
                    <a:pt x="182846" y="285850"/>
                    <a:pt x="179417" y="292021"/>
                    <a:pt x="172561" y="296439"/>
                  </a:cubicBezTo>
                  <a:cubicBezTo>
                    <a:pt x="174541" y="299944"/>
                    <a:pt x="175532" y="303525"/>
                    <a:pt x="175532" y="307182"/>
                  </a:cubicBezTo>
                  <a:cubicBezTo>
                    <a:pt x="175532" y="314191"/>
                    <a:pt x="173132" y="319600"/>
                    <a:pt x="168332" y="323409"/>
                  </a:cubicBezTo>
                  <a:cubicBezTo>
                    <a:pt x="163533" y="327218"/>
                    <a:pt x="157628" y="329123"/>
                    <a:pt x="150619" y="329123"/>
                  </a:cubicBezTo>
                  <a:cubicBezTo>
                    <a:pt x="147572" y="335827"/>
                    <a:pt x="143001" y="341160"/>
                    <a:pt x="136906" y="345122"/>
                  </a:cubicBezTo>
                  <a:cubicBezTo>
                    <a:pt x="130811" y="349084"/>
                    <a:pt x="124183" y="351065"/>
                    <a:pt x="117021" y="351065"/>
                  </a:cubicBezTo>
                  <a:cubicBezTo>
                    <a:pt x="109860" y="351065"/>
                    <a:pt x="103232" y="349084"/>
                    <a:pt x="97137" y="345122"/>
                  </a:cubicBezTo>
                  <a:cubicBezTo>
                    <a:pt x="91042" y="341160"/>
                    <a:pt x="86471" y="335827"/>
                    <a:pt x="83423" y="329123"/>
                  </a:cubicBezTo>
                  <a:cubicBezTo>
                    <a:pt x="76414" y="329123"/>
                    <a:pt x="70510" y="327218"/>
                    <a:pt x="65710" y="323409"/>
                  </a:cubicBezTo>
                  <a:cubicBezTo>
                    <a:pt x="60910" y="319600"/>
                    <a:pt x="58510" y="314191"/>
                    <a:pt x="58510" y="307182"/>
                  </a:cubicBezTo>
                  <a:cubicBezTo>
                    <a:pt x="58510" y="303525"/>
                    <a:pt x="59501" y="299944"/>
                    <a:pt x="61482" y="296439"/>
                  </a:cubicBezTo>
                  <a:cubicBezTo>
                    <a:pt x="54625" y="292021"/>
                    <a:pt x="51197" y="285850"/>
                    <a:pt x="51197" y="277926"/>
                  </a:cubicBezTo>
                  <a:cubicBezTo>
                    <a:pt x="51197" y="272288"/>
                    <a:pt x="53101" y="267413"/>
                    <a:pt x="56911" y="263299"/>
                  </a:cubicBezTo>
                  <a:cubicBezTo>
                    <a:pt x="53101" y="259184"/>
                    <a:pt x="51197" y="254309"/>
                    <a:pt x="51197" y="248671"/>
                  </a:cubicBezTo>
                  <a:cubicBezTo>
                    <a:pt x="51197" y="240443"/>
                    <a:pt x="54777" y="234196"/>
                    <a:pt x="61939" y="229929"/>
                  </a:cubicBezTo>
                  <a:cubicBezTo>
                    <a:pt x="61329" y="222311"/>
                    <a:pt x="58739" y="214121"/>
                    <a:pt x="54168" y="205359"/>
                  </a:cubicBezTo>
                  <a:cubicBezTo>
                    <a:pt x="49597" y="196598"/>
                    <a:pt x="45064" y="189322"/>
                    <a:pt x="40569" y="183532"/>
                  </a:cubicBezTo>
                  <a:cubicBezTo>
                    <a:pt x="36074" y="177742"/>
                    <a:pt x="30398" y="171114"/>
                    <a:pt x="23541" y="163647"/>
                  </a:cubicBezTo>
                  <a:cubicBezTo>
                    <a:pt x="7847" y="146429"/>
                    <a:pt x="0" y="126012"/>
                    <a:pt x="0" y="102394"/>
                  </a:cubicBezTo>
                  <a:cubicBezTo>
                    <a:pt x="0" y="87309"/>
                    <a:pt x="3390" y="73253"/>
                    <a:pt x="10171" y="60225"/>
                  </a:cubicBezTo>
                  <a:cubicBezTo>
                    <a:pt x="16951" y="47197"/>
                    <a:pt x="25865" y="36379"/>
                    <a:pt x="36912" y="27770"/>
                  </a:cubicBezTo>
                  <a:cubicBezTo>
                    <a:pt x="47959" y="19161"/>
                    <a:pt x="60453" y="12380"/>
                    <a:pt x="74395" y="7428"/>
                  </a:cubicBezTo>
                  <a:cubicBezTo>
                    <a:pt x="88337" y="2476"/>
                    <a:pt x="102546" y="0"/>
                    <a:pt x="117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</p:grpSp>
      <p:sp>
        <p:nvSpPr>
          <p:cNvPr id="25" name="TextBox 172"/>
          <p:cNvSpPr txBox="1"/>
          <p:nvPr/>
        </p:nvSpPr>
        <p:spPr>
          <a:xfrm>
            <a:off x="1282535" y="1300589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益智游戏通常以游戏的形式锻炼了游戏者的脑、眼、手等，使人们获得身心健康，增强自身的逻辑分析能力，和思维敏捷性。</a:t>
            </a:r>
          </a:p>
        </p:txBody>
      </p:sp>
      <p:sp>
        <p:nvSpPr>
          <p:cNvPr id="94" name="TextBox 172"/>
          <p:cNvSpPr txBox="1"/>
          <p:nvPr/>
        </p:nvSpPr>
        <p:spPr>
          <a:xfrm>
            <a:off x="1282535" y="4123545"/>
            <a:ext cx="2611177" cy="8391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值得一提的是，优秀的益智游戏娱乐性也十分强，既好玩又耐玩。</a:t>
            </a:r>
          </a:p>
        </p:txBody>
      </p:sp>
      <p:sp>
        <p:nvSpPr>
          <p:cNvPr id="98" name="TextBox 172"/>
          <p:cNvSpPr txBox="1"/>
          <p:nvPr/>
        </p:nvSpPr>
        <p:spPr>
          <a:xfrm>
            <a:off x="8602056" y="1277816"/>
            <a:ext cx="2611177" cy="121706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经常玩益智游戏的人，比不玩的人平均智商高出</a:t>
            </a:r>
            <a:r>
              <a:rPr lang="en-US" altLang="zh-CN" dirty="0"/>
              <a:t>11</a:t>
            </a:r>
            <a:r>
              <a:rPr lang="zh-CN" altLang="en-US" dirty="0"/>
              <a:t>分左右，大脑开放性思维能力较高。此外，益智游戏还具有协调身体机能的作用。</a:t>
            </a:r>
          </a:p>
        </p:txBody>
      </p:sp>
      <p:sp>
        <p:nvSpPr>
          <p:cNvPr id="100" name="TextBox 172"/>
          <p:cNvSpPr txBox="1"/>
          <p:nvPr/>
        </p:nvSpPr>
        <p:spPr>
          <a:xfrm>
            <a:off x="8602055" y="4123545"/>
            <a:ext cx="2611177" cy="8391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我们通过此次活动，添加一些益智小游戏，不仅增强活动的趣味性，还极大提高了员工参与热情，培养妇女间的感情，开放思维。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4" grpId="0"/>
      <p:bldP spid="98" grpId="0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73"/>
          <p:cNvGrpSpPr/>
          <p:nvPr/>
        </p:nvGrpSpPr>
        <p:grpSpPr bwMode="auto">
          <a:xfrm>
            <a:off x="1396446" y="2087563"/>
            <a:ext cx="8158717" cy="3840162"/>
            <a:chOff x="1120152" y="0"/>
            <a:chExt cx="8158215" cy="3839317"/>
          </a:xfrm>
        </p:grpSpPr>
        <p:pic>
          <p:nvPicPr>
            <p:cNvPr id="6166" name="图片 3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3973013" flipH="1">
              <a:off x="1974965" y="1353946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1" name="组合 355"/>
            <p:cNvGrpSpPr/>
            <p:nvPr/>
          </p:nvGrpSpPr>
          <p:grpSpPr bwMode="auto"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6164" name="任意多边形 48"/>
              <p:cNvSpPr/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avLst/>
                <a:gdLst>
                  <a:gd name="T0" fmla="*/ 863046 w 7245131"/>
                  <a:gd name="T1" fmla="*/ 3707 h 3408812"/>
                  <a:gd name="T2" fmla="*/ 1033632 w 7245131"/>
                  <a:gd name="T3" fmla="*/ 29260 h 3408812"/>
                  <a:gd name="T4" fmla="*/ 1391671 w 7245131"/>
                  <a:gd name="T5" fmla="*/ 10708 h 3408812"/>
                  <a:gd name="T6" fmla="*/ 1929813 w 7245131"/>
                  <a:gd name="T7" fmla="*/ 3707 h 3408812"/>
                  <a:gd name="T8" fmla="*/ 2672739 w 7245131"/>
                  <a:gd name="T9" fmla="*/ 132442 h 3408812"/>
                  <a:gd name="T10" fmla="*/ 3072777 w 7245131"/>
                  <a:gd name="T11" fmla="*/ 3707 h 3408812"/>
                  <a:gd name="T12" fmla="*/ 4308137 w 7245131"/>
                  <a:gd name="T13" fmla="*/ 9093 h 3408812"/>
                  <a:gd name="T14" fmla="*/ 4634828 w 7245131"/>
                  <a:gd name="T15" fmla="*/ 153898 h 3408812"/>
                  <a:gd name="T16" fmla="*/ 4920569 w 7245131"/>
                  <a:gd name="T17" fmla="*/ 46618 h 3408812"/>
                  <a:gd name="T18" fmla="*/ 5511100 w 7245131"/>
                  <a:gd name="T19" fmla="*/ 68074 h 3408812"/>
                  <a:gd name="T20" fmla="*/ 5853990 w 7245131"/>
                  <a:gd name="T21" fmla="*/ 25162 h 3408812"/>
                  <a:gd name="T22" fmla="*/ 6693386 w 7245131"/>
                  <a:gd name="T23" fmla="*/ 0 h 3408812"/>
                  <a:gd name="T24" fmla="*/ 7130300 w 7245131"/>
                  <a:gd name="T25" fmla="*/ 68074 h 3408812"/>
                  <a:gd name="T26" fmla="*/ 7244904 w 7245131"/>
                  <a:gd name="T27" fmla="*/ 131446 h 3408812"/>
                  <a:gd name="T28" fmla="*/ 7182636 w 7245131"/>
                  <a:gd name="T29" fmla="*/ 1311518 h 3408812"/>
                  <a:gd name="T30" fmla="*/ 7144537 w 7245131"/>
                  <a:gd name="T31" fmla="*/ 1719180 h 3408812"/>
                  <a:gd name="T32" fmla="*/ 7201685 w 7245131"/>
                  <a:gd name="T33" fmla="*/ 2083929 h 3408812"/>
                  <a:gd name="T34" fmla="*/ 7068340 w 7245131"/>
                  <a:gd name="T35" fmla="*/ 2513046 h 3408812"/>
                  <a:gd name="T36" fmla="*/ 7239784 w 7245131"/>
                  <a:gd name="T37" fmla="*/ 2791973 h 3408812"/>
                  <a:gd name="T38" fmla="*/ 7239784 w 7245131"/>
                  <a:gd name="T39" fmla="*/ 3306913 h 3408812"/>
                  <a:gd name="T40" fmla="*/ 7182636 w 7245131"/>
                  <a:gd name="T41" fmla="*/ 3650207 h 3408812"/>
                  <a:gd name="T42" fmla="*/ 7244904 w 7245131"/>
                  <a:gd name="T43" fmla="*/ 3839317 h 3408812"/>
                  <a:gd name="T44" fmla="*/ 6550436 w 7245131"/>
                  <a:gd name="T45" fmla="*/ 3714702 h 3408812"/>
                  <a:gd name="T46" fmla="*/ 6207547 w 7245131"/>
                  <a:gd name="T47" fmla="*/ 3736158 h 3408812"/>
                  <a:gd name="T48" fmla="*/ 5559867 w 7245131"/>
                  <a:gd name="T49" fmla="*/ 3757614 h 3408812"/>
                  <a:gd name="T50" fmla="*/ 5140780 w 7245131"/>
                  <a:gd name="T51" fmla="*/ 3800525 h 3408812"/>
                  <a:gd name="T52" fmla="*/ 4645495 w 7245131"/>
                  <a:gd name="T53" fmla="*/ 3779069 h 3408812"/>
                  <a:gd name="T54" fmla="*/ 4054964 w 7245131"/>
                  <a:gd name="T55" fmla="*/ 3779069 h 3408812"/>
                  <a:gd name="T56" fmla="*/ 3689629 w 7245131"/>
                  <a:gd name="T57" fmla="*/ 3837195 h 3408812"/>
                  <a:gd name="T58" fmla="*/ 3110197 w 7245131"/>
                  <a:gd name="T59" fmla="*/ 3824510 h 3408812"/>
                  <a:gd name="T60" fmla="*/ 2702456 w 7245131"/>
                  <a:gd name="T61" fmla="*/ 3757614 h 3408812"/>
                  <a:gd name="T62" fmla="*/ 2400564 w 7245131"/>
                  <a:gd name="T63" fmla="*/ 3839317 h 3408812"/>
                  <a:gd name="T64" fmla="*/ 949911 w 7245131"/>
                  <a:gd name="T65" fmla="*/ 3779069 h 3408812"/>
                  <a:gd name="T66" fmla="*/ 187935 w 7245131"/>
                  <a:gd name="T67" fmla="*/ 3821981 h 3408812"/>
                  <a:gd name="T68" fmla="*/ 16651 w 7245131"/>
                  <a:gd name="T69" fmla="*/ 3838985 h 3408812"/>
                  <a:gd name="T70" fmla="*/ 96448 w 7245131"/>
                  <a:gd name="T71" fmla="*/ 3522736 h 3408812"/>
                  <a:gd name="T72" fmla="*/ 0 w 7245131"/>
                  <a:gd name="T73" fmla="*/ 2988713 h 3408812"/>
                  <a:gd name="T74" fmla="*/ 172646 w 7245131"/>
                  <a:gd name="T75" fmla="*/ 2879060 h 3408812"/>
                  <a:gd name="T76" fmla="*/ 153596 w 7245131"/>
                  <a:gd name="T77" fmla="*/ 2685957 h 3408812"/>
                  <a:gd name="T78" fmla="*/ 1201 w 7245131"/>
                  <a:gd name="T79" fmla="*/ 2449943 h 3408812"/>
                  <a:gd name="T80" fmla="*/ 96448 w 7245131"/>
                  <a:gd name="T81" fmla="*/ 2020825 h 3408812"/>
                  <a:gd name="T82" fmla="*/ 0 w 7245131"/>
                  <a:gd name="T83" fmla="*/ 1824788 h 3408812"/>
                  <a:gd name="T84" fmla="*/ 39300 w 7245131"/>
                  <a:gd name="T85" fmla="*/ 1291326 h 3408812"/>
                  <a:gd name="T86" fmla="*/ 0 w 7245131"/>
                  <a:gd name="T87" fmla="*/ 0 h 3408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120000"/>
                  </a:lnSpc>
                </a:pPr>
                <a:endParaRPr lang="zh-CN" altLang="en-US"/>
              </a:p>
            </p:txBody>
          </p:sp>
          <p:pic>
            <p:nvPicPr>
              <p:cNvPr id="6165" name="组合 4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63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avLst/>
              <a:gdLst>
                <a:gd name="T0" fmla="*/ 1664804 w 184"/>
                <a:gd name="T1" fmla="*/ 676460 h 172"/>
                <a:gd name="T2" fmla="*/ 776909 w 184"/>
                <a:gd name="T3" fmla="*/ 315063 h 172"/>
                <a:gd name="T4" fmla="*/ 1035878 w 184"/>
                <a:gd name="T5" fmla="*/ 185331 h 172"/>
                <a:gd name="T6" fmla="*/ 1119118 w 184"/>
                <a:gd name="T7" fmla="*/ 185331 h 172"/>
                <a:gd name="T8" fmla="*/ 1156114 w 184"/>
                <a:gd name="T9" fmla="*/ 213131 h 172"/>
                <a:gd name="T10" fmla="*/ 628926 w 184"/>
                <a:gd name="T11" fmla="*/ 352130 h 172"/>
                <a:gd name="T12" fmla="*/ 906393 w 184"/>
                <a:gd name="T13" fmla="*/ 315063 h 172"/>
                <a:gd name="T14" fmla="*/ 1230105 w 184"/>
                <a:gd name="T15" fmla="*/ 277997 h 172"/>
                <a:gd name="T16" fmla="*/ 453197 w 184"/>
                <a:gd name="T17" fmla="*/ 315063 h 172"/>
                <a:gd name="T18" fmla="*/ 1285599 w 184"/>
                <a:gd name="T19" fmla="*/ 259464 h 172"/>
                <a:gd name="T20" fmla="*/ 1313346 w 184"/>
                <a:gd name="T21" fmla="*/ 565261 h 172"/>
                <a:gd name="T22" fmla="*/ 1146865 w 184"/>
                <a:gd name="T23" fmla="*/ 463328 h 172"/>
                <a:gd name="T24" fmla="*/ 1109870 w 184"/>
                <a:gd name="T25" fmla="*/ 1111988 h 172"/>
                <a:gd name="T26" fmla="*/ 693668 w 184"/>
                <a:gd name="T27" fmla="*/ 1102722 h 172"/>
                <a:gd name="T28" fmla="*/ 878647 w 184"/>
                <a:gd name="T29" fmla="*/ 1288053 h 172"/>
                <a:gd name="T30" fmla="*/ 1082123 w 184"/>
                <a:gd name="T31" fmla="*/ 1288053 h 172"/>
                <a:gd name="T32" fmla="*/ 1331843 w 184"/>
                <a:gd name="T33" fmla="*/ 722792 h 172"/>
                <a:gd name="T34" fmla="*/ 1498324 w 184"/>
                <a:gd name="T35" fmla="*/ 546728 h 172"/>
                <a:gd name="T36" fmla="*/ 1368839 w 184"/>
                <a:gd name="T37" fmla="*/ 481862 h 172"/>
                <a:gd name="T38" fmla="*/ 1322595 w 184"/>
                <a:gd name="T39" fmla="*/ 361396 h 172"/>
                <a:gd name="T40" fmla="*/ 749162 w 184"/>
                <a:gd name="T41" fmla="*/ 352130 h 172"/>
                <a:gd name="T42" fmla="*/ 906393 w 184"/>
                <a:gd name="T43" fmla="*/ 537461 h 172"/>
                <a:gd name="T44" fmla="*/ 249721 w 184"/>
                <a:gd name="T45" fmla="*/ 871058 h 172"/>
                <a:gd name="T46" fmla="*/ 1193110 w 184"/>
                <a:gd name="T47" fmla="*/ 565261 h 172"/>
                <a:gd name="T48" fmla="*/ 943389 w 184"/>
                <a:gd name="T49" fmla="*/ 500395 h 172"/>
                <a:gd name="T50" fmla="*/ 1202359 w 184"/>
                <a:gd name="T51" fmla="*/ 593060 h 172"/>
                <a:gd name="T52" fmla="*/ 619677 w 184"/>
                <a:gd name="T53" fmla="*/ 769125 h 172"/>
                <a:gd name="T54" fmla="*/ 517939 w 184"/>
                <a:gd name="T55" fmla="*/ 824725 h 172"/>
                <a:gd name="T56" fmla="*/ 767660 w 184"/>
                <a:gd name="T57" fmla="*/ 694993 h 172"/>
                <a:gd name="T58" fmla="*/ 55493 w 184"/>
                <a:gd name="T59" fmla="*/ 769125 h 172"/>
                <a:gd name="T60" fmla="*/ 1035878 w 184"/>
                <a:gd name="T61" fmla="*/ 769125 h 172"/>
                <a:gd name="T62" fmla="*/ 1137616 w 184"/>
                <a:gd name="T63" fmla="*/ 815458 h 172"/>
                <a:gd name="T64" fmla="*/ 1267101 w 184"/>
                <a:gd name="T65" fmla="*/ 1010056 h 172"/>
                <a:gd name="T66" fmla="*/ 943389 w 184"/>
                <a:gd name="T67" fmla="*/ 852524 h 172"/>
                <a:gd name="T68" fmla="*/ 1091372 w 184"/>
                <a:gd name="T69" fmla="*/ 889591 h 172"/>
                <a:gd name="T70" fmla="*/ 1091372 w 184"/>
                <a:gd name="T71" fmla="*/ 945190 h 172"/>
                <a:gd name="T72" fmla="*/ 342210 w 184"/>
                <a:gd name="T73" fmla="*/ 1149055 h 172"/>
                <a:gd name="T74" fmla="*/ 869398 w 184"/>
                <a:gd name="T75" fmla="*/ 1065656 h 172"/>
                <a:gd name="T76" fmla="*/ 860149 w 184"/>
                <a:gd name="T77" fmla="*/ 1093455 h 172"/>
                <a:gd name="T78" fmla="*/ 1239354 w 184"/>
                <a:gd name="T79" fmla="*/ 1158321 h 172"/>
                <a:gd name="T80" fmla="*/ 517939 w 184"/>
                <a:gd name="T81" fmla="*/ 1241720 h 172"/>
                <a:gd name="T82" fmla="*/ 536437 w 184"/>
                <a:gd name="T83" fmla="*/ 1260253 h 172"/>
                <a:gd name="T84" fmla="*/ 647424 w 184"/>
                <a:gd name="T85" fmla="*/ 1278787 h 172"/>
                <a:gd name="T86" fmla="*/ 712166 w 184"/>
                <a:gd name="T87" fmla="*/ 1334386 h 172"/>
                <a:gd name="T88" fmla="*/ 943389 w 184"/>
                <a:gd name="T89" fmla="*/ 1334386 h 172"/>
                <a:gd name="T90" fmla="*/ 813904 w 184"/>
                <a:gd name="T91" fmla="*/ 1352919 h 172"/>
                <a:gd name="T92" fmla="*/ 702917 w 184"/>
                <a:gd name="T93" fmla="*/ 1417785 h 172"/>
                <a:gd name="T94" fmla="*/ 1248603 w 184"/>
                <a:gd name="T95" fmla="*/ 1482651 h 172"/>
                <a:gd name="T96" fmla="*/ 1072874 w 184"/>
                <a:gd name="T97" fmla="*/ 1334386 h 172"/>
                <a:gd name="T98" fmla="*/ 749162 w 184"/>
                <a:gd name="T99" fmla="*/ 843258 h 172"/>
                <a:gd name="T100" fmla="*/ 360708 w 184"/>
                <a:gd name="T101" fmla="*/ 657926 h 172"/>
                <a:gd name="T102" fmla="*/ 1544568 w 184"/>
                <a:gd name="T103" fmla="*/ 472595 h 172"/>
                <a:gd name="T104" fmla="*/ 1461328 w 184"/>
                <a:gd name="T105" fmla="*/ 342863 h 172"/>
                <a:gd name="T106" fmla="*/ 332961 w 184"/>
                <a:gd name="T107" fmla="*/ 268731 h 172"/>
                <a:gd name="T108" fmla="*/ 499441 w 184"/>
                <a:gd name="T109" fmla="*/ 176065 h 172"/>
                <a:gd name="T110" fmla="*/ 1035878 w 184"/>
                <a:gd name="T111" fmla="*/ 64866 h 172"/>
                <a:gd name="T112" fmla="*/ 1516822 w 184"/>
                <a:gd name="T113" fmla="*/ 444795 h 172"/>
                <a:gd name="T114" fmla="*/ 1054376 w 184"/>
                <a:gd name="T115" fmla="*/ 1519717 h 172"/>
                <a:gd name="T116" fmla="*/ 508690 w 184"/>
                <a:gd name="T117" fmla="*/ 1436318 h 172"/>
                <a:gd name="T118" fmla="*/ 628926 w 184"/>
                <a:gd name="T119" fmla="*/ 101932 h 172"/>
                <a:gd name="T120" fmla="*/ 906393 w 184"/>
                <a:gd name="T121" fmla="*/ 9266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37094" y="1864604"/>
            <a:ext cx="2729132" cy="3594749"/>
            <a:chOff x="5840558" y="2414832"/>
            <a:chExt cx="2729132" cy="35947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 rot="20807371">
              <a:off x="5840558" y="2414832"/>
              <a:ext cx="2729132" cy="3594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pic>
          <p:nvPicPr>
            <p:cNvPr id="3" name="图片 2" descr="D:\办公资源网录入\PPT录入素材\2.jpg2"/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20775004">
              <a:off x="6096190" y="2607377"/>
              <a:ext cx="2110105" cy="2638041"/>
            </a:xfrm>
            <a:prstGeom prst="rect">
              <a:avLst/>
            </a:prstGeom>
          </p:spPr>
        </p:pic>
      </p:grpSp>
      <p:sp>
        <p:nvSpPr>
          <p:cNvPr id="8213" name="矩形 360"/>
          <p:cNvSpPr>
            <a:spLocks noChangeArrowheads="1"/>
          </p:cNvSpPr>
          <p:nvPr/>
        </p:nvSpPr>
        <p:spPr bwMode="auto">
          <a:xfrm>
            <a:off x="3486150" y="3289300"/>
            <a:ext cx="4103688" cy="1274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猜谜语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共三十五道谜语，十五道关于妇女节知识的节日，可为选 择题，提高大家对三八妇女节的认识。二十道关于脑筋急转弯方面的 一些简单的谜语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</p:txBody>
      </p:sp>
      <p:grpSp>
        <p:nvGrpSpPr>
          <p:cNvPr id="8214" name="组合 375"/>
          <p:cNvGrpSpPr/>
          <p:nvPr/>
        </p:nvGrpSpPr>
        <p:grpSpPr bwMode="auto">
          <a:xfrm>
            <a:off x="3586163" y="2546076"/>
            <a:ext cx="3905250" cy="576055"/>
            <a:chOff x="0" y="-179688"/>
            <a:chExt cx="3905165" cy="576141"/>
          </a:xfrm>
        </p:grpSpPr>
        <p:sp>
          <p:nvSpPr>
            <p:cNvPr id="6152" name="矩形 365"/>
            <p:cNvSpPr>
              <a:spLocks noChangeArrowheads="1"/>
            </p:cNvSpPr>
            <p:nvPr/>
          </p:nvSpPr>
          <p:spPr bwMode="auto">
            <a:xfrm>
              <a:off x="1315579" y="-179688"/>
              <a:ext cx="1261857" cy="57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dirty="0"/>
                <a:t>猜谜语</a:t>
              </a:r>
            </a:p>
          </p:txBody>
        </p:sp>
        <p:cxnSp>
          <p:nvCxnSpPr>
            <p:cNvPr id="6153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216" y="3938851"/>
            <a:ext cx="3636271" cy="2249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7"/>
          <p:cNvSpPr>
            <a:spLocks noChangeArrowheads="1"/>
          </p:cNvSpPr>
          <p:nvPr/>
        </p:nvSpPr>
        <p:spPr bwMode="auto">
          <a:xfrm rot="5400000">
            <a:off x="4959799" y="3185457"/>
            <a:ext cx="1499186" cy="26970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9" name="矩形 18"/>
          <p:cNvSpPr>
            <a:spLocks noChangeArrowheads="1"/>
          </p:cNvSpPr>
          <p:nvPr/>
        </p:nvSpPr>
        <p:spPr bwMode="auto">
          <a:xfrm>
            <a:off x="1465858" y="1978025"/>
            <a:ext cx="2802826" cy="32627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0" name="矩形 19"/>
          <p:cNvSpPr>
            <a:spLocks noChangeArrowheads="1"/>
          </p:cNvSpPr>
          <p:nvPr/>
        </p:nvSpPr>
        <p:spPr bwMode="auto">
          <a:xfrm>
            <a:off x="4360863" y="1978026"/>
            <a:ext cx="2703207" cy="170457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1" name="组合 21"/>
          <p:cNvGrpSpPr/>
          <p:nvPr/>
        </p:nvGrpSpPr>
        <p:grpSpPr bwMode="auto">
          <a:xfrm>
            <a:off x="5418086" y="3860968"/>
            <a:ext cx="582613" cy="555625"/>
            <a:chOff x="0" y="0"/>
            <a:chExt cx="2438400" cy="2332038"/>
          </a:xfrm>
        </p:grpSpPr>
        <p:sp>
          <p:nvSpPr>
            <p:cNvPr id="513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5136" name="任意多边形 2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</p:grpSp>
      <p:sp>
        <p:nvSpPr>
          <p:cNvPr id="5132" name="直接连接符 24"/>
          <p:cNvSpPr>
            <a:spLocks noChangeShapeType="1"/>
          </p:cNvSpPr>
          <p:nvPr/>
        </p:nvSpPr>
        <p:spPr bwMode="auto">
          <a:xfrm>
            <a:off x="4675136" y="4594393"/>
            <a:ext cx="2068512" cy="1587"/>
          </a:xfrm>
          <a:prstGeom prst="line">
            <a:avLst/>
          </a:prstGeom>
          <a:noFill/>
          <a:ln w="12700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5133" name="文本框 25"/>
          <p:cNvSpPr>
            <a:spLocks noChangeArrowheads="1"/>
          </p:cNvSpPr>
          <p:nvPr/>
        </p:nvSpPr>
        <p:spPr bwMode="auto">
          <a:xfrm>
            <a:off x="4898914" y="4725226"/>
            <a:ext cx="1620957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华文宋体" panose="02010600040101010101" pitchFamily="2" charset="-122"/>
              </a:rPr>
              <a:t>正话反说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34" name="文本框 26"/>
          <p:cNvSpPr>
            <a:spLocks noChangeArrowheads="1"/>
          </p:cNvSpPr>
          <p:nvPr/>
        </p:nvSpPr>
        <p:spPr bwMode="auto">
          <a:xfrm>
            <a:off x="7487190" y="1916182"/>
            <a:ext cx="30354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、运动员先在裁判手中抽出一块题板，不能提前看；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、运动员准备好之后，裁判开始，运动员在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秒钟以内快速把题板上的句子倒过来说一遍；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、答题正确即可获得奖章一枚。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9" grpId="0" bldLvl="0" animBg="1"/>
      <p:bldP spid="5130" grpId="0" bldLvl="0" animBg="1"/>
      <p:bldP spid="5132" grpId="0" animBg="1"/>
      <p:bldP spid="5133" grpId="0"/>
      <p:bldP spid="5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7275" y="2064199"/>
            <a:ext cx="4375150" cy="1473200"/>
            <a:chOff x="1057275" y="2064199"/>
            <a:chExt cx="4375150" cy="1473200"/>
          </a:xfrm>
        </p:grpSpPr>
        <p:sp>
          <p:nvSpPr>
            <p:cNvPr id="20488" name="任意多边形 11"/>
            <p:cNvSpPr>
              <a:spLocks noChangeArrowheads="1"/>
            </p:cNvSpPr>
            <p:nvPr/>
          </p:nvSpPr>
          <p:spPr bwMode="auto">
            <a:xfrm>
              <a:off x="1057275" y="2064199"/>
              <a:ext cx="4375150" cy="1473200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538 h 1473683"/>
                <a:gd name="T6" fmla="*/ 4375150 w 4374542"/>
                <a:gd name="T7" fmla="*/ 1227662 h 1473683"/>
                <a:gd name="T8" fmla="*/ 4129497 w 4374542"/>
                <a:gd name="T9" fmla="*/ 1473200 h 1473683"/>
                <a:gd name="T10" fmla="*/ 0 w 4374542"/>
                <a:gd name="T11" fmla="*/ 1473200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684F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6" name="文本框 24"/>
            <p:cNvSpPr>
              <a:spLocks noChangeArrowheads="1"/>
            </p:cNvSpPr>
            <p:nvPr/>
          </p:nvSpPr>
          <p:spPr bwMode="auto">
            <a:xfrm>
              <a:off x="1376363" y="2157739"/>
              <a:ext cx="3519487" cy="128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一气呵成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、每人利用吸管将乒乓球吹过荧光棒铺设的迷宫，  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、挑战成功即可获得奖章一枚。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7275" y="3864743"/>
            <a:ext cx="4375150" cy="1581587"/>
            <a:chOff x="1057275" y="3864743"/>
            <a:chExt cx="4375150" cy="1581587"/>
          </a:xfrm>
        </p:grpSpPr>
        <p:sp>
          <p:nvSpPr>
            <p:cNvPr id="20490" name="任意多边形 18"/>
            <p:cNvSpPr>
              <a:spLocks noChangeArrowheads="1"/>
            </p:cNvSpPr>
            <p:nvPr/>
          </p:nvSpPr>
          <p:spPr bwMode="auto">
            <a:xfrm>
              <a:off x="1057275" y="3918936"/>
              <a:ext cx="4375150" cy="1473200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538 h 1473683"/>
                <a:gd name="T6" fmla="*/ 4375150 w 4374542"/>
                <a:gd name="T7" fmla="*/ 1227662 h 1473683"/>
                <a:gd name="T8" fmla="*/ 4129497 w 4374542"/>
                <a:gd name="T9" fmla="*/ 1473200 h 1473683"/>
                <a:gd name="T10" fmla="*/ 0 w 4374542"/>
                <a:gd name="T11" fmla="*/ 1473200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7" name="文本框 25"/>
            <p:cNvSpPr>
              <a:spLocks noChangeArrowheads="1"/>
            </p:cNvSpPr>
            <p:nvPr/>
          </p:nvSpPr>
          <p:spPr bwMode="auto">
            <a:xfrm>
              <a:off x="1376363" y="3864743"/>
              <a:ext cx="3519487" cy="158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你划我猜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、参赛人数为两人；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、一人按照指定词语做动作，另外一人去猜；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3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30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秒内猜对的个数进行排名。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72275" y="2003751"/>
            <a:ext cx="4637421" cy="1474788"/>
            <a:chOff x="6772275" y="2003751"/>
            <a:chExt cx="4637421" cy="1474788"/>
          </a:xfrm>
        </p:grpSpPr>
        <p:sp>
          <p:nvSpPr>
            <p:cNvPr id="20492" name="任意多边形 20"/>
            <p:cNvSpPr>
              <a:spLocks noChangeArrowheads="1"/>
            </p:cNvSpPr>
            <p:nvPr/>
          </p:nvSpPr>
          <p:spPr bwMode="auto">
            <a:xfrm flipH="1">
              <a:off x="6772275" y="2003751"/>
              <a:ext cx="4375150" cy="1474788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803 h 1473683"/>
                <a:gd name="T6" fmla="*/ 4375150 w 4374542"/>
                <a:gd name="T7" fmla="*/ 1228985 h 1473683"/>
                <a:gd name="T8" fmla="*/ 4129497 w 4374542"/>
                <a:gd name="T9" fmla="*/ 1474788 h 1473683"/>
                <a:gd name="T10" fmla="*/ 0 w 4374542"/>
                <a:gd name="T11" fmla="*/ 1474788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8" name="文本框 26"/>
            <p:cNvSpPr>
              <a:spLocks noChangeArrowheads="1"/>
            </p:cNvSpPr>
            <p:nvPr/>
          </p:nvSpPr>
          <p:spPr bwMode="auto">
            <a:xfrm>
              <a:off x="7632700" y="2245817"/>
              <a:ext cx="3776996" cy="99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小球过河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、每人将乒乓球吹到最后一个水杯，  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、挑战成功即可获得奖章一枚。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81165" y="3864594"/>
            <a:ext cx="4375150" cy="1581587"/>
            <a:chOff x="6772275" y="3849354"/>
            <a:chExt cx="4375150" cy="1581587"/>
          </a:xfrm>
        </p:grpSpPr>
        <p:sp>
          <p:nvSpPr>
            <p:cNvPr id="20494" name="任意多边形 22"/>
            <p:cNvSpPr>
              <a:spLocks noChangeArrowheads="1"/>
            </p:cNvSpPr>
            <p:nvPr/>
          </p:nvSpPr>
          <p:spPr bwMode="auto">
            <a:xfrm flipH="1">
              <a:off x="6772275" y="3903547"/>
              <a:ext cx="4375150" cy="1473200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538 h 1473683"/>
                <a:gd name="T6" fmla="*/ 4375150 w 4374542"/>
                <a:gd name="T7" fmla="*/ 1227662 h 1473683"/>
                <a:gd name="T8" fmla="*/ 4129497 w 4374542"/>
                <a:gd name="T9" fmla="*/ 1473200 h 1473683"/>
                <a:gd name="T10" fmla="*/ 0 w 4374542"/>
                <a:gd name="T11" fmla="*/ 1473200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9" name="文本框 27"/>
            <p:cNvSpPr>
              <a:spLocks noChangeArrowheads="1"/>
            </p:cNvSpPr>
            <p:nvPr/>
          </p:nvSpPr>
          <p:spPr bwMode="auto">
            <a:xfrm>
              <a:off x="7632701" y="3849354"/>
              <a:ext cx="3241626" cy="158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猜国旗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宋体" panose="0201060004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、每人挑战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次；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、运动员通过抽题板并在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10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秒钟以内说出对应的国家；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3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、挑战成功即可获得奖章一枚。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04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3863967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亲子区（母爱）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67a8686-3c76-461f-b098-8690c521abcd"/>
          <p:cNvGrpSpPr>
            <a:grpSpLocks noChangeAspect="1"/>
          </p:cNvGrpSpPr>
          <p:nvPr/>
        </p:nvGrpSpPr>
        <p:grpSpPr>
          <a:xfrm>
            <a:off x="857823" y="1835776"/>
            <a:ext cx="10476357" cy="3664845"/>
            <a:chOff x="857822" y="1888391"/>
            <a:chExt cx="10476357" cy="3664845"/>
          </a:xfrm>
        </p:grpSpPr>
        <p:grpSp>
          <p:nvGrpSpPr>
            <p:cNvPr id="4" name="Group 38"/>
            <p:cNvGrpSpPr/>
            <p:nvPr/>
          </p:nvGrpSpPr>
          <p:grpSpPr>
            <a:xfrm>
              <a:off x="857822" y="1888391"/>
              <a:ext cx="4177215" cy="1659473"/>
              <a:chOff x="914399" y="1841591"/>
              <a:chExt cx="4132096" cy="1641549"/>
            </a:xfrm>
            <a:effectLst/>
          </p:grpSpPr>
          <p:sp>
            <p:nvSpPr>
              <p:cNvPr id="21" name="Arrow: Right 39"/>
              <p:cNvSpPr/>
              <p:nvPr/>
            </p:nvSpPr>
            <p:spPr>
              <a:xfrm rot="10800000">
                <a:off x="914399" y="1841591"/>
                <a:ext cx="3705726" cy="1641549"/>
              </a:xfrm>
              <a:prstGeom prst="rightArrow">
                <a:avLst/>
              </a:prstGeom>
              <a:solidFill>
                <a:srgbClr val="EE684F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Oval 40"/>
              <p:cNvSpPr/>
              <p:nvPr/>
            </p:nvSpPr>
            <p:spPr>
              <a:xfrm>
                <a:off x="4228107" y="2250566"/>
                <a:ext cx="818388" cy="818388"/>
              </a:xfrm>
              <a:prstGeom prst="ellipse">
                <a:avLst/>
              </a:prstGeom>
              <a:solidFill>
                <a:srgbClr val="EE684F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65" dirty="0">
                    <a:solidFill>
                      <a:schemeClr val="bg1"/>
                    </a:solidFill>
                    <a:latin typeface="+mj-ea"/>
                    <a:ea typeface="+mj-ea"/>
                  </a:rPr>
                  <a:t>01</a:t>
                </a:r>
              </a:p>
            </p:txBody>
          </p:sp>
        </p:grpSp>
        <p:grpSp>
          <p:nvGrpSpPr>
            <p:cNvPr id="5" name="Group 41"/>
            <p:cNvGrpSpPr/>
            <p:nvPr/>
          </p:nvGrpSpPr>
          <p:grpSpPr>
            <a:xfrm>
              <a:off x="6792079" y="3893763"/>
              <a:ext cx="4542100" cy="1659473"/>
              <a:chOff x="6784559" y="3825303"/>
              <a:chExt cx="4493041" cy="1641549"/>
            </a:xfrm>
            <a:effectLst/>
          </p:grpSpPr>
          <p:sp>
            <p:nvSpPr>
              <p:cNvPr id="19" name="Arrow: Right 42"/>
              <p:cNvSpPr/>
              <p:nvPr/>
            </p:nvSpPr>
            <p:spPr>
              <a:xfrm>
                <a:off x="7154779" y="3825303"/>
                <a:ext cx="4122821" cy="1641549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" name="Oval 43"/>
              <p:cNvSpPr/>
              <p:nvPr/>
            </p:nvSpPr>
            <p:spPr>
              <a:xfrm>
                <a:off x="6784559" y="4236883"/>
                <a:ext cx="818388" cy="81838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65" dirty="0">
                    <a:solidFill>
                      <a:schemeClr val="bg1"/>
                    </a:solidFill>
                    <a:latin typeface="+mj-ea"/>
                    <a:ea typeface="+mj-ea"/>
                  </a:rPr>
                  <a:t>02</a:t>
                </a:r>
              </a:p>
            </p:txBody>
          </p:sp>
        </p:grpSp>
        <p:grpSp>
          <p:nvGrpSpPr>
            <p:cNvPr id="10" name="Group 45"/>
            <p:cNvGrpSpPr/>
            <p:nvPr/>
          </p:nvGrpSpPr>
          <p:grpSpPr bwMode="auto">
            <a:xfrm>
              <a:off x="1376599" y="2464654"/>
              <a:ext cx="456595" cy="456595"/>
              <a:chOff x="0" y="0"/>
              <a:chExt cx="575" cy="575"/>
            </a:xfrm>
            <a:solidFill>
              <a:srgbClr val="FFFFFF"/>
            </a:solidFill>
            <a:effectLst/>
          </p:grpSpPr>
          <p:sp>
            <p:nvSpPr>
              <p:cNvPr id="17" name="Freeform: Shape 46"/>
              <p:cNvSpPr/>
              <p:nvPr/>
            </p:nvSpPr>
            <p:spPr bwMode="auto">
              <a:xfrm>
                <a:off x="360" y="0"/>
                <a:ext cx="215" cy="2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1" y="8861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59" y="7682"/>
                    </a:cubicBezTo>
                    <a:lnTo>
                      <a:pt x="19409" y="4939"/>
                    </a:lnTo>
                    <a:cubicBezTo>
                      <a:pt x="19588" y="4676"/>
                      <a:pt x="19549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2"/>
                      <a:pt x="16924" y="2013"/>
                      <a:pt x="16661" y="2191"/>
                    </a:cubicBezTo>
                    <a:lnTo>
                      <a:pt x="13918" y="4042"/>
                    </a:lnTo>
                    <a:cubicBezTo>
                      <a:pt x="13654" y="4220"/>
                      <a:pt x="13391" y="4109"/>
                      <a:pt x="13333" y="3796"/>
                    </a:cubicBezTo>
                    <a:lnTo>
                      <a:pt x="12739" y="569"/>
                    </a:lnTo>
                    <a:cubicBezTo>
                      <a:pt x="12681" y="255"/>
                      <a:pt x="12374" y="0"/>
                      <a:pt x="12056" y="0"/>
                    </a:cubicBezTo>
                    <a:lnTo>
                      <a:pt x="9545" y="0"/>
                    </a:lnTo>
                    <a:cubicBezTo>
                      <a:pt x="9227" y="0"/>
                      <a:pt x="8919" y="255"/>
                      <a:pt x="8861" y="569"/>
                    </a:cubicBezTo>
                    <a:lnTo>
                      <a:pt x="8267" y="3796"/>
                    </a:lnTo>
                    <a:cubicBezTo>
                      <a:pt x="8210" y="4109"/>
                      <a:pt x="7947" y="4219"/>
                      <a:pt x="7682" y="4041"/>
                    </a:cubicBezTo>
                    <a:lnTo>
                      <a:pt x="4939" y="2191"/>
                    </a:lnTo>
                    <a:cubicBezTo>
                      <a:pt x="4676" y="2013"/>
                      <a:pt x="4276" y="2052"/>
                      <a:pt x="4051" y="2276"/>
                    </a:cubicBezTo>
                    <a:lnTo>
                      <a:pt x="2276" y="4051"/>
                    </a:lnTo>
                    <a:cubicBezTo>
                      <a:pt x="2051" y="4277"/>
                      <a:pt x="2012" y="4677"/>
                      <a:pt x="2191" y="4939"/>
                    </a:cubicBezTo>
                    <a:lnTo>
                      <a:pt x="4041" y="7682"/>
                    </a:lnTo>
                    <a:cubicBezTo>
                      <a:pt x="4220" y="7946"/>
                      <a:pt x="4108" y="8209"/>
                      <a:pt x="3796" y="8267"/>
                    </a:cubicBezTo>
                    <a:lnTo>
                      <a:pt x="569" y="8861"/>
                    </a:lnTo>
                    <a:cubicBezTo>
                      <a:pt x="255" y="8919"/>
                      <a:pt x="0" y="9226"/>
                      <a:pt x="0" y="9545"/>
                    </a:cubicBezTo>
                    <a:lnTo>
                      <a:pt x="0" y="12055"/>
                    </a:lnTo>
                    <a:cubicBezTo>
                      <a:pt x="0" y="12373"/>
                      <a:pt x="255" y="12681"/>
                      <a:pt x="569" y="12739"/>
                    </a:cubicBezTo>
                    <a:lnTo>
                      <a:pt x="3796" y="13333"/>
                    </a:lnTo>
                    <a:cubicBezTo>
                      <a:pt x="4110" y="13390"/>
                      <a:pt x="4219" y="13653"/>
                      <a:pt x="4042" y="13917"/>
                    </a:cubicBezTo>
                    <a:lnTo>
                      <a:pt x="2191" y="16661"/>
                    </a:lnTo>
                    <a:cubicBezTo>
                      <a:pt x="2012" y="16925"/>
                      <a:pt x="2051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9"/>
                      <a:pt x="4939" y="19410"/>
                    </a:cubicBezTo>
                    <a:lnTo>
                      <a:pt x="7682" y="17559"/>
                    </a:lnTo>
                    <a:cubicBezTo>
                      <a:pt x="7946" y="17381"/>
                      <a:pt x="8209" y="17492"/>
                      <a:pt x="8267" y="17804"/>
                    </a:cubicBezTo>
                    <a:lnTo>
                      <a:pt x="8861" y="21031"/>
                    </a:lnTo>
                    <a:cubicBezTo>
                      <a:pt x="8919" y="21345"/>
                      <a:pt x="9226" y="21600"/>
                      <a:pt x="9545" y="21600"/>
                    </a:cubicBezTo>
                    <a:lnTo>
                      <a:pt x="12056" y="21600"/>
                    </a:lnTo>
                    <a:cubicBezTo>
                      <a:pt x="12374" y="21600"/>
                      <a:pt x="12681" y="21345"/>
                      <a:pt x="12739" y="21031"/>
                    </a:cubicBezTo>
                    <a:lnTo>
                      <a:pt x="13333" y="17804"/>
                    </a:lnTo>
                    <a:cubicBezTo>
                      <a:pt x="13390" y="17492"/>
                      <a:pt x="13653" y="17382"/>
                      <a:pt x="13918" y="17559"/>
                    </a:cubicBezTo>
                    <a:lnTo>
                      <a:pt x="16661" y="19410"/>
                    </a:lnTo>
                    <a:cubicBezTo>
                      <a:pt x="16924" y="19589"/>
                      <a:pt x="17324" y="19549"/>
                      <a:pt x="17549" y="19324"/>
                    </a:cubicBezTo>
                    <a:lnTo>
                      <a:pt x="19324" y="17551"/>
                    </a:lnTo>
                    <a:cubicBezTo>
                      <a:pt x="19549" y="17324"/>
                      <a:pt x="19588" y="16925"/>
                      <a:pt x="19409" y="16661"/>
                    </a:cubicBezTo>
                    <a:lnTo>
                      <a:pt x="17559" y="13917"/>
                    </a:lnTo>
                    <a:cubicBezTo>
                      <a:pt x="17380" y="13654"/>
                      <a:pt x="17491" y="13391"/>
                      <a:pt x="17804" y="13333"/>
                    </a:cubicBezTo>
                    <a:lnTo>
                      <a:pt x="21031" y="12739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19"/>
                      <a:pt x="21031" y="8861"/>
                    </a:cubicBezTo>
                    <a:close/>
                    <a:moveTo>
                      <a:pt x="10826" y="14160"/>
                    </a:moveTo>
                    <a:cubicBezTo>
                      <a:pt x="8974" y="14160"/>
                      <a:pt x="7473" y="12659"/>
                      <a:pt x="7473" y="10807"/>
                    </a:cubicBezTo>
                    <a:cubicBezTo>
                      <a:pt x="7473" y="8956"/>
                      <a:pt x="8974" y="7456"/>
                      <a:pt x="10826" y="7456"/>
                    </a:cubicBezTo>
                    <a:cubicBezTo>
                      <a:pt x="12677" y="7456"/>
                      <a:pt x="14178" y="8956"/>
                      <a:pt x="14178" y="10807"/>
                    </a:cubicBezTo>
                    <a:cubicBezTo>
                      <a:pt x="14178" y="12659"/>
                      <a:pt x="12677" y="14160"/>
                      <a:pt x="10826" y="14160"/>
                    </a:cubicBezTo>
                    <a:close/>
                    <a:moveTo>
                      <a:pt x="10826" y="1416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Freeform: Shape 47"/>
              <p:cNvSpPr/>
              <p:nvPr/>
            </p:nvSpPr>
            <p:spPr bwMode="auto">
              <a:xfrm>
                <a:off x="0" y="143"/>
                <a:ext cx="431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2" y="8862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60" y="7684"/>
                    </a:cubicBezTo>
                    <a:lnTo>
                      <a:pt x="19410" y="4940"/>
                    </a:lnTo>
                    <a:cubicBezTo>
                      <a:pt x="19588" y="4676"/>
                      <a:pt x="19550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1"/>
                      <a:pt x="16924" y="2013"/>
                      <a:pt x="16661" y="2191"/>
                    </a:cubicBezTo>
                    <a:lnTo>
                      <a:pt x="13917" y="4041"/>
                    </a:lnTo>
                    <a:cubicBezTo>
                      <a:pt x="13653" y="4219"/>
                      <a:pt x="13390" y="4108"/>
                      <a:pt x="13332" y="3796"/>
                    </a:cubicBezTo>
                    <a:lnTo>
                      <a:pt x="12739" y="569"/>
                    </a:lnTo>
                    <a:cubicBezTo>
                      <a:pt x="12681" y="256"/>
                      <a:pt x="12374" y="0"/>
                      <a:pt x="12055" y="0"/>
                    </a:cubicBezTo>
                    <a:lnTo>
                      <a:pt x="9545" y="0"/>
                    </a:lnTo>
                    <a:cubicBezTo>
                      <a:pt x="9226" y="0"/>
                      <a:pt x="8919" y="256"/>
                      <a:pt x="8861" y="569"/>
                    </a:cubicBezTo>
                    <a:lnTo>
                      <a:pt x="8268" y="3796"/>
                    </a:lnTo>
                    <a:cubicBezTo>
                      <a:pt x="8210" y="4108"/>
                      <a:pt x="7947" y="4219"/>
                      <a:pt x="7683" y="4041"/>
                    </a:cubicBezTo>
                    <a:lnTo>
                      <a:pt x="4940" y="2191"/>
                    </a:lnTo>
                    <a:cubicBezTo>
                      <a:pt x="4676" y="2013"/>
                      <a:pt x="4276" y="2051"/>
                      <a:pt x="4051" y="2276"/>
                    </a:cubicBezTo>
                    <a:lnTo>
                      <a:pt x="2276" y="4051"/>
                    </a:lnTo>
                    <a:cubicBezTo>
                      <a:pt x="2051" y="4276"/>
                      <a:pt x="2012" y="4677"/>
                      <a:pt x="2190" y="4940"/>
                    </a:cubicBezTo>
                    <a:lnTo>
                      <a:pt x="4040" y="7684"/>
                    </a:lnTo>
                    <a:cubicBezTo>
                      <a:pt x="4218" y="7947"/>
                      <a:pt x="4108" y="8210"/>
                      <a:pt x="3795" y="8267"/>
                    </a:cubicBezTo>
                    <a:lnTo>
                      <a:pt x="568" y="8862"/>
                    </a:lnTo>
                    <a:cubicBezTo>
                      <a:pt x="256" y="8920"/>
                      <a:pt x="0" y="9227"/>
                      <a:pt x="0" y="9545"/>
                    </a:cubicBezTo>
                    <a:lnTo>
                      <a:pt x="0" y="12055"/>
                    </a:lnTo>
                    <a:cubicBezTo>
                      <a:pt x="0" y="12374"/>
                      <a:pt x="256" y="12681"/>
                      <a:pt x="568" y="12738"/>
                    </a:cubicBezTo>
                    <a:lnTo>
                      <a:pt x="3796" y="13333"/>
                    </a:lnTo>
                    <a:cubicBezTo>
                      <a:pt x="4108" y="13391"/>
                      <a:pt x="4219" y="13654"/>
                      <a:pt x="4041" y="13917"/>
                    </a:cubicBezTo>
                    <a:lnTo>
                      <a:pt x="2190" y="16661"/>
                    </a:lnTo>
                    <a:cubicBezTo>
                      <a:pt x="2012" y="16924"/>
                      <a:pt x="2050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8"/>
                      <a:pt x="4940" y="19410"/>
                    </a:cubicBezTo>
                    <a:lnTo>
                      <a:pt x="7683" y="17560"/>
                    </a:lnTo>
                    <a:cubicBezTo>
                      <a:pt x="7947" y="17382"/>
                      <a:pt x="8210" y="17493"/>
                      <a:pt x="8268" y="17805"/>
                    </a:cubicBezTo>
                    <a:lnTo>
                      <a:pt x="8861" y="21031"/>
                    </a:lnTo>
                    <a:cubicBezTo>
                      <a:pt x="8919" y="21344"/>
                      <a:pt x="9226" y="21600"/>
                      <a:pt x="9545" y="21600"/>
                    </a:cubicBezTo>
                    <a:lnTo>
                      <a:pt x="12055" y="21600"/>
                    </a:lnTo>
                    <a:cubicBezTo>
                      <a:pt x="12374" y="21600"/>
                      <a:pt x="12681" y="21344"/>
                      <a:pt x="12739" y="21031"/>
                    </a:cubicBezTo>
                    <a:lnTo>
                      <a:pt x="13332" y="17805"/>
                    </a:lnTo>
                    <a:cubicBezTo>
                      <a:pt x="13390" y="17492"/>
                      <a:pt x="13653" y="17381"/>
                      <a:pt x="13917" y="17560"/>
                    </a:cubicBezTo>
                    <a:lnTo>
                      <a:pt x="16661" y="19410"/>
                    </a:lnTo>
                    <a:cubicBezTo>
                      <a:pt x="16924" y="19588"/>
                      <a:pt x="17324" y="19550"/>
                      <a:pt x="17549" y="19324"/>
                    </a:cubicBezTo>
                    <a:lnTo>
                      <a:pt x="19324" y="17550"/>
                    </a:lnTo>
                    <a:cubicBezTo>
                      <a:pt x="19549" y="17324"/>
                      <a:pt x="19588" y="16924"/>
                      <a:pt x="19410" y="16661"/>
                    </a:cubicBezTo>
                    <a:lnTo>
                      <a:pt x="17559" y="13917"/>
                    </a:lnTo>
                    <a:cubicBezTo>
                      <a:pt x="17381" y="13654"/>
                      <a:pt x="17492" y="13391"/>
                      <a:pt x="17804" y="13333"/>
                    </a:cubicBezTo>
                    <a:lnTo>
                      <a:pt x="21032" y="12738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20"/>
                      <a:pt x="21032" y="8862"/>
                    </a:cubicBezTo>
                    <a:close/>
                    <a:moveTo>
                      <a:pt x="10799" y="14712"/>
                    </a:moveTo>
                    <a:cubicBezTo>
                      <a:pt x="8643" y="14712"/>
                      <a:pt x="6896" y="12964"/>
                      <a:pt x="6896" y="10809"/>
                    </a:cubicBezTo>
                    <a:cubicBezTo>
                      <a:pt x="6896" y="8654"/>
                      <a:pt x="8643" y="6907"/>
                      <a:pt x="10799" y="6907"/>
                    </a:cubicBezTo>
                    <a:cubicBezTo>
                      <a:pt x="12954" y="6907"/>
                      <a:pt x="14701" y="8654"/>
                      <a:pt x="14701" y="10809"/>
                    </a:cubicBezTo>
                    <a:cubicBezTo>
                      <a:pt x="14701" y="12964"/>
                      <a:pt x="12954" y="14712"/>
                      <a:pt x="10799" y="14712"/>
                    </a:cubicBezTo>
                    <a:close/>
                    <a:moveTo>
                      <a:pt x="10799" y="1471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1" name="Group 48"/>
            <p:cNvGrpSpPr/>
            <p:nvPr/>
          </p:nvGrpSpPr>
          <p:grpSpPr bwMode="auto">
            <a:xfrm>
              <a:off x="10396480" y="4495199"/>
              <a:ext cx="369031" cy="456596"/>
              <a:chOff x="0" y="0"/>
              <a:chExt cx="464" cy="573"/>
            </a:xfrm>
            <a:solidFill>
              <a:srgbClr val="FFFFFF"/>
            </a:solidFill>
            <a:effectLst/>
          </p:grpSpPr>
          <p:sp>
            <p:nvSpPr>
              <p:cNvPr id="15" name="Freeform: Shape 49"/>
              <p:cNvSpPr/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" name="Freeform: Shape 50"/>
              <p:cNvSpPr/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" name="组合 22"/>
          <p:cNvGrpSpPr/>
          <p:nvPr/>
        </p:nvGrpSpPr>
        <p:grpSpPr>
          <a:xfrm>
            <a:off x="5288760" y="2181869"/>
            <a:ext cx="5861840" cy="1311028"/>
            <a:chOff x="7014777" y="1359546"/>
            <a:chExt cx="5861840" cy="1311028"/>
          </a:xfrm>
        </p:grpSpPr>
        <p:sp>
          <p:nvSpPr>
            <p:cNvPr id="24" name="矩形 23"/>
            <p:cNvSpPr/>
            <p:nvPr/>
          </p:nvSpPr>
          <p:spPr>
            <a:xfrm>
              <a:off x="7014778" y="1712170"/>
              <a:ext cx="5861839" cy="95840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由于现代社会竞争的日趋激烈，年轻的父母大多把大部分精力都用在工作及不断学习、提高中。与孩子共同游戏的时间更是明显减少。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014777" y="1359546"/>
              <a:ext cx="2241975" cy="36747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增进情感交流</a:t>
              </a:r>
            </a:p>
          </p:txBody>
        </p:sp>
      </p:grpSp>
      <p:grpSp>
        <p:nvGrpSpPr>
          <p:cNvPr id="13" name="组合 25"/>
          <p:cNvGrpSpPr/>
          <p:nvPr/>
        </p:nvGrpSpPr>
        <p:grpSpPr>
          <a:xfrm>
            <a:off x="857823" y="4163042"/>
            <a:ext cx="5774198" cy="1331353"/>
            <a:chOff x="7102419" y="1359546"/>
            <a:chExt cx="5774198" cy="1331353"/>
          </a:xfrm>
        </p:grpSpPr>
        <p:sp>
          <p:nvSpPr>
            <p:cNvPr id="27" name="矩形 26"/>
            <p:cNvSpPr/>
            <p:nvPr/>
          </p:nvSpPr>
          <p:spPr>
            <a:xfrm>
              <a:off x="7102419" y="1712170"/>
              <a:ext cx="5774198" cy="97872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父母鼓励的目光是他们不断进取的动力，也往往能激发他们的内在潜能！每个孩子都希望在父母面前表现一把，让父母为他们骄傲！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0324373" y="1359546"/>
              <a:ext cx="2552244" cy="36747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激发孩子的潜能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04810" y="-46606"/>
            <a:ext cx="2782380" cy="2107751"/>
            <a:chOff x="4952997" y="299693"/>
            <a:chExt cx="2286005" cy="165297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952997" y="299693"/>
              <a:ext cx="2286005" cy="1652978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31" name="文本框 30"/>
            <p:cNvSpPr txBox="1"/>
            <p:nvPr/>
          </p:nvSpPr>
          <p:spPr>
            <a:xfrm>
              <a:off x="5261531" y="945154"/>
              <a:ext cx="1668938" cy="40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亲子活动优点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14470" y="642593"/>
            <a:ext cx="2286005" cy="1652978"/>
            <a:chOff x="1085845" y="1385888"/>
            <a:chExt cx="2614618" cy="189059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085845" y="1385888"/>
              <a:ext cx="2614618" cy="1890594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6" name="文本框 5"/>
            <p:cNvSpPr txBox="1"/>
            <p:nvPr/>
          </p:nvSpPr>
          <p:spPr>
            <a:xfrm>
              <a:off x="1839156" y="2096212"/>
              <a:ext cx="1267270" cy="4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活动背景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129088" y="831985"/>
            <a:ext cx="6329362" cy="12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三八妇女节是世界的传统节日，也是广大妇女的节日，为了体现社 区对女同胞的特别关爱，同时丰富员工的业余文化生活，特举办此次活动， 同时将庆祝活动与加强妇女思想教育， 创先争优活动紧密结合，激励广大妇女满怀热情投身于工作当中，促进社区和谐发展。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14470" y="2371382"/>
            <a:ext cx="2286005" cy="1652978"/>
            <a:chOff x="1085845" y="1385888"/>
            <a:chExt cx="2614618" cy="189059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085845" y="1385888"/>
              <a:ext cx="2614618" cy="1890594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2" name="文本框 11"/>
            <p:cNvSpPr txBox="1"/>
            <p:nvPr/>
          </p:nvSpPr>
          <p:spPr>
            <a:xfrm>
              <a:off x="1839156" y="2096212"/>
              <a:ext cx="1267270" cy="4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活动主题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14470" y="4100171"/>
            <a:ext cx="2286005" cy="1652978"/>
            <a:chOff x="1085845" y="1385888"/>
            <a:chExt cx="2614618" cy="189059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085845" y="1385888"/>
              <a:ext cx="2614618" cy="1890594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5" name="文本框 14"/>
            <p:cNvSpPr txBox="1"/>
            <p:nvPr/>
          </p:nvSpPr>
          <p:spPr>
            <a:xfrm>
              <a:off x="1839156" y="2096212"/>
              <a:ext cx="1267270" cy="4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活动性质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4129088" y="2965832"/>
            <a:ext cx="31861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最美女人节  勇敢向前冲</a:t>
            </a:r>
            <a:endParaRPr lang="zh-CN" altLang="en-US" sz="2000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29088" y="4595191"/>
            <a:ext cx="6329362" cy="66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以“最美女人节  勇敢向前冲”为主题，以“健康、欢乐、温暖”为基调，让女生成为本次活动中一道靓丽的风景线。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782175" y="1450842"/>
            <a:ext cx="2566092" cy="3775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549570" y="1816617"/>
            <a:ext cx="2710514" cy="4300681"/>
            <a:chOff x="573746" y="1146521"/>
            <a:chExt cx="2032886" cy="3225511"/>
          </a:xfrm>
        </p:grpSpPr>
        <p:sp>
          <p:nvSpPr>
            <p:cNvPr id="4" name="椭圆 3"/>
            <p:cNvSpPr/>
            <p:nvPr/>
          </p:nvSpPr>
          <p:spPr>
            <a:xfrm>
              <a:off x="802643" y="1146521"/>
              <a:ext cx="1661337" cy="166133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573746" y="3318276"/>
              <a:ext cx="2032886" cy="10537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00" dirty="0"/>
                <a:t>1</a:t>
              </a:r>
              <a:r>
                <a:rPr lang="zh-CN" altLang="en-US" sz="1400" dirty="0"/>
                <a:t>、参赛前，家长和孩子都在起点做好准备，家长拿铲，共同出发清除路上的</a:t>
              </a:r>
              <a:r>
                <a:rPr lang="en-US" altLang="zh-CN" sz="1400" dirty="0"/>
                <a:t>5</a:t>
              </a:r>
              <a:r>
                <a:rPr lang="zh-CN" altLang="en-US" sz="1400" dirty="0"/>
                <a:t>处“垃圾”，并不能使“垃圾”掉落，直到回到终点。</a:t>
              </a:r>
            </a:p>
            <a:p>
              <a:r>
                <a:rPr lang="en-US" altLang="zh-CN" sz="1400" dirty="0"/>
                <a:t>2</a:t>
              </a:r>
              <a:r>
                <a:rPr lang="zh-CN" altLang="en-US" sz="1400" dirty="0"/>
                <a:t>、比赛结束，比赛距离</a:t>
              </a:r>
              <a:r>
                <a:rPr lang="en-US" altLang="zh-CN" sz="1400" dirty="0"/>
                <a:t>20</a:t>
              </a:r>
              <a:r>
                <a:rPr lang="zh-CN" altLang="en-US" sz="1400" dirty="0"/>
                <a:t>米，按用时多少排名。</a:t>
              </a:r>
            </a:p>
          </p:txBody>
        </p:sp>
        <p:sp>
          <p:nvSpPr>
            <p:cNvPr id="51" name="文本框 37"/>
            <p:cNvSpPr txBox="1"/>
            <p:nvPr/>
          </p:nvSpPr>
          <p:spPr>
            <a:xfrm>
              <a:off x="573746" y="2985685"/>
              <a:ext cx="2032886" cy="33259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000" b="1" dirty="0"/>
                <a:t>亲子运球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614946" y="1816617"/>
            <a:ext cx="2710514" cy="4851469"/>
            <a:chOff x="2529105" y="1146521"/>
            <a:chExt cx="2032886" cy="3638601"/>
          </a:xfrm>
        </p:grpSpPr>
        <p:sp>
          <p:nvSpPr>
            <p:cNvPr id="6" name="椭圆 5"/>
            <p:cNvSpPr/>
            <p:nvPr/>
          </p:nvSpPr>
          <p:spPr>
            <a:xfrm>
              <a:off x="2750527" y="1146521"/>
              <a:ext cx="1661337" cy="166133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311740"/>
              <a:ext cx="2032886" cy="147338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00" dirty="0"/>
                <a:t>1</a:t>
              </a:r>
              <a:r>
                <a:rPr lang="zh-CN" altLang="en-US" sz="1400" dirty="0"/>
                <a:t>、小孩与家长在起点和终点站立，裁判发令后，小孩在起点骑着跳跳球，跳到终点与家长接力。</a:t>
              </a:r>
            </a:p>
            <a:p>
              <a:r>
                <a:rPr lang="en-US" altLang="zh-CN" sz="1400" dirty="0"/>
                <a:t>2</a:t>
              </a:r>
              <a:r>
                <a:rPr lang="zh-CN" altLang="en-US" sz="1400" dirty="0"/>
                <a:t>、全程</a:t>
              </a:r>
              <a:r>
                <a:rPr lang="en-US" altLang="zh-CN" sz="1400" dirty="0"/>
                <a:t>20</a:t>
              </a:r>
              <a:r>
                <a:rPr lang="zh-CN" altLang="en-US" sz="1400" dirty="0"/>
                <a:t>米，按用时多少排名。</a:t>
              </a:r>
            </a:p>
          </p:txBody>
        </p:sp>
        <p:sp>
          <p:nvSpPr>
            <p:cNvPr id="52" name="文本框 38"/>
            <p:cNvSpPr txBox="1"/>
            <p:nvPr/>
          </p:nvSpPr>
          <p:spPr>
            <a:xfrm>
              <a:off x="2529105" y="2994426"/>
              <a:ext cx="2032886" cy="32384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000" b="1" dirty="0"/>
                <a:t>跳跳球接力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717881" y="1816616"/>
            <a:ext cx="2710515" cy="5041382"/>
            <a:chOff x="4526460" y="1146521"/>
            <a:chExt cx="2032886" cy="3781039"/>
          </a:xfrm>
        </p:grpSpPr>
        <p:sp>
          <p:nvSpPr>
            <p:cNvPr id="8" name="椭圆 7"/>
            <p:cNvSpPr/>
            <p:nvPr/>
          </p:nvSpPr>
          <p:spPr>
            <a:xfrm>
              <a:off x="4712237" y="1146521"/>
              <a:ext cx="1661337" cy="166133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311739"/>
              <a:ext cx="2032886" cy="16158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00" dirty="0"/>
                <a:t>1</a:t>
              </a:r>
              <a:r>
                <a:rPr lang="zh-CN" altLang="en-US" sz="1400" dirty="0"/>
                <a:t>、比赛开始前，宝宝和家长站在起点线后，家长坐地上，小孩坐家长身上，家长倒着移动。</a:t>
              </a:r>
            </a:p>
            <a:p>
              <a:r>
                <a:rPr lang="en-US" altLang="zh-CN" sz="1400" dirty="0"/>
                <a:t>2</a:t>
              </a:r>
              <a:r>
                <a:rPr lang="zh-CN" altLang="en-US" sz="1400" dirty="0"/>
                <a:t>、从起点到达终点后每次拿一个海洋球，一共运送</a:t>
              </a:r>
              <a:r>
                <a:rPr lang="en-US" altLang="zh-CN" sz="1400" dirty="0"/>
                <a:t>3</a:t>
              </a:r>
              <a:r>
                <a:rPr lang="zh-CN" altLang="en-US" sz="1400" dirty="0"/>
                <a:t>个海洋球到达终点，根据用时排名。</a:t>
              </a:r>
            </a:p>
          </p:txBody>
        </p:sp>
        <p:sp>
          <p:nvSpPr>
            <p:cNvPr id="53" name="文本框 39"/>
            <p:cNvSpPr txBox="1"/>
            <p:nvPr/>
          </p:nvSpPr>
          <p:spPr>
            <a:xfrm>
              <a:off x="4526460" y="2985686"/>
              <a:ext cx="2032886" cy="3260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000" b="1" dirty="0"/>
                <a:t>亲子运球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4390420" y="1883046"/>
            <a:ext cx="3411160" cy="3411158"/>
          </a:xfrm>
          <a:prstGeom prst="diamon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1307" y="2763018"/>
            <a:ext cx="1474839" cy="14748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51049" y="2763018"/>
            <a:ext cx="1474839" cy="14748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6811" y="3185262"/>
            <a:ext cx="3130160" cy="15292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、比赛开始前，宝宝和家长分别站在起点和终点线后，宝宝从起点匍匐爬到终点，与家长击掌接力</a:t>
            </a:r>
          </a:p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、家长再匍匐穿过障碍到达终点，按用时多少排名，比赛距离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263422" y="2704025"/>
            <a:ext cx="1723549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亲子匍匐接力</a:t>
            </a:r>
          </a:p>
        </p:txBody>
      </p:sp>
      <p:sp>
        <p:nvSpPr>
          <p:cNvPr id="28" name="矩形 27"/>
          <p:cNvSpPr/>
          <p:nvPr/>
        </p:nvSpPr>
        <p:spPr>
          <a:xfrm>
            <a:off x="8244974" y="3185261"/>
            <a:ext cx="2907573" cy="15292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、比赛开始前，宝宝和家长站在起点线后，两个人手持两根木棍，将一个排球抬在木棍上。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、保持排球的平衡，行进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米到达终点，根据用时排名。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44974" y="2704025"/>
            <a:ext cx="1210588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亲子花轿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21" grpId="0" bldLvl="0" animBg="1"/>
      <p:bldP spid="24" grpId="0"/>
      <p:bldP spid="25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390420" y="1883046"/>
            <a:ext cx="3411160" cy="3411158"/>
          </a:xfrm>
          <a:prstGeom prst="diamon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05584" y="2638514"/>
            <a:ext cx="1474839" cy="14748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5326" y="2638514"/>
            <a:ext cx="1474839" cy="14748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088" y="3078373"/>
            <a:ext cx="3130159" cy="21605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、比赛开始前，宝宝和家长分别站在起点和终点线后，宝宝从起点抱起西瓜球，穿过两个障碍到达终点交给家长。</a:t>
            </a:r>
          </a:p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、再回到起点去拿球，直到拿到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个球的时间排名，比赛距离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米。</a:t>
            </a:r>
          </a:p>
        </p:txBody>
      </p:sp>
      <p:sp>
        <p:nvSpPr>
          <p:cNvPr id="5" name="矩形 4"/>
          <p:cNvSpPr/>
          <p:nvPr/>
        </p:nvSpPr>
        <p:spPr>
          <a:xfrm>
            <a:off x="2434179" y="2597137"/>
            <a:ext cx="1467068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运西瓜比赛</a:t>
            </a:r>
          </a:p>
        </p:txBody>
      </p:sp>
      <p:sp>
        <p:nvSpPr>
          <p:cNvPr id="6" name="矩形 5"/>
          <p:cNvSpPr/>
          <p:nvPr/>
        </p:nvSpPr>
        <p:spPr>
          <a:xfrm>
            <a:off x="8159251" y="3078373"/>
            <a:ext cx="2907573" cy="18651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、每队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人，一名孩子，一名家长。 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、比赛前，孩子和家长的靠近脚绑在一起，裁判发令后出发，往返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米距离，最快完成者胜出。</a:t>
            </a:r>
          </a:p>
        </p:txBody>
      </p:sp>
      <p:sp>
        <p:nvSpPr>
          <p:cNvPr id="7" name="矩形 6"/>
          <p:cNvSpPr/>
          <p:nvPr/>
        </p:nvSpPr>
        <p:spPr>
          <a:xfrm>
            <a:off x="8159251" y="2597137"/>
            <a:ext cx="1210588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二人三足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ldLvl="0" animBg="1"/>
      <p:bldP spid="3" grpId="0" bldLvl="0" animBg="1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05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3863967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展示区（才艺）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716260" y="2924175"/>
            <a:ext cx="1413802" cy="141380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267226" y="2924175"/>
            <a:ext cx="1413802" cy="141380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512153" y="2924175"/>
            <a:ext cx="1413802" cy="141380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063117" y="2924175"/>
            <a:ext cx="1413802" cy="1413802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18191" y="2313407"/>
            <a:ext cx="2556799" cy="2556799"/>
            <a:chOff x="4818191" y="1562910"/>
            <a:chExt cx="2556799" cy="2556799"/>
          </a:xfrm>
        </p:grpSpPr>
        <p:sp>
          <p:nvSpPr>
            <p:cNvPr id="30" name="椭圆 29"/>
            <p:cNvSpPr/>
            <p:nvPr/>
          </p:nvSpPr>
          <p:spPr>
            <a:xfrm>
              <a:off x="4818191" y="1562910"/>
              <a:ext cx="2556799" cy="2556799"/>
            </a:xfrm>
            <a:prstGeom prst="ellipse">
              <a:avLst/>
            </a:prstGeom>
            <a:solidFill>
              <a:srgbClr val="EE684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53030" y="2558860"/>
              <a:ext cx="1887121" cy="5648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刺绣展示</a:t>
              </a:r>
              <a:endPara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0836" y="421000"/>
            <a:ext cx="595035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 2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9" name="文本框 18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刺绣展示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1" grpId="0" bldLvl="0" animBg="1"/>
      <p:bldP spid="32" grpId="0" bldLvl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4" name="文本框 3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手工展示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209823" y="1668818"/>
            <a:ext cx="3194124" cy="1796695"/>
          </a:xfrm>
          <a:prstGeom prst="rect">
            <a:avLst/>
          </a:prstGeom>
          <a:solidFill>
            <a:srgbClr val="EE68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</a:rPr>
              <a:t>现场设有手工展示区，到场嘉宾可以带上自己的手工作品。</a:t>
            </a:r>
          </a:p>
        </p:txBody>
      </p:sp>
      <p:sp>
        <p:nvSpPr>
          <p:cNvPr id="6" name="矩形 5"/>
          <p:cNvSpPr/>
          <p:nvPr/>
        </p:nvSpPr>
        <p:spPr>
          <a:xfrm>
            <a:off x="4466873" y="1668818"/>
            <a:ext cx="3194124" cy="17966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23922" y="1668818"/>
            <a:ext cx="3194124" cy="17966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09823" y="3553888"/>
            <a:ext cx="3194124" cy="17966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66873" y="3553888"/>
            <a:ext cx="3194124" cy="179669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23923" y="3553888"/>
            <a:ext cx="3194124" cy="179669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07427" y="2296330"/>
            <a:ext cx="4460751" cy="3135312"/>
            <a:chOff x="1560224" y="3593814"/>
            <a:chExt cx="4460751" cy="313531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222944" y="2931094"/>
              <a:ext cx="3135312" cy="44607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9814" y="3944822"/>
              <a:ext cx="3571643" cy="237157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868673" y="3383199"/>
            <a:ext cx="4476243" cy="2792436"/>
            <a:chOff x="3599870" y="3383199"/>
            <a:chExt cx="4476243" cy="27924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/>
            <a:srcRect l="-241"/>
            <a:stretch>
              <a:fillRect/>
            </a:stretch>
          </p:blipFill>
          <p:spPr>
            <a:xfrm>
              <a:off x="3824950" y="3667595"/>
              <a:ext cx="3798277" cy="216336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4441774" y="2541295"/>
              <a:ext cx="2792436" cy="4476243"/>
            </a:xfrm>
            <a:prstGeom prst="rect">
              <a:avLst/>
            </a:prstGeom>
          </p:spPr>
        </p:pic>
      </p:grpSp>
      <p:sp>
        <p:nvSpPr>
          <p:cNvPr id="24" name="TextBox 4"/>
          <p:cNvSpPr txBox="1"/>
          <p:nvPr/>
        </p:nvSpPr>
        <p:spPr>
          <a:xfrm>
            <a:off x="3640909" y="1733576"/>
            <a:ext cx="4910181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参赛人员可以提供自己比较满意的摄影作品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868178" y="9102"/>
            <a:ext cx="2455645" cy="1860239"/>
            <a:chOff x="4952997" y="299693"/>
            <a:chExt cx="2017559" cy="145886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1" name="文本框 10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摄影展示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11443" y="2106563"/>
            <a:ext cx="4821809" cy="3381353"/>
            <a:chOff x="6942640" y="2106563"/>
            <a:chExt cx="4821809" cy="33813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1032" y="2629545"/>
              <a:ext cx="3706368" cy="246888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7662868" y="1386335"/>
              <a:ext cx="3381353" cy="48218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06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69507" y="3863967"/>
            <a:ext cx="408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员工关怀（贴心）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380836" y="421000"/>
            <a:ext cx="595035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 4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43" name="文本框 42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附加服务</a:t>
              </a:r>
            </a:p>
          </p:txBody>
        </p:sp>
      </p:grpSp>
      <p:sp>
        <p:nvSpPr>
          <p:cNvPr id="64" name="TextBox 4"/>
          <p:cNvSpPr txBox="1"/>
          <p:nvPr/>
        </p:nvSpPr>
        <p:spPr>
          <a:xfrm>
            <a:off x="1958567" y="1619573"/>
            <a:ext cx="827486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此外我们还专门针对妇女的健康提供了一系列服务，包括美容化妆讲座，女性健康知识现场咨询等，让员工体会到公司对妇女们的关怀及其对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3.8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妇女节的重视。</a:t>
            </a:r>
          </a:p>
        </p:txBody>
      </p:sp>
      <p:sp>
        <p:nvSpPr>
          <p:cNvPr id="65" name="Oval 69"/>
          <p:cNvSpPr/>
          <p:nvPr/>
        </p:nvSpPr>
        <p:spPr>
          <a:xfrm>
            <a:off x="7466349" y="3922317"/>
            <a:ext cx="677240" cy="67724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66" name="Oval 70"/>
          <p:cNvSpPr/>
          <p:nvPr/>
        </p:nvSpPr>
        <p:spPr>
          <a:xfrm>
            <a:off x="4047345" y="3922317"/>
            <a:ext cx="677240" cy="67724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7" name="Oval 66"/>
          <p:cNvSpPr/>
          <p:nvPr/>
        </p:nvSpPr>
        <p:spPr>
          <a:xfrm>
            <a:off x="4549986" y="2722021"/>
            <a:ext cx="677240" cy="67724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8" name="Oval 68"/>
          <p:cNvSpPr/>
          <p:nvPr/>
        </p:nvSpPr>
        <p:spPr>
          <a:xfrm>
            <a:off x="6964778" y="2722021"/>
            <a:ext cx="677240" cy="677240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9" name="Oval 71"/>
          <p:cNvSpPr/>
          <p:nvPr/>
        </p:nvSpPr>
        <p:spPr>
          <a:xfrm>
            <a:off x="4549986" y="5124617"/>
            <a:ext cx="677240" cy="67724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0" name="Oval 72"/>
          <p:cNvSpPr/>
          <p:nvPr/>
        </p:nvSpPr>
        <p:spPr>
          <a:xfrm>
            <a:off x="6964778" y="5124617"/>
            <a:ext cx="677240" cy="67724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06</a:t>
            </a:r>
          </a:p>
        </p:txBody>
      </p:sp>
      <p:cxnSp>
        <p:nvCxnSpPr>
          <p:cNvPr id="71" name="Straight Connector 80"/>
          <p:cNvCxnSpPr>
            <a:endCxn id="67" idx="5"/>
          </p:cNvCxnSpPr>
          <p:nvPr/>
        </p:nvCxnSpPr>
        <p:spPr>
          <a:xfrm flipH="1" flipV="1">
            <a:off x="5128046" y="3300081"/>
            <a:ext cx="194734" cy="194984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82"/>
          <p:cNvCxnSpPr>
            <a:endCxn id="68" idx="3"/>
          </p:cNvCxnSpPr>
          <p:nvPr/>
        </p:nvCxnSpPr>
        <p:spPr>
          <a:xfrm flipV="1">
            <a:off x="6856525" y="3300081"/>
            <a:ext cx="207433" cy="194984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86"/>
          <p:cNvCxnSpPr>
            <a:stCxn id="66" idx="6"/>
            <a:endCxn id="101" idx="11"/>
          </p:cNvCxnSpPr>
          <p:nvPr/>
        </p:nvCxnSpPr>
        <p:spPr>
          <a:xfrm flipV="1">
            <a:off x="4724585" y="4258997"/>
            <a:ext cx="282295" cy="1940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8"/>
          <p:cNvCxnSpPr>
            <a:stCxn id="65" idx="2"/>
          </p:cNvCxnSpPr>
          <p:nvPr/>
        </p:nvCxnSpPr>
        <p:spPr>
          <a:xfrm flipH="1">
            <a:off x="7174177" y="4260937"/>
            <a:ext cx="292172" cy="1001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90"/>
          <p:cNvCxnSpPr>
            <a:stCxn id="69" idx="7"/>
          </p:cNvCxnSpPr>
          <p:nvPr/>
        </p:nvCxnSpPr>
        <p:spPr>
          <a:xfrm flipV="1">
            <a:off x="5128046" y="5028811"/>
            <a:ext cx="194733" cy="194986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92"/>
          <p:cNvCxnSpPr>
            <a:stCxn id="70" idx="1"/>
          </p:cNvCxnSpPr>
          <p:nvPr/>
        </p:nvCxnSpPr>
        <p:spPr>
          <a:xfrm flipH="1" flipV="1">
            <a:off x="6856526" y="5028811"/>
            <a:ext cx="207432" cy="194986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 41"/>
          <p:cNvSpPr/>
          <p:nvPr/>
        </p:nvSpPr>
        <p:spPr bwMode="auto">
          <a:xfrm>
            <a:off x="5006880" y="3171829"/>
            <a:ext cx="2178245" cy="2242165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solidFill>
            <a:srgbClr val="EE684F"/>
          </a:solidFill>
          <a:ln w="3175" cap="flat">
            <a:noFill/>
            <a:prstDash val="solid"/>
            <a:miter lim="800000"/>
          </a:ln>
        </p:spPr>
        <p:txBody>
          <a:bodyPr vert="horz" wrap="square" lIns="121886" tIns="60944" rIns="121886" bIns="60944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213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61"/>
          <p:cNvSpPr txBox="1"/>
          <p:nvPr/>
        </p:nvSpPr>
        <p:spPr>
          <a:xfrm>
            <a:off x="7822488" y="2937531"/>
            <a:ext cx="2755723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护发知识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05" name="TextBox 61"/>
          <p:cNvSpPr txBox="1"/>
          <p:nvPr/>
        </p:nvSpPr>
        <p:spPr>
          <a:xfrm>
            <a:off x="8268235" y="4137827"/>
            <a:ext cx="2755723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发型技巧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07" name="TextBox 61"/>
          <p:cNvSpPr txBox="1"/>
          <p:nvPr/>
        </p:nvSpPr>
        <p:spPr>
          <a:xfrm>
            <a:off x="7845476" y="5340127"/>
            <a:ext cx="2755723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社交礼仪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08" name="Text Placeholder 2"/>
          <p:cNvSpPr txBox="1"/>
          <p:nvPr/>
        </p:nvSpPr>
        <p:spPr>
          <a:xfrm>
            <a:off x="4961594" y="4109971"/>
            <a:ext cx="2382194" cy="324666"/>
          </a:xfrm>
          <a:prstGeom prst="rect">
            <a:avLst/>
          </a:prstGeom>
          <a:noFill/>
        </p:spPr>
        <p:txBody>
          <a:bodyPr vert="horz" lIns="91414" tIns="45709" rIns="91414" bIns="4570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美容化妆讲座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Bebas Neue" panose="020B0606020202050201" pitchFamily="34" charset="0"/>
              <a:ea typeface="微软雅黑" panose="020B0503020204020204" charset="-122"/>
            </a:endParaRPr>
          </a:p>
        </p:txBody>
      </p:sp>
      <p:sp>
        <p:nvSpPr>
          <p:cNvPr id="110" name="TextBox 70"/>
          <p:cNvSpPr txBox="1"/>
          <p:nvPr/>
        </p:nvSpPr>
        <p:spPr>
          <a:xfrm>
            <a:off x="1514587" y="2937531"/>
            <a:ext cx="275572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日常护肤方法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12" name="TextBox 70"/>
          <p:cNvSpPr txBox="1"/>
          <p:nvPr/>
        </p:nvSpPr>
        <p:spPr>
          <a:xfrm>
            <a:off x="1090171" y="4137827"/>
            <a:ext cx="275572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化妆品知识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14" name="TextBox 70"/>
          <p:cNvSpPr txBox="1"/>
          <p:nvPr/>
        </p:nvSpPr>
        <p:spPr>
          <a:xfrm>
            <a:off x="1657992" y="5340127"/>
            <a:ext cx="275572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护发方法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01" grpId="0" animBg="1"/>
      <p:bldP spid="103" grpId="0"/>
      <p:bldP spid="105" grpId="0"/>
      <p:bldP spid="107" grpId="0"/>
      <p:bldP spid="108" grpId="0"/>
      <p:bldP spid="110" grpId="0"/>
      <p:bldP spid="112" grpId="0"/>
      <p:bldP spid="1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546" y="789909"/>
            <a:ext cx="5478535" cy="5211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4475205" y="2664339"/>
            <a:ext cx="3241592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THANK</a:t>
            </a: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YOU</a:t>
            </a:r>
            <a:endParaRPr lang="zh-CN" altLang="en-US" sz="6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60524" y="1991771"/>
            <a:ext cx="2470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rgbClr val="EE684F"/>
                </a:solidFill>
                <a:latin typeface="Edwardian Script ITC" panose="030303020407070D0804" pitchFamily="66" charset="0"/>
              </a:rPr>
              <a:t>Women’s Day</a:t>
            </a:r>
            <a:endParaRPr lang="zh-CN" altLang="en-US" sz="4000" b="1" dirty="0">
              <a:solidFill>
                <a:srgbClr val="EE684F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163" y="1134810"/>
            <a:ext cx="1834580" cy="1134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09229" y="2954142"/>
            <a:ext cx="3027501" cy="835650"/>
            <a:chOff x="6015509" y="1069994"/>
            <a:chExt cx="3027501" cy="83565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1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39956" y="1256987"/>
              <a:ext cx="2103054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运动区（健康）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709702" y="152548"/>
            <a:ext cx="2772597" cy="2637268"/>
            <a:chOff x="4709702" y="152548"/>
            <a:chExt cx="2772597" cy="263726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702" y="152548"/>
              <a:ext cx="2772597" cy="26372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3" name="组合 112"/>
            <p:cNvGrpSpPr/>
            <p:nvPr/>
          </p:nvGrpSpPr>
          <p:grpSpPr>
            <a:xfrm>
              <a:off x="5509858" y="1009380"/>
              <a:ext cx="1368991" cy="1069832"/>
              <a:chOff x="5509858" y="1001887"/>
              <a:chExt cx="1368991" cy="106983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509858" y="1001887"/>
                <a:ext cx="12105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4000" dirty="0">
                    <a:solidFill>
                      <a:srgbClr val="EE684F"/>
                    </a:solidFill>
                    <a:latin typeface="汉仪晓波美妍体简" panose="00020600040101010101" pitchFamily="18" charset="-122"/>
                    <a:ea typeface="汉仪晓波美妍体简" panose="00020600040101010101" pitchFamily="18" charset="-122"/>
                  </a:rPr>
                  <a:t>目录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5525593" y="1660837"/>
                <a:ext cx="1353256" cy="410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rgbClr val="EE684F"/>
                    </a:solidFill>
                    <a:latin typeface="汉仪晓波美妍体简" panose="00020600040101010101" pitchFamily="18" charset="-122"/>
                    <a:ea typeface="汉仪晓波美妍体简" panose="00020600040101010101" pitchFamily="18" charset="-122"/>
                  </a:rPr>
                  <a:t>Contents</a:t>
                </a:r>
                <a:endPara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646176" y="2954142"/>
            <a:ext cx="3581035" cy="835650"/>
            <a:chOff x="6015509" y="1069994"/>
            <a:chExt cx="3581035" cy="835650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文本框 94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4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939955" y="1256987"/>
              <a:ext cx="265658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亲子区（母爱）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509229" y="4079557"/>
            <a:ext cx="3244457" cy="835650"/>
            <a:chOff x="6015509" y="1069994"/>
            <a:chExt cx="3244457" cy="835650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文本框 98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2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939956" y="1256987"/>
              <a:ext cx="2320010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一站到底（视野）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509229" y="5204973"/>
            <a:ext cx="3244457" cy="835650"/>
            <a:chOff x="6015509" y="1069994"/>
            <a:chExt cx="3244457" cy="835650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3" name="文本框 102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3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939956" y="1256987"/>
              <a:ext cx="2320010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益智区（智慧）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46176" y="4079557"/>
            <a:ext cx="3581035" cy="835650"/>
            <a:chOff x="6015509" y="1069994"/>
            <a:chExt cx="3581035" cy="835650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7" name="文本框 106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5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6939955" y="1256987"/>
              <a:ext cx="265658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展示区（才艺）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646176" y="5204972"/>
            <a:ext cx="3581035" cy="835650"/>
            <a:chOff x="6015509" y="1069994"/>
            <a:chExt cx="3581035" cy="835650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文本框 110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6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6939955" y="1256987"/>
              <a:ext cx="265658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员工关怀（贴心）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80" y="1030567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819477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01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4151350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运动区（健康）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532820" y="299692"/>
            <a:ext cx="3126360" cy="2260627"/>
            <a:chOff x="4952997" y="299693"/>
            <a:chExt cx="2286005" cy="16529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952997" y="299693"/>
              <a:ext cx="2286005" cy="1652978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5" name="文本框 4"/>
            <p:cNvSpPr txBox="1"/>
            <p:nvPr/>
          </p:nvSpPr>
          <p:spPr>
            <a:xfrm>
              <a:off x="5728423" y="885381"/>
              <a:ext cx="735154" cy="481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目的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78416" y="2323043"/>
            <a:ext cx="1487872" cy="1517437"/>
            <a:chOff x="3338115" y="1952670"/>
            <a:chExt cx="953128" cy="972068"/>
          </a:xfrm>
        </p:grpSpPr>
        <p:sp>
          <p:nvSpPr>
            <p:cNvPr id="8" name="圆角矩形 7"/>
            <p:cNvSpPr/>
            <p:nvPr/>
          </p:nvSpPr>
          <p:spPr>
            <a:xfrm>
              <a:off x="3526971" y="2119345"/>
              <a:ext cx="730800" cy="7296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01</a:t>
              </a:r>
              <a:endParaRPr lang="zh-CN" altLang="en-US" sz="32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3338115" y="2103796"/>
              <a:ext cx="556790" cy="82094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 flipV="1">
              <a:off x="3953481" y="1952670"/>
              <a:ext cx="337762" cy="584299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434193" y="4048758"/>
            <a:ext cx="2776318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它比拓展训练更具有趣味及凝聚力，能更好的把企业文化渗透到每个员工，增进员工之间的亲密感，从中学会团队协作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389940" y="2323043"/>
            <a:ext cx="1487872" cy="1517437"/>
            <a:chOff x="3338115" y="1952670"/>
            <a:chExt cx="953128" cy="972068"/>
          </a:xfrm>
        </p:grpSpPr>
        <p:sp>
          <p:nvSpPr>
            <p:cNvPr id="14" name="圆角矩形 13"/>
            <p:cNvSpPr/>
            <p:nvPr/>
          </p:nvSpPr>
          <p:spPr>
            <a:xfrm>
              <a:off x="3526971" y="2119345"/>
              <a:ext cx="730800" cy="7296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02</a:t>
              </a:r>
              <a:endParaRPr lang="zh-CN" altLang="en-US" sz="32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3338115" y="2103796"/>
              <a:ext cx="556790" cy="82094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 flipV="1">
              <a:off x="3953481" y="1952670"/>
              <a:ext cx="337762" cy="584299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6746076" y="4048758"/>
            <a:ext cx="2775600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它的经济性、趣味性及其观赏性能给员工带来另一种新奇体验，能够使整个活动行程兴奋，锻炼员工的团队精神与协作能力。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/>
          <p:nvPr/>
        </p:nvSpPr>
        <p:spPr bwMode="auto">
          <a:xfrm>
            <a:off x="5996652" y="2739722"/>
            <a:ext cx="270121" cy="3647041"/>
          </a:xfrm>
          <a:custGeom>
            <a:avLst/>
            <a:gdLst>
              <a:gd name="T0" fmla="*/ 225136 w 145"/>
              <a:gd name="T1" fmla="*/ 2982108 h 1089"/>
              <a:gd name="T2" fmla="*/ 150091 w 145"/>
              <a:gd name="T3" fmla="*/ 2685773 h 1089"/>
              <a:gd name="T4" fmla="*/ 150091 w 145"/>
              <a:gd name="T5" fmla="*/ 0 h 1089"/>
              <a:gd name="T6" fmla="*/ 97559 w 145"/>
              <a:gd name="T7" fmla="*/ 0 h 1089"/>
              <a:gd name="T8" fmla="*/ 97559 w 145"/>
              <a:gd name="T9" fmla="*/ 2670768 h 1089"/>
              <a:gd name="T10" fmla="*/ 11257 w 145"/>
              <a:gd name="T11" fmla="*/ 2997112 h 1089"/>
              <a:gd name="T12" fmla="*/ 11257 w 145"/>
              <a:gd name="T13" fmla="*/ 2997112 h 1089"/>
              <a:gd name="T14" fmla="*/ 11257 w 145"/>
              <a:gd name="T15" fmla="*/ 2997112 h 1089"/>
              <a:gd name="T16" fmla="*/ 11257 w 145"/>
              <a:gd name="T17" fmla="*/ 2997112 h 1089"/>
              <a:gd name="T18" fmla="*/ 0 w 145"/>
              <a:gd name="T19" fmla="*/ 3049627 h 1089"/>
              <a:gd name="T20" fmla="*/ 123825 w 145"/>
              <a:gd name="T21" fmla="*/ 3173413 h 1089"/>
              <a:gd name="T22" fmla="*/ 247650 w 145"/>
              <a:gd name="T23" fmla="*/ 3049627 h 1089"/>
              <a:gd name="T24" fmla="*/ 225136 w 145"/>
              <a:gd name="T25" fmla="*/ 2982108 h 10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1089">
                <a:moveTo>
                  <a:pt x="132" y="977"/>
                </a:moveTo>
                <a:cubicBezTo>
                  <a:pt x="99" y="907"/>
                  <a:pt x="96" y="966"/>
                  <a:pt x="88" y="804"/>
                </a:cubicBezTo>
                <a:cubicBezTo>
                  <a:pt x="80" y="642"/>
                  <a:pt x="86" y="121"/>
                  <a:pt x="81" y="2"/>
                </a:cubicBezTo>
                <a:cubicBezTo>
                  <a:pt x="81" y="0"/>
                  <a:pt x="62" y="99"/>
                  <a:pt x="57" y="92"/>
                </a:cubicBezTo>
                <a:cubicBezTo>
                  <a:pt x="51" y="86"/>
                  <a:pt x="65" y="646"/>
                  <a:pt x="57" y="795"/>
                </a:cubicBezTo>
                <a:cubicBezTo>
                  <a:pt x="49" y="944"/>
                  <a:pt x="53" y="898"/>
                  <a:pt x="7" y="986"/>
                </a:cubicBezTo>
                <a:cubicBezTo>
                  <a:pt x="7" y="986"/>
                  <a:pt x="7" y="986"/>
                  <a:pt x="7" y="986"/>
                </a:cubicBezTo>
                <a:cubicBezTo>
                  <a:pt x="7" y="986"/>
                  <a:pt x="7" y="986"/>
                  <a:pt x="7" y="986"/>
                </a:cubicBezTo>
                <a:cubicBezTo>
                  <a:pt x="7" y="986"/>
                  <a:pt x="7" y="986"/>
                  <a:pt x="7" y="986"/>
                </a:cubicBezTo>
                <a:cubicBezTo>
                  <a:pt x="2" y="994"/>
                  <a:pt x="0" y="1006"/>
                  <a:pt x="0" y="1017"/>
                </a:cubicBezTo>
                <a:cubicBezTo>
                  <a:pt x="0" y="1057"/>
                  <a:pt x="33" y="1089"/>
                  <a:pt x="73" y="1089"/>
                </a:cubicBezTo>
                <a:cubicBezTo>
                  <a:pt x="112" y="1089"/>
                  <a:pt x="145" y="1057"/>
                  <a:pt x="145" y="1017"/>
                </a:cubicBezTo>
                <a:cubicBezTo>
                  <a:pt x="145" y="1001"/>
                  <a:pt x="140" y="988"/>
                  <a:pt x="132" y="977"/>
                </a:cubicBezTo>
              </a:path>
            </a:pathLst>
          </a:custGeom>
          <a:solidFill>
            <a:srgbClr val="3B3B3B"/>
          </a:solidFill>
          <a:ln>
            <a:noFill/>
          </a:ln>
          <a:effectLst>
            <a:innerShdw blurRad="114300" dist="127000" dir="162000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5" tIns="45693" rIns="91385" bIns="45693"/>
          <a:lstStyle/>
          <a:p>
            <a:pPr>
              <a:lnSpc>
                <a:spcPct val="120000"/>
              </a:lnSpc>
            </a:pPr>
            <a:endParaRPr lang="zh-CN" altLang="en-US">
              <a:sym typeface="Agency FB" panose="020B0503020202020204" pitchFamily="34" charset="0"/>
            </a:endParaRPr>
          </a:p>
        </p:txBody>
      </p:sp>
      <p:grpSp>
        <p:nvGrpSpPr>
          <p:cNvPr id="8" name="Group 103"/>
          <p:cNvGrpSpPr/>
          <p:nvPr/>
        </p:nvGrpSpPr>
        <p:grpSpPr bwMode="auto">
          <a:xfrm>
            <a:off x="3922983" y="1957147"/>
            <a:ext cx="2166302" cy="1651846"/>
            <a:chOff x="1616" y="1502"/>
            <a:chExt cx="1219" cy="929"/>
          </a:xfrm>
          <a:effectLst/>
        </p:grpSpPr>
        <p:grpSp>
          <p:nvGrpSpPr>
            <p:cNvPr id="85" name="Group 7"/>
            <p:cNvGrpSpPr/>
            <p:nvPr/>
          </p:nvGrpSpPr>
          <p:grpSpPr bwMode="auto">
            <a:xfrm>
              <a:off x="1616" y="1502"/>
              <a:ext cx="1219" cy="929"/>
              <a:chOff x="1542" y="1071"/>
              <a:chExt cx="1219" cy="929"/>
            </a:xfrm>
          </p:grpSpPr>
          <p:sp>
            <p:nvSpPr>
              <p:cNvPr id="104" name="Freeform 10"/>
              <p:cNvSpPr/>
              <p:nvPr/>
            </p:nvSpPr>
            <p:spPr bwMode="auto">
              <a:xfrm>
                <a:off x="1542" y="1071"/>
                <a:ext cx="1211" cy="915"/>
              </a:xfrm>
              <a:custGeom>
                <a:avLst/>
                <a:gdLst>
                  <a:gd name="T0" fmla="*/ 661737 w 666"/>
                  <a:gd name="T1" fmla="*/ 0 h 504"/>
                  <a:gd name="T2" fmla="*/ 3881740 w 666"/>
                  <a:gd name="T3" fmla="*/ 0 h 504"/>
                  <a:gd name="T4" fmla="*/ 4543477 w 666"/>
                  <a:gd name="T5" fmla="*/ 660074 h 504"/>
                  <a:gd name="T6" fmla="*/ 4543477 w 666"/>
                  <a:gd name="T7" fmla="*/ 1143220 h 504"/>
                  <a:gd name="T8" fmla="*/ 4543477 w 666"/>
                  <a:gd name="T9" fmla="*/ 1354173 h 504"/>
                  <a:gd name="T10" fmla="*/ 4543477 w 666"/>
                  <a:gd name="T11" fmla="*/ 3429661 h 504"/>
                  <a:gd name="T12" fmla="*/ 2360424 w 666"/>
                  <a:gd name="T13" fmla="*/ 2014245 h 504"/>
                  <a:gd name="T14" fmla="*/ 661737 w 666"/>
                  <a:gd name="T15" fmla="*/ 2014245 h 504"/>
                  <a:gd name="T16" fmla="*/ 0 w 666"/>
                  <a:gd name="T17" fmla="*/ 1354173 h 504"/>
                  <a:gd name="T18" fmla="*/ 0 w 666"/>
                  <a:gd name="T19" fmla="*/ 660074 h 504"/>
                  <a:gd name="T20" fmla="*/ 661737 w 666"/>
                  <a:gd name="T21" fmla="*/ 0 h 5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6" h="504">
                    <a:moveTo>
                      <a:pt x="97" y="0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623" y="0"/>
                      <a:pt x="666" y="44"/>
                      <a:pt x="666" y="97"/>
                    </a:cubicBezTo>
                    <a:cubicBezTo>
                      <a:pt x="666" y="168"/>
                      <a:pt x="666" y="168"/>
                      <a:pt x="666" y="168"/>
                    </a:cubicBezTo>
                    <a:cubicBezTo>
                      <a:pt x="666" y="199"/>
                      <a:pt x="666" y="199"/>
                      <a:pt x="666" y="199"/>
                    </a:cubicBezTo>
                    <a:cubicBezTo>
                      <a:pt x="666" y="504"/>
                      <a:pt x="666" y="504"/>
                      <a:pt x="666" y="504"/>
                    </a:cubicBezTo>
                    <a:cubicBezTo>
                      <a:pt x="666" y="504"/>
                      <a:pt x="606" y="296"/>
                      <a:pt x="346" y="296"/>
                    </a:cubicBezTo>
                    <a:cubicBezTo>
                      <a:pt x="97" y="296"/>
                      <a:pt x="97" y="296"/>
                      <a:pt x="97" y="296"/>
                    </a:cubicBezTo>
                    <a:cubicBezTo>
                      <a:pt x="43" y="296"/>
                      <a:pt x="0" y="253"/>
                      <a:pt x="0" y="199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44"/>
                      <a:pt x="43" y="0"/>
                      <a:pt x="97" y="0"/>
                    </a:cubicBezTo>
                  </a:path>
                </a:pathLst>
              </a:custGeom>
              <a:solidFill>
                <a:srgbClr val="EE684F"/>
              </a:solidFill>
              <a:ln>
                <a:noFill/>
              </a:ln>
              <a:effectLst>
                <a:outerShdw dist="74053" dir="3542175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05" name="Freeform 9"/>
              <p:cNvSpPr/>
              <p:nvPr/>
            </p:nvSpPr>
            <p:spPr bwMode="auto">
              <a:xfrm>
                <a:off x="2585" y="1085"/>
                <a:ext cx="176" cy="915"/>
              </a:xfrm>
              <a:custGeom>
                <a:avLst/>
                <a:gdLst>
                  <a:gd name="T0" fmla="*/ 0 w 97"/>
                  <a:gd name="T1" fmla="*/ 0 h 504"/>
                  <a:gd name="T2" fmla="*/ 5 w 97"/>
                  <a:gd name="T3" fmla="*/ 672 h 504"/>
                  <a:gd name="T4" fmla="*/ 176 w 97"/>
                  <a:gd name="T5" fmla="*/ 915 h 504"/>
                  <a:gd name="T6" fmla="*/ 176 w 97"/>
                  <a:gd name="T7" fmla="*/ 361 h 504"/>
                  <a:gd name="T8" fmla="*/ 176 w 97"/>
                  <a:gd name="T9" fmla="*/ 305 h 504"/>
                  <a:gd name="T10" fmla="*/ 176 w 97"/>
                  <a:gd name="T11" fmla="*/ 174 h 504"/>
                  <a:gd name="T12" fmla="*/ 0 w 97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504">
                    <a:moveTo>
                      <a:pt x="0" y="0"/>
                    </a:moveTo>
                    <a:cubicBezTo>
                      <a:pt x="3" y="370"/>
                      <a:pt x="3" y="370"/>
                      <a:pt x="3" y="370"/>
                    </a:cubicBezTo>
                    <a:cubicBezTo>
                      <a:pt x="76" y="430"/>
                      <a:pt x="97" y="504"/>
                      <a:pt x="97" y="5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gradFill rotWithShape="1">
                <a:gsLst>
                  <a:gs pos="0">
                    <a:srgbClr val="9F9F9F">
                      <a:alpha val="0"/>
                    </a:srgbClr>
                  </a:gs>
                  <a:gs pos="100000">
                    <a:schemeClr val="tx1">
                      <a:alpha val="18999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86" name="Group 10"/>
            <p:cNvGrpSpPr/>
            <p:nvPr/>
          </p:nvGrpSpPr>
          <p:grpSpPr bwMode="auto">
            <a:xfrm>
              <a:off x="1851" y="1664"/>
              <a:ext cx="160" cy="256"/>
              <a:chOff x="5012" y="3503"/>
              <a:chExt cx="208" cy="333"/>
            </a:xfrm>
          </p:grpSpPr>
          <p:sp>
            <p:nvSpPr>
              <p:cNvPr id="101" name="Freeform 219"/>
              <p:cNvSpPr>
                <a:spLocks noEditPoints="1"/>
              </p:cNvSpPr>
              <p:nvPr/>
            </p:nvSpPr>
            <p:spPr bwMode="auto">
              <a:xfrm>
                <a:off x="5012" y="3503"/>
                <a:ext cx="108" cy="333"/>
              </a:xfrm>
              <a:custGeom>
                <a:avLst/>
                <a:gdLst>
                  <a:gd name="T0" fmla="*/ 402535 w 46"/>
                  <a:gd name="T1" fmla="*/ 1035977 h 141"/>
                  <a:gd name="T2" fmla="*/ 341280 w 46"/>
                  <a:gd name="T3" fmla="*/ 1186505 h 141"/>
                  <a:gd name="T4" fmla="*/ 201267 w 46"/>
                  <a:gd name="T5" fmla="*/ 1248485 h 141"/>
                  <a:gd name="T6" fmla="*/ 52504 w 46"/>
                  <a:gd name="T7" fmla="*/ 1186505 h 141"/>
                  <a:gd name="T8" fmla="*/ 0 w 46"/>
                  <a:gd name="T9" fmla="*/ 1035977 h 141"/>
                  <a:gd name="T10" fmla="*/ 0 w 46"/>
                  <a:gd name="T11" fmla="*/ 212508 h 141"/>
                  <a:gd name="T12" fmla="*/ 52504 w 46"/>
                  <a:gd name="T13" fmla="*/ 61981 h 141"/>
                  <a:gd name="T14" fmla="*/ 201267 w 46"/>
                  <a:gd name="T15" fmla="*/ 0 h 141"/>
                  <a:gd name="T16" fmla="*/ 341280 w 46"/>
                  <a:gd name="T17" fmla="*/ 61981 h 141"/>
                  <a:gd name="T18" fmla="*/ 402535 w 46"/>
                  <a:gd name="T19" fmla="*/ 212508 h 141"/>
                  <a:gd name="T20" fmla="*/ 402535 w 46"/>
                  <a:gd name="T21" fmla="*/ 1035977 h 141"/>
                  <a:gd name="T22" fmla="*/ 306276 w 46"/>
                  <a:gd name="T23" fmla="*/ 1035977 h 141"/>
                  <a:gd name="T24" fmla="*/ 306276 w 46"/>
                  <a:gd name="T25" fmla="*/ 212508 h 141"/>
                  <a:gd name="T26" fmla="*/ 271273 w 46"/>
                  <a:gd name="T27" fmla="*/ 141671 h 141"/>
                  <a:gd name="T28" fmla="*/ 201267 w 46"/>
                  <a:gd name="T29" fmla="*/ 106253 h 141"/>
                  <a:gd name="T30" fmla="*/ 131262 w 46"/>
                  <a:gd name="T31" fmla="*/ 141671 h 141"/>
                  <a:gd name="T32" fmla="*/ 96259 w 46"/>
                  <a:gd name="T33" fmla="*/ 212508 h 141"/>
                  <a:gd name="T34" fmla="*/ 96259 w 46"/>
                  <a:gd name="T35" fmla="*/ 1035977 h 141"/>
                  <a:gd name="T36" fmla="*/ 131262 w 46"/>
                  <a:gd name="T37" fmla="*/ 1115668 h 141"/>
                  <a:gd name="T38" fmla="*/ 201267 w 46"/>
                  <a:gd name="T39" fmla="*/ 1142233 h 141"/>
                  <a:gd name="T40" fmla="*/ 271273 w 46"/>
                  <a:gd name="T41" fmla="*/ 1115668 h 141"/>
                  <a:gd name="T42" fmla="*/ 306276 w 46"/>
                  <a:gd name="T43" fmla="*/ 1035977 h 1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141">
                    <a:moveTo>
                      <a:pt x="46" y="117"/>
                    </a:moveTo>
                    <a:cubicBezTo>
                      <a:pt x="46" y="124"/>
                      <a:pt x="44" y="129"/>
                      <a:pt x="39" y="134"/>
                    </a:cubicBezTo>
                    <a:cubicBezTo>
                      <a:pt x="35" y="139"/>
                      <a:pt x="29" y="141"/>
                      <a:pt x="23" y="141"/>
                    </a:cubicBezTo>
                    <a:cubicBezTo>
                      <a:pt x="17" y="141"/>
                      <a:pt x="11" y="139"/>
                      <a:pt x="6" y="134"/>
                    </a:cubicBezTo>
                    <a:cubicBezTo>
                      <a:pt x="2" y="129"/>
                      <a:pt x="0" y="124"/>
                      <a:pt x="0" y="1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7"/>
                      <a:pt x="2" y="12"/>
                      <a:pt x="6" y="7"/>
                    </a:cubicBezTo>
                    <a:cubicBezTo>
                      <a:pt x="11" y="3"/>
                      <a:pt x="17" y="0"/>
                      <a:pt x="23" y="0"/>
                    </a:cubicBezTo>
                    <a:cubicBezTo>
                      <a:pt x="29" y="0"/>
                      <a:pt x="35" y="3"/>
                      <a:pt x="39" y="7"/>
                    </a:cubicBezTo>
                    <a:cubicBezTo>
                      <a:pt x="44" y="12"/>
                      <a:pt x="46" y="17"/>
                      <a:pt x="46" y="24"/>
                    </a:cubicBezTo>
                    <a:lnTo>
                      <a:pt x="46" y="117"/>
                    </a:lnTo>
                    <a:close/>
                    <a:moveTo>
                      <a:pt x="35" y="117"/>
                    </a:move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3" y="18"/>
                      <a:pt x="31" y="16"/>
                    </a:cubicBezTo>
                    <a:cubicBezTo>
                      <a:pt x="29" y="13"/>
                      <a:pt x="26" y="12"/>
                      <a:pt x="23" y="12"/>
                    </a:cubicBezTo>
                    <a:cubicBezTo>
                      <a:pt x="20" y="12"/>
                      <a:pt x="17" y="13"/>
                      <a:pt x="15" y="16"/>
                    </a:cubicBezTo>
                    <a:cubicBezTo>
                      <a:pt x="12" y="18"/>
                      <a:pt x="11" y="21"/>
                      <a:pt x="11" y="24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21"/>
                      <a:pt x="12" y="123"/>
                      <a:pt x="15" y="126"/>
                    </a:cubicBezTo>
                    <a:cubicBezTo>
                      <a:pt x="17" y="128"/>
                      <a:pt x="20" y="129"/>
                      <a:pt x="23" y="129"/>
                    </a:cubicBezTo>
                    <a:cubicBezTo>
                      <a:pt x="26" y="129"/>
                      <a:pt x="29" y="128"/>
                      <a:pt x="31" y="126"/>
                    </a:cubicBezTo>
                    <a:cubicBezTo>
                      <a:pt x="33" y="123"/>
                      <a:pt x="35" y="121"/>
                      <a:pt x="3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02" name="Rectangle 220"/>
              <p:cNvSpPr>
                <a:spLocks noChangeArrowheads="1"/>
              </p:cNvSpPr>
              <p:nvPr/>
            </p:nvSpPr>
            <p:spPr bwMode="auto">
              <a:xfrm>
                <a:off x="5144" y="3503"/>
                <a:ext cx="26" cy="3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endParaRPr lang="zh-CN" altLang="en-US" sz="4000" baseline="-25000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03" name="Rectangle 221"/>
              <p:cNvSpPr>
                <a:spLocks noChangeArrowheads="1"/>
              </p:cNvSpPr>
              <p:nvPr/>
            </p:nvSpPr>
            <p:spPr bwMode="auto">
              <a:xfrm>
                <a:off x="5194" y="3808"/>
                <a:ext cx="26" cy="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endParaRPr lang="zh-CN" altLang="en-US" sz="4000" baseline="-25000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87" name="Group 380"/>
            <p:cNvGrpSpPr/>
            <p:nvPr/>
          </p:nvGrpSpPr>
          <p:grpSpPr bwMode="auto">
            <a:xfrm>
              <a:off x="2071" y="1817"/>
              <a:ext cx="88" cy="87"/>
              <a:chOff x="1872" y="2352"/>
              <a:chExt cx="240" cy="240"/>
            </a:xfrm>
          </p:grpSpPr>
          <p:grpSp>
            <p:nvGrpSpPr>
              <p:cNvPr id="89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96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7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8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9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0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90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91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2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3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4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5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sp>
          <p:nvSpPr>
            <p:cNvPr id="88" name="Text Box 124"/>
            <p:cNvSpPr txBox="1">
              <a:spLocks noChangeArrowheads="1"/>
            </p:cNvSpPr>
            <p:nvPr/>
          </p:nvSpPr>
          <p:spPr bwMode="auto">
            <a:xfrm>
              <a:off x="2004" y="1525"/>
              <a:ext cx="73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趣味飞镖</a:t>
              </a:r>
            </a:p>
          </p:txBody>
        </p:sp>
      </p:grpSp>
      <p:grpSp>
        <p:nvGrpSpPr>
          <p:cNvPr id="9" name="Group 68"/>
          <p:cNvGrpSpPr/>
          <p:nvPr/>
        </p:nvGrpSpPr>
        <p:grpSpPr bwMode="auto">
          <a:xfrm>
            <a:off x="6121494" y="4130620"/>
            <a:ext cx="2169856" cy="1692742"/>
            <a:chOff x="2835" y="2591"/>
            <a:chExt cx="1221" cy="952"/>
          </a:xfrm>
          <a:effectLst/>
        </p:grpSpPr>
        <p:sp>
          <p:nvSpPr>
            <p:cNvPr id="65" name="Freeform 218"/>
            <p:cNvSpPr/>
            <p:nvPr/>
          </p:nvSpPr>
          <p:spPr bwMode="auto">
            <a:xfrm>
              <a:off x="2835" y="2591"/>
              <a:ext cx="1210" cy="916"/>
            </a:xfrm>
            <a:custGeom>
              <a:avLst/>
              <a:gdLst>
                <a:gd name="T0" fmla="*/ 3882883 w 666"/>
                <a:gd name="T1" fmla="*/ 0 h 504"/>
                <a:gd name="T2" fmla="*/ 660771 w 666"/>
                <a:gd name="T3" fmla="*/ 0 h 504"/>
                <a:gd name="T4" fmla="*/ 0 w 666"/>
                <a:gd name="T5" fmla="*/ 653982 h 504"/>
                <a:gd name="T6" fmla="*/ 0 w 666"/>
                <a:gd name="T7" fmla="*/ 1144469 h 504"/>
                <a:gd name="T8" fmla="*/ 0 w 666"/>
                <a:gd name="T9" fmla="*/ 1348839 h 504"/>
                <a:gd name="T10" fmla="*/ 0 w 666"/>
                <a:gd name="T11" fmla="*/ 3433410 h 504"/>
                <a:gd name="T12" fmla="*/ 2186677 w 666"/>
                <a:gd name="T13" fmla="*/ 2009635 h 504"/>
                <a:gd name="T14" fmla="*/ 3882883 w 666"/>
                <a:gd name="T15" fmla="*/ 2009635 h 504"/>
                <a:gd name="T16" fmla="*/ 4536842 w 666"/>
                <a:gd name="T17" fmla="*/ 1348839 h 504"/>
                <a:gd name="T18" fmla="*/ 4536842 w 666"/>
                <a:gd name="T19" fmla="*/ 653982 h 504"/>
                <a:gd name="T20" fmla="*/ 3882883 w 666"/>
                <a:gd name="T21" fmla="*/ 0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6" h="504">
                  <a:moveTo>
                    <a:pt x="57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61" y="296"/>
                    <a:pt x="321" y="295"/>
                  </a:cubicBezTo>
                  <a:cubicBezTo>
                    <a:pt x="570" y="295"/>
                    <a:pt x="570" y="295"/>
                    <a:pt x="570" y="295"/>
                  </a:cubicBezTo>
                  <a:cubicBezTo>
                    <a:pt x="623" y="295"/>
                    <a:pt x="666" y="252"/>
                    <a:pt x="666" y="198"/>
                  </a:cubicBezTo>
                  <a:cubicBezTo>
                    <a:pt x="666" y="96"/>
                    <a:pt x="666" y="96"/>
                    <a:pt x="666" y="96"/>
                  </a:cubicBezTo>
                  <a:cubicBezTo>
                    <a:pt x="666" y="43"/>
                    <a:pt x="623" y="0"/>
                    <a:pt x="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2363" dir="6242175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3253" y="2988"/>
              <a:ext cx="22" cy="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000" baseline="-2500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67" name="Group 380"/>
            <p:cNvGrpSpPr/>
            <p:nvPr/>
          </p:nvGrpSpPr>
          <p:grpSpPr bwMode="auto">
            <a:xfrm>
              <a:off x="3326" y="2923"/>
              <a:ext cx="88" cy="87"/>
              <a:chOff x="1872" y="2352"/>
              <a:chExt cx="240" cy="240"/>
            </a:xfrm>
          </p:grpSpPr>
          <p:grpSp>
            <p:nvGrpSpPr>
              <p:cNvPr id="73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80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1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2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3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4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74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75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6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7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8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9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sp>
          <p:nvSpPr>
            <p:cNvPr id="68" name="Text Box 124"/>
            <p:cNvSpPr txBox="1">
              <a:spLocks noChangeArrowheads="1"/>
            </p:cNvSpPr>
            <p:nvPr/>
          </p:nvSpPr>
          <p:spPr bwMode="auto">
            <a:xfrm>
              <a:off x="3272" y="2614"/>
              <a:ext cx="78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定点羽毛球</a:t>
              </a:r>
            </a:p>
          </p:txBody>
        </p:sp>
        <p:sp>
          <p:nvSpPr>
            <p:cNvPr id="69" name="Freeform 85"/>
            <p:cNvSpPr/>
            <p:nvPr/>
          </p:nvSpPr>
          <p:spPr bwMode="auto">
            <a:xfrm flipH="1">
              <a:off x="2835" y="2591"/>
              <a:ext cx="159" cy="952"/>
            </a:xfrm>
            <a:custGeom>
              <a:avLst/>
              <a:gdLst>
                <a:gd name="T0" fmla="*/ 0 w 97"/>
                <a:gd name="T1" fmla="*/ 0 h 504"/>
                <a:gd name="T2" fmla="*/ 5 w 97"/>
                <a:gd name="T3" fmla="*/ 699 h 504"/>
                <a:gd name="T4" fmla="*/ 159 w 97"/>
                <a:gd name="T5" fmla="*/ 952 h 504"/>
                <a:gd name="T6" fmla="*/ 159 w 97"/>
                <a:gd name="T7" fmla="*/ 376 h 504"/>
                <a:gd name="T8" fmla="*/ 159 w 97"/>
                <a:gd name="T9" fmla="*/ 317 h 504"/>
                <a:gd name="T10" fmla="*/ 159 w 97"/>
                <a:gd name="T11" fmla="*/ 181 h 504"/>
                <a:gd name="T12" fmla="*/ 0 w 97"/>
                <a:gd name="T13" fmla="*/ 0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504">
                  <a:moveTo>
                    <a:pt x="0" y="0"/>
                  </a:moveTo>
                  <a:cubicBezTo>
                    <a:pt x="3" y="370"/>
                    <a:pt x="3" y="370"/>
                    <a:pt x="3" y="370"/>
                  </a:cubicBezTo>
                  <a:cubicBezTo>
                    <a:pt x="76" y="430"/>
                    <a:pt x="97" y="504"/>
                    <a:pt x="97" y="504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43"/>
                    <a:pt x="54" y="0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9F9F9F">
                    <a:alpha val="0"/>
                  </a:srgbClr>
                </a:gs>
                <a:gs pos="100000">
                  <a:schemeClr val="tx1">
                    <a:alpha val="18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70" name="Group 86"/>
            <p:cNvGrpSpPr/>
            <p:nvPr/>
          </p:nvGrpSpPr>
          <p:grpSpPr bwMode="auto">
            <a:xfrm>
              <a:off x="3050" y="2756"/>
              <a:ext cx="193" cy="254"/>
              <a:chOff x="3050" y="2756"/>
              <a:chExt cx="193" cy="254"/>
            </a:xfrm>
          </p:grpSpPr>
          <p:sp>
            <p:nvSpPr>
              <p:cNvPr id="71" name="Freeform 11"/>
              <p:cNvSpPr>
                <a:spLocks noEditPoints="1"/>
              </p:cNvSpPr>
              <p:nvPr/>
            </p:nvSpPr>
            <p:spPr bwMode="auto">
              <a:xfrm>
                <a:off x="3050" y="2756"/>
                <a:ext cx="85" cy="254"/>
              </a:xfrm>
              <a:custGeom>
                <a:avLst/>
                <a:gdLst>
                  <a:gd name="T0" fmla="*/ 318683 w 47"/>
                  <a:gd name="T1" fmla="*/ 794312 h 140"/>
                  <a:gd name="T2" fmla="*/ 271221 w 47"/>
                  <a:gd name="T3" fmla="*/ 902936 h 140"/>
                  <a:gd name="T4" fmla="*/ 162732 w 47"/>
                  <a:gd name="T5" fmla="*/ 950459 h 140"/>
                  <a:gd name="T6" fmla="*/ 47463 w 47"/>
                  <a:gd name="T7" fmla="*/ 902936 h 140"/>
                  <a:gd name="T8" fmla="*/ 0 w 47"/>
                  <a:gd name="T9" fmla="*/ 794312 h 140"/>
                  <a:gd name="T10" fmla="*/ 0 w 47"/>
                  <a:gd name="T11" fmla="*/ 156147 h 140"/>
                  <a:gd name="T12" fmla="*/ 47463 w 47"/>
                  <a:gd name="T13" fmla="*/ 40734 h 140"/>
                  <a:gd name="T14" fmla="*/ 162732 w 47"/>
                  <a:gd name="T15" fmla="*/ 0 h 140"/>
                  <a:gd name="T16" fmla="*/ 271221 w 47"/>
                  <a:gd name="T17" fmla="*/ 40734 h 140"/>
                  <a:gd name="T18" fmla="*/ 318683 w 47"/>
                  <a:gd name="T19" fmla="*/ 156147 h 140"/>
                  <a:gd name="T20" fmla="*/ 318683 w 47"/>
                  <a:gd name="T21" fmla="*/ 794312 h 140"/>
                  <a:gd name="T22" fmla="*/ 237316 w 47"/>
                  <a:gd name="T23" fmla="*/ 794312 h 140"/>
                  <a:gd name="T24" fmla="*/ 237316 w 47"/>
                  <a:gd name="T25" fmla="*/ 156147 h 140"/>
                  <a:gd name="T26" fmla="*/ 216976 w 47"/>
                  <a:gd name="T27" fmla="*/ 101834 h 140"/>
                  <a:gd name="T28" fmla="*/ 162732 w 47"/>
                  <a:gd name="T29" fmla="*/ 74680 h 140"/>
                  <a:gd name="T30" fmla="*/ 101707 w 47"/>
                  <a:gd name="T31" fmla="*/ 101834 h 140"/>
                  <a:gd name="T32" fmla="*/ 81367 w 47"/>
                  <a:gd name="T33" fmla="*/ 156147 h 140"/>
                  <a:gd name="T34" fmla="*/ 81367 w 47"/>
                  <a:gd name="T35" fmla="*/ 794312 h 140"/>
                  <a:gd name="T36" fmla="*/ 101707 w 47"/>
                  <a:gd name="T37" fmla="*/ 848625 h 140"/>
                  <a:gd name="T38" fmla="*/ 162732 w 47"/>
                  <a:gd name="T39" fmla="*/ 868990 h 140"/>
                  <a:gd name="T40" fmla="*/ 216976 w 47"/>
                  <a:gd name="T41" fmla="*/ 848625 h 140"/>
                  <a:gd name="T42" fmla="*/ 237316 w 47"/>
                  <a:gd name="T43" fmla="*/ 794312 h 1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140">
                    <a:moveTo>
                      <a:pt x="47" y="117"/>
                    </a:moveTo>
                    <a:cubicBezTo>
                      <a:pt x="47" y="123"/>
                      <a:pt x="45" y="128"/>
                      <a:pt x="40" y="133"/>
                    </a:cubicBezTo>
                    <a:cubicBezTo>
                      <a:pt x="35" y="138"/>
                      <a:pt x="30" y="140"/>
                      <a:pt x="24" y="140"/>
                    </a:cubicBezTo>
                    <a:cubicBezTo>
                      <a:pt x="17" y="140"/>
                      <a:pt x="12" y="138"/>
                      <a:pt x="7" y="133"/>
                    </a:cubicBezTo>
                    <a:cubicBezTo>
                      <a:pt x="2" y="128"/>
                      <a:pt x="0" y="123"/>
                      <a:pt x="0" y="1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lnTo>
                      <a:pt x="47" y="117"/>
                    </a:lnTo>
                    <a:close/>
                    <a:moveTo>
                      <a:pt x="35" y="117"/>
                    </a:move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0"/>
                      <a:pt x="34" y="17"/>
                      <a:pt x="32" y="15"/>
                    </a:cubicBezTo>
                    <a:cubicBezTo>
                      <a:pt x="30" y="12"/>
                      <a:pt x="27" y="11"/>
                      <a:pt x="24" y="11"/>
                    </a:cubicBezTo>
                    <a:cubicBezTo>
                      <a:pt x="20" y="11"/>
                      <a:pt x="17" y="12"/>
                      <a:pt x="15" y="15"/>
                    </a:cubicBezTo>
                    <a:cubicBezTo>
                      <a:pt x="13" y="17"/>
                      <a:pt x="12" y="20"/>
                      <a:pt x="12" y="23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20"/>
                      <a:pt x="13" y="123"/>
                      <a:pt x="15" y="125"/>
                    </a:cubicBezTo>
                    <a:cubicBezTo>
                      <a:pt x="17" y="127"/>
                      <a:pt x="20" y="128"/>
                      <a:pt x="24" y="128"/>
                    </a:cubicBezTo>
                    <a:cubicBezTo>
                      <a:pt x="27" y="128"/>
                      <a:pt x="30" y="127"/>
                      <a:pt x="32" y="125"/>
                    </a:cubicBezTo>
                    <a:cubicBezTo>
                      <a:pt x="34" y="123"/>
                      <a:pt x="35" y="120"/>
                      <a:pt x="3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Freeform 88"/>
              <p:cNvSpPr>
                <a:spLocks noEditPoints="1"/>
              </p:cNvSpPr>
              <p:nvPr/>
            </p:nvSpPr>
            <p:spPr bwMode="auto">
              <a:xfrm>
                <a:off x="3150" y="2764"/>
                <a:ext cx="93" cy="245"/>
              </a:xfrm>
              <a:custGeom>
                <a:avLst/>
                <a:gdLst>
                  <a:gd name="T0" fmla="*/ 74 w 168"/>
                  <a:gd name="T1" fmla="*/ 0 h 407"/>
                  <a:gd name="T2" fmla="*/ 76 w 168"/>
                  <a:gd name="T3" fmla="*/ 0 h 407"/>
                  <a:gd name="T4" fmla="*/ 76 w 168"/>
                  <a:gd name="T5" fmla="*/ 167 h 407"/>
                  <a:gd name="T6" fmla="*/ 93 w 168"/>
                  <a:gd name="T7" fmla="*/ 167 h 407"/>
                  <a:gd name="T8" fmla="*/ 93 w 168"/>
                  <a:gd name="T9" fmla="*/ 189 h 407"/>
                  <a:gd name="T10" fmla="*/ 76 w 168"/>
                  <a:gd name="T11" fmla="*/ 189 h 407"/>
                  <a:gd name="T12" fmla="*/ 76 w 168"/>
                  <a:gd name="T13" fmla="*/ 245 h 407"/>
                  <a:gd name="T14" fmla="*/ 63 w 168"/>
                  <a:gd name="T15" fmla="*/ 245 h 407"/>
                  <a:gd name="T16" fmla="*/ 63 w 168"/>
                  <a:gd name="T17" fmla="*/ 189 h 407"/>
                  <a:gd name="T18" fmla="*/ 0 w 168"/>
                  <a:gd name="T19" fmla="*/ 189 h 407"/>
                  <a:gd name="T20" fmla="*/ 74 w 168"/>
                  <a:gd name="T21" fmla="*/ 0 h 407"/>
                  <a:gd name="T22" fmla="*/ 63 w 168"/>
                  <a:gd name="T23" fmla="*/ 167 h 407"/>
                  <a:gd name="T24" fmla="*/ 63 w 168"/>
                  <a:gd name="T25" fmla="*/ 67 h 407"/>
                  <a:gd name="T26" fmla="*/ 25 w 168"/>
                  <a:gd name="T27" fmla="*/ 167 h 407"/>
                  <a:gd name="T28" fmla="*/ 63 w 168"/>
                  <a:gd name="T29" fmla="*/ 167 h 4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407">
                    <a:moveTo>
                      <a:pt x="133" y="0"/>
                    </a:moveTo>
                    <a:lnTo>
                      <a:pt x="137" y="0"/>
                    </a:lnTo>
                    <a:lnTo>
                      <a:pt x="137" y="277"/>
                    </a:lnTo>
                    <a:lnTo>
                      <a:pt x="168" y="277"/>
                    </a:lnTo>
                    <a:lnTo>
                      <a:pt x="168" y="314"/>
                    </a:lnTo>
                    <a:lnTo>
                      <a:pt x="137" y="314"/>
                    </a:lnTo>
                    <a:lnTo>
                      <a:pt x="137" y="407"/>
                    </a:lnTo>
                    <a:lnTo>
                      <a:pt x="114" y="407"/>
                    </a:lnTo>
                    <a:lnTo>
                      <a:pt x="114" y="314"/>
                    </a:lnTo>
                    <a:lnTo>
                      <a:pt x="0" y="314"/>
                    </a:lnTo>
                    <a:lnTo>
                      <a:pt x="133" y="0"/>
                    </a:lnTo>
                    <a:close/>
                    <a:moveTo>
                      <a:pt x="114" y="277"/>
                    </a:moveTo>
                    <a:lnTo>
                      <a:pt x="114" y="111"/>
                    </a:lnTo>
                    <a:lnTo>
                      <a:pt x="45" y="277"/>
                    </a:lnTo>
                    <a:lnTo>
                      <a:pt x="114" y="2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10" name="Group 102"/>
          <p:cNvGrpSpPr/>
          <p:nvPr/>
        </p:nvGrpSpPr>
        <p:grpSpPr bwMode="auto">
          <a:xfrm>
            <a:off x="3958356" y="3653870"/>
            <a:ext cx="2152084" cy="1657180"/>
            <a:chOff x="1633" y="2339"/>
            <a:chExt cx="1211" cy="932"/>
          </a:xfrm>
          <a:effectLst/>
        </p:grpSpPr>
        <p:grpSp>
          <p:nvGrpSpPr>
            <p:cNvPr id="32" name="Group 380"/>
            <p:cNvGrpSpPr/>
            <p:nvPr/>
          </p:nvGrpSpPr>
          <p:grpSpPr bwMode="auto">
            <a:xfrm>
              <a:off x="2064" y="2636"/>
              <a:ext cx="88" cy="87"/>
              <a:chOff x="1872" y="2352"/>
              <a:chExt cx="240" cy="240"/>
            </a:xfrm>
          </p:grpSpPr>
          <p:grpSp>
            <p:nvGrpSpPr>
              <p:cNvPr id="53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60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1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2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3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4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54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55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6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7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8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9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33" name="Group 61"/>
            <p:cNvGrpSpPr/>
            <p:nvPr/>
          </p:nvGrpSpPr>
          <p:grpSpPr bwMode="auto">
            <a:xfrm>
              <a:off x="1633" y="2339"/>
              <a:ext cx="1211" cy="932"/>
              <a:chOff x="295" y="2756"/>
              <a:chExt cx="1211" cy="932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295" y="2772"/>
                <a:ext cx="1211" cy="916"/>
              </a:xfrm>
              <a:custGeom>
                <a:avLst/>
                <a:gdLst>
                  <a:gd name="T0" fmla="*/ 661737 w 666"/>
                  <a:gd name="T1" fmla="*/ 0 h 504"/>
                  <a:gd name="T2" fmla="*/ 3881740 w 666"/>
                  <a:gd name="T3" fmla="*/ 0 h 504"/>
                  <a:gd name="T4" fmla="*/ 4543477 w 666"/>
                  <a:gd name="T5" fmla="*/ 660796 h 504"/>
                  <a:gd name="T6" fmla="*/ 4543477 w 666"/>
                  <a:gd name="T7" fmla="*/ 1144469 h 504"/>
                  <a:gd name="T8" fmla="*/ 4543477 w 666"/>
                  <a:gd name="T9" fmla="*/ 1355653 h 504"/>
                  <a:gd name="T10" fmla="*/ 4543477 w 666"/>
                  <a:gd name="T11" fmla="*/ 3433410 h 504"/>
                  <a:gd name="T12" fmla="*/ 2360424 w 666"/>
                  <a:gd name="T13" fmla="*/ 2016447 h 504"/>
                  <a:gd name="T14" fmla="*/ 661737 w 666"/>
                  <a:gd name="T15" fmla="*/ 2016447 h 504"/>
                  <a:gd name="T16" fmla="*/ 0 w 666"/>
                  <a:gd name="T17" fmla="*/ 1355653 h 504"/>
                  <a:gd name="T18" fmla="*/ 0 w 666"/>
                  <a:gd name="T19" fmla="*/ 660796 h 504"/>
                  <a:gd name="T20" fmla="*/ 661737 w 666"/>
                  <a:gd name="T21" fmla="*/ 0 h 5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6" h="504">
                    <a:moveTo>
                      <a:pt x="97" y="0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623" y="0"/>
                      <a:pt x="666" y="44"/>
                      <a:pt x="666" y="97"/>
                    </a:cubicBezTo>
                    <a:cubicBezTo>
                      <a:pt x="666" y="168"/>
                      <a:pt x="666" y="168"/>
                      <a:pt x="666" y="168"/>
                    </a:cubicBezTo>
                    <a:cubicBezTo>
                      <a:pt x="666" y="199"/>
                      <a:pt x="666" y="199"/>
                      <a:pt x="666" y="199"/>
                    </a:cubicBezTo>
                    <a:cubicBezTo>
                      <a:pt x="666" y="504"/>
                      <a:pt x="666" y="504"/>
                      <a:pt x="666" y="504"/>
                    </a:cubicBezTo>
                    <a:cubicBezTo>
                      <a:pt x="666" y="504"/>
                      <a:pt x="606" y="296"/>
                      <a:pt x="346" y="296"/>
                    </a:cubicBezTo>
                    <a:cubicBezTo>
                      <a:pt x="97" y="296"/>
                      <a:pt x="97" y="296"/>
                      <a:pt x="97" y="296"/>
                    </a:cubicBezTo>
                    <a:cubicBezTo>
                      <a:pt x="43" y="296"/>
                      <a:pt x="0" y="253"/>
                      <a:pt x="0" y="199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44"/>
                      <a:pt x="43" y="0"/>
                      <a:pt x="9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52363" dir="4557825" algn="ctr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1321" y="2756"/>
                <a:ext cx="176" cy="916"/>
              </a:xfrm>
              <a:custGeom>
                <a:avLst/>
                <a:gdLst>
                  <a:gd name="T0" fmla="*/ 0 w 97"/>
                  <a:gd name="T1" fmla="*/ 0 h 504"/>
                  <a:gd name="T2" fmla="*/ 5 w 97"/>
                  <a:gd name="T3" fmla="*/ 672 h 504"/>
                  <a:gd name="T4" fmla="*/ 176 w 97"/>
                  <a:gd name="T5" fmla="*/ 916 h 504"/>
                  <a:gd name="T6" fmla="*/ 176 w 97"/>
                  <a:gd name="T7" fmla="*/ 362 h 504"/>
                  <a:gd name="T8" fmla="*/ 176 w 97"/>
                  <a:gd name="T9" fmla="*/ 305 h 504"/>
                  <a:gd name="T10" fmla="*/ 176 w 97"/>
                  <a:gd name="T11" fmla="*/ 174 h 504"/>
                  <a:gd name="T12" fmla="*/ 0 w 97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504">
                    <a:moveTo>
                      <a:pt x="0" y="0"/>
                    </a:moveTo>
                    <a:cubicBezTo>
                      <a:pt x="3" y="370"/>
                      <a:pt x="3" y="370"/>
                      <a:pt x="3" y="370"/>
                    </a:cubicBezTo>
                    <a:cubicBezTo>
                      <a:pt x="76" y="430"/>
                      <a:pt x="97" y="504"/>
                      <a:pt x="97" y="5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gradFill rotWithShape="1">
                <a:gsLst>
                  <a:gs pos="0">
                    <a:srgbClr val="9F9F9F">
                      <a:alpha val="0"/>
                    </a:srgbClr>
                  </a:gs>
                  <a:gs pos="100000">
                    <a:schemeClr val="tx1">
                      <a:alpha val="18999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2363" dir="4557825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34" name="Freeform 219"/>
            <p:cNvSpPr>
              <a:spLocks noEditPoints="1"/>
            </p:cNvSpPr>
            <p:nvPr/>
          </p:nvSpPr>
          <p:spPr bwMode="auto">
            <a:xfrm>
              <a:off x="1767" y="2467"/>
              <a:ext cx="83" cy="257"/>
            </a:xfrm>
            <a:custGeom>
              <a:avLst/>
              <a:gdLst>
                <a:gd name="T0" fmla="*/ 309355 w 46"/>
                <a:gd name="T1" fmla="*/ 799538 h 141"/>
                <a:gd name="T2" fmla="*/ 262280 w 46"/>
                <a:gd name="T3" fmla="*/ 915711 h 141"/>
                <a:gd name="T4" fmla="*/ 154678 w 46"/>
                <a:gd name="T5" fmla="*/ 963546 h 141"/>
                <a:gd name="T6" fmla="*/ 40351 w 46"/>
                <a:gd name="T7" fmla="*/ 915711 h 141"/>
                <a:gd name="T8" fmla="*/ 0 w 46"/>
                <a:gd name="T9" fmla="*/ 799538 h 141"/>
                <a:gd name="T10" fmla="*/ 0 w 46"/>
                <a:gd name="T11" fmla="*/ 164008 h 141"/>
                <a:gd name="T12" fmla="*/ 40351 w 46"/>
                <a:gd name="T13" fmla="*/ 47835 h 141"/>
                <a:gd name="T14" fmla="*/ 154678 w 46"/>
                <a:gd name="T15" fmla="*/ 0 h 141"/>
                <a:gd name="T16" fmla="*/ 262280 w 46"/>
                <a:gd name="T17" fmla="*/ 47835 h 141"/>
                <a:gd name="T18" fmla="*/ 309355 w 46"/>
                <a:gd name="T19" fmla="*/ 164008 h 141"/>
                <a:gd name="T20" fmla="*/ 309355 w 46"/>
                <a:gd name="T21" fmla="*/ 799538 h 141"/>
                <a:gd name="T22" fmla="*/ 235379 w 46"/>
                <a:gd name="T23" fmla="*/ 799538 h 141"/>
                <a:gd name="T24" fmla="*/ 235379 w 46"/>
                <a:gd name="T25" fmla="*/ 164008 h 141"/>
                <a:gd name="T26" fmla="*/ 208478 w 46"/>
                <a:gd name="T27" fmla="*/ 109338 h 141"/>
                <a:gd name="T28" fmla="*/ 154678 w 46"/>
                <a:gd name="T29" fmla="*/ 82003 h 141"/>
                <a:gd name="T30" fmla="*/ 100877 w 46"/>
                <a:gd name="T31" fmla="*/ 109338 h 141"/>
                <a:gd name="T32" fmla="*/ 73976 w 46"/>
                <a:gd name="T33" fmla="*/ 164008 h 141"/>
                <a:gd name="T34" fmla="*/ 73976 w 46"/>
                <a:gd name="T35" fmla="*/ 799538 h 141"/>
                <a:gd name="T36" fmla="*/ 100877 w 46"/>
                <a:gd name="T37" fmla="*/ 861041 h 141"/>
                <a:gd name="T38" fmla="*/ 154678 w 46"/>
                <a:gd name="T39" fmla="*/ 881543 h 141"/>
                <a:gd name="T40" fmla="*/ 208478 w 46"/>
                <a:gd name="T41" fmla="*/ 861041 h 141"/>
                <a:gd name="T42" fmla="*/ 235379 w 46"/>
                <a:gd name="T43" fmla="*/ 799538 h 1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141">
                  <a:moveTo>
                    <a:pt x="46" y="117"/>
                  </a:moveTo>
                  <a:cubicBezTo>
                    <a:pt x="46" y="124"/>
                    <a:pt x="44" y="129"/>
                    <a:pt x="39" y="134"/>
                  </a:cubicBezTo>
                  <a:cubicBezTo>
                    <a:pt x="35" y="139"/>
                    <a:pt x="29" y="141"/>
                    <a:pt x="23" y="141"/>
                  </a:cubicBezTo>
                  <a:cubicBezTo>
                    <a:pt x="17" y="141"/>
                    <a:pt x="11" y="139"/>
                    <a:pt x="6" y="134"/>
                  </a:cubicBezTo>
                  <a:cubicBezTo>
                    <a:pt x="2" y="129"/>
                    <a:pt x="0" y="124"/>
                    <a:pt x="0" y="1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2" y="12"/>
                    <a:pt x="6" y="7"/>
                  </a:cubicBezTo>
                  <a:cubicBezTo>
                    <a:pt x="11" y="3"/>
                    <a:pt x="17" y="0"/>
                    <a:pt x="23" y="0"/>
                  </a:cubicBezTo>
                  <a:cubicBezTo>
                    <a:pt x="29" y="0"/>
                    <a:pt x="35" y="3"/>
                    <a:pt x="39" y="7"/>
                  </a:cubicBezTo>
                  <a:cubicBezTo>
                    <a:pt x="44" y="12"/>
                    <a:pt x="46" y="17"/>
                    <a:pt x="46" y="24"/>
                  </a:cubicBezTo>
                  <a:lnTo>
                    <a:pt x="46" y="117"/>
                  </a:lnTo>
                  <a:close/>
                  <a:moveTo>
                    <a:pt x="35" y="117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35" y="21"/>
                    <a:pt x="33" y="18"/>
                    <a:pt x="31" y="16"/>
                  </a:cubicBezTo>
                  <a:cubicBezTo>
                    <a:pt x="29" y="13"/>
                    <a:pt x="26" y="12"/>
                    <a:pt x="23" y="12"/>
                  </a:cubicBezTo>
                  <a:cubicBezTo>
                    <a:pt x="20" y="12"/>
                    <a:pt x="17" y="13"/>
                    <a:pt x="15" y="16"/>
                  </a:cubicBezTo>
                  <a:cubicBezTo>
                    <a:pt x="12" y="18"/>
                    <a:pt x="11" y="21"/>
                    <a:pt x="11" y="24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21"/>
                    <a:pt x="12" y="123"/>
                    <a:pt x="15" y="126"/>
                  </a:cubicBezTo>
                  <a:cubicBezTo>
                    <a:pt x="17" y="128"/>
                    <a:pt x="20" y="129"/>
                    <a:pt x="23" y="129"/>
                  </a:cubicBezTo>
                  <a:cubicBezTo>
                    <a:pt x="26" y="129"/>
                    <a:pt x="29" y="128"/>
                    <a:pt x="31" y="126"/>
                  </a:cubicBezTo>
                  <a:cubicBezTo>
                    <a:pt x="33" y="123"/>
                    <a:pt x="35" y="121"/>
                    <a:pt x="35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221"/>
            <p:cNvSpPr>
              <a:spLocks noChangeArrowheads="1"/>
            </p:cNvSpPr>
            <p:nvPr/>
          </p:nvSpPr>
          <p:spPr bwMode="auto">
            <a:xfrm>
              <a:off x="1998" y="2702"/>
              <a:ext cx="20" cy="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000" baseline="-2500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Text Box 124"/>
            <p:cNvSpPr txBox="1">
              <a:spLocks noChangeArrowheads="1"/>
            </p:cNvSpPr>
            <p:nvPr/>
          </p:nvSpPr>
          <p:spPr bwMode="auto">
            <a:xfrm>
              <a:off x="1973" y="2341"/>
              <a:ext cx="7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1</a:t>
              </a: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分钟投篮</a:t>
              </a:r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1864" y="2472"/>
              <a:ext cx="83" cy="249"/>
            </a:xfrm>
            <a:custGeom>
              <a:avLst/>
              <a:gdLst>
                <a:gd name="T0" fmla="*/ 83 w 47"/>
                <a:gd name="T1" fmla="*/ 207 h 141"/>
                <a:gd name="T2" fmla="*/ 71 w 47"/>
                <a:gd name="T3" fmla="*/ 237 h 141"/>
                <a:gd name="T4" fmla="*/ 42 w 47"/>
                <a:gd name="T5" fmla="*/ 249 h 141"/>
                <a:gd name="T6" fmla="*/ 12 w 47"/>
                <a:gd name="T7" fmla="*/ 237 h 141"/>
                <a:gd name="T8" fmla="*/ 0 w 47"/>
                <a:gd name="T9" fmla="*/ 207 h 141"/>
                <a:gd name="T10" fmla="*/ 0 w 47"/>
                <a:gd name="T11" fmla="*/ 185 h 141"/>
                <a:gd name="T12" fmla="*/ 21 w 47"/>
                <a:gd name="T13" fmla="*/ 185 h 141"/>
                <a:gd name="T14" fmla="*/ 21 w 47"/>
                <a:gd name="T15" fmla="*/ 207 h 141"/>
                <a:gd name="T16" fmla="*/ 26 w 47"/>
                <a:gd name="T17" fmla="*/ 221 h 141"/>
                <a:gd name="T18" fmla="*/ 42 w 47"/>
                <a:gd name="T19" fmla="*/ 228 h 141"/>
                <a:gd name="T20" fmla="*/ 57 w 47"/>
                <a:gd name="T21" fmla="*/ 221 h 141"/>
                <a:gd name="T22" fmla="*/ 62 w 47"/>
                <a:gd name="T23" fmla="*/ 207 h 141"/>
                <a:gd name="T24" fmla="*/ 62 w 47"/>
                <a:gd name="T25" fmla="*/ 155 h 141"/>
                <a:gd name="T26" fmla="*/ 57 w 47"/>
                <a:gd name="T27" fmla="*/ 140 h 141"/>
                <a:gd name="T28" fmla="*/ 42 w 47"/>
                <a:gd name="T29" fmla="*/ 134 h 141"/>
                <a:gd name="T30" fmla="*/ 42 w 47"/>
                <a:gd name="T31" fmla="*/ 113 h 141"/>
                <a:gd name="T32" fmla="*/ 57 w 47"/>
                <a:gd name="T33" fmla="*/ 108 h 141"/>
                <a:gd name="T34" fmla="*/ 62 w 47"/>
                <a:gd name="T35" fmla="*/ 94 h 141"/>
                <a:gd name="T36" fmla="*/ 62 w 47"/>
                <a:gd name="T37" fmla="*/ 41 h 141"/>
                <a:gd name="T38" fmla="*/ 57 w 47"/>
                <a:gd name="T39" fmla="*/ 26 h 141"/>
                <a:gd name="T40" fmla="*/ 42 w 47"/>
                <a:gd name="T41" fmla="*/ 19 h 141"/>
                <a:gd name="T42" fmla="*/ 26 w 47"/>
                <a:gd name="T43" fmla="*/ 26 h 141"/>
                <a:gd name="T44" fmla="*/ 21 w 47"/>
                <a:gd name="T45" fmla="*/ 41 h 141"/>
                <a:gd name="T46" fmla="*/ 21 w 47"/>
                <a:gd name="T47" fmla="*/ 62 h 141"/>
                <a:gd name="T48" fmla="*/ 0 w 47"/>
                <a:gd name="T49" fmla="*/ 62 h 141"/>
                <a:gd name="T50" fmla="*/ 0 w 47"/>
                <a:gd name="T51" fmla="*/ 41 h 141"/>
                <a:gd name="T52" fmla="*/ 12 w 47"/>
                <a:gd name="T53" fmla="*/ 12 h 141"/>
                <a:gd name="T54" fmla="*/ 42 w 47"/>
                <a:gd name="T55" fmla="*/ 0 h 141"/>
                <a:gd name="T56" fmla="*/ 71 w 47"/>
                <a:gd name="T57" fmla="*/ 12 h 141"/>
                <a:gd name="T58" fmla="*/ 83 w 47"/>
                <a:gd name="T59" fmla="*/ 41 h 141"/>
                <a:gd name="T60" fmla="*/ 83 w 47"/>
                <a:gd name="T61" fmla="*/ 94 h 141"/>
                <a:gd name="T62" fmla="*/ 69 w 47"/>
                <a:gd name="T63" fmla="*/ 124 h 141"/>
                <a:gd name="T64" fmla="*/ 83 w 47"/>
                <a:gd name="T65" fmla="*/ 155 h 141"/>
                <a:gd name="T66" fmla="*/ 83 w 47"/>
                <a:gd name="T67" fmla="*/ 207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141">
                  <a:moveTo>
                    <a:pt x="47" y="117"/>
                  </a:moveTo>
                  <a:cubicBezTo>
                    <a:pt x="47" y="124"/>
                    <a:pt x="45" y="129"/>
                    <a:pt x="40" y="134"/>
                  </a:cubicBezTo>
                  <a:cubicBezTo>
                    <a:pt x="36" y="138"/>
                    <a:pt x="30" y="141"/>
                    <a:pt x="24" y="141"/>
                  </a:cubicBezTo>
                  <a:cubicBezTo>
                    <a:pt x="17" y="141"/>
                    <a:pt x="12" y="138"/>
                    <a:pt x="7" y="134"/>
                  </a:cubicBezTo>
                  <a:cubicBezTo>
                    <a:pt x="2" y="129"/>
                    <a:pt x="0" y="124"/>
                    <a:pt x="0" y="1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20"/>
                    <a:pt x="13" y="123"/>
                    <a:pt x="15" y="125"/>
                  </a:cubicBezTo>
                  <a:cubicBezTo>
                    <a:pt x="18" y="128"/>
                    <a:pt x="20" y="129"/>
                    <a:pt x="24" y="129"/>
                  </a:cubicBezTo>
                  <a:cubicBezTo>
                    <a:pt x="27" y="129"/>
                    <a:pt x="30" y="128"/>
                    <a:pt x="32" y="125"/>
                  </a:cubicBezTo>
                  <a:cubicBezTo>
                    <a:pt x="34" y="123"/>
                    <a:pt x="35" y="120"/>
                    <a:pt x="35" y="117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4"/>
                    <a:pt x="34" y="82"/>
                    <a:pt x="32" y="79"/>
                  </a:cubicBezTo>
                  <a:cubicBezTo>
                    <a:pt x="30" y="77"/>
                    <a:pt x="27" y="76"/>
                    <a:pt x="24" y="76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64"/>
                    <a:pt x="30" y="63"/>
                    <a:pt x="32" y="61"/>
                  </a:cubicBezTo>
                  <a:cubicBezTo>
                    <a:pt x="34" y="59"/>
                    <a:pt x="35" y="56"/>
                    <a:pt x="35" y="5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0"/>
                    <a:pt x="34" y="17"/>
                    <a:pt x="32" y="15"/>
                  </a:cubicBezTo>
                  <a:cubicBezTo>
                    <a:pt x="30" y="13"/>
                    <a:pt x="27" y="11"/>
                    <a:pt x="24" y="11"/>
                  </a:cubicBezTo>
                  <a:cubicBezTo>
                    <a:pt x="20" y="11"/>
                    <a:pt x="18" y="13"/>
                    <a:pt x="15" y="15"/>
                  </a:cubicBezTo>
                  <a:cubicBezTo>
                    <a:pt x="13" y="17"/>
                    <a:pt x="12" y="20"/>
                    <a:pt x="12" y="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0" y="0"/>
                    <a:pt x="36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60"/>
                    <a:pt x="44" y="65"/>
                    <a:pt x="39" y="70"/>
                  </a:cubicBezTo>
                  <a:cubicBezTo>
                    <a:pt x="44" y="75"/>
                    <a:pt x="47" y="81"/>
                    <a:pt x="47" y="88"/>
                  </a:cubicBezTo>
                  <a:lnTo>
                    <a:pt x="47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38" name="Group 380"/>
            <p:cNvGrpSpPr/>
            <p:nvPr/>
          </p:nvGrpSpPr>
          <p:grpSpPr bwMode="auto">
            <a:xfrm>
              <a:off x="2041" y="2640"/>
              <a:ext cx="88" cy="87"/>
              <a:chOff x="1872" y="2352"/>
              <a:chExt cx="240" cy="240"/>
            </a:xfrm>
          </p:grpSpPr>
          <p:grpSp>
            <p:nvGrpSpPr>
              <p:cNvPr id="39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46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7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8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9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0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0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41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2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3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4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5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</p:grpSp>
      <p:grpSp>
        <p:nvGrpSpPr>
          <p:cNvPr id="11" name="Group 104"/>
          <p:cNvGrpSpPr/>
          <p:nvPr/>
        </p:nvGrpSpPr>
        <p:grpSpPr bwMode="auto">
          <a:xfrm>
            <a:off x="6129819" y="2523416"/>
            <a:ext cx="2223169" cy="1653625"/>
            <a:chOff x="2839" y="1774"/>
            <a:chExt cx="1251" cy="930"/>
          </a:xfrm>
          <a:effectLst/>
        </p:grpSpPr>
        <p:sp>
          <p:nvSpPr>
            <p:cNvPr id="12" name="Freeform 218"/>
            <p:cNvSpPr/>
            <p:nvPr/>
          </p:nvSpPr>
          <p:spPr bwMode="auto">
            <a:xfrm>
              <a:off x="2840" y="1774"/>
              <a:ext cx="1210" cy="916"/>
            </a:xfrm>
            <a:custGeom>
              <a:avLst/>
              <a:gdLst>
                <a:gd name="T0" fmla="*/ 3882883 w 666"/>
                <a:gd name="T1" fmla="*/ 0 h 504"/>
                <a:gd name="T2" fmla="*/ 660771 w 666"/>
                <a:gd name="T3" fmla="*/ 0 h 504"/>
                <a:gd name="T4" fmla="*/ 0 w 666"/>
                <a:gd name="T5" fmla="*/ 653982 h 504"/>
                <a:gd name="T6" fmla="*/ 0 w 666"/>
                <a:gd name="T7" fmla="*/ 1144469 h 504"/>
                <a:gd name="T8" fmla="*/ 0 w 666"/>
                <a:gd name="T9" fmla="*/ 1348839 h 504"/>
                <a:gd name="T10" fmla="*/ 0 w 666"/>
                <a:gd name="T11" fmla="*/ 3433410 h 504"/>
                <a:gd name="T12" fmla="*/ 2186677 w 666"/>
                <a:gd name="T13" fmla="*/ 2009635 h 504"/>
                <a:gd name="T14" fmla="*/ 3882883 w 666"/>
                <a:gd name="T15" fmla="*/ 2009635 h 504"/>
                <a:gd name="T16" fmla="*/ 4536842 w 666"/>
                <a:gd name="T17" fmla="*/ 1348839 h 504"/>
                <a:gd name="T18" fmla="*/ 4536842 w 666"/>
                <a:gd name="T19" fmla="*/ 653982 h 504"/>
                <a:gd name="T20" fmla="*/ 3882883 w 666"/>
                <a:gd name="T21" fmla="*/ 0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6" h="504">
                  <a:moveTo>
                    <a:pt x="57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61" y="296"/>
                    <a:pt x="321" y="295"/>
                  </a:cubicBezTo>
                  <a:cubicBezTo>
                    <a:pt x="570" y="295"/>
                    <a:pt x="570" y="295"/>
                    <a:pt x="570" y="295"/>
                  </a:cubicBezTo>
                  <a:cubicBezTo>
                    <a:pt x="623" y="295"/>
                    <a:pt x="666" y="252"/>
                    <a:pt x="666" y="198"/>
                  </a:cubicBezTo>
                  <a:cubicBezTo>
                    <a:pt x="666" y="96"/>
                    <a:pt x="666" y="96"/>
                    <a:pt x="666" y="96"/>
                  </a:cubicBezTo>
                  <a:cubicBezTo>
                    <a:pt x="666" y="43"/>
                    <a:pt x="623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52363" dir="6242175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3" name="Group 380"/>
            <p:cNvGrpSpPr/>
            <p:nvPr/>
          </p:nvGrpSpPr>
          <p:grpSpPr bwMode="auto">
            <a:xfrm>
              <a:off x="3331" y="2119"/>
              <a:ext cx="88" cy="87"/>
              <a:chOff x="1872" y="2352"/>
              <a:chExt cx="240" cy="240"/>
            </a:xfrm>
          </p:grpSpPr>
          <p:grpSp>
            <p:nvGrpSpPr>
              <p:cNvPr id="20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27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8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9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0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1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21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22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3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4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5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6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sp>
          <p:nvSpPr>
            <p:cNvPr id="14" name="Text Box 124"/>
            <p:cNvSpPr txBox="1">
              <a:spLocks noChangeArrowheads="1"/>
            </p:cNvSpPr>
            <p:nvPr/>
          </p:nvSpPr>
          <p:spPr bwMode="auto">
            <a:xfrm>
              <a:off x="3277" y="1810"/>
              <a:ext cx="81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疯狂指压板</a:t>
              </a:r>
            </a:p>
          </p:txBody>
        </p:sp>
        <p:sp>
          <p:nvSpPr>
            <p:cNvPr id="15" name="Freeform 42"/>
            <p:cNvSpPr/>
            <p:nvPr/>
          </p:nvSpPr>
          <p:spPr bwMode="auto">
            <a:xfrm flipH="1">
              <a:off x="2839" y="1788"/>
              <a:ext cx="176" cy="916"/>
            </a:xfrm>
            <a:custGeom>
              <a:avLst/>
              <a:gdLst>
                <a:gd name="T0" fmla="*/ 0 w 97"/>
                <a:gd name="T1" fmla="*/ 0 h 504"/>
                <a:gd name="T2" fmla="*/ 5 w 97"/>
                <a:gd name="T3" fmla="*/ 672 h 504"/>
                <a:gd name="T4" fmla="*/ 176 w 97"/>
                <a:gd name="T5" fmla="*/ 916 h 504"/>
                <a:gd name="T6" fmla="*/ 176 w 97"/>
                <a:gd name="T7" fmla="*/ 362 h 504"/>
                <a:gd name="T8" fmla="*/ 176 w 97"/>
                <a:gd name="T9" fmla="*/ 305 h 504"/>
                <a:gd name="T10" fmla="*/ 176 w 97"/>
                <a:gd name="T11" fmla="*/ 174 h 504"/>
                <a:gd name="T12" fmla="*/ 0 w 97"/>
                <a:gd name="T13" fmla="*/ 0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504">
                  <a:moveTo>
                    <a:pt x="0" y="0"/>
                  </a:moveTo>
                  <a:cubicBezTo>
                    <a:pt x="3" y="370"/>
                    <a:pt x="3" y="370"/>
                    <a:pt x="3" y="370"/>
                  </a:cubicBezTo>
                  <a:cubicBezTo>
                    <a:pt x="76" y="430"/>
                    <a:pt x="97" y="504"/>
                    <a:pt x="97" y="504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43"/>
                    <a:pt x="54" y="0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9F9F9F">
                    <a:alpha val="0"/>
                  </a:srgbClr>
                </a:gs>
                <a:gs pos="100000">
                  <a:schemeClr val="tx1">
                    <a:alpha val="18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6" name="Group 43"/>
            <p:cNvGrpSpPr/>
            <p:nvPr/>
          </p:nvGrpSpPr>
          <p:grpSpPr bwMode="auto">
            <a:xfrm>
              <a:off x="3055" y="1952"/>
              <a:ext cx="225" cy="254"/>
              <a:chOff x="3405" y="3990"/>
              <a:chExt cx="293" cy="330"/>
            </a:xfrm>
          </p:grpSpPr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3405" y="3990"/>
                <a:ext cx="111" cy="330"/>
              </a:xfrm>
              <a:custGeom>
                <a:avLst/>
                <a:gdLst>
                  <a:gd name="T0" fmla="*/ 416163 w 47"/>
                  <a:gd name="T1" fmla="*/ 1031981 h 140"/>
                  <a:gd name="T2" fmla="*/ 354182 w 47"/>
                  <a:gd name="T3" fmla="*/ 1173105 h 140"/>
                  <a:gd name="T4" fmla="*/ 212508 w 47"/>
                  <a:gd name="T5" fmla="*/ 1234848 h 140"/>
                  <a:gd name="T6" fmla="*/ 61981 w 47"/>
                  <a:gd name="T7" fmla="*/ 1173105 h 140"/>
                  <a:gd name="T8" fmla="*/ 0 w 47"/>
                  <a:gd name="T9" fmla="*/ 1031981 h 140"/>
                  <a:gd name="T10" fmla="*/ 0 w 47"/>
                  <a:gd name="T11" fmla="*/ 202868 h 140"/>
                  <a:gd name="T12" fmla="*/ 61981 w 47"/>
                  <a:gd name="T13" fmla="*/ 52923 h 140"/>
                  <a:gd name="T14" fmla="*/ 212508 w 47"/>
                  <a:gd name="T15" fmla="*/ 0 h 140"/>
                  <a:gd name="T16" fmla="*/ 354182 w 47"/>
                  <a:gd name="T17" fmla="*/ 52923 h 140"/>
                  <a:gd name="T18" fmla="*/ 416163 w 47"/>
                  <a:gd name="T19" fmla="*/ 202868 h 140"/>
                  <a:gd name="T20" fmla="*/ 416163 w 47"/>
                  <a:gd name="T21" fmla="*/ 1031981 h 140"/>
                  <a:gd name="T22" fmla="*/ 309907 w 47"/>
                  <a:gd name="T23" fmla="*/ 1031981 h 140"/>
                  <a:gd name="T24" fmla="*/ 309907 w 47"/>
                  <a:gd name="T25" fmla="*/ 202868 h 140"/>
                  <a:gd name="T26" fmla="*/ 283345 w 47"/>
                  <a:gd name="T27" fmla="*/ 132304 h 140"/>
                  <a:gd name="T28" fmla="*/ 212508 w 47"/>
                  <a:gd name="T29" fmla="*/ 97025 h 140"/>
                  <a:gd name="T30" fmla="*/ 132817 w 47"/>
                  <a:gd name="T31" fmla="*/ 132304 h 140"/>
                  <a:gd name="T32" fmla="*/ 106255 w 47"/>
                  <a:gd name="T33" fmla="*/ 202868 h 140"/>
                  <a:gd name="T34" fmla="*/ 106255 w 47"/>
                  <a:gd name="T35" fmla="*/ 1031981 h 140"/>
                  <a:gd name="T36" fmla="*/ 132817 w 47"/>
                  <a:gd name="T37" fmla="*/ 1102544 h 140"/>
                  <a:gd name="T38" fmla="*/ 212508 w 47"/>
                  <a:gd name="T39" fmla="*/ 1129003 h 140"/>
                  <a:gd name="T40" fmla="*/ 283345 w 47"/>
                  <a:gd name="T41" fmla="*/ 1102544 h 140"/>
                  <a:gd name="T42" fmla="*/ 309907 w 47"/>
                  <a:gd name="T43" fmla="*/ 1031981 h 1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140">
                    <a:moveTo>
                      <a:pt x="47" y="117"/>
                    </a:moveTo>
                    <a:cubicBezTo>
                      <a:pt x="47" y="123"/>
                      <a:pt x="45" y="128"/>
                      <a:pt x="40" y="133"/>
                    </a:cubicBezTo>
                    <a:cubicBezTo>
                      <a:pt x="35" y="138"/>
                      <a:pt x="30" y="140"/>
                      <a:pt x="24" y="140"/>
                    </a:cubicBezTo>
                    <a:cubicBezTo>
                      <a:pt x="17" y="140"/>
                      <a:pt x="12" y="138"/>
                      <a:pt x="7" y="133"/>
                    </a:cubicBezTo>
                    <a:cubicBezTo>
                      <a:pt x="2" y="128"/>
                      <a:pt x="0" y="123"/>
                      <a:pt x="0" y="1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lnTo>
                      <a:pt x="47" y="117"/>
                    </a:lnTo>
                    <a:close/>
                    <a:moveTo>
                      <a:pt x="35" y="117"/>
                    </a:move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0"/>
                      <a:pt x="34" y="17"/>
                      <a:pt x="32" y="15"/>
                    </a:cubicBezTo>
                    <a:cubicBezTo>
                      <a:pt x="30" y="12"/>
                      <a:pt x="27" y="11"/>
                      <a:pt x="24" y="11"/>
                    </a:cubicBezTo>
                    <a:cubicBezTo>
                      <a:pt x="20" y="11"/>
                      <a:pt x="17" y="12"/>
                      <a:pt x="15" y="15"/>
                    </a:cubicBezTo>
                    <a:cubicBezTo>
                      <a:pt x="13" y="17"/>
                      <a:pt x="12" y="20"/>
                      <a:pt x="12" y="23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20"/>
                      <a:pt x="13" y="123"/>
                      <a:pt x="15" y="125"/>
                    </a:cubicBezTo>
                    <a:cubicBezTo>
                      <a:pt x="17" y="127"/>
                      <a:pt x="20" y="128"/>
                      <a:pt x="24" y="128"/>
                    </a:cubicBezTo>
                    <a:cubicBezTo>
                      <a:pt x="27" y="128"/>
                      <a:pt x="30" y="127"/>
                      <a:pt x="32" y="125"/>
                    </a:cubicBezTo>
                    <a:cubicBezTo>
                      <a:pt x="34" y="123"/>
                      <a:pt x="35" y="120"/>
                      <a:pt x="3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538" y="3990"/>
                <a:ext cx="111" cy="330"/>
              </a:xfrm>
              <a:custGeom>
                <a:avLst/>
                <a:gdLst>
                  <a:gd name="T0" fmla="*/ 416163 w 47"/>
                  <a:gd name="T1" fmla="*/ 1234848 h 140"/>
                  <a:gd name="T2" fmla="*/ 0 w 47"/>
                  <a:gd name="T3" fmla="*/ 1234848 h 140"/>
                  <a:gd name="T4" fmla="*/ 0 w 47"/>
                  <a:gd name="T5" fmla="*/ 987879 h 140"/>
                  <a:gd name="T6" fmla="*/ 159382 w 47"/>
                  <a:gd name="T7" fmla="*/ 661525 h 140"/>
                  <a:gd name="T8" fmla="*/ 309907 w 47"/>
                  <a:gd name="T9" fmla="*/ 326354 h 140"/>
                  <a:gd name="T10" fmla="*/ 309907 w 47"/>
                  <a:gd name="T11" fmla="*/ 202868 h 140"/>
                  <a:gd name="T12" fmla="*/ 283345 w 47"/>
                  <a:gd name="T13" fmla="*/ 132304 h 140"/>
                  <a:gd name="T14" fmla="*/ 212508 w 47"/>
                  <a:gd name="T15" fmla="*/ 97025 h 140"/>
                  <a:gd name="T16" fmla="*/ 132817 w 47"/>
                  <a:gd name="T17" fmla="*/ 132304 h 140"/>
                  <a:gd name="T18" fmla="*/ 106255 w 47"/>
                  <a:gd name="T19" fmla="*/ 202868 h 140"/>
                  <a:gd name="T20" fmla="*/ 106255 w 47"/>
                  <a:gd name="T21" fmla="*/ 308713 h 140"/>
                  <a:gd name="T22" fmla="*/ 0 w 47"/>
                  <a:gd name="T23" fmla="*/ 308713 h 140"/>
                  <a:gd name="T24" fmla="*/ 0 w 47"/>
                  <a:gd name="T25" fmla="*/ 202868 h 140"/>
                  <a:gd name="T26" fmla="*/ 61981 w 47"/>
                  <a:gd name="T27" fmla="*/ 52923 h 140"/>
                  <a:gd name="T28" fmla="*/ 212508 w 47"/>
                  <a:gd name="T29" fmla="*/ 0 h 140"/>
                  <a:gd name="T30" fmla="*/ 354182 w 47"/>
                  <a:gd name="T31" fmla="*/ 52923 h 140"/>
                  <a:gd name="T32" fmla="*/ 416163 w 47"/>
                  <a:gd name="T33" fmla="*/ 202868 h 140"/>
                  <a:gd name="T34" fmla="*/ 416163 w 47"/>
                  <a:gd name="T35" fmla="*/ 370456 h 140"/>
                  <a:gd name="T36" fmla="*/ 265635 w 47"/>
                  <a:gd name="T37" fmla="*/ 696807 h 140"/>
                  <a:gd name="T38" fmla="*/ 106255 w 47"/>
                  <a:gd name="T39" fmla="*/ 1031981 h 140"/>
                  <a:gd name="T40" fmla="*/ 106255 w 47"/>
                  <a:gd name="T41" fmla="*/ 1129003 h 140"/>
                  <a:gd name="T42" fmla="*/ 416163 w 47"/>
                  <a:gd name="T43" fmla="*/ 1129003 h 140"/>
                  <a:gd name="T44" fmla="*/ 416163 w 47"/>
                  <a:gd name="T45" fmla="*/ 1234848 h 1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140">
                    <a:moveTo>
                      <a:pt x="47" y="14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04"/>
                      <a:pt x="6" y="92"/>
                      <a:pt x="18" y="75"/>
                    </a:cubicBezTo>
                    <a:cubicBezTo>
                      <a:pt x="30" y="57"/>
                      <a:pt x="35" y="45"/>
                      <a:pt x="35" y="37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0"/>
                      <a:pt x="34" y="17"/>
                      <a:pt x="32" y="15"/>
                    </a:cubicBezTo>
                    <a:cubicBezTo>
                      <a:pt x="30" y="12"/>
                      <a:pt x="27" y="11"/>
                      <a:pt x="24" y="11"/>
                    </a:cubicBezTo>
                    <a:cubicBezTo>
                      <a:pt x="20" y="11"/>
                      <a:pt x="18" y="12"/>
                      <a:pt x="15" y="15"/>
                    </a:cubicBezTo>
                    <a:cubicBezTo>
                      <a:pt x="13" y="17"/>
                      <a:pt x="12" y="20"/>
                      <a:pt x="12" y="2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9"/>
                      <a:pt x="41" y="62"/>
                      <a:pt x="30" y="79"/>
                    </a:cubicBezTo>
                    <a:cubicBezTo>
                      <a:pt x="18" y="96"/>
                      <a:pt x="12" y="109"/>
                      <a:pt x="12" y="117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47" y="128"/>
                      <a:pt x="47" y="128"/>
                      <a:pt x="47" y="128"/>
                    </a:cubicBezTo>
                    <a:lnTo>
                      <a:pt x="47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3670" y="4292"/>
                <a:ext cx="28" cy="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endParaRPr lang="zh-CN" altLang="en-US" sz="4000" baseline="-25000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107" name="TextBox 29"/>
          <p:cNvSpPr>
            <a:spLocks noChangeArrowheads="1"/>
          </p:cNvSpPr>
          <p:nvPr/>
        </p:nvSpPr>
        <p:spPr bwMode="auto">
          <a:xfrm>
            <a:off x="1020950" y="3345454"/>
            <a:ext cx="2521826" cy="184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、每名队员站在器材外投篮；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gency FB" panose="020B0503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、每名队员限时一分钟，不限个数；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、投中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个即可获得奖章一枚。</a:t>
            </a:r>
          </a:p>
        </p:txBody>
      </p:sp>
      <p:sp>
        <p:nvSpPr>
          <p:cNvPr id="108" name="TextBox 29"/>
          <p:cNvSpPr>
            <a:spLocks noChangeArrowheads="1"/>
          </p:cNvSpPr>
          <p:nvPr/>
        </p:nvSpPr>
        <p:spPr bwMode="auto">
          <a:xfrm>
            <a:off x="8654535" y="4243841"/>
            <a:ext cx="3145977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、每名队员站在器材外投篮；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、每名队员限时一分钟，不限个数；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、投中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个即可获得奖章一枚。</a:t>
            </a:r>
          </a:p>
        </p:txBody>
      </p:sp>
      <p:sp>
        <p:nvSpPr>
          <p:cNvPr id="109" name="TextBox 29"/>
          <p:cNvSpPr>
            <a:spLocks noChangeArrowheads="1"/>
          </p:cNvSpPr>
          <p:nvPr/>
        </p:nvSpPr>
        <p:spPr bwMode="auto">
          <a:xfrm>
            <a:off x="8654536" y="2061145"/>
            <a:ext cx="3145977" cy="184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、比赛开始前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名队员拿着跳绳站在指压板上，比赛时间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分钟；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、裁判发令后，队员在规定时间内跳绳计数，参赛队员需拖鞋参赛；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、达到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30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个即可获得奖章一枚。</a:t>
            </a:r>
          </a:p>
        </p:txBody>
      </p:sp>
      <p:sp>
        <p:nvSpPr>
          <p:cNvPr id="110" name="TextBox 29"/>
          <p:cNvSpPr>
            <a:spLocks noChangeArrowheads="1"/>
          </p:cNvSpPr>
          <p:nvPr/>
        </p:nvSpPr>
        <p:spPr bwMode="auto">
          <a:xfrm>
            <a:off x="1020950" y="1697489"/>
            <a:ext cx="252182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、每人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只飞镖；</a:t>
            </a: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、环数达到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35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环即可获得奖章一枚。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6187964" y="2697343"/>
            <a:ext cx="4616933" cy="2676574"/>
          </a:xfrm>
          <a:prstGeom prst="rect">
            <a:avLst/>
          </a:prstGeom>
          <a:effectLst/>
        </p:spPr>
        <p:txBody>
          <a:bodyPr wrap="square" lIns="121865" tIns="60932" rIns="121865" bIns="60932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男子线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8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米，女子线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米；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每名队员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个沙包，以沙包落地的环数计算成绩；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次环数相加位总成绩成绩，总成绩达到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30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环即可获得奖章一枚。</a:t>
            </a:r>
          </a:p>
        </p:txBody>
      </p:sp>
      <p:sp>
        <p:nvSpPr>
          <p:cNvPr id="6" name="矩形 5"/>
          <p:cNvSpPr/>
          <p:nvPr/>
        </p:nvSpPr>
        <p:spPr>
          <a:xfrm>
            <a:off x="6187964" y="1808207"/>
            <a:ext cx="3345684" cy="595619"/>
          </a:xfrm>
          <a:prstGeom prst="rect">
            <a:avLst/>
          </a:prstGeom>
        </p:spPr>
        <p:txBody>
          <a:bodyPr wrap="square" lIns="121865" tIns="60932" rIns="121865" bIns="60932">
            <a:spAutoFit/>
          </a:bodyPr>
          <a:lstStyle/>
          <a:p>
            <a:pPr algn="just" defTabSz="12185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红心大战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3201" y="1968500"/>
            <a:ext cx="4285412" cy="33066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043850" y="4124197"/>
            <a:ext cx="869172" cy="12815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V="1">
            <a:off x="5104117" y="1642652"/>
            <a:ext cx="869172" cy="1281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14"/>
          <p:cNvSpPr>
            <a:spLocks noEditPoints="1"/>
          </p:cNvSpPr>
          <p:nvPr/>
        </p:nvSpPr>
        <p:spPr>
          <a:xfrm>
            <a:off x="5148580" y="2136775"/>
            <a:ext cx="22225" cy="435610"/>
          </a:xfrm>
          <a:custGeom>
            <a:avLst/>
            <a:gdLst>
              <a:gd name="txL" fmla="*/ 0 w 4"/>
              <a:gd name="txT" fmla="*/ 0 h 80"/>
              <a:gd name="txR" fmla="*/ 4 w 4"/>
              <a:gd name="txB" fmla="*/ 80 h 80"/>
            </a:gdLst>
            <a:ahLst/>
            <a:cxnLst>
              <a:cxn ang="0">
                <a:pos x="0" y="463550"/>
              </a:cxn>
              <a:cxn ang="0">
                <a:pos x="0" y="463550"/>
              </a:cxn>
              <a:cxn ang="0">
                <a:pos x="0" y="463550"/>
              </a:cxn>
              <a:cxn ang="0">
                <a:pos x="0" y="463550"/>
              </a:cxn>
              <a:cxn ang="0">
                <a:pos x="0" y="0"/>
              </a:cxn>
              <a:cxn ang="0">
                <a:pos x="0" y="0"/>
              </a:cxn>
              <a:cxn ang="0">
                <a:pos x="23813" y="0"/>
              </a:cxn>
              <a:cxn ang="0">
                <a:pos x="0" y="0"/>
              </a:cxn>
            </a:cxnLst>
            <a:rect l="txL" t="txT" r="txR" b="txB"/>
            <a:pathLst>
              <a:path w="4" h="80">
                <a:moveTo>
                  <a:pt x="0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</a:path>
            </a:pathLst>
          </a:custGeom>
          <a:solidFill>
            <a:srgbClr val="EB4B89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Freeform 1816"/>
          <p:cNvSpPr/>
          <p:nvPr/>
        </p:nvSpPr>
        <p:spPr>
          <a:xfrm>
            <a:off x="5154295" y="2272665"/>
            <a:ext cx="16510" cy="10160"/>
          </a:xfrm>
          <a:custGeom>
            <a:avLst/>
            <a:gdLst>
              <a:gd name="txL" fmla="*/ 0 w 11"/>
              <a:gd name="txT" fmla="*/ 0 h 7"/>
              <a:gd name="txR" fmla="*/ 11 w 11"/>
              <a:gd name="txB" fmla="*/ 7 h 7"/>
            </a:gdLst>
            <a:ahLst/>
            <a:cxnLst>
              <a:cxn ang="0">
                <a:pos x="0" y="11113"/>
              </a:cxn>
              <a:cxn ang="0">
                <a:pos x="0" y="6350"/>
              </a:cxn>
              <a:cxn ang="0">
                <a:pos x="17463" y="0"/>
              </a:cxn>
              <a:cxn ang="0">
                <a:pos x="17463" y="0"/>
              </a:cxn>
              <a:cxn ang="0">
                <a:pos x="17463" y="0"/>
              </a:cxn>
              <a:cxn ang="0">
                <a:pos x="0" y="11113"/>
              </a:cxn>
              <a:cxn ang="0">
                <a:pos x="0" y="11113"/>
              </a:cxn>
            </a:cxnLst>
            <a:rect l="txL" t="txT" r="txR" b="txB"/>
            <a:pathLst>
              <a:path w="11" h="7">
                <a:moveTo>
                  <a:pt x="0" y="7"/>
                </a:moveTo>
                <a:lnTo>
                  <a:pt x="0" y="4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Freeform 1820"/>
          <p:cNvSpPr>
            <a:spLocks noEditPoints="1"/>
          </p:cNvSpPr>
          <p:nvPr/>
        </p:nvSpPr>
        <p:spPr>
          <a:xfrm>
            <a:off x="4083685" y="3049905"/>
            <a:ext cx="213360" cy="217805"/>
          </a:xfrm>
          <a:custGeom>
            <a:avLst/>
            <a:gdLst>
              <a:gd name="txL" fmla="*/ 0 w 39"/>
              <a:gd name="txT" fmla="*/ 0 h 40"/>
              <a:gd name="txR" fmla="*/ 39 w 39"/>
              <a:gd name="txB" fmla="*/ 40 h 40"/>
            </a:gdLst>
            <a:ahLst/>
            <a:cxnLst>
              <a:cxn ang="0">
                <a:pos x="139700" y="46355"/>
              </a:cxn>
              <a:cxn ang="0">
                <a:pos x="227013" y="231775"/>
              </a:cxn>
              <a:cxn ang="0">
                <a:pos x="197909" y="115888"/>
              </a:cxn>
              <a:cxn ang="0">
                <a:pos x="139700" y="46355"/>
              </a:cxn>
              <a:cxn ang="0">
                <a:pos x="0" y="0"/>
              </a:cxn>
              <a:cxn ang="0">
                <a:pos x="0" y="0"/>
              </a:cxn>
              <a:cxn ang="0">
                <a:pos x="11642" y="0"/>
              </a:cxn>
              <a:cxn ang="0">
                <a:pos x="0" y="0"/>
              </a:cxn>
            </a:cxnLst>
            <a:rect l="txL" t="txT" r="txR" b="txB"/>
            <a:pathLst>
              <a:path w="39" h="40">
                <a:moveTo>
                  <a:pt x="24" y="8"/>
                </a:moveTo>
                <a:cubicBezTo>
                  <a:pt x="34" y="16"/>
                  <a:pt x="39" y="28"/>
                  <a:pt x="39" y="40"/>
                </a:cubicBezTo>
                <a:cubicBezTo>
                  <a:pt x="39" y="33"/>
                  <a:pt x="38" y="26"/>
                  <a:pt x="34" y="20"/>
                </a:cubicBezTo>
                <a:cubicBezTo>
                  <a:pt x="31" y="15"/>
                  <a:pt x="28" y="11"/>
                  <a:pt x="24" y="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1830"/>
          <p:cNvSpPr>
            <a:spLocks noEditPoints="1"/>
          </p:cNvSpPr>
          <p:nvPr/>
        </p:nvSpPr>
        <p:spPr>
          <a:xfrm>
            <a:off x="7400290" y="2077720"/>
            <a:ext cx="191135" cy="332740"/>
          </a:xfrm>
          <a:custGeom>
            <a:avLst/>
            <a:gdLst>
              <a:gd name="txL" fmla="*/ 0 w 35"/>
              <a:gd name="txT" fmla="*/ 0 h 61"/>
              <a:gd name="txR" fmla="*/ 35 w 35"/>
              <a:gd name="txB" fmla="*/ 61 h 61"/>
            </a:gdLst>
            <a:ahLst/>
            <a:cxnLst>
              <a:cxn ang="0">
                <a:pos x="11611" y="354012"/>
              </a:cxn>
              <a:cxn ang="0">
                <a:pos x="0" y="354012"/>
              </a:cxn>
              <a:cxn ang="0">
                <a:pos x="0" y="354012"/>
              </a:cxn>
              <a:cxn ang="0">
                <a:pos x="11611" y="354012"/>
              </a:cxn>
              <a:cxn ang="0">
                <a:pos x="156754" y="5803"/>
              </a:cxn>
              <a:cxn ang="0">
                <a:pos x="174171" y="34821"/>
              </a:cxn>
              <a:cxn ang="0">
                <a:pos x="203200" y="139283"/>
              </a:cxn>
              <a:cxn ang="0">
                <a:pos x="174171" y="34821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0949" y="0"/>
              </a:cxn>
              <a:cxn ang="0">
                <a:pos x="156754" y="5803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</a:cxnLst>
            <a:rect l="txL" t="txT" r="txR" b="txB"/>
            <a:pathLst>
              <a:path w="35" h="61">
                <a:moveTo>
                  <a:pt x="2" y="61"/>
                </a:moveTo>
                <a:cubicBezTo>
                  <a:pt x="1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2" y="61"/>
                </a:cubicBezTo>
                <a:moveTo>
                  <a:pt x="27" y="1"/>
                </a:moveTo>
                <a:cubicBezTo>
                  <a:pt x="28" y="3"/>
                  <a:pt x="29" y="4"/>
                  <a:pt x="30" y="6"/>
                </a:cubicBezTo>
                <a:cubicBezTo>
                  <a:pt x="34" y="12"/>
                  <a:pt x="35" y="18"/>
                  <a:pt x="35" y="24"/>
                </a:cubicBezTo>
                <a:cubicBezTo>
                  <a:pt x="35" y="18"/>
                  <a:pt x="34" y="12"/>
                  <a:pt x="30" y="6"/>
                </a:cubicBezTo>
                <a:cubicBezTo>
                  <a:pt x="29" y="4"/>
                  <a:pt x="28" y="3"/>
                  <a:pt x="27" y="1"/>
                </a:cubicBezTo>
                <a:moveTo>
                  <a:pt x="27" y="1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moveTo>
                  <a:pt x="26" y="0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1835"/>
          <p:cNvSpPr>
            <a:spLocks noEditPoints="1"/>
          </p:cNvSpPr>
          <p:nvPr/>
        </p:nvSpPr>
        <p:spPr>
          <a:xfrm>
            <a:off x="5078095" y="4171950"/>
            <a:ext cx="191135" cy="227965"/>
          </a:xfrm>
          <a:custGeom>
            <a:avLst/>
            <a:gdLst>
              <a:gd name="txL" fmla="*/ 0 w 35"/>
              <a:gd name="txT" fmla="*/ 0 h 42"/>
              <a:gd name="txR" fmla="*/ 35 w 35"/>
              <a:gd name="txB" fmla="*/ 42 h 42"/>
            </a:gdLst>
            <a:ahLst/>
            <a:cxnLst>
              <a:cxn ang="0">
                <a:pos x="203200" y="52047"/>
              </a:cxn>
              <a:cxn ang="0">
                <a:pos x="174171" y="138793"/>
              </a:cxn>
              <a:cxn ang="0">
                <a:pos x="0" y="242887"/>
              </a:cxn>
              <a:cxn ang="0">
                <a:pos x="0" y="242887"/>
              </a:cxn>
              <a:cxn ang="0">
                <a:pos x="98697" y="213972"/>
              </a:cxn>
              <a:cxn ang="0">
                <a:pos x="203200" y="52047"/>
              </a:cxn>
              <a:cxn ang="0">
                <a:pos x="203200" y="46264"/>
              </a:cxn>
              <a:cxn ang="0">
                <a:pos x="203200" y="52047"/>
              </a:cxn>
              <a:cxn ang="0">
                <a:pos x="203200" y="46264"/>
              </a:cxn>
              <a:cxn ang="0">
                <a:pos x="203200" y="40481"/>
              </a:cxn>
              <a:cxn ang="0">
                <a:pos x="203200" y="46264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34698"/>
              </a:cxn>
              <a:cxn ang="0">
                <a:pos x="203200" y="34698"/>
              </a:cxn>
              <a:cxn ang="0">
                <a:pos x="203200" y="34698"/>
              </a:cxn>
              <a:cxn ang="0">
                <a:pos x="203200" y="28915"/>
              </a:cxn>
              <a:cxn ang="0">
                <a:pos x="203200" y="28915"/>
              </a:cxn>
              <a:cxn ang="0">
                <a:pos x="203200" y="28915"/>
              </a:cxn>
              <a:cxn ang="0">
                <a:pos x="203200" y="23132"/>
              </a:cxn>
              <a:cxn ang="0">
                <a:pos x="203200" y="23132"/>
              </a:cxn>
              <a:cxn ang="0">
                <a:pos x="203200" y="23132"/>
              </a:cxn>
              <a:cxn ang="0">
                <a:pos x="203200" y="17349"/>
              </a:cxn>
              <a:cxn ang="0">
                <a:pos x="203200" y="23132"/>
              </a:cxn>
              <a:cxn ang="0">
                <a:pos x="203200" y="17349"/>
              </a:cxn>
              <a:cxn ang="0">
                <a:pos x="203200" y="11566"/>
              </a:cxn>
              <a:cxn ang="0">
                <a:pos x="203200" y="17349"/>
              </a:cxn>
              <a:cxn ang="0">
                <a:pos x="203200" y="11566"/>
              </a:cxn>
              <a:cxn ang="0">
                <a:pos x="203200" y="5783"/>
              </a:cxn>
              <a:cxn ang="0">
                <a:pos x="203200" y="11566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0"/>
              </a:cxn>
              <a:cxn ang="0">
                <a:pos x="203200" y="0"/>
              </a:cxn>
              <a:cxn ang="0">
                <a:pos x="203200" y="0"/>
              </a:cxn>
            </a:cxnLst>
            <a:rect l="txL" t="txT" r="txR" b="txB"/>
            <a:pathLst>
              <a:path w="35" h="42">
                <a:moveTo>
                  <a:pt x="35" y="9"/>
                </a:moveTo>
                <a:cubicBezTo>
                  <a:pt x="34" y="14"/>
                  <a:pt x="33" y="19"/>
                  <a:pt x="30" y="24"/>
                </a:cubicBezTo>
                <a:cubicBezTo>
                  <a:pt x="24" y="35"/>
                  <a:pt x="12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2"/>
                  <a:pt x="11" y="40"/>
                  <a:pt x="17" y="37"/>
                </a:cubicBezTo>
                <a:cubicBezTo>
                  <a:pt x="27" y="31"/>
                  <a:pt x="34" y="20"/>
                  <a:pt x="35" y="9"/>
                </a:cubicBezTo>
                <a:moveTo>
                  <a:pt x="35" y="8"/>
                </a:moveTo>
                <a:cubicBezTo>
                  <a:pt x="35" y="8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moveTo>
                  <a:pt x="35" y="7"/>
                </a:move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5" y="8"/>
                  <a:pt x="35" y="7"/>
                </a:cubicBezTo>
                <a:moveTo>
                  <a:pt x="35" y="7"/>
                </a:move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5" y="7"/>
                  <a:pt x="35" y="7"/>
                </a:cubicBezTo>
                <a:moveTo>
                  <a:pt x="35" y="6"/>
                </a:move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moveTo>
                  <a:pt x="35" y="4"/>
                </a:move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moveTo>
                  <a:pt x="35" y="3"/>
                </a:moveTo>
                <a:cubicBezTo>
                  <a:pt x="35" y="3"/>
                  <a:pt x="35" y="3"/>
                  <a:pt x="35" y="4"/>
                </a:cubicBezTo>
                <a:cubicBezTo>
                  <a:pt x="35" y="3"/>
                  <a:pt x="35" y="3"/>
                  <a:pt x="35" y="3"/>
                </a:cubicBezTo>
                <a:moveTo>
                  <a:pt x="35" y="2"/>
                </a:moveTo>
                <a:cubicBezTo>
                  <a:pt x="35" y="2"/>
                  <a:pt x="35" y="3"/>
                  <a:pt x="35" y="3"/>
                </a:cubicBezTo>
                <a:cubicBezTo>
                  <a:pt x="35" y="3"/>
                  <a:pt x="35" y="2"/>
                  <a:pt x="35" y="2"/>
                </a:cubicBezTo>
                <a:moveTo>
                  <a:pt x="35" y="1"/>
                </a:move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1"/>
                </a:cubicBezTo>
                <a:moveTo>
                  <a:pt x="35" y="1"/>
                </a:move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Freeform 1840"/>
          <p:cNvSpPr/>
          <p:nvPr/>
        </p:nvSpPr>
        <p:spPr>
          <a:xfrm>
            <a:off x="8406130" y="3965575"/>
            <a:ext cx="97155" cy="28575"/>
          </a:xfrm>
          <a:custGeom>
            <a:avLst/>
            <a:gdLst>
              <a:gd name="txL" fmla="*/ 0 w 18"/>
              <a:gd name="txT" fmla="*/ 0 h 5"/>
              <a:gd name="txR" fmla="*/ 18 w 18"/>
              <a:gd name="txB" fmla="*/ 5 h 5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03188" y="30163"/>
              </a:cxn>
              <a:cxn ang="0">
                <a:pos x="0" y="0"/>
              </a:cxn>
            </a:cxnLst>
            <a:rect l="txL" t="txT" r="txR" b="txB"/>
            <a:pathLst>
              <a:path w="18" h="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7" y="0"/>
                  <a:pt x="13" y="2"/>
                  <a:pt x="18" y="5"/>
                </a:cubicBezTo>
                <a:cubicBezTo>
                  <a:pt x="13" y="2"/>
                  <a:pt x="7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Freeform 1842"/>
          <p:cNvSpPr/>
          <p:nvPr/>
        </p:nvSpPr>
        <p:spPr>
          <a:xfrm>
            <a:off x="8406130" y="4064000"/>
            <a:ext cx="141605" cy="191135"/>
          </a:xfrm>
          <a:custGeom>
            <a:avLst/>
            <a:gdLst>
              <a:gd name="txL" fmla="*/ 0 w 26"/>
              <a:gd name="txT" fmla="*/ 0 h 35"/>
              <a:gd name="txR" fmla="*/ 26 w 26"/>
              <a:gd name="txB" fmla="*/ 35 h 35"/>
            </a:gdLst>
            <a:ahLst/>
            <a:cxnLst>
              <a:cxn ang="0">
                <a:pos x="40603" y="81280"/>
              </a:cxn>
              <a:cxn ang="0">
                <a:pos x="34803" y="23223"/>
              </a:cxn>
              <a:cxn ang="0">
                <a:pos x="98608" y="40640"/>
              </a:cxn>
              <a:cxn ang="0">
                <a:pos x="87007" y="116114"/>
              </a:cxn>
              <a:cxn ang="0">
                <a:pos x="116009" y="185783"/>
              </a:cxn>
              <a:cxn ang="0">
                <a:pos x="69606" y="127726"/>
              </a:cxn>
              <a:cxn ang="0">
                <a:pos x="40603" y="81280"/>
              </a:cxn>
            </a:cxnLst>
            <a:rect l="txL" t="txT" r="txR" b="txB"/>
            <a:pathLst>
              <a:path w="26" h="35">
                <a:moveTo>
                  <a:pt x="7" y="14"/>
                </a:moveTo>
                <a:cubicBezTo>
                  <a:pt x="7" y="14"/>
                  <a:pt x="0" y="9"/>
                  <a:pt x="6" y="4"/>
                </a:cubicBezTo>
                <a:cubicBezTo>
                  <a:pt x="12" y="0"/>
                  <a:pt x="21" y="1"/>
                  <a:pt x="17" y="7"/>
                </a:cubicBezTo>
                <a:cubicBezTo>
                  <a:pt x="13" y="13"/>
                  <a:pt x="12" y="17"/>
                  <a:pt x="15" y="20"/>
                </a:cubicBezTo>
                <a:cubicBezTo>
                  <a:pt x="19" y="23"/>
                  <a:pt x="26" y="29"/>
                  <a:pt x="20" y="32"/>
                </a:cubicBezTo>
                <a:cubicBezTo>
                  <a:pt x="13" y="35"/>
                  <a:pt x="13" y="25"/>
                  <a:pt x="12" y="22"/>
                </a:cubicBezTo>
                <a:cubicBezTo>
                  <a:pt x="10" y="18"/>
                  <a:pt x="9" y="16"/>
                  <a:pt x="7" y="14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reeform 1843"/>
          <p:cNvSpPr/>
          <p:nvPr/>
        </p:nvSpPr>
        <p:spPr>
          <a:xfrm>
            <a:off x="8406130" y="4027170"/>
            <a:ext cx="49530" cy="43180"/>
          </a:xfrm>
          <a:custGeom>
            <a:avLst/>
            <a:gdLst>
              <a:gd name="txL" fmla="*/ 0 w 9"/>
              <a:gd name="txT" fmla="*/ 0 h 8"/>
              <a:gd name="txR" fmla="*/ 9 w 9"/>
              <a:gd name="txB" fmla="*/ 8 h 8"/>
            </a:gdLst>
            <a:ahLst/>
            <a:cxnLst>
              <a:cxn ang="0">
                <a:pos x="46566" y="28773"/>
              </a:cxn>
              <a:cxn ang="0">
                <a:pos x="23283" y="40282"/>
              </a:cxn>
              <a:cxn ang="0">
                <a:pos x="5821" y="17264"/>
              </a:cxn>
              <a:cxn ang="0">
                <a:pos x="34925" y="0"/>
              </a:cxn>
              <a:cxn ang="0">
                <a:pos x="46566" y="28773"/>
              </a:cxn>
            </a:cxnLst>
            <a:rect l="txL" t="txT" r="txR" b="txB"/>
            <a:pathLst>
              <a:path w="9" h="8">
                <a:moveTo>
                  <a:pt x="8" y="5"/>
                </a:moveTo>
                <a:cubicBezTo>
                  <a:pt x="7" y="7"/>
                  <a:pt x="5" y="8"/>
                  <a:pt x="4" y="7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8" y="1"/>
                  <a:pt x="9" y="3"/>
                  <a:pt x="8" y="5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Freeform 1844"/>
          <p:cNvSpPr/>
          <p:nvPr/>
        </p:nvSpPr>
        <p:spPr>
          <a:xfrm>
            <a:off x="8406130" y="4043680"/>
            <a:ext cx="16510" cy="20955"/>
          </a:xfrm>
          <a:custGeom>
            <a:avLst/>
            <a:gdLst>
              <a:gd name="txL" fmla="*/ 0 w 3"/>
              <a:gd name="txT" fmla="*/ 0 h 4"/>
              <a:gd name="txR" fmla="*/ 3 w 3"/>
              <a:gd name="txB" fmla="*/ 4 h 4"/>
            </a:gdLst>
            <a:ahLst/>
            <a:cxnLst>
              <a:cxn ang="0">
                <a:pos x="17463" y="11113"/>
              </a:cxn>
              <a:cxn ang="0">
                <a:pos x="11642" y="22225"/>
              </a:cxn>
              <a:cxn ang="0">
                <a:pos x="0" y="11113"/>
              </a:cxn>
              <a:cxn ang="0">
                <a:pos x="5821" y="0"/>
              </a:cxn>
              <a:cxn ang="0">
                <a:pos x="17463" y="11113"/>
              </a:cxn>
            </a:cxnLst>
            <a:rect l="txL" t="txT" r="txR" b="txB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Freeform 1845"/>
          <p:cNvSpPr/>
          <p:nvPr/>
        </p:nvSpPr>
        <p:spPr>
          <a:xfrm>
            <a:off x="8406130" y="4053840"/>
            <a:ext cx="22225" cy="2095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17859" y="5556"/>
              </a:cxn>
              <a:cxn ang="0">
                <a:pos x="11906" y="22225"/>
              </a:cxn>
              <a:cxn ang="0">
                <a:pos x="5953" y="16669"/>
              </a:cxn>
              <a:cxn ang="0">
                <a:pos x="5953" y="0"/>
              </a:cxn>
              <a:cxn ang="0">
                <a:pos x="17859" y="5556"/>
              </a:cxn>
            </a:cxnLst>
            <a:rect l="txL" t="txT" r="txR" b="txB"/>
            <a:pathLst>
              <a:path w="4" h="4">
                <a:moveTo>
                  <a:pt x="3" y="1"/>
                </a:moveTo>
                <a:cubicBezTo>
                  <a:pt x="4" y="2"/>
                  <a:pt x="3" y="3"/>
                  <a:pt x="2" y="4"/>
                </a:cubicBezTo>
                <a:cubicBezTo>
                  <a:pt x="2" y="4"/>
                  <a:pt x="1" y="3"/>
                  <a:pt x="1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Freeform 1846"/>
          <p:cNvSpPr/>
          <p:nvPr/>
        </p:nvSpPr>
        <p:spPr>
          <a:xfrm>
            <a:off x="8406130" y="4070350"/>
            <a:ext cx="22225" cy="16510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17860" y="5821"/>
              </a:cxn>
              <a:cxn ang="0">
                <a:pos x="17860" y="17463"/>
              </a:cxn>
              <a:cxn ang="0">
                <a:pos x="0" y="11642"/>
              </a:cxn>
              <a:cxn ang="0">
                <a:pos x="5953" y="0"/>
              </a:cxn>
              <a:cxn ang="0">
                <a:pos x="17860" y="5821"/>
              </a:cxn>
            </a:cxnLst>
            <a:rect l="txL" t="txT" r="txR" b="txB"/>
            <a:pathLst>
              <a:path w="4" h="3">
                <a:moveTo>
                  <a:pt x="3" y="1"/>
                </a:moveTo>
                <a:cubicBezTo>
                  <a:pt x="4" y="2"/>
                  <a:pt x="3" y="3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Freeform 1847"/>
          <p:cNvSpPr/>
          <p:nvPr/>
        </p:nvSpPr>
        <p:spPr>
          <a:xfrm>
            <a:off x="8406130" y="4086860"/>
            <a:ext cx="22225" cy="10160"/>
          </a:xfrm>
          <a:custGeom>
            <a:avLst/>
            <a:gdLst>
              <a:gd name="txL" fmla="*/ 0 w 4"/>
              <a:gd name="txT" fmla="*/ 0 h 2"/>
              <a:gd name="txR" fmla="*/ 4 w 4"/>
              <a:gd name="txB" fmla="*/ 2 h 2"/>
            </a:gdLst>
            <a:ahLst/>
            <a:cxnLst>
              <a:cxn ang="0">
                <a:pos x="17859" y="0"/>
              </a:cxn>
              <a:cxn ang="0">
                <a:pos x="17859" y="11112"/>
              </a:cxn>
              <a:cxn ang="0">
                <a:pos x="5953" y="11112"/>
              </a:cxn>
              <a:cxn ang="0">
                <a:pos x="5953" y="0"/>
              </a:cxn>
              <a:cxn ang="0">
                <a:pos x="17859" y="0"/>
              </a:cxn>
            </a:cxnLst>
            <a:rect l="txL" t="txT" r="txR" b="txB"/>
            <a:pathLst>
              <a:path w="4" h="2">
                <a:moveTo>
                  <a:pt x="3" y="0"/>
                </a:moveTo>
                <a:cubicBezTo>
                  <a:pt x="3" y="1"/>
                  <a:pt x="4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Freeform 1850"/>
          <p:cNvSpPr/>
          <p:nvPr/>
        </p:nvSpPr>
        <p:spPr>
          <a:xfrm>
            <a:off x="8406130" y="4107815"/>
            <a:ext cx="20955" cy="2222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5556" y="11906"/>
              </a:cxn>
              <a:cxn ang="0">
                <a:pos x="11113" y="23812"/>
              </a:cxn>
              <a:cxn ang="0">
                <a:pos x="22225" y="11906"/>
              </a:cxn>
              <a:cxn ang="0">
                <a:pos x="11113" y="0"/>
              </a:cxn>
              <a:cxn ang="0">
                <a:pos x="5556" y="11906"/>
              </a:cxn>
            </a:cxnLst>
            <a:rect l="txL" t="txT" r="txR" b="txB"/>
            <a:pathLst>
              <a:path w="4" h="4">
                <a:moveTo>
                  <a:pt x="1" y="2"/>
                </a:move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1" y="0"/>
                  <a:pt x="1" y="2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Freeform 1851"/>
          <p:cNvSpPr/>
          <p:nvPr/>
        </p:nvSpPr>
        <p:spPr>
          <a:xfrm>
            <a:off x="8406130" y="4119245"/>
            <a:ext cx="22225" cy="16510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5953" y="5821"/>
              </a:cxn>
              <a:cxn ang="0">
                <a:pos x="11907" y="17462"/>
              </a:cxn>
              <a:cxn ang="0">
                <a:pos x="17860" y="11641"/>
              </a:cxn>
              <a:cxn ang="0">
                <a:pos x="17860" y="0"/>
              </a:cxn>
              <a:cxn ang="0">
                <a:pos x="5953" y="5821"/>
              </a:cxn>
            </a:cxnLst>
            <a:rect l="txL" t="txT" r="txR" b="txB"/>
            <a:pathLst>
              <a:path w="4" h="3">
                <a:moveTo>
                  <a:pt x="1" y="1"/>
                </a:moveTo>
                <a:cubicBezTo>
                  <a:pt x="0" y="2"/>
                  <a:pt x="1" y="3"/>
                  <a:pt x="2" y="3"/>
                </a:cubicBezTo>
                <a:cubicBezTo>
                  <a:pt x="2" y="3"/>
                  <a:pt x="3" y="3"/>
                  <a:pt x="3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reeform 1852"/>
          <p:cNvSpPr/>
          <p:nvPr/>
        </p:nvSpPr>
        <p:spPr>
          <a:xfrm>
            <a:off x="8406130" y="4130040"/>
            <a:ext cx="22225" cy="2222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5953" y="5953"/>
              </a:cxn>
              <a:cxn ang="0">
                <a:pos x="5953" y="17860"/>
              </a:cxn>
              <a:cxn ang="0">
                <a:pos x="23812" y="11907"/>
              </a:cxn>
              <a:cxn ang="0">
                <a:pos x="17859" y="0"/>
              </a:cxn>
              <a:cxn ang="0">
                <a:pos x="5953" y="5953"/>
              </a:cxn>
            </a:cxnLst>
            <a:rect l="txL" t="txT" r="txR" b="txB"/>
            <a:pathLst>
              <a:path w="4" h="4">
                <a:moveTo>
                  <a:pt x="1" y="1"/>
                </a:moveTo>
                <a:cubicBezTo>
                  <a:pt x="0" y="2"/>
                  <a:pt x="1" y="3"/>
                  <a:pt x="1" y="3"/>
                </a:cubicBezTo>
                <a:cubicBezTo>
                  <a:pt x="2" y="4"/>
                  <a:pt x="3" y="3"/>
                  <a:pt x="4" y="2"/>
                </a:cubicBezTo>
                <a:cubicBezTo>
                  <a:pt x="4" y="1"/>
                  <a:pt x="4" y="1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Freeform 1867"/>
          <p:cNvSpPr/>
          <p:nvPr/>
        </p:nvSpPr>
        <p:spPr>
          <a:xfrm>
            <a:off x="8144510" y="4206240"/>
            <a:ext cx="33020" cy="44450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2700" y="47625"/>
              </a:cxn>
              <a:cxn ang="0">
                <a:pos x="6350" y="41275"/>
              </a:cxn>
              <a:cxn ang="0">
                <a:pos x="17463" y="2381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23813"/>
              </a:cxn>
              <a:cxn ang="0">
                <a:pos x="12700" y="47625"/>
              </a:cxn>
            </a:cxnLst>
            <a:rect l="txL" t="txT" r="txR" b="txB"/>
            <a:pathLst>
              <a:path w="22" h="30">
                <a:moveTo>
                  <a:pt x="8" y="30"/>
                </a:moveTo>
                <a:lnTo>
                  <a:pt x="4" y="26"/>
                </a:lnTo>
                <a:lnTo>
                  <a:pt x="11" y="15"/>
                </a:lnTo>
                <a:lnTo>
                  <a:pt x="0" y="4"/>
                </a:lnTo>
                <a:lnTo>
                  <a:pt x="4" y="0"/>
                </a:lnTo>
                <a:lnTo>
                  <a:pt x="22" y="15"/>
                </a:lnTo>
                <a:lnTo>
                  <a:pt x="8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Freeform 1871"/>
          <p:cNvSpPr/>
          <p:nvPr/>
        </p:nvSpPr>
        <p:spPr>
          <a:xfrm>
            <a:off x="8406130" y="2362200"/>
            <a:ext cx="33020" cy="44450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7463" y="47625"/>
              </a:cxn>
              <a:cxn ang="0">
                <a:pos x="11113" y="41275"/>
              </a:cxn>
              <a:cxn ang="0">
                <a:pos x="23813" y="1746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17463"/>
              </a:cxn>
              <a:cxn ang="0">
                <a:pos x="17463" y="47625"/>
              </a:cxn>
            </a:cxnLst>
            <a:rect l="txL" t="txT" r="txR" b="txB"/>
            <a:pathLst>
              <a:path w="22" h="30">
                <a:moveTo>
                  <a:pt x="11" y="30"/>
                </a:moveTo>
                <a:lnTo>
                  <a:pt x="7" y="26"/>
                </a:lnTo>
                <a:lnTo>
                  <a:pt x="15" y="11"/>
                </a:lnTo>
                <a:lnTo>
                  <a:pt x="0" y="4"/>
                </a:lnTo>
                <a:lnTo>
                  <a:pt x="4" y="0"/>
                </a:lnTo>
                <a:lnTo>
                  <a:pt x="22" y="11"/>
                </a:lnTo>
                <a:lnTo>
                  <a:pt x="11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Freeform 1812"/>
          <p:cNvSpPr/>
          <p:nvPr/>
        </p:nvSpPr>
        <p:spPr>
          <a:xfrm>
            <a:off x="3757933" y="2282825"/>
            <a:ext cx="653416" cy="661670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rgbClr val="92D050"/>
          </a:solidFill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3920" y="2373386"/>
            <a:ext cx="2818131" cy="448744"/>
            <a:chOff x="883920" y="1869440"/>
            <a:chExt cx="2818131" cy="448744"/>
          </a:xfrm>
        </p:grpSpPr>
        <p:sp>
          <p:nvSpPr>
            <p:cNvPr id="49" name="TextBox 1956"/>
            <p:cNvSpPr/>
            <p:nvPr/>
          </p:nvSpPr>
          <p:spPr>
            <a:xfrm>
              <a:off x="2414631" y="1869440"/>
              <a:ext cx="1287420" cy="36061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83920" y="1888323"/>
              <a:ext cx="2713990" cy="42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参赛人数为三个人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038408" y="2011997"/>
            <a:ext cx="2115185" cy="4319905"/>
            <a:chOff x="4923155" y="1423670"/>
            <a:chExt cx="2115185" cy="4319905"/>
          </a:xfrm>
        </p:grpSpPr>
        <p:pic>
          <p:nvPicPr>
            <p:cNvPr id="58" name="图片 57" descr="手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3155" y="1423670"/>
              <a:ext cx="2115185" cy="4319905"/>
            </a:xfrm>
            <a:prstGeom prst="rect">
              <a:avLst/>
            </a:prstGeom>
          </p:spPr>
        </p:pic>
        <p:pic>
          <p:nvPicPr>
            <p:cNvPr id="59" name="图片 58" descr="D:\办公资源网录入\PPT录入素材\2.jpg2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039042" y="2343565"/>
              <a:ext cx="1963957" cy="2454910"/>
            </a:xfrm>
            <a:prstGeom prst="rect">
              <a:avLst/>
            </a:prstGeom>
          </p:spPr>
        </p:pic>
      </p:grpSp>
      <p:sp>
        <p:nvSpPr>
          <p:cNvPr id="65" name="Freeform 1812"/>
          <p:cNvSpPr/>
          <p:nvPr/>
        </p:nvSpPr>
        <p:spPr>
          <a:xfrm>
            <a:off x="3757933" y="4753855"/>
            <a:ext cx="653416" cy="661670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rgbClr val="92D050"/>
          </a:solidFill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83920" y="4844416"/>
            <a:ext cx="2818131" cy="818076"/>
            <a:chOff x="883920" y="1869440"/>
            <a:chExt cx="2818131" cy="818076"/>
          </a:xfrm>
        </p:grpSpPr>
        <p:sp>
          <p:nvSpPr>
            <p:cNvPr id="67" name="TextBox 1956"/>
            <p:cNvSpPr/>
            <p:nvPr/>
          </p:nvSpPr>
          <p:spPr>
            <a:xfrm>
              <a:off x="2414631" y="1869440"/>
              <a:ext cx="1287420" cy="36061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83920" y="1888323"/>
              <a:ext cx="2713990" cy="79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完成挑战即可获得奖章一枚。</a:t>
              </a:r>
            </a:p>
          </p:txBody>
        </p:sp>
      </p:grpSp>
      <p:sp>
        <p:nvSpPr>
          <p:cNvPr id="69" name="Freeform 1812"/>
          <p:cNvSpPr/>
          <p:nvPr/>
        </p:nvSpPr>
        <p:spPr>
          <a:xfrm>
            <a:off x="7293959" y="3518340"/>
            <a:ext cx="653416" cy="661670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rgbClr val="EE684F"/>
          </a:solidFill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087741" y="3444581"/>
            <a:ext cx="2713990" cy="818076"/>
            <a:chOff x="1485536" y="1869440"/>
            <a:chExt cx="2713990" cy="818076"/>
          </a:xfrm>
        </p:grpSpPr>
        <p:sp>
          <p:nvSpPr>
            <p:cNvPr id="71" name="TextBox 1956"/>
            <p:cNvSpPr/>
            <p:nvPr/>
          </p:nvSpPr>
          <p:spPr>
            <a:xfrm>
              <a:off x="2414631" y="1869440"/>
              <a:ext cx="1287420" cy="36061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85536" y="1888323"/>
              <a:ext cx="2713990" cy="79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三人站成横排，同时跳绳达到</a:t>
              </a:r>
              <a:r>
                <a:rPr lang="en-US" altLang="zh-CN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8</a:t>
              </a: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7915" y="2448361"/>
            <a:ext cx="1693627" cy="126936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 flipH="1">
            <a:off x="2816873" y="2235243"/>
            <a:ext cx="2822977" cy="3527497"/>
            <a:chOff x="4597043" y="612196"/>
            <a:chExt cx="2092176" cy="2614310"/>
          </a:xfrm>
        </p:grpSpPr>
        <p:sp>
          <p:nvSpPr>
            <p:cNvPr id="4" name="Rounded Rectangle 72"/>
            <p:cNvSpPr/>
            <p:nvPr/>
          </p:nvSpPr>
          <p:spPr>
            <a:xfrm>
              <a:off x="4597043" y="612196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EE684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06 </a:t>
              </a: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企鹅漫步</a:t>
              </a: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4597044" y="986846"/>
              <a:ext cx="2016509" cy="223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参赛人数为</a:t>
              </a:r>
              <a:r>
                <a:rPr lang="en-US" altLang="zh-CN" dirty="0"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ym typeface="Arial" panose="020B0604020202020204" pitchFamily="34" charset="0"/>
                </a:rPr>
                <a:t>个人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起点和终点各站</a:t>
              </a:r>
              <a:r>
                <a:rPr lang="en-US" altLang="zh-CN" dirty="0"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ym typeface="Arial" panose="020B0604020202020204" pitchFamily="34" charset="0"/>
                </a:rPr>
                <a:t>名队友，起点第一名队友用手抱球和腿夹球的方式将</a:t>
              </a:r>
              <a:r>
                <a:rPr lang="en-US" altLang="zh-CN" dirty="0"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ym typeface="Arial" panose="020B0604020202020204" pitchFamily="34" charset="0"/>
                </a:rPr>
                <a:t>个球夹住，呈企鹅状走路，运送到终点与下一名参赛者完成接力，比赛全程</a:t>
              </a:r>
              <a:r>
                <a:rPr lang="en-US" altLang="zh-CN" dirty="0">
                  <a:sym typeface="Arial" panose="020B0604020202020204" pitchFamily="34" charset="0"/>
                </a:rPr>
                <a:t>10</a:t>
              </a:r>
              <a:r>
                <a:rPr lang="zh-CN" altLang="en-US" dirty="0">
                  <a:sym typeface="Arial" panose="020B0604020202020204" pitchFamily="34" charset="0"/>
                </a:rPr>
                <a:t>米；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比赛中球没有掉落即可获得奖章一枚。</a:t>
              </a:r>
            </a:p>
          </p:txBody>
        </p:sp>
      </p:grpSp>
      <p:pic>
        <p:nvPicPr>
          <p:cNvPr id="10" name="图片 9" descr="D:\办公资源网录入\PPT录入素材\photo-1491841550275-ad7854e35ca6.jpgphoto-1491841550275-ad7854e35ca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28903" y="2432730"/>
            <a:ext cx="1695600" cy="1270635"/>
          </a:xfrm>
          <a:custGeom>
            <a:avLst/>
            <a:gdLst>
              <a:gd name="connsiteX0" fmla="*/ 539477 w 1078954"/>
              <a:gd name="connsiteY0" fmla="*/ 0 h 1078953"/>
              <a:gd name="connsiteX1" fmla="*/ 1078954 w 1078954"/>
              <a:gd name="connsiteY1" fmla="*/ 539477 h 1078953"/>
              <a:gd name="connsiteX2" fmla="*/ 648201 w 1078954"/>
              <a:gd name="connsiteY2" fmla="*/ 1067994 h 1078953"/>
              <a:gd name="connsiteX3" fmla="*/ 539487 w 1078954"/>
              <a:gd name="connsiteY3" fmla="*/ 1078953 h 1078953"/>
              <a:gd name="connsiteX4" fmla="*/ 539467 w 1078954"/>
              <a:gd name="connsiteY4" fmla="*/ 1078953 h 1078953"/>
              <a:gd name="connsiteX5" fmla="*/ 430754 w 1078954"/>
              <a:gd name="connsiteY5" fmla="*/ 1067994 h 1078953"/>
              <a:gd name="connsiteX6" fmla="*/ 0 w 1078954"/>
              <a:gd name="connsiteY6" fmla="*/ 539477 h 1078953"/>
              <a:gd name="connsiteX7" fmla="*/ 539477 w 1078954"/>
              <a:gd name="connsiteY7" fmla="*/ 0 h 107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4" h="1078953">
                <a:moveTo>
                  <a:pt x="539477" y="0"/>
                </a:moveTo>
                <a:cubicBezTo>
                  <a:pt x="837422" y="0"/>
                  <a:pt x="1078954" y="241532"/>
                  <a:pt x="1078954" y="539477"/>
                </a:cubicBezTo>
                <a:cubicBezTo>
                  <a:pt x="1078954" y="800179"/>
                  <a:pt x="894031" y="1017690"/>
                  <a:pt x="648201" y="1067994"/>
                </a:cubicBezTo>
                <a:lnTo>
                  <a:pt x="539487" y="1078953"/>
                </a:lnTo>
                <a:lnTo>
                  <a:pt x="539467" y="1078953"/>
                </a:lnTo>
                <a:lnTo>
                  <a:pt x="430754" y="1067994"/>
                </a:lnTo>
                <a:cubicBezTo>
                  <a:pt x="184923" y="1017690"/>
                  <a:pt x="0" y="800179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pic>
      <p:grpSp>
        <p:nvGrpSpPr>
          <p:cNvPr id="11" name="组合 10"/>
          <p:cNvGrpSpPr/>
          <p:nvPr/>
        </p:nvGrpSpPr>
        <p:grpSpPr>
          <a:xfrm flipH="1">
            <a:off x="8518337" y="2220247"/>
            <a:ext cx="2822977" cy="1459240"/>
            <a:chOff x="8708980" y="601083"/>
            <a:chExt cx="2092176" cy="1081476"/>
          </a:xfrm>
        </p:grpSpPr>
        <p:sp>
          <p:nvSpPr>
            <p:cNvPr id="12" name="Rounded Rectangle 72"/>
            <p:cNvSpPr/>
            <p:nvPr/>
          </p:nvSpPr>
          <p:spPr>
            <a:xfrm>
              <a:off x="8708980" y="601083"/>
              <a:ext cx="2092176" cy="296863"/>
            </a:xfrm>
            <a:prstGeom prst="roundRect">
              <a:avLst>
                <a:gd name="adj" fmla="val 2111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07 </a:t>
              </a: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趣味保龄球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8771480" y="975733"/>
              <a:ext cx="1967178" cy="7068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每人击三次；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三次之和在</a:t>
              </a:r>
              <a:r>
                <a:rPr lang="en-US" altLang="zh-CN" dirty="0">
                  <a:sym typeface="Arial" panose="020B0604020202020204" pitchFamily="34" charset="0"/>
                </a:rPr>
                <a:t>24</a:t>
              </a:r>
              <a:r>
                <a:rPr lang="zh-CN" altLang="en-US" dirty="0">
                  <a:sym typeface="Arial" panose="020B0604020202020204" pitchFamily="34" charset="0"/>
                </a:rPr>
                <a:t>个以上的，即可获得奖章一枚。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1777</Words>
  <Application>Microsoft Office PowerPoint</Application>
  <PresentationFormat>宽屏</PresentationFormat>
  <Paragraphs>188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Adobe Arabic</vt:lpstr>
      <vt:lpstr>Bebas Neue</vt:lpstr>
      <vt:lpstr>Dosis</vt:lpstr>
      <vt:lpstr>等线</vt:lpstr>
      <vt:lpstr>等线 Light</vt:lpstr>
      <vt:lpstr>方正姚体</vt:lpstr>
      <vt:lpstr>汉仪晓波美妍体简</vt:lpstr>
      <vt:lpstr>黑体</vt:lpstr>
      <vt:lpstr>华文宋体</vt:lpstr>
      <vt:lpstr>思源黑体 CN Normal</vt:lpstr>
      <vt:lpstr>宋体</vt:lpstr>
      <vt:lpstr>微软雅黑</vt:lpstr>
      <vt:lpstr>Agency FB</vt:lpstr>
      <vt:lpstr>Arial</vt:lpstr>
      <vt:lpstr>Edwardian Script ITC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2021-07-09T00:30:56Z</dcterms:created>
  <dcterms:modified xsi:type="dcterms:W3CDTF">2023-01-10T05:22:24Z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CF6D7E9FF0C94CC2B8CFCB9485710562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