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6" r:id="rId4"/>
    <p:sldId id="259" r:id="rId5"/>
    <p:sldId id="303" r:id="rId6"/>
    <p:sldId id="315" r:id="rId7"/>
    <p:sldId id="298" r:id="rId8"/>
    <p:sldId id="301" r:id="rId9"/>
    <p:sldId id="316" r:id="rId10"/>
    <p:sldId id="317" r:id="rId11"/>
    <p:sldId id="318" r:id="rId12"/>
    <p:sldId id="264" r:id="rId13"/>
    <p:sldId id="278" r:id="rId14"/>
    <p:sldId id="279" r:id="rId15"/>
    <p:sldId id="266" r:id="rId16"/>
    <p:sldId id="274" r:id="rId17"/>
    <p:sldId id="277" r:id="rId1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26" autoAdjust="0"/>
    <p:restoredTop sz="94506" autoAdjust="0"/>
  </p:normalViewPr>
  <p:slideViewPr>
    <p:cSldViewPr>
      <p:cViewPr>
        <p:scale>
          <a:sx n="96" d="100"/>
          <a:sy n="96" d="100"/>
        </p:scale>
        <p:origin x="-672" y="-8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E7DF7-CF41-45DE-85A8-38581513C0B3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43D59-943E-44A1-AE11-E6A3733284F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B6F020E-15E8-42F2-B425-1178A860555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fld id="{7D3DE2F8-D4B8-41A0-A03D-5ECE174F92CE}" type="slidenum">
              <a:rPr lang="zh-CN" altLang="en-US">
                <a:latin typeface="Calibri" panose="020F0502020204030204" pitchFamily="34" charset="0"/>
              </a:rPr>
              <a:t>1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F020E-15E8-42F2-B425-1178A86055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3787687-0785-42AE-9BCF-C3A89B86B5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6" y="204790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7CAB824-AFFE-431A-9CB2-FD5E4EE2BC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3"/>
            <a:ext cx="5486400" cy="42505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1B27A95-D79B-47FF-945A-5B986C2A99D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7D371D2-D329-48C6-A9A1-C8FB770FFF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5975"/>
            <a:ext cx="2057400" cy="3317081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5975"/>
            <a:ext cx="6019800" cy="331708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B9F4B05-C9EE-46BC-8FC8-E5AE8818AD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309"/>
            <a:ext cx="8229600" cy="8567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C256DD7-17C0-4F66-8C55-7DAB771745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058A973-D94A-494E-81C6-F82B13D9671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7259"/>
            <a:ext cx="4038600" cy="256579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7259"/>
            <a:ext cx="4038600" cy="256579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A99B53E-F9C1-4609-A383-C52F51584A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1" y="1631157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BAE3A37-5A74-43E1-982B-2CA86904C22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109"/>
            <a:ext cx="2133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109"/>
            <a:ext cx="2895600" cy="274026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109"/>
            <a:ext cx="2133600" cy="2740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0E8087F-96D0-4903-B560-8E0E8C9825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 rot="2700000">
            <a:off x="198598" y="118814"/>
            <a:ext cx="394702" cy="394702"/>
          </a:xfrm>
          <a:prstGeom prst="rect">
            <a:avLst/>
          </a:prstGeom>
          <a:solidFill>
            <a:srgbClr val="26A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2043" y="4989447"/>
            <a:ext cx="9144000" cy="154057"/>
          </a:xfrm>
          <a:prstGeom prst="rect">
            <a:avLst/>
          </a:prstGeom>
          <a:solidFill>
            <a:srgbClr val="0DA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 rot="2700000">
            <a:off x="107665" y="357807"/>
            <a:ext cx="372658" cy="372658"/>
          </a:xfrm>
          <a:prstGeom prst="rect">
            <a:avLst/>
          </a:prstGeom>
          <a:solidFill>
            <a:srgbClr val="FFC0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 rot="2700000">
            <a:off x="8459784" y="4657769"/>
            <a:ext cx="372658" cy="37265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 noChangeArrowheads="1"/>
          </p:cNvSpPr>
          <p:nvPr/>
        </p:nvSpPr>
        <p:spPr>
          <a:xfrm>
            <a:off x="946945" y="339502"/>
            <a:ext cx="1922462" cy="382692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zh-CN" altLang="en-US" sz="2000" b="1" dirty="0">
                <a:ea typeface="微软雅黑" panose="020B0503020204020204" pitchFamily="34" charset="-122"/>
                <a:cs typeface="+mj-cs"/>
              </a:rPr>
              <a:t>七年级下册</a:t>
            </a:r>
          </a:p>
        </p:txBody>
      </p:sp>
      <p:sp>
        <p:nvSpPr>
          <p:cNvPr id="14338" name="副标题 2"/>
          <p:cNvSpPr txBox="1">
            <a:spLocks noChangeArrowheads="1"/>
          </p:cNvSpPr>
          <p:nvPr/>
        </p:nvSpPr>
        <p:spPr bwMode="auto">
          <a:xfrm>
            <a:off x="0" y="1419623"/>
            <a:ext cx="9144000" cy="92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zh-CN" altLang="en-US" sz="4400" b="1" dirty="0" smtClean="0">
                <a:ea typeface="微软雅黑" panose="020B0503020204020204" pitchFamily="34" charset="-122"/>
              </a:rPr>
              <a:t>整</a:t>
            </a:r>
            <a:r>
              <a:rPr lang="zh-CN" altLang="en-US" sz="4400" b="1" dirty="0">
                <a:ea typeface="微软雅黑" panose="020B0503020204020204" pitchFamily="34" charset="-122"/>
              </a:rPr>
              <a:t>式的除法</a:t>
            </a:r>
            <a:endParaRPr lang="zh-CN" altLang="zh-CN" sz="5400" dirty="0"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393990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323532" y="214402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课堂探究</a:t>
            </a: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250830" y="694780"/>
            <a:ext cx="4537075" cy="49398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zh-CN" altLang="en-US" dirty="0">
                <a:ea typeface="微软雅黑" panose="020B0503020204020204" pitchFamily="34" charset="-122"/>
              </a:rPr>
              <a:t>、探究算法</a:t>
            </a:r>
            <a:endParaRPr lang="en-US" altLang="zh-CN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dirty="0"/>
              <a:t>(1) .                                          </a:t>
            </a:r>
            <a:r>
              <a:rPr lang="zh-CN" altLang="en-US" dirty="0">
                <a:ea typeface="微软雅黑" panose="020B0503020204020204" pitchFamily="34" charset="-122"/>
              </a:rPr>
              <a:t>（     ）</a:t>
            </a:r>
            <a:r>
              <a:rPr lang="en-US" altLang="zh-CN" dirty="0"/>
              <a:t>                   </a:t>
            </a: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(2).</a:t>
            </a:r>
            <a:r>
              <a:rPr lang="en-US" altLang="zh-CN" dirty="0"/>
              <a:t>                                            (      )     </a:t>
            </a: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(3).                                                (        )</a:t>
            </a:r>
            <a:endParaRPr lang="zh-CN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/>
              <a:t>  </a:t>
            </a:r>
            <a:r>
              <a:rPr lang="zh-CN" altLang="zh-CN" dirty="0"/>
              <a:t>　　　　</a:t>
            </a:r>
            <a:r>
              <a:rPr lang="en-US" altLang="zh-CN" dirty="0"/>
              <a:t>           </a:t>
            </a:r>
            <a:r>
              <a:rPr lang="zh-CN" altLang="zh-CN" dirty="0"/>
              <a:t>　</a:t>
            </a:r>
          </a:p>
          <a:p>
            <a:pPr>
              <a:defRPr/>
            </a:pPr>
            <a:r>
              <a:rPr lang="en-US" altLang="zh-CN" dirty="0"/>
              <a:t> </a:t>
            </a:r>
            <a:endParaRPr lang="zh-CN" altLang="zh-CN" dirty="0"/>
          </a:p>
          <a:p>
            <a:pPr>
              <a:defRPr/>
            </a:pPr>
            <a:r>
              <a:rPr lang="en-US" altLang="zh-CN" dirty="0"/>
              <a:t> </a:t>
            </a:r>
            <a:endParaRPr lang="zh-CN" altLang="zh-CN" dirty="0"/>
          </a:p>
          <a:p>
            <a:pPr>
              <a:defRPr/>
            </a:pPr>
            <a:endParaRPr lang="en-US" altLang="zh-CN" dirty="0"/>
          </a:p>
          <a:p>
            <a:pPr indent="266700">
              <a:lnSpc>
                <a:spcPct val="150000"/>
              </a:lnSpc>
              <a:defRPr/>
            </a:pPr>
            <a:endParaRPr lang="zh-CN" altLang="en-US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 </a:t>
            </a:r>
            <a:endParaRPr lang="zh-CN" altLang="zh-CN" dirty="0">
              <a:ea typeface="微软雅黑" panose="020B0503020204020204" pitchFamily="34" charset="-122"/>
            </a:endParaRPr>
          </a:p>
        </p:txBody>
      </p:sp>
      <p:sp>
        <p:nvSpPr>
          <p:cNvPr id="24579" name="矩形 15"/>
          <p:cNvSpPr>
            <a:spLocks noChangeArrowheads="1"/>
          </p:cNvSpPr>
          <p:nvPr/>
        </p:nvSpPr>
        <p:spPr bwMode="auto">
          <a:xfrm>
            <a:off x="1268415" y="4286776"/>
            <a:ext cx="229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aseline="30000"/>
              <a:t> </a:t>
            </a:r>
            <a:endParaRPr lang="zh-CN" altLang="en-US"/>
          </a:p>
        </p:txBody>
      </p:sp>
      <p:sp>
        <p:nvSpPr>
          <p:cNvPr id="24580" name="Rectangle 2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1" name="Rectangle 2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4572000" y="986860"/>
            <a:ext cx="5327650" cy="33855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  <a:defRPr/>
            </a:pPr>
            <a:r>
              <a:rPr lang="en-US" altLang="zh-CN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、仿照计算，</a:t>
            </a:r>
            <a:r>
              <a:rPr lang="zh-CN" altLang="en-US" sz="2000" dirty="0">
                <a:ea typeface="微软雅黑" panose="020B0503020204020204" pitchFamily="34" charset="-122"/>
              </a:rPr>
              <a:t>寻找规律</a:t>
            </a:r>
            <a:endParaRPr lang="en-US" altLang="zh-CN" sz="2000" dirty="0"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 (1)(10a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-15a)</a:t>
            </a:r>
            <a:r>
              <a:rPr lang="zh-CN" altLang="zh-CN" dirty="0">
                <a:ea typeface="微软雅黑" panose="020B0503020204020204" pitchFamily="34" charset="-122"/>
              </a:rPr>
              <a:t>÷</a:t>
            </a:r>
            <a:r>
              <a:rPr lang="en-US" altLang="zh-CN" dirty="0">
                <a:ea typeface="微软雅黑" panose="020B0503020204020204" pitchFamily="34" charset="-122"/>
              </a:rPr>
              <a:t>5a=</a:t>
            </a:r>
          </a:p>
          <a:p>
            <a:pPr>
              <a:lnSpc>
                <a:spcPct val="200000"/>
              </a:lnSpc>
              <a:defRPr/>
            </a:pP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    </a:t>
            </a:r>
            <a:r>
              <a:rPr lang="zh-CN" altLang="zh-CN" dirty="0">
                <a:ea typeface="微软雅黑" panose="020B0503020204020204" pitchFamily="34" charset="-122"/>
              </a:rPr>
              <a:t>）÷</a:t>
            </a:r>
            <a:r>
              <a:rPr lang="en-US" altLang="zh-CN" dirty="0">
                <a:ea typeface="微软雅黑" panose="020B0503020204020204" pitchFamily="34" charset="-122"/>
              </a:rPr>
              <a:t>5a- (     ) </a:t>
            </a:r>
            <a:r>
              <a:rPr lang="zh-CN" altLang="zh-CN" dirty="0">
                <a:ea typeface="微软雅黑" panose="020B0503020204020204" pitchFamily="34" charset="-122"/>
              </a:rPr>
              <a:t>÷</a:t>
            </a:r>
            <a:r>
              <a:rPr lang="en-US" altLang="zh-CN" dirty="0">
                <a:ea typeface="微软雅黑" panose="020B0503020204020204" pitchFamily="34" charset="-122"/>
              </a:rPr>
              <a:t>5a=(          )</a:t>
            </a:r>
            <a:r>
              <a:rPr lang="zh-CN" altLang="zh-CN" dirty="0">
                <a:ea typeface="微软雅黑" panose="020B0503020204020204" pitchFamily="34" charset="-122"/>
              </a:rPr>
              <a:t>；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(2)(35a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-28a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+7a)</a:t>
            </a:r>
            <a:r>
              <a:rPr lang="zh-CN" altLang="zh-CN" dirty="0">
                <a:ea typeface="微软雅黑" panose="020B0503020204020204" pitchFamily="34" charset="-122"/>
              </a:rPr>
              <a:t>÷</a:t>
            </a:r>
            <a:r>
              <a:rPr lang="en-US" altLang="zh-CN" dirty="0">
                <a:ea typeface="微软雅黑" panose="020B0503020204020204" pitchFamily="34" charset="-122"/>
              </a:rPr>
              <a:t>(7a)= </a:t>
            </a:r>
          </a:p>
          <a:p>
            <a:pPr>
              <a:lnSpc>
                <a:spcPct val="200000"/>
              </a:lnSpc>
              <a:defRPr/>
            </a:pP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    </a:t>
            </a:r>
            <a:r>
              <a:rPr lang="zh-CN" altLang="zh-CN" dirty="0">
                <a:ea typeface="微软雅黑" panose="020B0503020204020204" pitchFamily="34" charset="-122"/>
              </a:rPr>
              <a:t>）÷</a:t>
            </a:r>
            <a:r>
              <a:rPr lang="en-US" altLang="zh-CN" dirty="0">
                <a:ea typeface="微软雅黑" panose="020B0503020204020204" pitchFamily="34" charset="-122"/>
              </a:rPr>
              <a:t>7a- (     ) </a:t>
            </a:r>
            <a:r>
              <a:rPr lang="zh-CN" altLang="zh-CN" dirty="0">
                <a:ea typeface="微软雅黑" panose="020B0503020204020204" pitchFamily="34" charset="-122"/>
              </a:rPr>
              <a:t>÷</a:t>
            </a:r>
            <a:r>
              <a:rPr lang="en-US" altLang="zh-CN" dirty="0">
                <a:ea typeface="微软雅黑" panose="020B0503020204020204" pitchFamily="34" charset="-122"/>
              </a:rPr>
              <a:t>7a+(     ) </a:t>
            </a:r>
            <a:r>
              <a:rPr lang="zh-CN" altLang="zh-CN" dirty="0">
                <a:ea typeface="微软雅黑" panose="020B0503020204020204" pitchFamily="34" charset="-122"/>
              </a:rPr>
              <a:t>÷</a:t>
            </a:r>
            <a:r>
              <a:rPr lang="en-US" altLang="zh-CN" dirty="0">
                <a:ea typeface="微软雅黑" panose="020B0503020204020204" pitchFamily="34" charset="-122"/>
              </a:rPr>
              <a:t>7a 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=(                   )</a:t>
            </a:r>
            <a:r>
              <a:rPr lang="zh-CN" altLang="en-US" dirty="0">
                <a:ea typeface="微软雅黑" panose="020B0503020204020204" pitchFamily="34" charset="-122"/>
              </a:rPr>
              <a:t>。</a:t>
            </a:r>
            <a:r>
              <a:rPr lang="en-US" altLang="zh-CN" sz="2000" dirty="0">
                <a:ea typeface="微软雅黑" panose="020B0503020204020204" pitchFamily="34" charset="-122"/>
              </a:rPr>
              <a:t>           </a:t>
            </a:r>
            <a:r>
              <a:rPr lang="en-US" altLang="zh-CN" sz="2000" u="sng" dirty="0">
                <a:ea typeface="微软雅黑" panose="020B0503020204020204" pitchFamily="34" charset="-122"/>
              </a:rPr>
              <a:t>              </a:t>
            </a:r>
            <a:endParaRPr lang="en-US" altLang="zh-CN" sz="2000" dirty="0">
              <a:ea typeface="微软雅黑" panose="020B0503020204020204" pitchFamily="34" charset="-122"/>
            </a:endParaRPr>
          </a:p>
        </p:txBody>
      </p:sp>
      <p:sp>
        <p:nvSpPr>
          <p:cNvPr id="24583" name="Rectangle 4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4" name="Rectangle 4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5" name="Rectangle 3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6" name="Rectangle 3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7" name="Rectangle 3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8" name="Rectangle 3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89" name="Rectangle 4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0" name="Rectangle 4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1" name="Rectangle 4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2" name="矩形 77"/>
          <p:cNvSpPr>
            <a:spLocks noChangeArrowheads="1"/>
          </p:cNvSpPr>
          <p:nvPr/>
        </p:nvSpPr>
        <p:spPr bwMode="auto">
          <a:xfrm>
            <a:off x="2051050" y="500806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ea typeface="微软雅黑" panose="020B0503020204020204" pitchFamily="34" charset="-122"/>
              </a:rPr>
              <a:t>探究二</a:t>
            </a:r>
            <a:r>
              <a:rPr lang="zh-CN" altLang="en-US">
                <a:ea typeface="微软雅黑" panose="020B0503020204020204" pitchFamily="34" charset="-122"/>
              </a:rPr>
              <a:t>：</a:t>
            </a:r>
            <a:r>
              <a:rPr lang="zh-CN" altLang="en-US" b="1">
                <a:ea typeface="微软雅黑" panose="020B0503020204020204" pitchFamily="34" charset="-122"/>
              </a:rPr>
              <a:t>多</a:t>
            </a:r>
            <a:r>
              <a:rPr lang="zh-CN" altLang="zh-CN" b="1">
                <a:ea typeface="微软雅黑" panose="020B0503020204020204" pitchFamily="34" charset="-122"/>
              </a:rPr>
              <a:t>项式除以单项式的推导过程</a:t>
            </a:r>
            <a:r>
              <a:rPr lang="zh-CN" altLang="zh-CN" b="1"/>
              <a:t>：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4593" name="Rectangle 4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4" name="Rectangle 3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5" name="Rectangle 3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6" name="Rectangle 3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7" name="Rectangle 4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8" name="Rectangle 4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599" name="Rectangle 4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600" name="Rectangle 48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4601" name="Rectangle 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4602" name="Object 8"/>
          <p:cNvGraphicFramePr>
            <a:graphicFrameLocks noChangeAspect="1"/>
          </p:cNvGraphicFramePr>
          <p:nvPr/>
        </p:nvGraphicFramePr>
        <p:xfrm>
          <a:off x="827088" y="1715025"/>
          <a:ext cx="2819400" cy="302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6" r:id="rId3" imgW="2070100" imgH="254000" progId="Equation.DSMT4">
                  <p:embed/>
                </p:oleObj>
              </mc:Choice>
              <mc:Fallback>
                <p:oleObj r:id="rId3" imgW="2070100" imgH="254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715025"/>
                        <a:ext cx="2819400" cy="3023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3" name="Rectangle 1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4604" name="Object 10"/>
          <p:cNvGraphicFramePr>
            <a:graphicFrameLocks noChangeAspect="1"/>
          </p:cNvGraphicFramePr>
          <p:nvPr/>
        </p:nvGraphicFramePr>
        <p:xfrm>
          <a:off x="985838" y="2571753"/>
          <a:ext cx="2355850" cy="357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7" r:id="rId5" imgW="1879600" imgH="254000" progId="Equation.DSMT4">
                  <p:embed/>
                </p:oleObj>
              </mc:Choice>
              <mc:Fallback>
                <p:oleObj r:id="rId5" imgW="1879600" imgH="254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571753"/>
                        <a:ext cx="2355850" cy="3574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5" name="Rectangle 1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4606" name="Object 12"/>
          <p:cNvGraphicFramePr>
            <a:graphicFrameLocks noChangeAspect="1"/>
          </p:cNvGraphicFramePr>
          <p:nvPr/>
        </p:nvGraphicFramePr>
        <p:xfrm>
          <a:off x="811218" y="3357609"/>
          <a:ext cx="3195637" cy="292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8" r:id="rId7" imgW="2438400" imgH="254000" progId="Equation.DSMT4">
                  <p:embed/>
                </p:oleObj>
              </mc:Choice>
              <mc:Fallback>
                <p:oleObj r:id="rId7" imgW="2438400" imgH="254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8" y="3357609"/>
                        <a:ext cx="3195637" cy="2929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7" name="TextBox 65"/>
          <p:cNvSpPr txBox="1">
            <a:spLocks noChangeArrowheads="1"/>
          </p:cNvSpPr>
          <p:nvPr/>
        </p:nvSpPr>
        <p:spPr bwMode="auto">
          <a:xfrm>
            <a:off x="2051050" y="1642582"/>
            <a:ext cx="649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ad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088" name="矩形 66"/>
          <p:cNvSpPr>
            <a:spLocks noChangeArrowheads="1"/>
          </p:cNvSpPr>
          <p:nvPr/>
        </p:nvSpPr>
        <p:spPr bwMode="auto">
          <a:xfrm>
            <a:off x="2771776" y="1715025"/>
            <a:ext cx="4796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bd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089" name="矩形 67"/>
          <p:cNvSpPr>
            <a:spLocks noChangeArrowheads="1"/>
          </p:cNvSpPr>
          <p:nvPr/>
        </p:nvSpPr>
        <p:spPr bwMode="auto">
          <a:xfrm>
            <a:off x="3708402" y="1642582"/>
            <a:ext cx="63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a+d</a:t>
            </a:r>
            <a:endParaRPr lang="zh-CN" altLang="en-US">
              <a:solidFill>
                <a:srgbClr val="FF0000"/>
              </a:solidFill>
            </a:endParaRPr>
          </a:p>
        </p:txBody>
      </p:sp>
      <p:graphicFrame>
        <p:nvGraphicFramePr>
          <p:cNvPr id="2053" name="Object 14"/>
          <p:cNvGraphicFramePr>
            <a:graphicFrameLocks noChangeAspect="1"/>
          </p:cNvGraphicFramePr>
          <p:nvPr/>
        </p:nvGraphicFramePr>
        <p:xfrm>
          <a:off x="1924050" y="2581200"/>
          <a:ext cx="254000" cy="314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59" r:id="rId9" imgW="254000" imgH="203200" progId="Equation.DSMT4">
                  <p:embed/>
                </p:oleObj>
              </mc:Choice>
              <mc:Fallback>
                <p:oleObj r:id="rId9" imgW="254000" imgH="203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2581200"/>
                        <a:ext cx="254000" cy="3149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5"/>
          <p:cNvGraphicFramePr>
            <a:graphicFrameLocks noChangeAspect="1"/>
          </p:cNvGraphicFramePr>
          <p:nvPr/>
        </p:nvGraphicFramePr>
        <p:xfrm>
          <a:off x="2597150" y="2581200"/>
          <a:ext cx="349250" cy="23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0" r:id="rId11" imgW="266065" imgH="177800" progId="Equation.DSMT4">
                  <p:embed/>
                </p:oleObj>
              </mc:Choice>
              <mc:Fallback>
                <p:oleObj r:id="rId11" imgW="266065" imgH="177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150" y="2581200"/>
                        <a:ext cx="349250" cy="23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6"/>
          <p:cNvGraphicFramePr>
            <a:graphicFrameLocks noChangeAspect="1"/>
          </p:cNvGraphicFramePr>
          <p:nvPr/>
        </p:nvGraphicFramePr>
        <p:xfrm>
          <a:off x="3635380" y="2571751"/>
          <a:ext cx="633413" cy="23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1" r:id="rId13" imgW="481965" imgH="177800" progId="Equation.DSMT4">
                  <p:embed/>
                </p:oleObj>
              </mc:Choice>
              <mc:Fallback>
                <p:oleObj r:id="rId13" imgW="481965" imgH="177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0" y="2571751"/>
                        <a:ext cx="633413" cy="231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17"/>
          <p:cNvGraphicFramePr>
            <a:graphicFrameLocks noChangeAspect="1"/>
          </p:cNvGraphicFramePr>
          <p:nvPr/>
        </p:nvGraphicFramePr>
        <p:xfrm>
          <a:off x="2268538" y="3357608"/>
          <a:ext cx="347662" cy="327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2" r:id="rId15" imgW="241300" imgH="228600" progId="Equation.DSMT4">
                  <p:embed/>
                </p:oleObj>
              </mc:Choice>
              <mc:Fallback>
                <p:oleObj r:id="rId15" imgW="24130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357608"/>
                        <a:ext cx="347662" cy="327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62" name="Object 18"/>
          <p:cNvGraphicFramePr>
            <a:graphicFrameLocks noChangeAspect="1"/>
          </p:cNvGraphicFramePr>
          <p:nvPr/>
        </p:nvGraphicFramePr>
        <p:xfrm>
          <a:off x="2700338" y="3428477"/>
          <a:ext cx="260350" cy="225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3" r:id="rId17" imgW="190500" imgH="165100" progId="Equation.DSMT4">
                  <p:embed/>
                </p:oleObj>
              </mc:Choice>
              <mc:Fallback>
                <p:oleObj r:id="rId17" imgW="190500" imgH="1651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428477"/>
                        <a:ext cx="260350" cy="2252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63" name="Object 19"/>
          <p:cNvGraphicFramePr>
            <a:graphicFrameLocks noChangeAspect="1"/>
          </p:cNvGraphicFramePr>
          <p:nvPr/>
        </p:nvGraphicFramePr>
        <p:xfrm>
          <a:off x="3563938" y="3428475"/>
          <a:ext cx="239712" cy="163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4" r:id="rId19" imgW="190500" imgH="165100" progId="Equation.DSMT4">
                  <p:embed/>
                </p:oleObj>
              </mc:Choice>
              <mc:Fallback>
                <p:oleObj r:id="rId19" imgW="190500" imgH="1651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428475"/>
                        <a:ext cx="239712" cy="1637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64" name="Object 20"/>
          <p:cNvGraphicFramePr>
            <a:graphicFrameLocks noChangeAspect="1"/>
          </p:cNvGraphicFramePr>
          <p:nvPr/>
        </p:nvGraphicFramePr>
        <p:xfrm>
          <a:off x="3995743" y="3357608"/>
          <a:ext cx="587375" cy="327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5" r:id="rId21" imgW="406400" imgH="228600" progId="Equation.DSMT4">
                  <p:embed/>
                </p:oleObj>
              </mc:Choice>
              <mc:Fallback>
                <p:oleObj r:id="rId21" imgW="40640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43" y="3357608"/>
                        <a:ext cx="587375" cy="327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矩形 75"/>
          <p:cNvSpPr>
            <a:spLocks noChangeArrowheads="1"/>
          </p:cNvSpPr>
          <p:nvPr/>
        </p:nvSpPr>
        <p:spPr bwMode="auto">
          <a:xfrm>
            <a:off x="4716466" y="2214257"/>
            <a:ext cx="67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10a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7" name="矩形 76"/>
          <p:cNvSpPr>
            <a:spLocks noChangeArrowheads="1"/>
          </p:cNvSpPr>
          <p:nvPr/>
        </p:nvSpPr>
        <p:spPr bwMode="auto">
          <a:xfrm>
            <a:off x="5940430" y="2214257"/>
            <a:ext cx="5822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15a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79" name="矩形 78"/>
          <p:cNvSpPr>
            <a:spLocks noChangeArrowheads="1"/>
          </p:cNvSpPr>
          <p:nvPr/>
        </p:nvSpPr>
        <p:spPr bwMode="auto">
          <a:xfrm>
            <a:off x="7235830" y="2214257"/>
            <a:ext cx="6815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2a-3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0" name="矩形 79"/>
          <p:cNvSpPr>
            <a:spLocks noChangeArrowheads="1"/>
          </p:cNvSpPr>
          <p:nvPr/>
        </p:nvSpPr>
        <p:spPr bwMode="auto">
          <a:xfrm>
            <a:off x="4716467" y="3286738"/>
            <a:ext cx="67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35a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1" name="矩形 80"/>
          <p:cNvSpPr>
            <a:spLocks noChangeArrowheads="1"/>
          </p:cNvSpPr>
          <p:nvPr/>
        </p:nvSpPr>
        <p:spPr bwMode="auto">
          <a:xfrm>
            <a:off x="5940430" y="3286738"/>
            <a:ext cx="8883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28a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 </a:t>
            </a:r>
            <a:r>
              <a:rPr lang="zh-CN" altLang="zh-CN">
                <a:ea typeface="微软雅黑" panose="020B0503020204020204" pitchFamily="34" charset="-122"/>
              </a:rPr>
              <a:t>÷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2" name="矩形 81"/>
          <p:cNvSpPr>
            <a:spLocks noChangeArrowheads="1"/>
          </p:cNvSpPr>
          <p:nvPr/>
        </p:nvSpPr>
        <p:spPr bwMode="auto">
          <a:xfrm>
            <a:off x="7164389" y="3286738"/>
            <a:ext cx="4475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7a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83" name="矩形 82"/>
          <p:cNvSpPr>
            <a:spLocks noChangeArrowheads="1"/>
          </p:cNvSpPr>
          <p:nvPr/>
        </p:nvSpPr>
        <p:spPr bwMode="auto">
          <a:xfrm>
            <a:off x="5003802" y="3856839"/>
            <a:ext cx="12747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5a</a:t>
            </a:r>
            <a:r>
              <a:rPr lang="en-US" altLang="zh-CN" baseline="300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 -4a+1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7" grpId="0"/>
      <p:bldP spid="2088" grpId="0"/>
      <p:bldP spid="2089" grpId="0"/>
      <p:bldP spid="76" grpId="0"/>
      <p:bldP spid="77" grpId="0"/>
      <p:bldP spid="79" grpId="0"/>
      <p:bldP spid="80" grpId="0"/>
      <p:bldP spid="81" grpId="0"/>
      <p:bldP spid="82" grpId="0"/>
      <p:bldP spid="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课堂探究</a:t>
            </a:r>
          </a:p>
        </p:txBody>
      </p:sp>
      <p:pic>
        <p:nvPicPr>
          <p:cNvPr id="25602" name="图片 4" descr="20080328122616161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5463" y="3357608"/>
            <a:ext cx="2108200" cy="151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5"/>
          <p:cNvSpPr>
            <a:spLocks noGrp="1" noChangeArrowheads="1"/>
          </p:cNvSpPr>
          <p:nvPr/>
        </p:nvSpPr>
        <p:spPr bwMode="auto">
          <a:xfrm>
            <a:off x="-180975" y="1357531"/>
            <a:ext cx="5614988" cy="168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150000"/>
              </a:lnSpc>
            </a:pPr>
            <a:endParaRPr lang="zh-CN" altLang="en-US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3559" name="矩形 2"/>
          <p:cNvSpPr>
            <a:spLocks noChangeArrowheads="1"/>
          </p:cNvSpPr>
          <p:nvPr/>
        </p:nvSpPr>
        <p:spPr bwMode="auto">
          <a:xfrm>
            <a:off x="1266830" y="919721"/>
            <a:ext cx="50339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b="1" dirty="0">
                <a:ea typeface="微软雅黑" panose="020B0503020204020204" pitchFamily="34" charset="-122"/>
              </a:rPr>
              <a:t>探究（</a:t>
            </a:r>
            <a:r>
              <a:rPr lang="zh-CN" altLang="en-US" b="1" dirty="0">
                <a:ea typeface="微软雅黑" panose="020B0503020204020204" pitchFamily="34" charset="-122"/>
              </a:rPr>
              <a:t>二</a:t>
            </a:r>
            <a:r>
              <a:rPr lang="zh-CN" altLang="zh-CN" b="1" dirty="0">
                <a:ea typeface="微软雅黑" panose="020B0503020204020204" pitchFamily="34" charset="-122"/>
              </a:rPr>
              <a:t>）</a:t>
            </a:r>
            <a:r>
              <a:rPr lang="zh-CN" altLang="zh-CN" dirty="0">
                <a:ea typeface="微软雅黑" panose="020B0503020204020204" pitchFamily="34" charset="-122"/>
              </a:rPr>
              <a:t>：</a:t>
            </a:r>
            <a:r>
              <a:rPr lang="zh-CN" altLang="en-US" b="1" dirty="0">
                <a:ea typeface="微软雅黑" panose="020B0503020204020204" pitchFamily="34" charset="-122"/>
              </a:rPr>
              <a:t>多</a:t>
            </a:r>
            <a:r>
              <a:rPr lang="zh-CN" altLang="zh-CN" b="1" dirty="0">
                <a:ea typeface="微软雅黑" panose="020B0503020204020204" pitchFamily="34" charset="-122"/>
              </a:rPr>
              <a:t>项式除以单项式</a:t>
            </a:r>
            <a:r>
              <a:rPr lang="zh-CN" altLang="en-US" b="1" dirty="0">
                <a:ea typeface="微软雅黑" panose="020B0503020204020204" pitchFamily="34" charset="-122"/>
              </a:rPr>
              <a:t>小结</a:t>
            </a:r>
            <a:r>
              <a:rPr lang="en-US" altLang="zh-CN" b="1" dirty="0">
                <a:ea typeface="微软雅黑" panose="020B0503020204020204" pitchFamily="34" charset="-122"/>
              </a:rPr>
              <a:t>:</a:t>
            </a:r>
            <a:endParaRPr lang="zh-CN" altLang="en-US" b="1" dirty="0">
              <a:ea typeface="微软雅黑" panose="020B0503020204020204" pitchFamily="34" charset="-122"/>
            </a:endParaRP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5" name="TextBox 7"/>
          <p:cNvSpPr txBox="1">
            <a:spLocks noChangeArrowheads="1"/>
          </p:cNvSpPr>
          <p:nvPr/>
        </p:nvSpPr>
        <p:spPr bwMode="auto">
          <a:xfrm>
            <a:off x="1301750" y="1823693"/>
            <a:ext cx="6553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zh-CN" b="1" dirty="0">
                <a:ea typeface="微软雅黑" panose="020B0503020204020204" pitchFamily="34" charset="-122"/>
              </a:rPr>
              <a:t>多项式除以单项式，先把这个多项式的每一项分别除以单项式，再把所得的商相加。</a:t>
            </a:r>
          </a:p>
        </p:txBody>
      </p:sp>
      <p:sp>
        <p:nvSpPr>
          <p:cNvPr id="25607" name="Rectangle 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76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26626" name="图片 3" descr="20080328122618768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30" y="2926095"/>
            <a:ext cx="2847975" cy="205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流程图: 可选过程 29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sp>
        <p:nvSpPr>
          <p:cNvPr id="26628" name="TextBox 8"/>
          <p:cNvSpPr txBox="1">
            <a:spLocks noChangeArrowheads="1"/>
          </p:cNvSpPr>
          <p:nvPr/>
        </p:nvSpPr>
        <p:spPr bwMode="auto">
          <a:xfrm>
            <a:off x="1835150" y="1785894"/>
            <a:ext cx="51117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000">
                <a:solidFill>
                  <a:srgbClr val="FF0000"/>
                </a:solidFill>
                <a:ea typeface="微软雅黑" panose="020B0503020204020204" pitchFamily="34" charset="-122"/>
              </a:rPr>
              <a:t>解：</a:t>
            </a:r>
            <a:endParaRPr lang="zh-CN" altLang="en-US" sz="20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6629" name="TextBox 10"/>
          <p:cNvSpPr txBox="1">
            <a:spLocks noChangeArrowheads="1"/>
          </p:cNvSpPr>
          <p:nvPr/>
        </p:nvSpPr>
        <p:spPr bwMode="auto">
          <a:xfrm>
            <a:off x="1547818" y="785857"/>
            <a:ext cx="2160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zh-CN" altLang="en-US" b="1">
                <a:ea typeface="微软雅黑" panose="020B0503020204020204" pitchFamily="34" charset="-122"/>
              </a:rPr>
              <a:t>例一、计算</a:t>
            </a:r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26632" name="组合 10"/>
          <p:cNvGrpSpPr/>
          <p:nvPr/>
        </p:nvGrpSpPr>
        <p:grpSpPr bwMode="auto">
          <a:xfrm>
            <a:off x="1547818" y="1286661"/>
            <a:ext cx="6911975" cy="677108"/>
            <a:chOff x="1547813" y="1296988"/>
            <a:chExt cx="6911975" cy="682541"/>
          </a:xfrm>
        </p:grpSpPr>
        <p:sp>
          <p:nvSpPr>
            <p:cNvPr id="26633" name="TextBox 11"/>
            <p:cNvSpPr txBox="1">
              <a:spLocks noChangeArrowheads="1"/>
            </p:cNvSpPr>
            <p:nvPr/>
          </p:nvSpPr>
          <p:spPr bwMode="auto">
            <a:xfrm>
              <a:off x="1547813" y="1296988"/>
              <a:ext cx="6911975" cy="682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微软雅黑" panose="020B0503020204020204" pitchFamily="34" charset="-122"/>
                  <a:ea typeface="宋体" panose="02010600030101010101" pitchFamily="2" charset="-122"/>
                </a:defRPr>
              </a:lvl9pPr>
            </a:lstStyle>
            <a:p>
              <a:r>
                <a:rPr lang="zh-CN" altLang="en-US">
                  <a:ea typeface="微软雅黑" panose="020B0503020204020204" pitchFamily="34" charset="-122"/>
                </a:rPr>
                <a:t>   </a:t>
              </a:r>
              <a:r>
                <a:rPr lang="en-US" altLang="zh-CN" sz="2000">
                  <a:ea typeface="微软雅黑" panose="020B0503020204020204" pitchFamily="34" charset="-122"/>
                </a:rPr>
                <a:t>(1)                         </a:t>
              </a:r>
              <a:r>
                <a:rPr lang="zh-CN" altLang="zh-CN" sz="2000">
                  <a:ea typeface="微软雅黑" panose="020B0503020204020204" pitchFamily="34" charset="-122"/>
                </a:rPr>
                <a:t>÷</a:t>
              </a:r>
              <a:r>
                <a:rPr lang="pt-BR" altLang="zh-CN" sz="2000">
                  <a:ea typeface="微软雅黑" panose="020B0503020204020204" pitchFamily="34" charset="-122"/>
                </a:rPr>
                <a:t>(-3xy)</a:t>
              </a:r>
              <a:endParaRPr lang="en-US" altLang="zh-CN" sz="2000">
                <a:ea typeface="微软雅黑" panose="020B0503020204020204" pitchFamily="34" charset="-122"/>
              </a:endParaRPr>
            </a:p>
            <a:p>
              <a:r>
                <a:rPr lang="en-US" altLang="zh-CN"/>
                <a:t> </a:t>
              </a:r>
              <a:endParaRPr lang="zh-CN" altLang="en-US"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26634" name="Picture 397"/>
            <p:cNvGraphicFramePr>
              <a:graphicFrameLocks noChangeAspect="1"/>
            </p:cNvGraphicFramePr>
            <p:nvPr/>
          </p:nvGraphicFramePr>
          <p:xfrm>
            <a:off x="2195513" y="1296988"/>
            <a:ext cx="1843087" cy="574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4" r:id="rId4" imgW="1371600" imgH="431800" progId="Equation.DSMT4">
                    <p:embed/>
                  </p:oleObj>
                </mc:Choice>
                <mc:Fallback>
                  <p:oleObj r:id="rId4" imgW="1371600" imgH="431800" progId="Equation.DSMT4">
                    <p:embed/>
                    <p:pic>
                      <p:nvPicPr>
                        <p:cNvPr id="0" name="Picture 3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clrChange>
                            <a:clrFrom>
                              <a:srgbClr val="FEFDFC"/>
                            </a:clrFrom>
                            <a:clrTo>
                              <a:srgbClr val="FEFDFC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5513" y="1296988"/>
                          <a:ext cx="1843087" cy="574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2339975" y="1856763"/>
          <a:ext cx="4535488" cy="1644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r:id="rId6" imgW="2844800" imgH="812800" progId="Equation.DSMT4">
                  <p:embed/>
                </p:oleObj>
              </mc:Choice>
              <mc:Fallback>
                <p:oleObj r:id="rId6" imgW="2844800" imgH="812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856763"/>
                        <a:ext cx="4535488" cy="1644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5"/>
          <p:cNvSpPr>
            <a:spLocks noChangeArrowheads="1"/>
          </p:cNvSpPr>
          <p:nvPr/>
        </p:nvSpPr>
        <p:spPr bwMode="auto">
          <a:xfrm>
            <a:off x="4" y="219337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27650" name="Picture 17" descr="2008032812262054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850" y="3634784"/>
            <a:ext cx="1652588" cy="1192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1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2" name="Rectangle 23"/>
          <p:cNvSpPr>
            <a:spLocks noChangeArrowheads="1"/>
          </p:cNvSpPr>
          <p:nvPr/>
        </p:nvSpPr>
        <p:spPr bwMode="auto">
          <a:xfrm>
            <a:off x="4" y="26889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27653" name="Rectangle 47"/>
          <p:cNvSpPr>
            <a:spLocks noChangeArrowheads="1"/>
          </p:cNvSpPr>
          <p:nvPr/>
        </p:nvSpPr>
        <p:spPr bwMode="auto">
          <a:xfrm>
            <a:off x="4" y="141224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4" name="Rectangle 48"/>
          <p:cNvSpPr>
            <a:spLocks noChangeArrowheads="1"/>
          </p:cNvSpPr>
          <p:nvPr/>
        </p:nvSpPr>
        <p:spPr bwMode="auto">
          <a:xfrm>
            <a:off x="4" y="162957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zh-CN" altLang="zh-CN"/>
          </a:p>
        </p:txBody>
      </p:sp>
      <p:sp>
        <p:nvSpPr>
          <p:cNvPr id="54" name="流程图: 可选过程 53"/>
          <p:cNvSpPr/>
          <p:nvPr/>
        </p:nvSpPr>
        <p:spPr>
          <a:xfrm>
            <a:off x="395540" y="214402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pic>
        <p:nvPicPr>
          <p:cNvPr id="27656" name="Picture 21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53561"/>
            <a:ext cx="19050" cy="28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7" name="Rectangle 2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8" name="Rectangle 3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9" name="Rectangle 43"/>
          <p:cNvSpPr>
            <a:spLocks noChangeArrowheads="1"/>
          </p:cNvSpPr>
          <p:nvPr/>
        </p:nvSpPr>
        <p:spPr bwMode="auto">
          <a:xfrm>
            <a:off x="3" y="412792"/>
            <a:ext cx="70403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133350" eaLnBrk="0" hangingPunct="0"/>
            <a:endParaRPr lang="es-ES" altLang="zh-CN" sz="1000"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indent="133350" eaLnBrk="0" hangingPunct="0"/>
            <a:r>
              <a:rPr lang="es-ES" altLang="zh-CN" sz="1000">
                <a:latin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s-ES" sz="1000">
                <a:latin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endParaRPr lang="zh-CN" altLang="es-ES" sz="900"/>
          </a:p>
          <a:p>
            <a:pPr indent="133350" eaLnBrk="0" hangingPunct="0"/>
            <a:r>
              <a:rPr lang="zh-CN" altLang="es-ES" sz="100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es-ES" altLang="zh-CN"/>
          </a:p>
        </p:txBody>
      </p:sp>
      <p:sp>
        <p:nvSpPr>
          <p:cNvPr id="27660" name="Rectangle 5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61" name="TextBox 30"/>
          <p:cNvSpPr txBox="1">
            <a:spLocks noChangeArrowheads="1"/>
          </p:cNvSpPr>
          <p:nvPr/>
        </p:nvSpPr>
        <p:spPr bwMode="auto">
          <a:xfrm>
            <a:off x="900118" y="856728"/>
            <a:ext cx="7488237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 fontAlgn="ctr">
              <a:lnSpc>
                <a:spcPct val="200000"/>
              </a:lnSpc>
            </a:pPr>
            <a:r>
              <a:rPr lang="en-US" altLang="zh-CN" b="1" dirty="0">
                <a:ea typeface="微软雅黑" panose="020B0503020204020204" pitchFamily="34" charset="-122"/>
              </a:rPr>
              <a:t>1.</a:t>
            </a:r>
            <a:r>
              <a:rPr lang="zh-CN" altLang="zh-CN" dirty="0">
                <a:ea typeface="微软雅黑" panose="020B0503020204020204" pitchFamily="34" charset="-122"/>
              </a:rPr>
              <a:t>下列算式中</a:t>
            </a:r>
            <a:r>
              <a:rPr lang="en-US" altLang="zh-CN" dirty="0">
                <a:ea typeface="微软雅黑" panose="020B0503020204020204" pitchFamily="34" charset="-122"/>
              </a:rPr>
              <a:t>,</a:t>
            </a:r>
            <a:r>
              <a:rPr lang="zh-CN" altLang="zh-CN" dirty="0">
                <a:ea typeface="微软雅黑" panose="020B0503020204020204" pitchFamily="34" charset="-122"/>
              </a:rPr>
              <a:t>不正确的是</a:t>
            </a:r>
            <a:r>
              <a:rPr lang="en-US" altLang="zh-CN" dirty="0">
                <a:ea typeface="微软雅黑" panose="020B0503020204020204" pitchFamily="34" charset="-122"/>
              </a:rPr>
              <a:t>(        )</a:t>
            </a:r>
            <a:endParaRPr lang="zh-CN" altLang="zh-CN" dirty="0">
              <a:ea typeface="微软雅黑" panose="020B0503020204020204" pitchFamily="34" charset="-122"/>
            </a:endParaRPr>
          </a:p>
          <a:p>
            <a:pPr fontAlgn="ctr">
              <a:lnSpc>
                <a:spcPct val="200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  A.(</a:t>
            </a:r>
            <a:r>
              <a:rPr lang="zh-CN" altLang="zh-CN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12a</a:t>
            </a:r>
            <a:r>
              <a:rPr lang="en-US" altLang="zh-CN" baseline="30000" dirty="0">
                <a:ea typeface="微软雅黑" panose="020B0503020204020204" pitchFamily="34" charset="-122"/>
              </a:rPr>
              <a:t>5</a:t>
            </a:r>
            <a:r>
              <a:rPr lang="en-US" altLang="zh-CN" dirty="0">
                <a:ea typeface="微软雅黑" panose="020B0503020204020204" pitchFamily="34" charset="-122"/>
              </a:rPr>
              <a:t>b)÷(</a:t>
            </a:r>
            <a:r>
              <a:rPr lang="zh-CN" altLang="zh-CN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3ab)=4a</a:t>
            </a:r>
            <a:r>
              <a:rPr lang="en-US" altLang="zh-CN" baseline="30000" dirty="0">
                <a:ea typeface="微软雅黑" panose="020B0503020204020204" pitchFamily="34" charset="-122"/>
              </a:rPr>
              <a:t>4</a:t>
            </a:r>
            <a:r>
              <a:rPr lang="en-US" altLang="zh-CN" dirty="0">
                <a:ea typeface="微软雅黑" panose="020B0503020204020204" pitchFamily="34" charset="-122"/>
              </a:rPr>
              <a:t>      B.9x</a:t>
            </a:r>
            <a:r>
              <a:rPr lang="en-US" altLang="zh-CN" baseline="30000" dirty="0">
                <a:ea typeface="微软雅黑" panose="020B0503020204020204" pitchFamily="34" charset="-122"/>
              </a:rPr>
              <a:t>m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n</a:t>
            </a:r>
            <a:r>
              <a:rPr lang="zh-CN" altLang="zh-CN" baseline="30000" dirty="0">
                <a:ea typeface="微软雅黑" panose="020B0503020204020204" pitchFamily="34" charset="-122"/>
              </a:rPr>
              <a:t>－</a:t>
            </a:r>
            <a:r>
              <a:rPr lang="en-US" altLang="zh-CN" baseline="30000" dirty="0">
                <a:ea typeface="微软雅黑" panose="020B0503020204020204" pitchFamily="34" charset="-122"/>
              </a:rPr>
              <a:t>1</a:t>
            </a:r>
            <a:r>
              <a:rPr lang="en-US" altLang="zh-CN" dirty="0">
                <a:ea typeface="微软雅黑" panose="020B0503020204020204" pitchFamily="34" charset="-122"/>
              </a:rPr>
              <a:t>÷ </a:t>
            </a:r>
            <a:r>
              <a:rPr lang="en-US" altLang="zh-CN" dirty="0" err="1">
                <a:ea typeface="微软雅黑" panose="020B0503020204020204" pitchFamily="34" charset="-122"/>
              </a:rPr>
              <a:t>x</a:t>
            </a:r>
            <a:r>
              <a:rPr lang="en-US" altLang="zh-CN" baseline="30000" dirty="0" err="1">
                <a:ea typeface="微软雅黑" panose="020B0503020204020204" pitchFamily="34" charset="-122"/>
              </a:rPr>
              <a:t>m</a:t>
            </a:r>
            <a:r>
              <a:rPr lang="zh-CN" altLang="zh-CN" baseline="30000" dirty="0">
                <a:ea typeface="微软雅黑" panose="020B0503020204020204" pitchFamily="34" charset="-122"/>
              </a:rPr>
              <a:t>－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n</a:t>
            </a:r>
            <a:r>
              <a:rPr lang="zh-CN" altLang="zh-CN" baseline="30000" dirty="0">
                <a:ea typeface="微软雅黑" panose="020B0503020204020204" pitchFamily="34" charset="-122"/>
              </a:rPr>
              <a:t>－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=27x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endParaRPr lang="zh-CN" altLang="zh-CN" dirty="0">
              <a:ea typeface="微软雅黑" panose="020B0503020204020204" pitchFamily="34" charset="-122"/>
            </a:endParaRPr>
          </a:p>
          <a:p>
            <a:pPr fontAlgn="ctr">
              <a:lnSpc>
                <a:spcPct val="200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  C. a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b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÷ </a:t>
            </a:r>
            <a:r>
              <a:rPr lang="en-US" altLang="zh-CN" dirty="0" err="1">
                <a:ea typeface="微软雅黑" panose="020B0503020204020204" pitchFamily="34" charset="-122"/>
              </a:rPr>
              <a:t>ab</a:t>
            </a:r>
            <a:r>
              <a:rPr lang="en-US" altLang="zh-CN" dirty="0">
                <a:ea typeface="微软雅黑" panose="020B0503020204020204" pitchFamily="34" charset="-122"/>
              </a:rPr>
              <a:t>= ab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                   </a:t>
            </a:r>
            <a:r>
              <a:rPr lang="en-US" altLang="zh-CN" dirty="0" err="1">
                <a:ea typeface="微软雅黑" panose="020B0503020204020204" pitchFamily="34" charset="-122"/>
              </a:rPr>
              <a:t>D.x</a:t>
            </a:r>
            <a:r>
              <a:rPr lang="en-US" altLang="zh-CN" dirty="0">
                <a:ea typeface="微软雅黑" panose="020B0503020204020204" pitchFamily="34" charset="-122"/>
              </a:rPr>
              <a:t>(x</a:t>
            </a:r>
            <a:r>
              <a:rPr lang="zh-CN" altLang="zh-CN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y)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÷(y</a:t>
            </a:r>
            <a:r>
              <a:rPr lang="zh-CN" altLang="zh-CN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x)=</a:t>
            </a:r>
            <a:r>
              <a:rPr lang="zh-CN" altLang="zh-CN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x(x</a:t>
            </a:r>
            <a:r>
              <a:rPr lang="zh-CN" altLang="zh-CN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y)</a:t>
            </a:r>
            <a:endParaRPr lang="zh-CN" altLang="zh-CN" dirty="0">
              <a:ea typeface="微软雅黑" panose="020B0503020204020204" pitchFamily="34" charset="-122"/>
            </a:endParaRPr>
          </a:p>
          <a:p>
            <a:pPr fontAlgn="ctr">
              <a:lnSpc>
                <a:spcPct val="200000"/>
              </a:lnSpc>
            </a:pPr>
            <a:r>
              <a:rPr lang="en-US" altLang="zh-CN" b="1" dirty="0">
                <a:ea typeface="微软雅黑" panose="020B0503020204020204" pitchFamily="34" charset="-122"/>
              </a:rPr>
              <a:t>2.</a:t>
            </a:r>
            <a:r>
              <a:rPr lang="zh-CN" altLang="zh-CN" dirty="0">
                <a:ea typeface="微软雅黑" panose="020B0503020204020204" pitchFamily="34" charset="-122"/>
              </a:rPr>
              <a:t>已知</a:t>
            </a:r>
            <a:r>
              <a:rPr lang="en-US" altLang="zh-CN" dirty="0">
                <a:ea typeface="微软雅黑" panose="020B0503020204020204" pitchFamily="34" charset="-122"/>
              </a:rPr>
              <a:t>8a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b</a:t>
            </a:r>
            <a:r>
              <a:rPr lang="en-US" altLang="zh-CN" baseline="30000" dirty="0">
                <a:ea typeface="微软雅黑" panose="020B0503020204020204" pitchFamily="34" charset="-122"/>
              </a:rPr>
              <a:t>m</a:t>
            </a:r>
            <a:r>
              <a:rPr lang="en-US" altLang="zh-CN" dirty="0">
                <a:ea typeface="微软雅黑" panose="020B0503020204020204" pitchFamily="34" charset="-122"/>
              </a:rPr>
              <a:t>÷8a</a:t>
            </a:r>
            <a:r>
              <a:rPr lang="en-US" altLang="zh-CN" baseline="30000" dirty="0">
                <a:ea typeface="微软雅黑" panose="020B0503020204020204" pitchFamily="34" charset="-122"/>
              </a:rPr>
              <a:t>n</a:t>
            </a:r>
            <a:r>
              <a:rPr lang="en-US" altLang="zh-CN" dirty="0">
                <a:ea typeface="微软雅黑" panose="020B0503020204020204" pitchFamily="34" charset="-122"/>
              </a:rPr>
              <a:t>b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=b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zh-CN" dirty="0">
                <a:ea typeface="微软雅黑" panose="020B0503020204020204" pitchFamily="34" charset="-122"/>
              </a:rPr>
              <a:t>，那么</a:t>
            </a:r>
            <a:r>
              <a:rPr lang="en-US" altLang="zh-CN" dirty="0">
                <a:ea typeface="微软雅黑" panose="020B0503020204020204" pitchFamily="34" charset="-122"/>
              </a:rPr>
              <a:t>m</a:t>
            </a:r>
            <a:r>
              <a:rPr lang="zh-CN" altLang="zh-CN" dirty="0"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ea typeface="微软雅黑" panose="020B0503020204020204" pitchFamily="34" charset="-122"/>
              </a:rPr>
              <a:t>n</a:t>
            </a:r>
            <a:r>
              <a:rPr lang="zh-CN" altLang="zh-CN" dirty="0">
                <a:ea typeface="微软雅黑" panose="020B0503020204020204" pitchFamily="34" charset="-122"/>
              </a:rPr>
              <a:t>的取值为</a:t>
            </a:r>
            <a:r>
              <a:rPr lang="en-US" altLang="zh-CN" dirty="0">
                <a:ea typeface="微软雅黑" panose="020B0503020204020204" pitchFamily="34" charset="-122"/>
              </a:rPr>
              <a:t>(        )</a:t>
            </a:r>
            <a:endParaRPr lang="zh-CN" altLang="zh-CN" dirty="0">
              <a:ea typeface="微软雅黑" panose="020B0503020204020204" pitchFamily="34" charset="-122"/>
            </a:endParaRPr>
          </a:p>
          <a:p>
            <a:pPr fontAlgn="ctr">
              <a:lnSpc>
                <a:spcPct val="200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  </a:t>
            </a:r>
            <a:r>
              <a:rPr lang="en-US" altLang="zh-CN" dirty="0" err="1">
                <a:ea typeface="微软雅黑" panose="020B0503020204020204" pitchFamily="34" charset="-122"/>
              </a:rPr>
              <a:t>A.m</a:t>
            </a:r>
            <a:r>
              <a:rPr lang="en-US" altLang="zh-CN" dirty="0">
                <a:ea typeface="微软雅黑" panose="020B0503020204020204" pitchFamily="34" charset="-122"/>
              </a:rPr>
              <a:t>=4</a:t>
            </a:r>
            <a:r>
              <a:rPr lang="zh-CN" altLang="zh-CN" dirty="0"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ea typeface="微软雅黑" panose="020B0503020204020204" pitchFamily="34" charset="-122"/>
              </a:rPr>
              <a:t>n=3	 </a:t>
            </a:r>
            <a:r>
              <a:rPr lang="en-US" altLang="zh-CN" dirty="0" err="1">
                <a:ea typeface="微软雅黑" panose="020B0503020204020204" pitchFamily="34" charset="-122"/>
              </a:rPr>
              <a:t>B.m</a:t>
            </a:r>
            <a:r>
              <a:rPr lang="en-US" altLang="zh-CN" dirty="0">
                <a:ea typeface="微软雅黑" panose="020B0503020204020204" pitchFamily="34" charset="-122"/>
              </a:rPr>
              <a:t>=4</a:t>
            </a:r>
            <a:r>
              <a:rPr lang="zh-CN" altLang="zh-CN" dirty="0"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ea typeface="微软雅黑" panose="020B0503020204020204" pitchFamily="34" charset="-122"/>
              </a:rPr>
              <a:t>n=1	</a:t>
            </a:r>
            <a:r>
              <a:rPr lang="en-US" altLang="zh-CN" dirty="0" err="1">
                <a:ea typeface="微软雅黑" panose="020B0503020204020204" pitchFamily="34" charset="-122"/>
              </a:rPr>
              <a:t>C.m</a:t>
            </a:r>
            <a:r>
              <a:rPr lang="en-US" altLang="zh-CN" dirty="0">
                <a:ea typeface="微软雅黑" panose="020B0503020204020204" pitchFamily="34" charset="-122"/>
              </a:rPr>
              <a:t>=1，n=3   </a:t>
            </a:r>
            <a:r>
              <a:rPr lang="en-US" altLang="zh-CN" dirty="0" err="1">
                <a:ea typeface="微软雅黑" panose="020B0503020204020204" pitchFamily="34" charset="-122"/>
              </a:rPr>
              <a:t>D.m</a:t>
            </a:r>
            <a:r>
              <a:rPr lang="en-US" altLang="zh-CN" dirty="0">
                <a:ea typeface="微软雅黑" panose="020B0503020204020204" pitchFamily="34" charset="-122"/>
              </a:rPr>
              <a:t>=2，n=3</a:t>
            </a:r>
            <a:endParaRPr lang="zh-CN" altLang="zh-CN" dirty="0">
              <a:ea typeface="微软雅黑" panose="020B0503020204020204" pitchFamily="34" charset="-122"/>
            </a:endParaRPr>
          </a:p>
          <a:p>
            <a:endParaRPr lang="zh-CN" altLang="en-US" sz="1600" dirty="0"/>
          </a:p>
        </p:txBody>
      </p:sp>
      <p:sp>
        <p:nvSpPr>
          <p:cNvPr id="24592" name="矩形 31"/>
          <p:cNvSpPr>
            <a:spLocks noChangeArrowheads="1"/>
          </p:cNvSpPr>
          <p:nvPr/>
        </p:nvSpPr>
        <p:spPr bwMode="auto">
          <a:xfrm>
            <a:off x="3779840" y="1214220"/>
            <a:ext cx="340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zh-CN" b="1">
                <a:solidFill>
                  <a:srgbClr val="FF0000"/>
                </a:solidFill>
              </a:rPr>
              <a:t>C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4593" name="矩形 32"/>
          <p:cNvSpPr>
            <a:spLocks noChangeArrowheads="1"/>
          </p:cNvSpPr>
          <p:nvPr/>
        </p:nvSpPr>
        <p:spPr bwMode="auto">
          <a:xfrm>
            <a:off x="5795965" y="2809555"/>
            <a:ext cx="3577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zh-CN" b="1">
                <a:solidFill>
                  <a:srgbClr val="FF0000"/>
                </a:solidFill>
              </a:rPr>
              <a:t>A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2" grpId="0"/>
      <p:bldP spid="245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9"/>
          <p:cNvSpPr>
            <a:spLocks noChangeArrowheads="1"/>
          </p:cNvSpPr>
          <p:nvPr/>
        </p:nvSpPr>
        <p:spPr bwMode="auto">
          <a:xfrm>
            <a:off x="4" y="190675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8674" name="Rectangle 11"/>
          <p:cNvSpPr>
            <a:spLocks noChangeArrowheads="1"/>
          </p:cNvSpPr>
          <p:nvPr/>
        </p:nvSpPr>
        <p:spPr bwMode="auto">
          <a:xfrm>
            <a:off x="4" y="190675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28675" name="Picture 17" descr="2008032812262054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64388" y="3521392"/>
            <a:ext cx="1865312" cy="134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Rectangle 2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77" name="Rectangle 1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78" name="Rectangle 18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79" name="Rectangle 20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0" name="Rectangle 2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1" name="Rectangle 2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2" name="Rectangle 2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3" name="Rectangle 3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4" name="Rectangle 32"/>
          <p:cNvSpPr>
            <a:spLocks noChangeArrowheads="1"/>
          </p:cNvSpPr>
          <p:nvPr/>
        </p:nvSpPr>
        <p:spPr bwMode="auto">
          <a:xfrm>
            <a:off x="2" y="73568"/>
            <a:ext cx="21833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900"/>
              <a:t> </a:t>
            </a:r>
            <a:endParaRPr lang="zh-CN" altLang="en-US"/>
          </a:p>
        </p:txBody>
      </p:sp>
      <p:sp>
        <p:nvSpPr>
          <p:cNvPr id="28685" name="Rectangle 38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6" name="Rectangle 40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684218" y="1454599"/>
            <a:ext cx="8459787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/>
              <a:t> </a:t>
            </a:r>
            <a:endParaRPr lang="zh-CN" altLang="zh-CN" dirty="0">
              <a:ea typeface="微软雅黑" panose="020B0503020204020204" pitchFamily="34" charset="-122"/>
            </a:endParaRPr>
          </a:p>
          <a:p>
            <a:pPr indent="66675" eaLnBrk="0" hangingPunct="0">
              <a:lnSpc>
                <a:spcPct val="150000"/>
              </a:lnSpc>
              <a:defRPr/>
            </a:pPr>
            <a:endParaRPr lang="pt-BR" altLang="zh-CN" sz="2000" dirty="0">
              <a:ea typeface="微软雅黑" panose="020B0503020204020204" pitchFamily="34" charset="-122"/>
            </a:endParaRPr>
          </a:p>
          <a:p>
            <a:pPr indent="66675" eaLnBrk="0" hangingPunct="0">
              <a:lnSpc>
                <a:spcPct val="150000"/>
              </a:lnSpc>
              <a:defRPr/>
            </a:pPr>
            <a:endParaRPr lang="en-US" altLang="zh-CN" sz="2000" dirty="0">
              <a:ea typeface="微软雅黑" panose="020B0503020204020204" pitchFamily="34" charset="-122"/>
            </a:endParaRPr>
          </a:p>
          <a:p>
            <a:pPr indent="66675" eaLnBrk="0" hangingPunct="0">
              <a:lnSpc>
                <a:spcPct val="150000"/>
              </a:lnSpc>
              <a:defRPr/>
            </a:pPr>
            <a:endParaRPr lang="zh-CN" altLang="zh-CN" sz="2000" b="1" dirty="0">
              <a:ea typeface="微软雅黑" panose="020B0503020204020204" pitchFamily="34" charset="-122"/>
            </a:endParaRPr>
          </a:p>
          <a:p>
            <a:pPr indent="66675" eaLnBrk="0" hangingPunct="0">
              <a:lnSpc>
                <a:spcPct val="150000"/>
              </a:lnSpc>
              <a:buFontTx/>
              <a:buNone/>
              <a:defRPr/>
            </a:pPr>
            <a:endParaRPr lang="en-US" altLang="zh-CN" dirty="0">
              <a:ea typeface="微软雅黑" panose="020B0503020204020204" pitchFamily="34" charset="-122"/>
            </a:endParaRPr>
          </a:p>
        </p:txBody>
      </p:sp>
      <p:sp>
        <p:nvSpPr>
          <p:cNvPr id="28688" name="Rectangle 2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89" name="Rectangle 2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8690" name="矩形 26"/>
          <p:cNvSpPr>
            <a:spLocks noChangeArrowheads="1"/>
          </p:cNvSpPr>
          <p:nvPr/>
        </p:nvSpPr>
        <p:spPr bwMode="auto">
          <a:xfrm>
            <a:off x="6227763" y="2355995"/>
            <a:ext cx="253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zh-CN"/>
              <a:t> </a:t>
            </a:r>
            <a:endParaRPr lang="zh-CN" altLang="en-US"/>
          </a:p>
        </p:txBody>
      </p:sp>
      <p:sp>
        <p:nvSpPr>
          <p:cNvPr id="28691" name="Rectangle 26"/>
          <p:cNvSpPr>
            <a:spLocks noChangeArrowheads="1"/>
          </p:cNvSpPr>
          <p:nvPr/>
        </p:nvSpPr>
        <p:spPr bwMode="auto">
          <a:xfrm>
            <a:off x="1042990" y="756146"/>
            <a:ext cx="613661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127000" eaLnBrk="0" fontAlgn="ctr" hangingPunct="0">
              <a:lnSpc>
                <a:spcPct val="200000"/>
              </a:lnSpc>
            </a:pPr>
            <a:r>
              <a:rPr lang="en-US" altLang="zh-CN" b="1" dirty="0">
                <a:ea typeface="微软雅黑" panose="020B0503020204020204" pitchFamily="34" charset="-122"/>
              </a:rPr>
              <a:t>3.</a:t>
            </a:r>
            <a:r>
              <a:rPr lang="zh-CN" altLang="en-US" dirty="0">
                <a:ea typeface="微软雅黑" panose="020B0503020204020204" pitchFamily="34" charset="-122"/>
              </a:rPr>
              <a:t>长方形的面积为</a:t>
            </a:r>
            <a:r>
              <a:rPr lang="en-US" altLang="zh-CN" dirty="0">
                <a:ea typeface="微软雅黑" panose="020B0503020204020204" pitchFamily="34" charset="-122"/>
              </a:rPr>
              <a:t>4a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6ab+2a</a:t>
            </a:r>
            <a:r>
              <a:rPr lang="zh-CN" altLang="en-US" dirty="0">
                <a:ea typeface="微软雅黑" panose="020B0503020204020204" pitchFamily="34" charset="-122"/>
              </a:rPr>
              <a:t>，若它的一个边长为</a:t>
            </a:r>
            <a:r>
              <a:rPr lang="en-US" altLang="zh-CN" dirty="0">
                <a:ea typeface="微软雅黑" panose="020B0503020204020204" pitchFamily="34" charset="-122"/>
              </a:rPr>
              <a:t>2a</a:t>
            </a:r>
            <a:r>
              <a:rPr lang="zh-CN" altLang="en-US" dirty="0">
                <a:ea typeface="微软雅黑" panose="020B0503020204020204" pitchFamily="34" charset="-122"/>
              </a:rPr>
              <a:t>，</a:t>
            </a:r>
            <a:endParaRPr lang="en-US" altLang="zh-CN" dirty="0">
              <a:ea typeface="微软雅黑" panose="020B0503020204020204" pitchFamily="34" charset="-122"/>
            </a:endParaRPr>
          </a:p>
          <a:p>
            <a:pPr indent="127000" eaLnBrk="0" fontAlgn="ctr" hangingPunct="0">
              <a:lnSpc>
                <a:spcPct val="200000"/>
              </a:lnSpc>
            </a:pPr>
            <a:r>
              <a:rPr lang="zh-CN" altLang="en-US" dirty="0">
                <a:ea typeface="微软雅黑" panose="020B0503020204020204" pitchFamily="34" charset="-122"/>
              </a:rPr>
              <a:t>则它的周长是</a:t>
            </a:r>
            <a:r>
              <a:rPr lang="en-US" altLang="zh-CN" dirty="0">
                <a:ea typeface="微软雅黑" panose="020B0503020204020204" pitchFamily="34" charset="-122"/>
              </a:rPr>
              <a:t>_____.</a:t>
            </a:r>
          </a:p>
          <a:p>
            <a:pPr indent="127000" eaLnBrk="0" fontAlgn="ctr" hangingPunct="0">
              <a:lnSpc>
                <a:spcPct val="200000"/>
              </a:lnSpc>
            </a:pPr>
            <a:r>
              <a:rPr lang="en-US" altLang="zh-CN" b="1" dirty="0">
                <a:ea typeface="微软雅黑" panose="020B0503020204020204" pitchFamily="34" charset="-122"/>
              </a:rPr>
              <a:t>4.</a:t>
            </a:r>
            <a:r>
              <a:rPr lang="zh-CN" altLang="en-US" dirty="0">
                <a:ea typeface="微软雅黑" panose="020B0503020204020204" pitchFamily="34" charset="-122"/>
              </a:rPr>
              <a:t>先化简，再求值：</a:t>
            </a:r>
            <a:r>
              <a:rPr lang="en-US" altLang="zh-CN" dirty="0">
                <a:ea typeface="微软雅黑" panose="020B0503020204020204" pitchFamily="34" charset="-122"/>
              </a:rPr>
              <a:t>(</a:t>
            </a:r>
            <a:r>
              <a:rPr lang="en-US" altLang="zh-CN" dirty="0" err="1">
                <a:ea typeface="微软雅黑" panose="020B0503020204020204" pitchFamily="34" charset="-122"/>
              </a:rPr>
              <a:t>x+y</a:t>
            </a:r>
            <a:r>
              <a:rPr lang="en-US" altLang="zh-CN" dirty="0">
                <a:ea typeface="微软雅黑" panose="020B0503020204020204" pitchFamily="34" charset="-122"/>
              </a:rPr>
              <a:t>)(x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y)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(4x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8xy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)÷2xy</a:t>
            </a:r>
            <a:r>
              <a:rPr lang="zh-CN" altLang="en-US" dirty="0">
                <a:ea typeface="微软雅黑" panose="020B0503020204020204" pitchFamily="34" charset="-122"/>
              </a:rPr>
              <a:t>，</a:t>
            </a:r>
            <a:endParaRPr lang="en-US" altLang="zh-CN" dirty="0">
              <a:ea typeface="微软雅黑" panose="020B0503020204020204" pitchFamily="34" charset="-122"/>
            </a:endParaRPr>
          </a:p>
          <a:p>
            <a:pPr indent="127000" eaLnBrk="0" fontAlgn="ctr" hangingPunct="0">
              <a:lnSpc>
                <a:spcPct val="200000"/>
              </a:lnSpc>
            </a:pPr>
            <a:r>
              <a:rPr lang="zh-CN" altLang="en-US" dirty="0">
                <a:ea typeface="微软雅黑" panose="020B0503020204020204" pitchFamily="34" charset="-122"/>
              </a:rPr>
              <a:t>其中</a:t>
            </a:r>
            <a:r>
              <a:rPr lang="en-US" altLang="zh-CN" dirty="0">
                <a:ea typeface="微软雅黑" panose="020B0503020204020204" pitchFamily="34" charset="-122"/>
              </a:rPr>
              <a:t>x=1,y=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3.</a:t>
            </a: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843213" y="1570139"/>
            <a:ext cx="12041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8a-6b+2</a:t>
            </a:r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1763718" y="3214296"/>
            <a:ext cx="56165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/>
              <a:t> </a:t>
            </a:r>
            <a:r>
              <a:rPr lang="zh-CN" altLang="zh-CN">
                <a:solidFill>
                  <a:srgbClr val="FF0000"/>
                </a:solidFill>
                <a:ea typeface="微软雅黑" panose="020B0503020204020204" pitchFamily="34" charset="-122"/>
              </a:rPr>
              <a:t>解析：原式</a:t>
            </a:r>
            <a:r>
              <a:rPr lang="pt-BR" altLang="zh-CN">
                <a:solidFill>
                  <a:srgbClr val="FF0000"/>
                </a:solidFill>
              </a:rPr>
              <a:t>=</a:t>
            </a:r>
            <a:r>
              <a:rPr lang="en-US" altLang="zh-CN">
                <a:solidFill>
                  <a:srgbClr val="FF0000"/>
                </a:solidFill>
              </a:rPr>
              <a:t>x</a:t>
            </a:r>
            <a:r>
              <a:rPr lang="en-US" altLang="zh-CN" baseline="30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-y</a:t>
            </a:r>
            <a:r>
              <a:rPr lang="en-US" altLang="zh-CN" baseline="30000">
                <a:solidFill>
                  <a:srgbClr val="FF0000"/>
                </a:solidFill>
              </a:rPr>
              <a:t>2</a:t>
            </a:r>
            <a:r>
              <a:rPr lang="zh-CN" altLang="zh-CN">
                <a:solidFill>
                  <a:srgbClr val="FF0000"/>
                </a:solidFill>
              </a:rPr>
              <a:t>－</a:t>
            </a:r>
            <a:r>
              <a:rPr lang="en-US" altLang="zh-CN">
                <a:solidFill>
                  <a:srgbClr val="FF0000"/>
                </a:solidFill>
              </a:rPr>
              <a:t>(4x</a:t>
            </a:r>
            <a:r>
              <a:rPr lang="en-US" altLang="zh-CN" baseline="30000">
                <a:solidFill>
                  <a:srgbClr val="FF0000"/>
                </a:solidFill>
              </a:rPr>
              <a:t>3</a:t>
            </a:r>
            <a:r>
              <a:rPr lang="en-US" altLang="zh-CN">
                <a:solidFill>
                  <a:srgbClr val="FF0000"/>
                </a:solidFill>
              </a:rPr>
              <a:t>y÷2xy</a:t>
            </a:r>
            <a:r>
              <a:rPr lang="zh-CN" altLang="zh-CN">
                <a:solidFill>
                  <a:srgbClr val="FF0000"/>
                </a:solidFill>
              </a:rPr>
              <a:t>－</a:t>
            </a:r>
            <a:r>
              <a:rPr lang="en-US" altLang="zh-CN">
                <a:solidFill>
                  <a:srgbClr val="FF0000"/>
                </a:solidFill>
              </a:rPr>
              <a:t>8xy</a:t>
            </a:r>
            <a:r>
              <a:rPr lang="en-US" altLang="zh-CN" baseline="30000">
                <a:solidFill>
                  <a:srgbClr val="FF0000"/>
                </a:solidFill>
              </a:rPr>
              <a:t>3</a:t>
            </a:r>
            <a:r>
              <a:rPr lang="en-US" altLang="zh-CN">
                <a:solidFill>
                  <a:srgbClr val="FF0000"/>
                </a:solidFill>
              </a:rPr>
              <a:t>÷2xy)</a:t>
            </a:r>
          </a:p>
          <a:p>
            <a:r>
              <a:rPr lang="en-US" altLang="zh-CN">
                <a:solidFill>
                  <a:srgbClr val="FF0000"/>
                </a:solidFill>
              </a:rPr>
              <a:t>= x</a:t>
            </a:r>
            <a:r>
              <a:rPr lang="en-US" altLang="zh-CN" baseline="30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-y</a:t>
            </a:r>
            <a:r>
              <a:rPr lang="en-US" altLang="zh-CN" baseline="30000">
                <a:solidFill>
                  <a:srgbClr val="FF0000"/>
                </a:solidFill>
              </a:rPr>
              <a:t>2</a:t>
            </a:r>
            <a:r>
              <a:rPr lang="zh-CN" altLang="zh-CN">
                <a:solidFill>
                  <a:srgbClr val="FF0000"/>
                </a:solidFill>
              </a:rPr>
              <a:t>－</a:t>
            </a:r>
            <a:r>
              <a:rPr lang="en-US" altLang="zh-CN">
                <a:solidFill>
                  <a:srgbClr val="FF0000"/>
                </a:solidFill>
              </a:rPr>
              <a:t>2x</a:t>
            </a:r>
            <a:r>
              <a:rPr lang="en-US" altLang="zh-CN" baseline="30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+4y</a:t>
            </a:r>
            <a:r>
              <a:rPr lang="en-US" altLang="zh-CN" baseline="30000">
                <a:solidFill>
                  <a:srgbClr val="FF0000"/>
                </a:solidFill>
              </a:rPr>
              <a:t>2</a:t>
            </a:r>
          </a:p>
          <a:p>
            <a:r>
              <a:rPr lang="en-US" altLang="zh-CN">
                <a:solidFill>
                  <a:srgbClr val="FF0000"/>
                </a:solidFill>
              </a:rPr>
              <a:t>= -x</a:t>
            </a:r>
            <a:r>
              <a:rPr lang="en-US" altLang="zh-CN" baseline="30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+3y</a:t>
            </a:r>
            <a:r>
              <a:rPr lang="en-US" altLang="zh-CN" baseline="30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,</a:t>
            </a:r>
          </a:p>
          <a:p>
            <a:r>
              <a:rPr lang="zh-CN" altLang="zh-CN">
                <a:solidFill>
                  <a:srgbClr val="FF0000"/>
                </a:solidFill>
              </a:rPr>
              <a:t>当</a:t>
            </a:r>
            <a:r>
              <a:rPr lang="en-US" altLang="zh-CN">
                <a:solidFill>
                  <a:srgbClr val="FF0000"/>
                </a:solidFill>
              </a:rPr>
              <a:t>x=1,y=-3</a:t>
            </a:r>
            <a:r>
              <a:rPr lang="zh-CN" altLang="zh-CN">
                <a:solidFill>
                  <a:srgbClr val="FF0000"/>
                </a:solidFill>
                <a:ea typeface="微软雅黑" panose="020B0503020204020204" pitchFamily="34" charset="-122"/>
              </a:rPr>
              <a:t>时，原式</a:t>
            </a:r>
            <a:r>
              <a:rPr lang="en-US" altLang="zh-CN">
                <a:solidFill>
                  <a:srgbClr val="FF0000"/>
                </a:solidFill>
              </a:rPr>
              <a:t>=-1+27=26</a:t>
            </a:r>
            <a:r>
              <a:rPr lang="zh-CN" altLang="zh-CN">
                <a:solidFill>
                  <a:srgbClr val="FF0000"/>
                </a:solidFill>
              </a:rPr>
              <a:t>。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4" name="流程图: 可选过程 23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sp>
        <p:nvSpPr>
          <p:cNvPr id="29698" name="Rectangle 5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9700" name="TextBox 32"/>
          <p:cNvSpPr txBox="1">
            <a:spLocks noChangeArrowheads="1"/>
          </p:cNvSpPr>
          <p:nvPr/>
        </p:nvSpPr>
        <p:spPr bwMode="auto">
          <a:xfrm>
            <a:off x="863600" y="1214221"/>
            <a:ext cx="74168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b="1" dirty="0">
                <a:ea typeface="微软雅黑" panose="020B0503020204020204" pitchFamily="34" charset="-122"/>
              </a:rPr>
              <a:t>整式的除法的运算法则</a:t>
            </a:r>
            <a:r>
              <a:rPr lang="zh-CN" altLang="en-US" dirty="0">
                <a:ea typeface="微软雅黑" panose="020B0503020204020204" pitchFamily="34" charset="-122"/>
              </a:rPr>
              <a:t>：</a:t>
            </a:r>
            <a:endParaRPr lang="en-US" altLang="zh-CN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1</a:t>
            </a:r>
            <a:r>
              <a:rPr lang="zh-CN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）单项式相除，把系数、同底数幂分别相除后，作为商的因式；对于只在被除式里含有的字母，则连同它的指数一起作为商的一个因式。</a:t>
            </a:r>
          </a:p>
          <a:p>
            <a:pPr>
              <a:lnSpc>
                <a:spcPct val="150000"/>
              </a:lnSpc>
            </a:pPr>
            <a:r>
              <a:rPr lang="zh-CN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r>
              <a:rPr lang="zh-CN" altLang="zh-CN" dirty="0">
                <a:solidFill>
                  <a:srgbClr val="FF0000"/>
                </a:solidFill>
                <a:ea typeface="微软雅黑" panose="020B0503020204020204" pitchFamily="34" charset="-122"/>
              </a:rPr>
              <a:t>）多项式除以单项式，先把这个多项式的每一项分别除以单项式，再把所得的商相加。</a:t>
            </a:r>
          </a:p>
        </p:txBody>
      </p:sp>
    </p:spTree>
  </p:cSld>
  <p:clrMapOvr>
    <a:masterClrMapping/>
  </p:clrMapOvr>
  <p:transition>
    <p:wipe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ChangeArrowheads="1"/>
          </p:cNvSpPr>
          <p:nvPr/>
        </p:nvSpPr>
        <p:spPr bwMode="auto">
          <a:xfrm>
            <a:off x="857255" y="1154376"/>
            <a:ext cx="7561263" cy="2428438"/>
          </a:xfrm>
          <a:prstGeom prst="rect">
            <a:avLst/>
          </a:prstGeom>
          <a:solidFill>
            <a:srgbClr val="CCFFCC">
              <a:alpha val="49019"/>
            </a:srgbClr>
          </a:solidFill>
          <a:ln w="28575">
            <a:solidFill>
              <a:schemeClr val="bg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流程图: 可选过程 1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Tx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30723" name="Rectangle 1"/>
          <p:cNvSpPr>
            <a:spLocks noChangeArrowheads="1"/>
          </p:cNvSpPr>
          <p:nvPr/>
        </p:nvSpPr>
        <p:spPr bwMode="auto">
          <a:xfrm>
            <a:off x="900113" y="1205980"/>
            <a:ext cx="7416800" cy="1922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205000"/>
              </a:lnSpc>
            </a:pPr>
            <a:r>
              <a:rPr lang="zh-CN" altLang="en-US" sz="2000" dirty="0">
                <a:ea typeface="微软雅黑" panose="020B0503020204020204" pitchFamily="34" charset="-122"/>
              </a:rPr>
              <a:t>家庭作业</a:t>
            </a:r>
            <a:r>
              <a:rPr lang="en-US" altLang="zh-CN" sz="2000" dirty="0">
                <a:ea typeface="微软雅黑" panose="020B0503020204020204" pitchFamily="34" charset="-122"/>
              </a:rPr>
              <a:t>:   </a:t>
            </a:r>
            <a:r>
              <a:rPr lang="zh-CN" altLang="en-US" dirty="0">
                <a:ea typeface="微软雅黑" panose="020B0503020204020204" pitchFamily="34" charset="-122"/>
              </a:rPr>
              <a:t>完成本节的同步练习</a:t>
            </a:r>
          </a:p>
          <a:p>
            <a:pPr indent="266700">
              <a:lnSpc>
                <a:spcPct val="205000"/>
              </a:lnSpc>
            </a:pPr>
            <a:endParaRPr lang="zh-CN" altLang="en-US" dirty="0">
              <a:ea typeface="微软雅黑" panose="020B0503020204020204" pitchFamily="34" charset="-122"/>
            </a:endParaRPr>
          </a:p>
          <a:p>
            <a:pPr indent="266700">
              <a:lnSpc>
                <a:spcPct val="205000"/>
              </a:lnSpc>
            </a:pPr>
            <a:r>
              <a:rPr lang="zh-CN" altLang="en-US" sz="2000" dirty="0">
                <a:ea typeface="微软雅黑" panose="020B0503020204020204" pitchFamily="34" charset="-122"/>
              </a:rPr>
              <a:t>复习作业</a:t>
            </a:r>
            <a:r>
              <a:rPr lang="en-US" altLang="zh-CN" sz="2000" dirty="0">
                <a:ea typeface="微软雅黑" panose="020B0503020204020204" pitchFamily="34" charset="-122"/>
              </a:rPr>
              <a:t>:</a:t>
            </a:r>
            <a:r>
              <a:rPr lang="zh-CN" altLang="en-US" sz="2000" dirty="0">
                <a:ea typeface="微软雅黑" panose="020B0503020204020204" pitchFamily="34" charset="-122"/>
              </a:rPr>
              <a:t>复习本单元整式的乘除法</a:t>
            </a:r>
            <a:r>
              <a:rPr lang="zh-CN" altLang="en-US" sz="2000" dirty="0" smtClean="0">
                <a:ea typeface="微软雅黑" panose="020B0503020204020204" pitchFamily="34" charset="-122"/>
              </a:rPr>
              <a:t>则</a:t>
            </a:r>
            <a:endParaRPr lang="zh-CN" altLang="zh-CN" dirty="0">
              <a:ea typeface="微软雅黑" panose="020B0503020204020204" pitchFamily="34" charset="-122"/>
            </a:endParaRPr>
          </a:p>
        </p:txBody>
      </p:sp>
      <p:pic>
        <p:nvPicPr>
          <p:cNvPr id="30724" name="Picture 5" descr="2008032920530222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40655" y="3571788"/>
            <a:ext cx="1611313" cy="116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5"/>
          <p:cNvSpPr txBox="1">
            <a:spLocks noChangeArrowheads="1"/>
          </p:cNvSpPr>
          <p:nvPr/>
        </p:nvSpPr>
        <p:spPr bwMode="auto">
          <a:xfrm>
            <a:off x="3348043" y="1571716"/>
            <a:ext cx="23764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6000">
                <a:ea typeface="微软雅黑" panose="020B0503020204020204" pitchFamily="34" charset="-122"/>
              </a:rPr>
              <a:t>再 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39" name="TextBox 16"/>
          <p:cNvSpPr txBox="1">
            <a:spLocks noChangeArrowheads="1"/>
          </p:cNvSpPr>
          <p:nvPr/>
        </p:nvSpPr>
        <p:spPr bwMode="auto">
          <a:xfrm>
            <a:off x="1476380" y="3642659"/>
            <a:ext cx="72866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dirty="0">
                <a:ea typeface="微软雅黑" panose="020B0503020204020204" pitchFamily="34" charset="-122"/>
              </a:rPr>
              <a:t>同学们：你们能进行单项式除以单项式的运算吗</a:t>
            </a:r>
            <a:r>
              <a:rPr lang="zh-CN" altLang="zh-CN" dirty="0">
                <a:ea typeface="微软雅黑" panose="020B0503020204020204" pitchFamily="34" charset="-122"/>
              </a:rPr>
              <a:t>？</a:t>
            </a:r>
          </a:p>
        </p:txBody>
      </p:sp>
      <p:pic>
        <p:nvPicPr>
          <p:cNvPr id="16388" name="Picture 10" descr="7x028_副本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8" y="785858"/>
            <a:ext cx="6969125" cy="264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57380" y="870900"/>
            <a:ext cx="5643563" cy="92129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81188" y="2075671"/>
            <a:ext cx="5643562" cy="779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5" name="矩形 4"/>
          <p:cNvSpPr/>
          <p:nvPr/>
        </p:nvSpPr>
        <p:spPr>
          <a:xfrm>
            <a:off x="1905005" y="3280439"/>
            <a:ext cx="5643563" cy="77955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8" name="燕尾形箭头 7"/>
          <p:cNvSpPr/>
          <p:nvPr>
            <p:custDataLst>
              <p:tags r:id="rId1"/>
            </p:custDataLst>
          </p:nvPr>
        </p:nvSpPr>
        <p:spPr>
          <a:xfrm rot="5400000" flipV="1">
            <a:off x="-87824" y="1989432"/>
            <a:ext cx="4026923" cy="1289050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sz="1350" dirty="0"/>
          </a:p>
        </p:txBody>
      </p:sp>
      <p:sp>
        <p:nvSpPr>
          <p:cNvPr id="9" name="圆角矩形 8"/>
          <p:cNvSpPr/>
          <p:nvPr>
            <p:custDataLst>
              <p:tags r:id="rId2"/>
            </p:custDataLst>
          </p:nvPr>
        </p:nvSpPr>
        <p:spPr bwMode="auto">
          <a:xfrm>
            <a:off x="1571603" y="1012625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1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0" name="圆角矩形 9"/>
          <p:cNvSpPr/>
          <p:nvPr>
            <p:custDataLst>
              <p:tags r:id="rId3"/>
            </p:custDataLst>
          </p:nvPr>
        </p:nvSpPr>
        <p:spPr bwMode="auto">
          <a:xfrm>
            <a:off x="1571625" y="2217406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2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1" name="圆角矩形 10"/>
          <p:cNvSpPr/>
          <p:nvPr>
            <p:custDataLst>
              <p:tags r:id="rId4"/>
            </p:custDataLst>
          </p:nvPr>
        </p:nvSpPr>
        <p:spPr bwMode="auto">
          <a:xfrm>
            <a:off x="1571604" y="3351312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58ACF2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2400" dirty="0">
                <a:solidFill>
                  <a:srgbClr val="FFFFFF"/>
                </a:solidFill>
              </a:rPr>
              <a:t>3</a:t>
            </a:r>
            <a:endParaRPr lang="zh-CN" altLang="en-US" sz="2400" dirty="0">
              <a:solidFill>
                <a:srgbClr val="FFFFFF"/>
              </a:solidFill>
            </a:endParaRPr>
          </a:p>
        </p:txBody>
      </p:sp>
      <p:sp>
        <p:nvSpPr>
          <p:cNvPr id="17416" name="TextBox 11"/>
          <p:cNvSpPr txBox="1">
            <a:spLocks noChangeArrowheads="1"/>
          </p:cNvSpPr>
          <p:nvPr/>
        </p:nvSpPr>
        <p:spPr bwMode="auto">
          <a:xfrm>
            <a:off x="2339975" y="929171"/>
            <a:ext cx="52149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a typeface="微软雅黑" panose="020B0503020204020204" pitchFamily="34" charset="-122"/>
              </a:rPr>
              <a:t>1.</a:t>
            </a:r>
            <a:r>
              <a:rPr lang="zh-CN" altLang="zh-CN" dirty="0">
                <a:ea typeface="微软雅黑" panose="020B0503020204020204" pitchFamily="34" charset="-122"/>
              </a:rPr>
              <a:t>探索整式的除法的运算过程，发展合作交流能力、推理能力和有条理的表达能力。</a:t>
            </a:r>
          </a:p>
        </p:txBody>
      </p:sp>
      <p:sp>
        <p:nvSpPr>
          <p:cNvPr id="17417" name="TextBox 12"/>
          <p:cNvSpPr txBox="1">
            <a:spLocks noChangeArrowheads="1"/>
          </p:cNvSpPr>
          <p:nvPr/>
        </p:nvSpPr>
        <p:spPr bwMode="auto">
          <a:xfrm>
            <a:off x="2339975" y="2143388"/>
            <a:ext cx="52149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zh-CN" altLang="zh-CN" dirty="0">
                <a:ea typeface="微软雅黑" panose="020B0503020204020204" pitchFamily="34" charset="-122"/>
              </a:rPr>
              <a:t>2.</a:t>
            </a:r>
            <a:r>
              <a:rPr lang="zh-CN" altLang="en-US" dirty="0">
                <a:ea typeface="微软雅黑" panose="020B0503020204020204" pitchFamily="34" charset="-122"/>
              </a:rPr>
              <a:t>正确地运用整式的除法的运算</a:t>
            </a:r>
            <a:r>
              <a:rPr lang="zh-CN" altLang="zh-CN" dirty="0">
                <a:ea typeface="微软雅黑" panose="020B0503020204020204" pitchFamily="34" charset="-122"/>
              </a:rPr>
              <a:t>法则</a:t>
            </a:r>
            <a:r>
              <a:rPr lang="zh-CN" altLang="en-US" dirty="0">
                <a:ea typeface="微软雅黑" panose="020B0503020204020204" pitchFamily="34" charset="-122"/>
              </a:rPr>
              <a:t>进行简单的运算并能解决一些实际问题</a:t>
            </a:r>
            <a:r>
              <a:rPr lang="zh-CN" altLang="zh-CN" dirty="0">
                <a:ea typeface="微软雅黑" panose="020B0503020204020204" pitchFamily="34" charset="-122"/>
              </a:rPr>
              <a:t>。</a:t>
            </a:r>
          </a:p>
          <a:p>
            <a:endParaRPr lang="zh-CN" altLang="zh-CN" dirty="0">
              <a:ea typeface="微软雅黑" panose="020B0503020204020204" pitchFamily="34" charset="-122"/>
            </a:endParaRPr>
          </a:p>
        </p:txBody>
      </p:sp>
      <p:sp>
        <p:nvSpPr>
          <p:cNvPr id="17418" name="TextBox 13"/>
          <p:cNvSpPr txBox="1">
            <a:spLocks noChangeArrowheads="1"/>
          </p:cNvSpPr>
          <p:nvPr/>
        </p:nvSpPr>
        <p:spPr bwMode="auto">
          <a:xfrm>
            <a:off x="2286000" y="3351308"/>
            <a:ext cx="5143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 dirty="0">
                <a:ea typeface="微软雅黑" panose="020B0503020204020204" pitchFamily="34" charset="-122"/>
              </a:rPr>
              <a:t>3.</a:t>
            </a:r>
            <a:r>
              <a:rPr lang="en-US" altLang="zh-CN" b="1" dirty="0">
                <a:ea typeface="微软雅黑" panose="020B0503020204020204" pitchFamily="34" charset="-122"/>
              </a:rPr>
              <a:t> </a:t>
            </a:r>
            <a:r>
              <a:rPr lang="zh-CN" altLang="zh-CN" dirty="0">
                <a:ea typeface="微软雅黑" panose="020B0503020204020204" pitchFamily="34" charset="-122"/>
              </a:rPr>
              <a:t>培养学生学会分析问题、解决问题的良好习惯。</a:t>
            </a:r>
          </a:p>
        </p:txBody>
      </p:sp>
      <p:sp>
        <p:nvSpPr>
          <p:cNvPr id="13" name="流程图: 可选过程 12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预习反馈</a:t>
            </a: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1000130" y="870899"/>
            <a:ext cx="72866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000" b="1">
                <a:ea typeface="微软雅黑" panose="020B0503020204020204" pitchFamily="34" charset="-122"/>
              </a:rPr>
              <a:t>      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266701" y="839921"/>
            <a:ext cx="1210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66700" y="1226637"/>
            <a:ext cx="2167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600">
              <a:latin typeface="Arial" panose="020B0604020202020204" pitchFamily="34" charset="0"/>
            </a:endParaRPr>
          </a:p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8437" name="Rectangle 25"/>
          <p:cNvSpPr>
            <a:spLocks noChangeArrowheads="1"/>
          </p:cNvSpPr>
          <p:nvPr/>
        </p:nvSpPr>
        <p:spPr bwMode="auto">
          <a:xfrm>
            <a:off x="4" y="219337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8438" name="Picture 17" descr="2008032812262054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99293" y="3367056"/>
            <a:ext cx="2079625" cy="150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Box 26"/>
          <p:cNvSpPr txBox="1">
            <a:spLocks noChangeArrowheads="1"/>
          </p:cNvSpPr>
          <p:nvPr/>
        </p:nvSpPr>
        <p:spPr bwMode="auto">
          <a:xfrm>
            <a:off x="500063" y="658295"/>
            <a:ext cx="7715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>
                <a:ea typeface="微软雅黑" panose="020B0503020204020204" pitchFamily="34" charset="-122"/>
              </a:rPr>
              <a:t>　　　</a:t>
            </a:r>
          </a:p>
        </p:txBody>
      </p:sp>
      <p:sp>
        <p:nvSpPr>
          <p:cNvPr id="18440" name="Rectangle 3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1" name="矩形 13"/>
          <p:cNvSpPr>
            <a:spLocks noChangeArrowheads="1"/>
          </p:cNvSpPr>
          <p:nvPr/>
        </p:nvSpPr>
        <p:spPr bwMode="auto">
          <a:xfrm>
            <a:off x="1500188" y="3351308"/>
            <a:ext cx="253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a typeface="微软雅黑" panose="020B0503020204020204" pitchFamily="34" charset="-122"/>
              </a:rPr>
              <a:t> 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0" y="103673"/>
            <a:ext cx="5180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/>
            <a:r>
              <a:rPr lang="zh-CN" altLang="zh-CN" sz="100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8443" name="Rectangle 10"/>
          <p:cNvSpPr>
            <a:spLocks noChangeArrowheads="1"/>
          </p:cNvSpPr>
          <p:nvPr/>
        </p:nvSpPr>
        <p:spPr bwMode="auto">
          <a:xfrm>
            <a:off x="4" y="46732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4" y="58071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0" y="840708"/>
            <a:ext cx="8386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/>
            <a:r>
              <a:rPr lang="en-US" altLang="zh-CN" sz="1000">
                <a:latin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8446" name="Rectangle 13"/>
          <p:cNvSpPr>
            <a:spLocks noChangeArrowheads="1"/>
          </p:cNvSpPr>
          <p:nvPr/>
        </p:nvSpPr>
        <p:spPr bwMode="auto">
          <a:xfrm>
            <a:off x="4" y="92088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7" name="Rectangle 14"/>
          <p:cNvSpPr>
            <a:spLocks noChangeArrowheads="1"/>
          </p:cNvSpPr>
          <p:nvPr/>
        </p:nvSpPr>
        <p:spPr bwMode="auto">
          <a:xfrm>
            <a:off x="4" y="103427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4" y="123271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4" y="133665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0" name="Rectangle 29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1" name="Rectangle 31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2" name="Rectangle 33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3" name="Rectangle 35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4" name="Rectangle 37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5" name="Rectangle 39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6" name="Rectangle 42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57" name="Rectangle 43"/>
          <p:cNvSpPr>
            <a:spLocks noChangeArrowheads="1"/>
          </p:cNvSpPr>
          <p:nvPr/>
        </p:nvSpPr>
        <p:spPr bwMode="auto">
          <a:xfrm>
            <a:off x="4" y="557234"/>
            <a:ext cx="8130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>
                <a:cs typeface="Times New Roman" panose="02020603050405020304" pitchFamily="18" charset="0"/>
              </a:rPr>
              <a:t>　　   　　</a:t>
            </a:r>
            <a:endParaRPr lang="zh-CN" altLang="en-US"/>
          </a:p>
        </p:txBody>
      </p:sp>
      <p:sp>
        <p:nvSpPr>
          <p:cNvPr id="18458" name="Rectangle 44"/>
          <p:cNvSpPr>
            <a:spLocks noChangeArrowheads="1"/>
          </p:cNvSpPr>
          <p:nvPr/>
        </p:nvSpPr>
        <p:spPr bwMode="auto">
          <a:xfrm>
            <a:off x="4" y="784014"/>
            <a:ext cx="97975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 i="1">
                <a:solidFill>
                  <a:srgbClr val="CC0000"/>
                </a:solidFill>
                <a:cs typeface="Times New Roman" panose="02020603050405020304" pitchFamily="18" charset="0"/>
              </a:rPr>
              <a:t>　　　　    　</a:t>
            </a:r>
            <a:endParaRPr lang="zh-CN" altLang="en-US"/>
          </a:p>
        </p:txBody>
      </p:sp>
      <p:sp>
        <p:nvSpPr>
          <p:cNvPr id="18459" name="Rectangle 45"/>
          <p:cNvSpPr>
            <a:spLocks noChangeArrowheads="1"/>
          </p:cNvSpPr>
          <p:nvPr/>
        </p:nvSpPr>
        <p:spPr bwMode="auto">
          <a:xfrm>
            <a:off x="0" y="1010795"/>
            <a:ext cx="3465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 i="1">
                <a:solidFill>
                  <a:srgbClr val="CC0000"/>
                </a:solidFill>
                <a:cs typeface="Times New Roman" panose="02020603050405020304" pitchFamily="18" charset="0"/>
              </a:rPr>
              <a:t>　</a:t>
            </a:r>
            <a:r>
              <a:rPr lang="zh-CN" altLang="en-US" sz="900"/>
              <a:t> </a:t>
            </a:r>
            <a:endParaRPr lang="zh-CN" altLang="en-US"/>
          </a:p>
        </p:txBody>
      </p:sp>
      <p:sp>
        <p:nvSpPr>
          <p:cNvPr id="1060" name="TextBox 16"/>
          <p:cNvSpPr txBox="1">
            <a:spLocks noChangeArrowheads="1"/>
          </p:cNvSpPr>
          <p:nvPr/>
        </p:nvSpPr>
        <p:spPr bwMode="auto">
          <a:xfrm>
            <a:off x="1258890" y="929169"/>
            <a:ext cx="7058025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1. </a:t>
            </a:r>
            <a:r>
              <a:rPr lang="zh-CN" altLang="zh-CN" dirty="0">
                <a:ea typeface="微软雅黑" panose="020B0503020204020204" pitchFamily="34" charset="-122"/>
              </a:rPr>
              <a:t>下列各式计算正确的是</a:t>
            </a:r>
            <a:r>
              <a:rPr lang="en-US" altLang="zh-CN" dirty="0">
                <a:ea typeface="微软雅黑" panose="020B0503020204020204" pitchFamily="34" charset="-122"/>
              </a:rPr>
              <a:t>               </a:t>
            </a: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      </a:t>
            </a:r>
            <a:r>
              <a:rPr lang="zh-CN" altLang="zh-CN" dirty="0"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ea typeface="微软雅黑" panose="020B0503020204020204" pitchFamily="34" charset="-122"/>
              </a:rPr>
              <a:t>                                         </a:t>
            </a:r>
            <a:endParaRPr lang="zh-CN" altLang="zh-CN" dirty="0">
              <a:ea typeface="微软雅黑" panose="020B0503020204020204" pitchFamily="34" charset="-122"/>
            </a:endParaRPr>
          </a:p>
          <a:p>
            <a:pPr marL="457200" indent="-457200"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A.6a</a:t>
            </a:r>
            <a:r>
              <a:rPr lang="en-US" altLang="zh-CN" baseline="30000" dirty="0">
                <a:ea typeface="微软雅黑" panose="020B0503020204020204" pitchFamily="34" charset="-122"/>
              </a:rPr>
              <a:t>9</a:t>
            </a:r>
            <a:r>
              <a:rPr lang="en-US" altLang="zh-CN" dirty="0">
                <a:ea typeface="微软雅黑" panose="020B0503020204020204" pitchFamily="34" charset="-122"/>
              </a:rPr>
              <a:t> ÷3a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=2a</a:t>
            </a:r>
            <a:r>
              <a:rPr lang="en-US" altLang="zh-CN" baseline="30000" dirty="0">
                <a:ea typeface="微软雅黑" panose="020B0503020204020204" pitchFamily="34" charset="-122"/>
              </a:rPr>
              <a:t>3                       </a:t>
            </a:r>
            <a:r>
              <a:rPr lang="en-US" altLang="zh-CN" dirty="0">
                <a:ea typeface="微软雅黑" panose="020B0503020204020204" pitchFamily="34" charset="-122"/>
              </a:rPr>
              <a:t>B.  6a</a:t>
            </a:r>
            <a:r>
              <a:rPr lang="en-US" altLang="zh-CN" baseline="30000" dirty="0">
                <a:ea typeface="微软雅黑" panose="020B0503020204020204" pitchFamily="34" charset="-122"/>
              </a:rPr>
              <a:t>6 </a:t>
            </a:r>
            <a:r>
              <a:rPr lang="en-US" altLang="zh-CN" dirty="0">
                <a:ea typeface="微软雅黑" panose="020B0503020204020204" pitchFamily="34" charset="-122"/>
              </a:rPr>
              <a:t>÷3a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=2a</a:t>
            </a:r>
            <a:r>
              <a:rPr lang="en-US" altLang="zh-CN" baseline="30000" dirty="0">
                <a:ea typeface="微软雅黑" panose="020B0503020204020204" pitchFamily="34" charset="-122"/>
              </a:rPr>
              <a:t>2   </a:t>
            </a:r>
          </a:p>
          <a:p>
            <a:pPr marL="457200" indent="-457200">
              <a:lnSpc>
                <a:spcPct val="200000"/>
              </a:lnSpc>
              <a:defRPr/>
            </a:pPr>
            <a:r>
              <a:rPr lang="en-US" altLang="zh-CN" baseline="30000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C.  10y</a:t>
            </a:r>
            <a:r>
              <a:rPr lang="en-US" altLang="zh-CN" baseline="30000" dirty="0">
                <a:ea typeface="微软雅黑" panose="020B0503020204020204" pitchFamily="34" charset="-122"/>
              </a:rPr>
              <a:t>14</a:t>
            </a:r>
            <a:r>
              <a:rPr lang="en-US" altLang="zh-CN" dirty="0">
                <a:ea typeface="微软雅黑" panose="020B0503020204020204" pitchFamily="34" charset="-122"/>
              </a:rPr>
              <a:t> ÷5y</a:t>
            </a:r>
            <a:r>
              <a:rPr lang="en-US" altLang="zh-CN" baseline="30000" dirty="0">
                <a:ea typeface="微软雅黑" panose="020B0503020204020204" pitchFamily="34" charset="-122"/>
              </a:rPr>
              <a:t>7</a:t>
            </a:r>
            <a:r>
              <a:rPr lang="en-US" altLang="zh-CN" dirty="0">
                <a:ea typeface="微软雅黑" panose="020B0503020204020204" pitchFamily="34" charset="-122"/>
              </a:rPr>
              <a:t>=5y</a:t>
            </a:r>
            <a:r>
              <a:rPr lang="en-US" altLang="zh-CN" baseline="30000" dirty="0">
                <a:ea typeface="微软雅黑" panose="020B0503020204020204" pitchFamily="34" charset="-122"/>
              </a:rPr>
              <a:t>7                </a:t>
            </a:r>
            <a:r>
              <a:rPr lang="en-US" altLang="zh-CN" dirty="0">
                <a:ea typeface="微软雅黑" panose="020B0503020204020204" pitchFamily="34" charset="-122"/>
              </a:rPr>
              <a:t>D.   8x</a:t>
            </a:r>
            <a:r>
              <a:rPr lang="en-US" altLang="zh-CN" baseline="30000" dirty="0">
                <a:ea typeface="微软雅黑" panose="020B0503020204020204" pitchFamily="34" charset="-122"/>
              </a:rPr>
              <a:t>8</a:t>
            </a:r>
            <a:r>
              <a:rPr lang="en-US" altLang="zh-CN" dirty="0">
                <a:ea typeface="微软雅黑" panose="020B0503020204020204" pitchFamily="34" charset="-122"/>
              </a:rPr>
              <a:t> ÷4x</a:t>
            </a:r>
            <a:r>
              <a:rPr lang="en-US" altLang="zh-CN" baseline="30000" dirty="0">
                <a:ea typeface="微软雅黑" panose="020B0503020204020204" pitchFamily="34" charset="-122"/>
              </a:rPr>
              <a:t>5</a:t>
            </a:r>
            <a:r>
              <a:rPr lang="en-US" altLang="zh-CN" dirty="0">
                <a:ea typeface="微软雅黑" panose="020B0503020204020204" pitchFamily="34" charset="-122"/>
              </a:rPr>
              <a:t>=2x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 </a:t>
            </a:r>
            <a:endParaRPr lang="zh-CN" altLang="zh-CN" dirty="0"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2.  </a:t>
            </a:r>
            <a:r>
              <a:rPr lang="zh-CN" altLang="zh-CN" dirty="0">
                <a:ea typeface="微软雅黑" panose="020B0503020204020204" pitchFamily="34" charset="-122"/>
              </a:rPr>
              <a:t>计算</a:t>
            </a:r>
            <a:r>
              <a:rPr lang="en-US" altLang="zh-CN" dirty="0">
                <a:ea typeface="微软雅黑" panose="020B0503020204020204" pitchFamily="34" charset="-122"/>
              </a:rPr>
              <a:t>6x</a:t>
            </a:r>
            <a:r>
              <a:rPr lang="en-US" altLang="zh-CN" baseline="30000" dirty="0">
                <a:ea typeface="微软雅黑" panose="020B0503020204020204" pitchFamily="34" charset="-122"/>
              </a:rPr>
              <a:t>6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5</a:t>
            </a:r>
            <a:r>
              <a:rPr lang="en-US" altLang="zh-CN" dirty="0">
                <a:ea typeface="微软雅黑" panose="020B0503020204020204" pitchFamily="34" charset="-122"/>
              </a:rPr>
              <a:t>z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 ÷(-x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)</a:t>
            </a:r>
            <a:r>
              <a:rPr lang="en-US" altLang="zh-CN" baseline="30000" dirty="0">
                <a:ea typeface="微软雅黑" panose="020B0503020204020204" pitchFamily="34" charset="-122"/>
              </a:rPr>
              <a:t> 2</a:t>
            </a:r>
            <a:r>
              <a:rPr lang="zh-CN" altLang="zh-CN" dirty="0">
                <a:ea typeface="微软雅黑" panose="020B0503020204020204" pitchFamily="34" charset="-122"/>
              </a:rPr>
              <a:t>的值为</a:t>
            </a:r>
            <a:r>
              <a:rPr lang="en-US" altLang="zh-CN" dirty="0">
                <a:ea typeface="微软雅黑" panose="020B0503020204020204" pitchFamily="34" charset="-122"/>
              </a:rPr>
              <a:t>         </a:t>
            </a: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    </a:t>
            </a:r>
            <a:r>
              <a:rPr lang="zh-CN" altLang="zh-CN" dirty="0"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A.  6x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yz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    B.   -6x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yz</a:t>
            </a:r>
            <a:r>
              <a:rPr lang="en-US" altLang="zh-CN" baseline="30000" dirty="0">
                <a:ea typeface="微软雅黑" panose="020B0503020204020204" pitchFamily="34" charset="-122"/>
              </a:rPr>
              <a:t>2            </a:t>
            </a:r>
            <a:r>
              <a:rPr lang="en-US" altLang="zh-CN" dirty="0">
                <a:ea typeface="微软雅黑" panose="020B0503020204020204" pitchFamily="34" charset="-122"/>
              </a:rPr>
              <a:t>C.    6x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yz      D.  - 6xyz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endParaRPr lang="zh-CN" altLang="zh-CN" dirty="0">
              <a:ea typeface="微软雅黑" panose="020B0503020204020204" pitchFamily="34" charset="-122"/>
            </a:endParaRPr>
          </a:p>
        </p:txBody>
      </p:sp>
      <p:sp>
        <p:nvSpPr>
          <p:cNvPr id="18461" name="Rectangle 49"/>
          <p:cNvSpPr>
            <a:spLocks noChangeArrowheads="1"/>
          </p:cNvSpPr>
          <p:nvPr/>
        </p:nvSpPr>
        <p:spPr bwMode="auto">
          <a:xfrm>
            <a:off x="0" y="111364"/>
            <a:ext cx="21833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zh-CN" sz="900"/>
              <a:t> </a:t>
            </a:r>
            <a:endParaRPr lang="zh-CN" altLang="zh-CN"/>
          </a:p>
        </p:txBody>
      </p:sp>
      <p:sp>
        <p:nvSpPr>
          <p:cNvPr id="18462" name="Rectangle 5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63" name="Rectangle 5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64" name="Rectangle 5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65" name="Rectangle 5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4" name="矩形 43"/>
          <p:cNvSpPr>
            <a:spLocks noChangeArrowheads="1"/>
          </p:cNvSpPr>
          <p:nvPr/>
        </p:nvSpPr>
        <p:spPr bwMode="auto">
          <a:xfrm>
            <a:off x="5148263" y="1085081"/>
            <a:ext cx="3609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D</a:t>
            </a:r>
            <a:endParaRPr lang="zh-CN" altLang="en-US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8467" name="Rectangle 4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68" name="Rectangle 4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69" name="Rectangle 4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70" name="Rectangle 4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71" name="Rectangle 5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72" name="Rectangle 5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73" name="Rectangle 54"/>
          <p:cNvSpPr>
            <a:spLocks noChangeArrowheads="1"/>
          </p:cNvSpPr>
          <p:nvPr/>
        </p:nvSpPr>
        <p:spPr bwMode="auto">
          <a:xfrm>
            <a:off x="0" y="103673"/>
            <a:ext cx="2568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000">
                <a:cs typeface="Times New Roman" panose="02020603050405020304" pitchFamily="18" charset="0"/>
              </a:rPr>
              <a:t> </a:t>
            </a:r>
            <a:r>
              <a:rPr lang="en-US" altLang="zh-CN" sz="900"/>
              <a:t> </a:t>
            </a:r>
            <a:endParaRPr lang="en-US" altLang="zh-CN"/>
          </a:p>
        </p:txBody>
      </p:sp>
      <p:sp>
        <p:nvSpPr>
          <p:cNvPr id="54" name="矩形 53"/>
          <p:cNvSpPr>
            <a:spLocks noChangeArrowheads="1"/>
          </p:cNvSpPr>
          <p:nvPr/>
        </p:nvSpPr>
        <p:spPr bwMode="auto">
          <a:xfrm>
            <a:off x="5449888" y="2817429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A</a:t>
            </a:r>
            <a:r>
              <a:rPr lang="en-US" altLang="zh-CN">
                <a:ea typeface="微软雅黑" panose="020B0503020204020204" pitchFamily="34" charset="-122"/>
              </a:rPr>
              <a:t> </a:t>
            </a:r>
            <a:endParaRPr lang="zh-CN" altLang="en-US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6"/>
          <p:cNvSpPr>
            <a:spLocks noChangeArrowheads="1"/>
          </p:cNvSpPr>
          <p:nvPr/>
        </p:nvSpPr>
        <p:spPr bwMode="auto">
          <a:xfrm>
            <a:off x="1187455" y="1095706"/>
            <a:ext cx="73453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27000" eaLnBrk="0" hangingPunct="0">
              <a:lnSpc>
                <a:spcPct val="200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3.  8x</a:t>
            </a:r>
            <a:r>
              <a:rPr lang="en-US" altLang="zh-CN" baseline="30000" dirty="0">
                <a:ea typeface="微软雅黑" panose="020B0503020204020204" pitchFamily="34" charset="-122"/>
              </a:rPr>
              <a:t>6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4</a:t>
            </a:r>
            <a:r>
              <a:rPr lang="en-US" altLang="zh-CN" dirty="0">
                <a:ea typeface="微软雅黑" panose="020B0503020204020204" pitchFamily="34" charset="-122"/>
              </a:rPr>
              <a:t>z ÷ (    ) = 4x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en-US" dirty="0">
                <a:ea typeface="微软雅黑" panose="020B0503020204020204" pitchFamily="34" charset="-122"/>
              </a:rPr>
              <a:t>，括号内应填的代数式为                                 </a:t>
            </a:r>
          </a:p>
          <a:p>
            <a:pPr indent="127000" eaLnBrk="0" hangingPunct="0">
              <a:lnSpc>
                <a:spcPct val="200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A.   2x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     B.  2x</a:t>
            </a:r>
            <a:r>
              <a:rPr lang="en-US" altLang="zh-CN" baseline="30000" dirty="0">
                <a:ea typeface="微软雅黑" panose="020B0503020204020204" pitchFamily="34" charset="-122"/>
              </a:rPr>
              <a:t>4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z           C.    -2x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z        D.    0.5x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z </a:t>
            </a:r>
          </a:p>
          <a:p>
            <a:pPr indent="127000" eaLnBrk="0" fontAlgn="ctr" hangingPunct="0">
              <a:lnSpc>
                <a:spcPct val="200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4.</a:t>
            </a:r>
            <a:r>
              <a:rPr lang="zh-CN" altLang="en-US" dirty="0">
                <a:ea typeface="微软雅黑" panose="020B0503020204020204" pitchFamily="34" charset="-122"/>
              </a:rPr>
              <a:t>计算</a:t>
            </a:r>
            <a:r>
              <a:rPr lang="en-US" altLang="zh-CN" dirty="0">
                <a:ea typeface="微软雅黑" panose="020B0503020204020204" pitchFamily="34" charset="-122"/>
              </a:rPr>
              <a:t>(6</a:t>
            </a:r>
            <a:r>
              <a:rPr lang="en-US" altLang="zh-CN" i="1" dirty="0">
                <a:ea typeface="微软雅黑" panose="020B0503020204020204" pitchFamily="34" charset="-122"/>
              </a:rPr>
              <a:t>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x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i="1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+</a:t>
            </a:r>
            <a:r>
              <a:rPr lang="en-US" altLang="zh-CN" i="1" dirty="0">
                <a:ea typeface="微软雅黑" panose="020B0503020204020204" pitchFamily="34" charset="-122"/>
              </a:rPr>
              <a:t>xy</a:t>
            </a:r>
            <a:r>
              <a:rPr lang="en-US" altLang="zh-CN" dirty="0">
                <a:ea typeface="微软雅黑" panose="020B0503020204020204" pitchFamily="34" charset="-122"/>
              </a:rPr>
              <a:t>)÷</a:t>
            </a:r>
            <a:r>
              <a:rPr lang="en-US" altLang="zh-CN" i="1" dirty="0" err="1">
                <a:ea typeface="微软雅黑" panose="020B0503020204020204" pitchFamily="34" charset="-122"/>
              </a:rPr>
              <a:t>xy</a:t>
            </a:r>
            <a:r>
              <a:rPr lang="zh-CN" altLang="en-US" dirty="0">
                <a:ea typeface="微软雅黑" panose="020B0503020204020204" pitchFamily="34" charset="-122"/>
              </a:rPr>
              <a:t>的结果是</a:t>
            </a:r>
            <a:r>
              <a:rPr lang="en-US" altLang="zh-CN" dirty="0">
                <a:ea typeface="微软雅黑" panose="020B0503020204020204" pitchFamily="34" charset="-122"/>
              </a:rPr>
              <a:t>(  )</a:t>
            </a:r>
          </a:p>
          <a:p>
            <a:pPr indent="127000" eaLnBrk="0" fontAlgn="ctr" hangingPunct="0">
              <a:lnSpc>
                <a:spcPct val="200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  A.6</a:t>
            </a:r>
            <a:r>
              <a:rPr lang="en-US" altLang="zh-CN" i="1" dirty="0">
                <a:ea typeface="微软雅黑" panose="020B0503020204020204" pitchFamily="34" charset="-122"/>
              </a:rPr>
              <a:t>xy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y</a:t>
            </a:r>
            <a:r>
              <a:rPr lang="en-US" altLang="zh-CN" dirty="0">
                <a:ea typeface="微软雅黑" panose="020B0503020204020204" pitchFamily="34" charset="-122"/>
              </a:rPr>
              <a:t>+1		B.6</a:t>
            </a:r>
            <a:r>
              <a:rPr lang="en-US" altLang="zh-CN" i="1" dirty="0">
                <a:ea typeface="微软雅黑" panose="020B0503020204020204" pitchFamily="34" charset="-122"/>
              </a:rPr>
              <a:t>xy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y</a:t>
            </a:r>
            <a:r>
              <a:rPr lang="en-US" altLang="zh-CN" dirty="0">
                <a:ea typeface="微软雅黑" panose="020B0503020204020204" pitchFamily="34" charset="-122"/>
              </a:rPr>
              <a:t>		</a:t>
            </a:r>
          </a:p>
          <a:p>
            <a:pPr indent="127000" eaLnBrk="0" fontAlgn="ctr" hangingPunct="0">
              <a:lnSpc>
                <a:spcPct val="200000"/>
              </a:lnSpc>
            </a:pPr>
            <a:r>
              <a:rPr lang="en-US" altLang="zh-CN" dirty="0">
                <a:ea typeface="微软雅黑" panose="020B0503020204020204" pitchFamily="34" charset="-122"/>
              </a:rPr>
              <a:t>  C.6</a:t>
            </a:r>
            <a:r>
              <a:rPr lang="en-US" altLang="zh-CN" i="1" dirty="0">
                <a:ea typeface="微软雅黑" panose="020B0503020204020204" pitchFamily="34" charset="-122"/>
              </a:rPr>
              <a:t>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y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y</a:t>
            </a:r>
            <a:r>
              <a:rPr lang="en-US" altLang="zh-CN" dirty="0">
                <a:ea typeface="微软雅黑" panose="020B0503020204020204" pitchFamily="34" charset="-122"/>
              </a:rPr>
              <a:t>+1		D.6</a:t>
            </a:r>
            <a:r>
              <a:rPr lang="en-US" altLang="zh-CN" i="1" dirty="0">
                <a:ea typeface="微软雅黑" panose="020B0503020204020204" pitchFamily="34" charset="-122"/>
              </a:rPr>
              <a:t>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y</a:t>
            </a:r>
            <a:r>
              <a:rPr lang="zh-CN" altLang="en-US" dirty="0">
                <a:ea typeface="微软雅黑" panose="020B0503020204020204" pitchFamily="34" charset="-122"/>
              </a:rPr>
              <a:t>－</a:t>
            </a: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x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i="1" dirty="0">
                <a:ea typeface="微软雅黑" panose="020B0503020204020204" pitchFamily="34" charset="-122"/>
              </a:rPr>
              <a:t>y</a:t>
            </a:r>
            <a:r>
              <a:rPr lang="en-US" altLang="zh-CN" dirty="0">
                <a:ea typeface="微软雅黑" panose="020B0503020204020204" pitchFamily="34" charset="-122"/>
              </a:rPr>
              <a:t>+1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323532" y="214402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预习反馈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1000130" y="870899"/>
            <a:ext cx="72866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000" b="1">
                <a:ea typeface="微软雅黑" panose="020B0503020204020204" pitchFamily="34" charset="-122"/>
              </a:rPr>
              <a:t>      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266701" y="839921"/>
            <a:ext cx="12105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266700" y="1226637"/>
            <a:ext cx="2167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1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600">
              <a:latin typeface="Arial" panose="020B0604020202020204" pitchFamily="34" charset="0"/>
            </a:endParaRPr>
          </a:p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9462" name="Rectangle 25"/>
          <p:cNvSpPr>
            <a:spLocks noChangeArrowheads="1"/>
          </p:cNvSpPr>
          <p:nvPr/>
        </p:nvSpPr>
        <p:spPr bwMode="auto">
          <a:xfrm>
            <a:off x="4" y="219337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9463" name="Picture 17" descr="2008032812262054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5468" y="3356033"/>
            <a:ext cx="2079625" cy="150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TextBox 26"/>
          <p:cNvSpPr txBox="1">
            <a:spLocks noChangeArrowheads="1"/>
          </p:cNvSpPr>
          <p:nvPr/>
        </p:nvSpPr>
        <p:spPr bwMode="auto">
          <a:xfrm>
            <a:off x="500063" y="658295"/>
            <a:ext cx="7715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>
                <a:ea typeface="微软雅黑" panose="020B0503020204020204" pitchFamily="34" charset="-122"/>
              </a:rPr>
              <a:t>　　　</a:t>
            </a:r>
          </a:p>
        </p:txBody>
      </p:sp>
      <p:sp>
        <p:nvSpPr>
          <p:cNvPr id="19465" name="Rectangle 3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6" name="矩形 13"/>
          <p:cNvSpPr>
            <a:spLocks noChangeArrowheads="1"/>
          </p:cNvSpPr>
          <p:nvPr/>
        </p:nvSpPr>
        <p:spPr bwMode="auto">
          <a:xfrm>
            <a:off x="1500188" y="3351308"/>
            <a:ext cx="253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ea typeface="微软雅黑" panose="020B0503020204020204" pitchFamily="34" charset="-122"/>
              </a:rPr>
              <a:t> </a:t>
            </a: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9467" name="Rectangle 9"/>
          <p:cNvSpPr>
            <a:spLocks noChangeArrowheads="1"/>
          </p:cNvSpPr>
          <p:nvPr/>
        </p:nvSpPr>
        <p:spPr bwMode="auto">
          <a:xfrm>
            <a:off x="0" y="103673"/>
            <a:ext cx="5180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/>
            <a:r>
              <a:rPr lang="zh-CN" altLang="zh-CN" sz="1000"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>
              <a:latin typeface="Arial" panose="020B0604020202020204" pitchFamily="34" charset="0"/>
            </a:endParaRPr>
          </a:p>
        </p:txBody>
      </p:sp>
      <p:sp>
        <p:nvSpPr>
          <p:cNvPr id="19468" name="Rectangle 10"/>
          <p:cNvSpPr>
            <a:spLocks noChangeArrowheads="1"/>
          </p:cNvSpPr>
          <p:nvPr/>
        </p:nvSpPr>
        <p:spPr bwMode="auto">
          <a:xfrm>
            <a:off x="4" y="46732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9" name="Rectangle 11"/>
          <p:cNvSpPr>
            <a:spLocks noChangeArrowheads="1"/>
          </p:cNvSpPr>
          <p:nvPr/>
        </p:nvSpPr>
        <p:spPr bwMode="auto">
          <a:xfrm>
            <a:off x="4" y="58071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0" name="Rectangle 12"/>
          <p:cNvSpPr>
            <a:spLocks noChangeArrowheads="1"/>
          </p:cNvSpPr>
          <p:nvPr/>
        </p:nvSpPr>
        <p:spPr bwMode="auto">
          <a:xfrm>
            <a:off x="0" y="840708"/>
            <a:ext cx="83869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/>
            <a:r>
              <a:rPr lang="en-US" altLang="zh-CN" sz="1000">
                <a:latin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19471" name="Rectangle 13"/>
          <p:cNvSpPr>
            <a:spLocks noChangeArrowheads="1"/>
          </p:cNvSpPr>
          <p:nvPr/>
        </p:nvSpPr>
        <p:spPr bwMode="auto">
          <a:xfrm>
            <a:off x="4" y="92088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2" name="Rectangle 14"/>
          <p:cNvSpPr>
            <a:spLocks noChangeArrowheads="1"/>
          </p:cNvSpPr>
          <p:nvPr/>
        </p:nvSpPr>
        <p:spPr bwMode="auto">
          <a:xfrm>
            <a:off x="4" y="103427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3" name="Rectangle 15"/>
          <p:cNvSpPr>
            <a:spLocks noChangeArrowheads="1"/>
          </p:cNvSpPr>
          <p:nvPr/>
        </p:nvSpPr>
        <p:spPr bwMode="auto">
          <a:xfrm>
            <a:off x="4" y="123271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4" name="Rectangle 16"/>
          <p:cNvSpPr>
            <a:spLocks noChangeArrowheads="1"/>
          </p:cNvSpPr>
          <p:nvPr/>
        </p:nvSpPr>
        <p:spPr bwMode="auto">
          <a:xfrm>
            <a:off x="4" y="133665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5" name="Rectangle 29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6" name="Rectangle 31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7" name="Rectangle 33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8" name="Rectangle 35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79" name="Rectangle 37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80" name="Rectangle 39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81" name="Rectangle 42"/>
          <p:cNvSpPr>
            <a:spLocks noChangeArrowheads="1"/>
          </p:cNvSpPr>
          <p:nvPr/>
        </p:nvSpPr>
        <p:spPr bwMode="auto">
          <a:xfrm>
            <a:off x="4" y="4211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82" name="Rectangle 43"/>
          <p:cNvSpPr>
            <a:spLocks noChangeArrowheads="1"/>
          </p:cNvSpPr>
          <p:nvPr/>
        </p:nvSpPr>
        <p:spPr bwMode="auto">
          <a:xfrm>
            <a:off x="4" y="557234"/>
            <a:ext cx="8130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>
                <a:cs typeface="Times New Roman" panose="02020603050405020304" pitchFamily="18" charset="0"/>
              </a:rPr>
              <a:t>　　   　　</a:t>
            </a:r>
            <a:endParaRPr lang="zh-CN" altLang="en-US"/>
          </a:p>
        </p:txBody>
      </p:sp>
      <p:sp>
        <p:nvSpPr>
          <p:cNvPr id="19483" name="Rectangle 44"/>
          <p:cNvSpPr>
            <a:spLocks noChangeArrowheads="1"/>
          </p:cNvSpPr>
          <p:nvPr/>
        </p:nvSpPr>
        <p:spPr bwMode="auto">
          <a:xfrm>
            <a:off x="4" y="784014"/>
            <a:ext cx="97975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 i="1">
                <a:solidFill>
                  <a:srgbClr val="CC0000"/>
                </a:solidFill>
                <a:cs typeface="Times New Roman" panose="02020603050405020304" pitchFamily="18" charset="0"/>
              </a:rPr>
              <a:t>　　　　    　</a:t>
            </a:r>
            <a:endParaRPr lang="zh-CN" altLang="en-US"/>
          </a:p>
        </p:txBody>
      </p:sp>
      <p:sp>
        <p:nvSpPr>
          <p:cNvPr id="19484" name="Rectangle 45"/>
          <p:cNvSpPr>
            <a:spLocks noChangeArrowheads="1"/>
          </p:cNvSpPr>
          <p:nvPr/>
        </p:nvSpPr>
        <p:spPr bwMode="auto">
          <a:xfrm>
            <a:off x="0" y="1010795"/>
            <a:ext cx="3465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1000" i="1">
                <a:solidFill>
                  <a:srgbClr val="CC0000"/>
                </a:solidFill>
                <a:cs typeface="Times New Roman" panose="02020603050405020304" pitchFamily="18" charset="0"/>
              </a:rPr>
              <a:t>　</a:t>
            </a:r>
            <a:r>
              <a:rPr lang="zh-CN" altLang="en-US" sz="900"/>
              <a:t> </a:t>
            </a:r>
            <a:endParaRPr lang="zh-CN" altLang="en-US"/>
          </a:p>
        </p:txBody>
      </p:sp>
      <p:sp>
        <p:nvSpPr>
          <p:cNvPr id="19485" name="TextBox 16"/>
          <p:cNvSpPr txBox="1">
            <a:spLocks noChangeArrowheads="1"/>
          </p:cNvSpPr>
          <p:nvPr/>
        </p:nvSpPr>
        <p:spPr bwMode="auto">
          <a:xfrm>
            <a:off x="1476375" y="1214220"/>
            <a:ext cx="70564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endParaRPr lang="en-US" altLang="zh-CN">
              <a:ea typeface="微软雅黑" panose="020B0503020204020204" pitchFamily="34" charset="-122"/>
            </a:endParaRPr>
          </a:p>
          <a:p>
            <a:r>
              <a:rPr lang="zh-CN" altLang="zh-CN">
                <a:ea typeface="微软雅黑" panose="020B0503020204020204" pitchFamily="34" charset="-122"/>
              </a:rPr>
              <a:t>　　　　</a:t>
            </a:r>
            <a:r>
              <a:rPr lang="en-US" altLang="zh-CN" i="1">
                <a:ea typeface="微软雅黑" panose="020B0503020204020204" pitchFamily="34" charset="-122"/>
              </a:rPr>
              <a:t> </a:t>
            </a:r>
            <a:r>
              <a:rPr lang="zh-CN" altLang="zh-CN" i="1">
                <a:ea typeface="微软雅黑" panose="020B0503020204020204" pitchFamily="34" charset="-122"/>
              </a:rPr>
              <a:t>　　　　　</a:t>
            </a:r>
            <a:r>
              <a:rPr lang="en-US" altLang="zh-CN" i="1">
                <a:ea typeface="微软雅黑" panose="020B0503020204020204" pitchFamily="34" charset="-122"/>
              </a:rPr>
              <a:t> </a:t>
            </a:r>
            <a:r>
              <a:rPr lang="zh-CN" altLang="zh-CN" i="1">
                <a:ea typeface="微软雅黑" panose="020B0503020204020204" pitchFamily="34" charset="-122"/>
              </a:rPr>
              <a:t>　　　　　</a:t>
            </a:r>
            <a:r>
              <a:rPr lang="en-US" altLang="zh-CN" i="1">
                <a:ea typeface="微软雅黑" panose="020B0503020204020204" pitchFamily="34" charset="-122"/>
              </a:rPr>
              <a:t> </a:t>
            </a:r>
            <a:r>
              <a:rPr lang="zh-CN" altLang="zh-CN" i="1">
                <a:ea typeface="微软雅黑" panose="020B0503020204020204" pitchFamily="34" charset="-122"/>
              </a:rPr>
              <a:t>　</a:t>
            </a:r>
            <a:endParaRPr lang="zh-CN" altLang="zh-CN">
              <a:ea typeface="微软雅黑" panose="020B0503020204020204" pitchFamily="34" charset="-122"/>
            </a:endParaRPr>
          </a:p>
          <a:p>
            <a:r>
              <a:rPr lang="zh-CN" altLang="zh-CN">
                <a:ea typeface="微软雅黑" panose="020B0503020204020204" pitchFamily="34" charset="-122"/>
              </a:rPr>
              <a:t>　　　　</a:t>
            </a:r>
            <a:r>
              <a:rPr lang="en-US" altLang="zh-CN" i="1">
                <a:ea typeface="微软雅黑" panose="020B0503020204020204" pitchFamily="34" charset="-122"/>
              </a:rPr>
              <a:t> </a:t>
            </a:r>
            <a:r>
              <a:rPr lang="zh-CN" altLang="zh-CN" i="1">
                <a:ea typeface="微软雅黑" panose="020B0503020204020204" pitchFamily="34" charset="-122"/>
              </a:rPr>
              <a:t>　　　　　</a:t>
            </a:r>
            <a:r>
              <a:rPr lang="en-US" altLang="zh-CN" i="1">
                <a:ea typeface="微软雅黑" panose="020B0503020204020204" pitchFamily="34" charset="-122"/>
              </a:rPr>
              <a:t> </a:t>
            </a:r>
            <a:r>
              <a:rPr lang="zh-CN" altLang="zh-CN" i="1">
                <a:ea typeface="微软雅黑" panose="020B0503020204020204" pitchFamily="34" charset="-122"/>
              </a:rPr>
              <a:t>　　　　　</a:t>
            </a:r>
            <a:r>
              <a:rPr lang="en-US" altLang="zh-CN" i="1">
                <a:ea typeface="微软雅黑" panose="020B0503020204020204" pitchFamily="34" charset="-122"/>
              </a:rPr>
              <a:t> </a:t>
            </a:r>
            <a:r>
              <a:rPr lang="zh-CN" altLang="zh-CN" i="1">
                <a:ea typeface="微软雅黑" panose="020B0503020204020204" pitchFamily="34" charset="-122"/>
              </a:rPr>
              <a:t>　　</a:t>
            </a:r>
            <a:endParaRPr lang="zh-CN" altLang="zh-CN">
              <a:ea typeface="微软雅黑" panose="020B0503020204020204" pitchFamily="34" charset="-122"/>
            </a:endParaRPr>
          </a:p>
        </p:txBody>
      </p:sp>
      <p:sp>
        <p:nvSpPr>
          <p:cNvPr id="19486" name="Rectangle 49"/>
          <p:cNvSpPr>
            <a:spLocks noChangeArrowheads="1"/>
          </p:cNvSpPr>
          <p:nvPr/>
        </p:nvSpPr>
        <p:spPr bwMode="auto">
          <a:xfrm>
            <a:off x="0" y="111364"/>
            <a:ext cx="21833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zh-CN" sz="900"/>
              <a:t> </a:t>
            </a:r>
            <a:endParaRPr lang="zh-CN" altLang="zh-CN"/>
          </a:p>
        </p:txBody>
      </p:sp>
      <p:sp>
        <p:nvSpPr>
          <p:cNvPr id="19487" name="Rectangle 5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88" name="Rectangle 5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89" name="Rectangle 5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90" name="Rectangle 5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91" name="Rectangle 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92" name="Rectangle 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93" name="Rectangle 8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94" name="Rectangle 10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95" name="Rectangle 1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96" name="Rectangle 1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97" name="Rectangle 5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6" name="矩形 55"/>
          <p:cNvSpPr>
            <a:spLocks noChangeArrowheads="1"/>
          </p:cNvSpPr>
          <p:nvPr/>
        </p:nvSpPr>
        <p:spPr bwMode="auto">
          <a:xfrm>
            <a:off x="2752727" y="1233118"/>
            <a:ext cx="3289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292730" y="2500881"/>
            <a:ext cx="576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A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39" name="TextBox 16"/>
          <p:cNvSpPr txBox="1">
            <a:spLocks noChangeArrowheads="1"/>
          </p:cNvSpPr>
          <p:nvPr/>
        </p:nvSpPr>
        <p:spPr bwMode="auto">
          <a:xfrm>
            <a:off x="1476380" y="3642659"/>
            <a:ext cx="72866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>
                <a:ea typeface="微软雅黑" panose="020B0503020204020204" pitchFamily="34" charset="-122"/>
              </a:rPr>
              <a:t>同学们：你们能进行单项式除以单项式的运算吗</a:t>
            </a:r>
            <a:r>
              <a:rPr lang="zh-CN" altLang="zh-CN">
                <a:ea typeface="微软雅黑" panose="020B0503020204020204" pitchFamily="34" charset="-122"/>
              </a:rPr>
              <a:t>？</a:t>
            </a:r>
          </a:p>
        </p:txBody>
      </p:sp>
      <p:pic>
        <p:nvPicPr>
          <p:cNvPr id="20484" name="Picture 10" descr="7x028_副本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8" y="785858"/>
            <a:ext cx="6969125" cy="264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323532" y="214402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课堂探究</a:t>
            </a: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395288" y="694780"/>
            <a:ext cx="4176712" cy="493981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2</a:t>
            </a:r>
            <a:r>
              <a:rPr lang="zh-CN" altLang="en-US" dirty="0">
                <a:ea typeface="微软雅黑" panose="020B0503020204020204" pitchFamily="34" charset="-122"/>
              </a:rPr>
              <a:t>、探究算法</a:t>
            </a:r>
            <a:endParaRPr lang="en-US" altLang="zh-CN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dirty="0"/>
              <a:t>(1).                   </a:t>
            </a: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(2).</a:t>
            </a:r>
            <a:r>
              <a:rPr lang="en-US" altLang="zh-CN" dirty="0"/>
              <a:t>                                            (      )     </a:t>
            </a: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endParaRPr lang="en-US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(3).                                         (        )</a:t>
            </a:r>
            <a:endParaRPr lang="zh-CN" altLang="zh-CN" dirty="0"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/>
              <a:t>  </a:t>
            </a:r>
            <a:r>
              <a:rPr lang="zh-CN" altLang="zh-CN" dirty="0"/>
              <a:t>　　　　</a:t>
            </a:r>
            <a:r>
              <a:rPr lang="en-US" altLang="zh-CN" dirty="0"/>
              <a:t>           </a:t>
            </a:r>
            <a:r>
              <a:rPr lang="zh-CN" altLang="zh-CN" dirty="0"/>
              <a:t>　</a:t>
            </a:r>
          </a:p>
          <a:p>
            <a:pPr>
              <a:defRPr/>
            </a:pPr>
            <a:r>
              <a:rPr lang="en-US" altLang="zh-CN" dirty="0"/>
              <a:t> </a:t>
            </a:r>
            <a:endParaRPr lang="zh-CN" altLang="zh-CN" dirty="0"/>
          </a:p>
          <a:p>
            <a:pPr>
              <a:defRPr/>
            </a:pPr>
            <a:r>
              <a:rPr lang="en-US" altLang="zh-CN" dirty="0"/>
              <a:t> </a:t>
            </a:r>
            <a:endParaRPr lang="zh-CN" altLang="zh-CN" dirty="0"/>
          </a:p>
          <a:p>
            <a:pPr>
              <a:defRPr/>
            </a:pPr>
            <a:endParaRPr lang="en-US" altLang="zh-CN" dirty="0"/>
          </a:p>
          <a:p>
            <a:pPr indent="266700">
              <a:lnSpc>
                <a:spcPct val="150000"/>
              </a:lnSpc>
              <a:defRPr/>
            </a:pPr>
            <a:endParaRPr lang="zh-CN" altLang="en-US" dirty="0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 </a:t>
            </a:r>
            <a:endParaRPr lang="zh-CN" altLang="zh-CN" dirty="0">
              <a:ea typeface="微软雅黑" panose="020B0503020204020204" pitchFamily="34" charset="-122"/>
            </a:endParaRPr>
          </a:p>
        </p:txBody>
      </p:sp>
      <p:sp>
        <p:nvSpPr>
          <p:cNvPr id="21507" name="矩形 15"/>
          <p:cNvSpPr>
            <a:spLocks noChangeArrowheads="1"/>
          </p:cNvSpPr>
          <p:nvPr/>
        </p:nvSpPr>
        <p:spPr bwMode="auto">
          <a:xfrm>
            <a:off x="1268415" y="4286776"/>
            <a:ext cx="229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aseline="30000"/>
              <a:t> </a:t>
            </a:r>
            <a:endParaRPr lang="zh-CN" altLang="en-US"/>
          </a:p>
        </p:txBody>
      </p:sp>
      <p:sp>
        <p:nvSpPr>
          <p:cNvPr id="21508" name="Rectangle 2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09" name="Rectangle 2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4284663" y="987578"/>
            <a:ext cx="5327650" cy="27699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  <a:defRPr/>
            </a:pPr>
            <a:r>
              <a:rPr lang="en-US" altLang="zh-CN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ea typeface="微软雅黑" panose="020B0503020204020204" pitchFamily="34" charset="-122"/>
              </a:rPr>
              <a:t>、仿照计算，</a:t>
            </a:r>
            <a:r>
              <a:rPr lang="zh-CN" altLang="en-US" sz="2000" dirty="0">
                <a:ea typeface="微软雅黑" panose="020B0503020204020204" pitchFamily="34" charset="-122"/>
              </a:rPr>
              <a:t>寻找规律</a:t>
            </a:r>
            <a:endParaRPr lang="en-US" altLang="zh-CN" sz="2000" dirty="0"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 </a:t>
            </a:r>
            <a:r>
              <a:rPr lang="x-none" altLang="zh-CN" dirty="0">
                <a:ea typeface="微软雅黑" panose="020B0503020204020204" pitchFamily="34" charset="-122"/>
              </a:rPr>
              <a:t>(</a:t>
            </a:r>
            <a:r>
              <a:rPr lang="en-US" altLang="zh-CN" dirty="0">
                <a:ea typeface="微软雅黑" panose="020B0503020204020204" pitchFamily="34" charset="-122"/>
              </a:rPr>
              <a:t>1</a:t>
            </a:r>
            <a:r>
              <a:rPr lang="x-none" altLang="zh-CN" dirty="0">
                <a:ea typeface="微软雅黑" panose="020B0503020204020204" pitchFamily="34" charset="-122"/>
              </a:rPr>
              <a:t>) </a:t>
            </a:r>
            <a:r>
              <a:rPr lang="zh-CN" altLang="zh-CN" dirty="0"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ea typeface="微软雅黑" panose="020B0503020204020204" pitchFamily="34" charset="-122"/>
              </a:rPr>
              <a:t>2a</a:t>
            </a:r>
            <a:r>
              <a:rPr lang="en-US" altLang="zh-CN" baseline="30000" dirty="0">
                <a:ea typeface="微软雅黑" panose="020B0503020204020204" pitchFamily="34" charset="-122"/>
              </a:rPr>
              <a:t>6</a:t>
            </a:r>
            <a:r>
              <a:rPr lang="en-US" altLang="zh-CN" dirty="0">
                <a:ea typeface="微软雅黑" panose="020B0503020204020204" pitchFamily="34" charset="-122"/>
              </a:rPr>
              <a:t>b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zh-CN" altLang="zh-CN" dirty="0">
                <a:ea typeface="微软雅黑" panose="020B0503020204020204" pitchFamily="34" charset="-122"/>
              </a:rPr>
              <a:t>）÷</a:t>
            </a:r>
            <a:r>
              <a:rPr lang="en-US" altLang="zh-CN" dirty="0">
                <a:ea typeface="微软雅黑" panose="020B0503020204020204" pitchFamily="34" charset="-122"/>
              </a:rPr>
              <a:t>(a</a:t>
            </a:r>
            <a:r>
              <a:rPr lang="en-US" altLang="zh-CN" baseline="30000" dirty="0">
                <a:ea typeface="微软雅黑" panose="020B0503020204020204" pitchFamily="34" charset="-122"/>
              </a:rPr>
              <a:t>3</a:t>
            </a:r>
            <a:r>
              <a:rPr lang="en-US" altLang="zh-CN" dirty="0">
                <a:ea typeface="微软雅黑" panose="020B0503020204020204" pitchFamily="34" charset="-122"/>
              </a:rPr>
              <a:t>b</a:t>
            </a:r>
            <a:r>
              <a:rPr lang="en-US" altLang="zh-CN" baseline="30000" dirty="0">
                <a:ea typeface="微软雅黑" panose="020B0503020204020204" pitchFamily="34" charset="-122"/>
              </a:rPr>
              <a:t>2</a:t>
            </a:r>
            <a:r>
              <a:rPr lang="en-US" altLang="zh-CN" dirty="0">
                <a:ea typeface="微软雅黑" panose="020B0503020204020204" pitchFamily="34" charset="-122"/>
              </a:rPr>
              <a:t>)</a:t>
            </a:r>
            <a:r>
              <a:rPr lang="en-US" altLang="zh-CN" baseline="30000" dirty="0">
                <a:ea typeface="微软雅黑" panose="020B0503020204020204" pitchFamily="34" charset="-122"/>
              </a:rPr>
              <a:t> 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       =(   )a</a:t>
            </a:r>
            <a:r>
              <a:rPr lang="en-US" altLang="zh-CN" baseline="30000" dirty="0">
                <a:ea typeface="微软雅黑" panose="020B0503020204020204" pitchFamily="34" charset="-122"/>
              </a:rPr>
              <a:t>(   )-(    )</a:t>
            </a:r>
            <a:r>
              <a:rPr lang="en-US" altLang="zh-CN" dirty="0">
                <a:ea typeface="微软雅黑" panose="020B0503020204020204" pitchFamily="34" charset="-122"/>
              </a:rPr>
              <a:t>b</a:t>
            </a:r>
            <a:r>
              <a:rPr lang="en-US" altLang="zh-CN" baseline="30000" dirty="0">
                <a:ea typeface="微软雅黑" panose="020B0503020204020204" pitchFamily="34" charset="-122"/>
              </a:rPr>
              <a:t>(    )-(     )</a:t>
            </a:r>
            <a:r>
              <a:rPr lang="en-US" altLang="zh-CN" dirty="0">
                <a:ea typeface="微软雅黑" panose="020B0503020204020204" pitchFamily="34" charset="-122"/>
              </a:rPr>
              <a:t>=             </a:t>
            </a:r>
            <a:r>
              <a:rPr lang="zh-CN" altLang="zh-CN" dirty="0">
                <a:ea typeface="微软雅黑" panose="020B0503020204020204" pitchFamily="34" charset="-122"/>
              </a:rPr>
              <a:t>。</a:t>
            </a:r>
            <a:r>
              <a:rPr lang="zh-CN" altLang="zh-CN" baseline="30000" dirty="0">
                <a:ea typeface="微软雅黑" panose="020B0503020204020204" pitchFamily="34" charset="-122"/>
              </a:rPr>
              <a:t> </a:t>
            </a:r>
            <a:endParaRPr lang="zh-CN" altLang="zh-CN" dirty="0"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 </a:t>
            </a:r>
            <a:r>
              <a:rPr lang="x-none" altLang="zh-CN" dirty="0">
                <a:ea typeface="微软雅黑" panose="020B0503020204020204" pitchFamily="34" charset="-122"/>
              </a:rPr>
              <a:t>(2) （-x</a:t>
            </a:r>
            <a:r>
              <a:rPr lang="x-none" altLang="zh-CN" baseline="30000" dirty="0">
                <a:ea typeface="微软雅黑" panose="020B0503020204020204" pitchFamily="34" charset="-122"/>
              </a:rPr>
              <a:t>2</a:t>
            </a:r>
            <a:r>
              <a:rPr lang="x-none" altLang="zh-CN" dirty="0">
                <a:ea typeface="微软雅黑" panose="020B0503020204020204" pitchFamily="34" charset="-122"/>
              </a:rPr>
              <a:t>y</a:t>
            </a:r>
            <a:r>
              <a:rPr lang="x-none" altLang="zh-CN" baseline="30000" dirty="0">
                <a:ea typeface="微软雅黑" panose="020B0503020204020204" pitchFamily="34" charset="-122"/>
              </a:rPr>
              <a:t>3</a:t>
            </a:r>
            <a:r>
              <a:rPr lang="x-none" altLang="zh-CN" dirty="0">
                <a:ea typeface="微软雅黑" panose="020B0503020204020204" pitchFamily="34" charset="-122"/>
              </a:rPr>
              <a:t>）÷(3x</a:t>
            </a:r>
            <a:r>
              <a:rPr lang="x-none" altLang="zh-CN" baseline="30000" dirty="0">
                <a:ea typeface="微软雅黑" panose="020B0503020204020204" pitchFamily="34" charset="-122"/>
              </a:rPr>
              <a:t>2</a:t>
            </a:r>
            <a:r>
              <a:rPr lang="x-none" altLang="zh-CN" dirty="0">
                <a:ea typeface="微软雅黑" panose="020B0503020204020204" pitchFamily="34" charset="-122"/>
              </a:rPr>
              <a:t>y)</a:t>
            </a:r>
            <a:endParaRPr lang="en-US" altLang="zh-CN" dirty="0"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defRPr/>
            </a:pPr>
            <a:r>
              <a:rPr lang="en-US" altLang="zh-CN" dirty="0">
                <a:ea typeface="微软雅黑" panose="020B0503020204020204" pitchFamily="34" charset="-122"/>
              </a:rPr>
              <a:t>        </a:t>
            </a:r>
            <a:r>
              <a:rPr lang="x-none" altLang="zh-CN" dirty="0">
                <a:ea typeface="微软雅黑" panose="020B0503020204020204" pitchFamily="34" charset="-122"/>
              </a:rPr>
              <a:t>=(   )x</a:t>
            </a:r>
            <a:r>
              <a:rPr lang="x-none" altLang="zh-CN" baseline="30000" dirty="0">
                <a:ea typeface="微软雅黑" panose="020B0503020204020204" pitchFamily="34" charset="-122"/>
              </a:rPr>
              <a:t>(   )-(    )</a:t>
            </a:r>
            <a:r>
              <a:rPr lang="x-none" altLang="zh-CN" dirty="0">
                <a:ea typeface="微软雅黑" panose="020B0503020204020204" pitchFamily="34" charset="-122"/>
              </a:rPr>
              <a:t>y</a:t>
            </a:r>
            <a:r>
              <a:rPr lang="x-none" altLang="zh-CN" baseline="30000" dirty="0">
                <a:ea typeface="微软雅黑" panose="020B0503020204020204" pitchFamily="34" charset="-122"/>
              </a:rPr>
              <a:t>(     )-(     )</a:t>
            </a:r>
            <a:r>
              <a:rPr lang="x-none" altLang="zh-CN" dirty="0">
                <a:ea typeface="微软雅黑" panose="020B0503020204020204" pitchFamily="34" charset="-122"/>
              </a:rPr>
              <a:t> </a:t>
            </a:r>
            <a:r>
              <a:rPr lang="en-US" altLang="zh-CN" dirty="0">
                <a:ea typeface="微软雅黑" panose="020B0503020204020204" pitchFamily="34" charset="-122"/>
              </a:rPr>
              <a:t>=             </a:t>
            </a:r>
            <a:r>
              <a:rPr lang="zh-CN" altLang="en-US" dirty="0" smtClean="0">
                <a:ea typeface="微软雅黑" panose="020B0503020204020204" pitchFamily="34" charset="-122"/>
              </a:rPr>
              <a:t>。</a:t>
            </a:r>
            <a:endParaRPr lang="zh-CN" altLang="zh-CN" dirty="0">
              <a:ea typeface="微软雅黑" panose="020B0503020204020204" pitchFamily="34" charset="-122"/>
            </a:endParaRPr>
          </a:p>
        </p:txBody>
      </p:sp>
      <p:sp>
        <p:nvSpPr>
          <p:cNvPr id="21511" name="Rectangle 4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2" name="Rectangle 4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3" name="Rectangle 3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4" name="Rectangle 35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5" name="Rectangle 3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6" name="Rectangle 3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7" name="Rectangle 4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8" name="Rectangle 43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19" name="Rectangle 4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20" name="矩形 77"/>
          <p:cNvSpPr>
            <a:spLocks noChangeArrowheads="1"/>
          </p:cNvSpPr>
          <p:nvPr/>
        </p:nvSpPr>
        <p:spPr bwMode="auto">
          <a:xfrm>
            <a:off x="2051050" y="500806"/>
            <a:ext cx="457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 dirty="0">
                <a:ea typeface="微软雅黑" panose="020B0503020204020204" pitchFamily="34" charset="-122"/>
              </a:rPr>
              <a:t>探究一</a:t>
            </a:r>
            <a:r>
              <a:rPr lang="zh-CN" altLang="en-US" dirty="0">
                <a:ea typeface="微软雅黑" panose="020B0503020204020204" pitchFamily="34" charset="-122"/>
              </a:rPr>
              <a:t>：</a:t>
            </a:r>
            <a:r>
              <a:rPr lang="zh-CN" altLang="zh-CN" b="1" dirty="0">
                <a:ea typeface="微软雅黑" panose="020B0503020204020204" pitchFamily="34" charset="-122"/>
              </a:rPr>
              <a:t>单项式除以单项式的推导过程</a:t>
            </a:r>
            <a:r>
              <a:rPr lang="zh-CN" altLang="zh-CN" b="1" dirty="0"/>
              <a:t>：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1521" name="Rectangle 4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22" name="Rectangle 3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23" name="Rectangle 37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24" name="Rectangle 39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25" name="Rectangle 41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526" name="Rectangle 4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527" name="Object 43"/>
          <p:cNvGraphicFramePr>
            <a:graphicFrameLocks noChangeAspect="1"/>
          </p:cNvGraphicFramePr>
          <p:nvPr/>
        </p:nvGraphicFramePr>
        <p:xfrm>
          <a:off x="900113" y="1642584"/>
          <a:ext cx="3333750" cy="28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3" r:id="rId3" imgW="2451100" imgH="241300" progId="Equation.3">
                  <p:embed/>
                </p:oleObj>
              </mc:Choice>
              <mc:Fallback>
                <p:oleObj r:id="rId3" imgW="2451100" imgH="2413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642584"/>
                        <a:ext cx="3333750" cy="28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8" name="Rectangle 46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529" name="Object 45"/>
          <p:cNvGraphicFramePr>
            <a:graphicFrameLocks noChangeAspect="1"/>
          </p:cNvGraphicFramePr>
          <p:nvPr/>
        </p:nvGraphicFramePr>
        <p:xfrm>
          <a:off x="827088" y="2500884"/>
          <a:ext cx="2952750" cy="292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4" r:id="rId5" imgW="2959100" imgH="241300" progId="Equation.DSMT4">
                  <p:embed/>
                </p:oleObj>
              </mc:Choice>
              <mc:Fallback>
                <p:oleObj r:id="rId5" imgW="2959100" imgH="2413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500884"/>
                        <a:ext cx="2952750" cy="2929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0" name="Rectangle 48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531" name="Object 47"/>
          <p:cNvGraphicFramePr>
            <a:graphicFrameLocks noChangeAspect="1"/>
          </p:cNvGraphicFramePr>
          <p:nvPr/>
        </p:nvGraphicFramePr>
        <p:xfrm>
          <a:off x="827093" y="3286738"/>
          <a:ext cx="2808287" cy="321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5" r:id="rId7" imgW="2362200" imgH="266700" progId="Equation.3">
                  <p:embed/>
                </p:oleObj>
              </mc:Choice>
              <mc:Fallback>
                <p:oleObj r:id="rId7" imgW="2362200" imgH="2667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93" y="3286738"/>
                        <a:ext cx="2808287" cy="321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53"/>
          <p:cNvSpPr txBox="1">
            <a:spLocks noChangeArrowheads="1"/>
          </p:cNvSpPr>
          <p:nvPr/>
        </p:nvSpPr>
        <p:spPr bwMode="auto">
          <a:xfrm>
            <a:off x="1979618" y="1500844"/>
            <a:ext cx="288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r>
              <a:rPr lang="en-US" altLang="zh-CN">
                <a:solidFill>
                  <a:srgbClr val="FF0000"/>
                </a:solidFill>
              </a:rPr>
              <a:t>5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矩形 57"/>
          <p:cNvSpPr>
            <a:spLocks noChangeArrowheads="1"/>
          </p:cNvSpPr>
          <p:nvPr/>
        </p:nvSpPr>
        <p:spPr bwMode="auto">
          <a:xfrm>
            <a:off x="2411414" y="1500844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矩形 58"/>
          <p:cNvSpPr>
            <a:spLocks noChangeArrowheads="1"/>
          </p:cNvSpPr>
          <p:nvPr/>
        </p:nvSpPr>
        <p:spPr bwMode="auto">
          <a:xfrm>
            <a:off x="2987675" y="1500844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5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56" name="矩形 59"/>
          <p:cNvSpPr>
            <a:spLocks noChangeArrowheads="1"/>
          </p:cNvSpPr>
          <p:nvPr/>
        </p:nvSpPr>
        <p:spPr bwMode="auto">
          <a:xfrm>
            <a:off x="3276600" y="1500844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57" name="矩形 60"/>
          <p:cNvSpPr>
            <a:spLocks noChangeArrowheads="1"/>
          </p:cNvSpPr>
          <p:nvPr/>
        </p:nvSpPr>
        <p:spPr bwMode="auto">
          <a:xfrm>
            <a:off x="3851276" y="1500844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58" name="矩形 61"/>
          <p:cNvSpPr>
            <a:spLocks noChangeArrowheads="1"/>
          </p:cNvSpPr>
          <p:nvPr/>
        </p:nvSpPr>
        <p:spPr bwMode="auto">
          <a:xfrm>
            <a:off x="2195513" y="2357570"/>
            <a:ext cx="3048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1059" name="矩形 62"/>
          <p:cNvSpPr>
            <a:spLocks noChangeArrowheads="1"/>
          </p:cNvSpPr>
          <p:nvPr/>
        </p:nvSpPr>
        <p:spPr bwMode="auto">
          <a:xfrm>
            <a:off x="2411416" y="2357570"/>
            <a:ext cx="2889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1060" name="矩形 63"/>
          <p:cNvSpPr>
            <a:spLocks noChangeArrowheads="1"/>
          </p:cNvSpPr>
          <p:nvPr/>
        </p:nvSpPr>
        <p:spPr bwMode="auto">
          <a:xfrm>
            <a:off x="2555875" y="2357570"/>
            <a:ext cx="3048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1061" name="矩形 64"/>
          <p:cNvSpPr>
            <a:spLocks noChangeArrowheads="1"/>
          </p:cNvSpPr>
          <p:nvPr/>
        </p:nvSpPr>
        <p:spPr bwMode="auto">
          <a:xfrm>
            <a:off x="2771775" y="2357570"/>
            <a:ext cx="3048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  <a:ea typeface="微软雅黑" panose="020B0503020204020204" pitchFamily="34" charset="-122"/>
              </a:rPr>
              <a:t>1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1062" name="矩形 65"/>
          <p:cNvSpPr>
            <a:spLocks noChangeArrowheads="1"/>
          </p:cNvSpPr>
          <p:nvPr/>
        </p:nvSpPr>
        <p:spPr bwMode="auto">
          <a:xfrm>
            <a:off x="3203575" y="2357570"/>
            <a:ext cx="3048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  <a:ea typeface="微软雅黑" panose="020B0503020204020204" pitchFamily="34" charset="-122"/>
              </a:rPr>
              <a:t>0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1063" name="矩形 66"/>
          <p:cNvSpPr>
            <a:spLocks noChangeArrowheads="1"/>
          </p:cNvSpPr>
          <p:nvPr/>
        </p:nvSpPr>
        <p:spPr bwMode="auto">
          <a:xfrm>
            <a:off x="3419475" y="2357570"/>
            <a:ext cx="3048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  <a:ea typeface="微软雅黑" panose="020B0503020204020204" pitchFamily="34" charset="-122"/>
              </a:rPr>
              <a:t>1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1064" name="矩形 67"/>
          <p:cNvSpPr>
            <a:spLocks noChangeArrowheads="1"/>
          </p:cNvSpPr>
          <p:nvPr/>
        </p:nvSpPr>
        <p:spPr bwMode="auto">
          <a:xfrm>
            <a:off x="3851275" y="2500881"/>
            <a:ext cx="4315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>
                <a:solidFill>
                  <a:srgbClr val="FF0000"/>
                </a:solidFill>
                <a:ea typeface="微软雅黑" panose="020B0503020204020204" pitchFamily="34" charset="-122"/>
              </a:rPr>
              <a:t>4n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1065" name="矩形 68"/>
          <p:cNvSpPr>
            <a:spLocks noChangeArrowheads="1"/>
          </p:cNvSpPr>
          <p:nvPr/>
        </p:nvSpPr>
        <p:spPr bwMode="auto">
          <a:xfrm>
            <a:off x="1908175" y="328673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1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66" name="矩形 69"/>
          <p:cNvSpPr>
            <a:spLocks noChangeArrowheads="1"/>
          </p:cNvSpPr>
          <p:nvPr/>
        </p:nvSpPr>
        <p:spPr bwMode="auto">
          <a:xfrm>
            <a:off x="2268539" y="328673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67" name="矩形 70"/>
          <p:cNvSpPr>
            <a:spLocks noChangeArrowheads="1"/>
          </p:cNvSpPr>
          <p:nvPr/>
        </p:nvSpPr>
        <p:spPr bwMode="auto">
          <a:xfrm>
            <a:off x="2555875" y="3214295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4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68" name="矩形 71"/>
          <p:cNvSpPr>
            <a:spLocks noChangeArrowheads="1"/>
          </p:cNvSpPr>
          <p:nvPr/>
        </p:nvSpPr>
        <p:spPr bwMode="auto">
          <a:xfrm>
            <a:off x="2771775" y="3214295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69" name="矩形 72"/>
          <p:cNvSpPr>
            <a:spLocks noChangeArrowheads="1"/>
          </p:cNvSpPr>
          <p:nvPr/>
        </p:nvSpPr>
        <p:spPr bwMode="auto">
          <a:xfrm>
            <a:off x="2987675" y="3214295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70" name="矩形 73"/>
          <p:cNvSpPr>
            <a:spLocks noChangeArrowheads="1"/>
          </p:cNvSpPr>
          <p:nvPr/>
        </p:nvSpPr>
        <p:spPr bwMode="auto">
          <a:xfrm>
            <a:off x="3203575" y="3214295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1</a:t>
            </a:r>
            <a:endParaRPr lang="zh-CN" altLang="en-US">
              <a:solidFill>
                <a:srgbClr val="FF0000"/>
              </a:solidFill>
            </a:endParaRPr>
          </a:p>
        </p:txBody>
      </p:sp>
      <p:graphicFrame>
        <p:nvGraphicFramePr>
          <p:cNvPr id="1029" name="Object 47"/>
          <p:cNvGraphicFramePr>
            <a:graphicFrameLocks noChangeAspect="1"/>
          </p:cNvGraphicFramePr>
          <p:nvPr/>
        </p:nvGraphicFramePr>
        <p:xfrm>
          <a:off x="3708405" y="3214296"/>
          <a:ext cx="576263" cy="52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6" r:id="rId9" imgW="431800" imgH="393700" progId="Equation.DSMT4">
                  <p:embed/>
                </p:oleObj>
              </mc:Choice>
              <mc:Fallback>
                <p:oleObj r:id="rId9" imgW="431800" imgH="39370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5" y="3214296"/>
                        <a:ext cx="576263" cy="521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矩形 47"/>
          <p:cNvSpPr>
            <a:spLocks noChangeArrowheads="1"/>
          </p:cNvSpPr>
          <p:nvPr/>
        </p:nvSpPr>
        <p:spPr bwMode="auto">
          <a:xfrm>
            <a:off x="5076825" y="2214257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9" name="矩形 48"/>
          <p:cNvSpPr>
            <a:spLocks noChangeArrowheads="1"/>
          </p:cNvSpPr>
          <p:nvPr/>
        </p:nvSpPr>
        <p:spPr bwMode="auto">
          <a:xfrm>
            <a:off x="5508625" y="2214257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6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0" name="矩形 49"/>
          <p:cNvSpPr>
            <a:spLocks noChangeArrowheads="1"/>
          </p:cNvSpPr>
          <p:nvPr/>
        </p:nvSpPr>
        <p:spPr bwMode="auto">
          <a:xfrm>
            <a:off x="5867401" y="214338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6300790" y="2214257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6659565" y="2214257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6732588" y="2141406"/>
            <a:ext cx="12239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6705" algn="ctr" eaLnBrk="0" hangingPunct="0"/>
            <a:r>
              <a:rPr lang="en-US" altLang="zh-CN" b="1">
                <a:solidFill>
                  <a:srgbClr val="FF0000"/>
                </a:solidFill>
                <a:ea typeface="微软雅黑" panose="020B0503020204020204" pitchFamily="34" charset="-122"/>
              </a:rPr>
              <a:t>2a</a:t>
            </a:r>
            <a:r>
              <a:rPr lang="en-US" altLang="zh-CN" b="1" baseline="30000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r>
              <a:rPr lang="en-US" altLang="zh-CN" b="1">
                <a:solidFill>
                  <a:srgbClr val="FF0000"/>
                </a:solidFill>
                <a:ea typeface="微软雅黑" panose="020B0503020204020204" pitchFamily="34" charset="-122"/>
              </a:rPr>
              <a:t>b</a:t>
            </a:r>
            <a:endParaRPr lang="en-US" altLang="zh-CN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graphicFrame>
        <p:nvGraphicFramePr>
          <p:cNvPr id="1073" name="Object 49"/>
          <p:cNvGraphicFramePr>
            <a:graphicFrameLocks noChangeAspect="1"/>
          </p:cNvGraphicFramePr>
          <p:nvPr/>
        </p:nvGraphicFramePr>
        <p:xfrm>
          <a:off x="5070480" y="3214294"/>
          <a:ext cx="371475" cy="598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7" r:id="rId11" imgW="241300" imgH="393700" progId="Equation.DSMT4">
                  <p:embed/>
                </p:oleObj>
              </mc:Choice>
              <mc:Fallback>
                <p:oleObj r:id="rId11" imgW="241300" imgH="3937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480" y="3214294"/>
                        <a:ext cx="371475" cy="598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矩形 55"/>
          <p:cNvSpPr>
            <a:spLocks noChangeArrowheads="1"/>
          </p:cNvSpPr>
          <p:nvPr/>
        </p:nvSpPr>
        <p:spPr bwMode="auto">
          <a:xfrm>
            <a:off x="5508625" y="328673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5795964" y="328673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2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8" name="矩形 57"/>
          <p:cNvSpPr>
            <a:spLocks noChangeArrowheads="1"/>
          </p:cNvSpPr>
          <p:nvPr/>
        </p:nvSpPr>
        <p:spPr bwMode="auto">
          <a:xfrm>
            <a:off x="6227764" y="328673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3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9" name="矩形 58"/>
          <p:cNvSpPr>
            <a:spLocks noChangeArrowheads="1"/>
          </p:cNvSpPr>
          <p:nvPr/>
        </p:nvSpPr>
        <p:spPr bwMode="auto">
          <a:xfrm>
            <a:off x="6659564" y="3286738"/>
            <a:ext cx="3193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微软雅黑" panose="020B0503020204020204" pitchFamily="34" charset="-122"/>
              </a:rPr>
              <a:t>1</a:t>
            </a:r>
            <a:endParaRPr lang="zh-CN" altLang="en-US">
              <a:solidFill>
                <a:srgbClr val="FF0000"/>
              </a:solidFill>
            </a:endParaRPr>
          </a:p>
        </p:txBody>
      </p:sp>
      <p:graphicFrame>
        <p:nvGraphicFramePr>
          <p:cNvPr id="1074" name="Object 50"/>
          <p:cNvGraphicFramePr>
            <a:graphicFrameLocks noChangeAspect="1"/>
          </p:cNvGraphicFramePr>
          <p:nvPr/>
        </p:nvGraphicFramePr>
        <p:xfrm>
          <a:off x="7164393" y="3214296"/>
          <a:ext cx="490537" cy="472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r:id="rId13" imgW="405765" imgH="393065" progId="Equation.DSMT4">
                  <p:embed/>
                </p:oleObj>
              </mc:Choice>
              <mc:Fallback>
                <p:oleObj r:id="rId13" imgW="405765" imgH="393065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93" y="3214296"/>
                        <a:ext cx="490537" cy="4724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056" grpId="0"/>
      <p:bldP spid="1057" grpId="0"/>
      <p:bldP spid="1058" grpId="0"/>
      <p:bldP spid="1059" grpId="0"/>
      <p:bldP spid="1060" grpId="0"/>
      <p:bldP spid="1061" grpId="0"/>
      <p:bldP spid="1062" grpId="0"/>
      <p:bldP spid="1063" grpId="0"/>
      <p:bldP spid="1064" grpId="0"/>
      <p:bldP spid="1065" grpId="0"/>
      <p:bldP spid="1066" grpId="0"/>
      <p:bldP spid="1067" grpId="0"/>
      <p:bldP spid="1068" grpId="0"/>
      <p:bldP spid="1069" grpId="0"/>
      <p:bldP spid="1070" grpId="0"/>
      <p:bldP spid="48" grpId="0"/>
      <p:bldP spid="49" grpId="0"/>
      <p:bldP spid="50" grpId="0"/>
      <p:bldP spid="51" grpId="0"/>
      <p:bldP spid="52" grpId="0"/>
      <p:bldP spid="1072" grpId="0"/>
      <p:bldP spid="56" grpId="0"/>
      <p:bldP spid="57" grpId="0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课堂探究</a:t>
            </a:r>
          </a:p>
        </p:txBody>
      </p:sp>
      <p:pic>
        <p:nvPicPr>
          <p:cNvPr id="22530" name="图片 4" descr="20080328122616161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04025" y="3428476"/>
            <a:ext cx="2108200" cy="1519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5"/>
          <p:cNvSpPr>
            <a:spLocks noGrp="1" noChangeArrowheads="1"/>
          </p:cNvSpPr>
          <p:nvPr/>
        </p:nvSpPr>
        <p:spPr bwMode="auto">
          <a:xfrm>
            <a:off x="-180975" y="1357531"/>
            <a:ext cx="5614988" cy="1689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150000"/>
              </a:lnSpc>
            </a:pPr>
            <a:endParaRPr lang="zh-CN" altLang="en-US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3559" name="矩形 2"/>
          <p:cNvSpPr>
            <a:spLocks noChangeArrowheads="1"/>
          </p:cNvSpPr>
          <p:nvPr/>
        </p:nvSpPr>
        <p:spPr bwMode="auto">
          <a:xfrm>
            <a:off x="1266830" y="919721"/>
            <a:ext cx="50339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b="1" dirty="0">
                <a:ea typeface="微软雅黑" panose="020B0503020204020204" pitchFamily="34" charset="-122"/>
              </a:rPr>
              <a:t>探究（一）</a:t>
            </a:r>
            <a:r>
              <a:rPr lang="zh-CN" altLang="zh-CN" dirty="0">
                <a:ea typeface="微软雅黑" panose="020B0503020204020204" pitchFamily="34" charset="-122"/>
              </a:rPr>
              <a:t>：</a:t>
            </a:r>
            <a:r>
              <a:rPr lang="zh-CN" altLang="zh-CN" b="1" dirty="0">
                <a:ea typeface="微软雅黑" panose="020B0503020204020204" pitchFamily="34" charset="-122"/>
              </a:rPr>
              <a:t>单项式除以单项式</a:t>
            </a:r>
            <a:r>
              <a:rPr lang="zh-CN" altLang="en-US" b="1" dirty="0">
                <a:ea typeface="微软雅黑" panose="020B0503020204020204" pitchFamily="34" charset="-122"/>
              </a:rPr>
              <a:t>小结</a:t>
            </a:r>
            <a:r>
              <a:rPr lang="en-US" altLang="zh-CN" b="1" dirty="0">
                <a:ea typeface="微软雅黑" panose="020B0503020204020204" pitchFamily="34" charset="-122"/>
              </a:rPr>
              <a:t>:</a:t>
            </a:r>
            <a:endParaRPr lang="zh-CN" altLang="en-US" b="1" dirty="0">
              <a:ea typeface="微软雅黑" panose="020B0503020204020204" pitchFamily="34" charset="-122"/>
            </a:endParaRPr>
          </a:p>
        </p:txBody>
      </p:sp>
      <p:sp>
        <p:nvSpPr>
          <p:cNvPr id="22533" name="Rectangle 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5" name="TextBox 7"/>
          <p:cNvSpPr txBox="1">
            <a:spLocks noChangeArrowheads="1"/>
          </p:cNvSpPr>
          <p:nvPr/>
        </p:nvSpPr>
        <p:spPr bwMode="auto">
          <a:xfrm>
            <a:off x="1266825" y="1864637"/>
            <a:ext cx="65532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dirty="0">
                <a:ea typeface="微软雅黑" panose="020B0503020204020204" pitchFamily="34" charset="-122"/>
              </a:rPr>
              <a:t>单项式相除，把系数、同底数幂分别相除后，作为商的因式；对于只在被除式里含有的字母，则连同它的指数一起作为商的一个因式。</a:t>
            </a:r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76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1" y="201523"/>
            <a:ext cx="1342581" cy="427958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8439" name="TextBox 16"/>
          <p:cNvSpPr txBox="1">
            <a:spLocks noChangeArrowheads="1"/>
          </p:cNvSpPr>
          <p:nvPr/>
        </p:nvSpPr>
        <p:spPr bwMode="auto">
          <a:xfrm>
            <a:off x="1476380" y="3642659"/>
            <a:ext cx="72866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微软雅黑" panose="020B0503020204020204" pitchFamily="34" charset="-122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>
                <a:ea typeface="微软雅黑" panose="020B0503020204020204" pitchFamily="34" charset="-122"/>
              </a:rPr>
              <a:t>同学们：你们能进行多项式除以单项式的运算吗</a:t>
            </a:r>
            <a:r>
              <a:rPr lang="zh-CN" altLang="zh-CN">
                <a:ea typeface="微软雅黑" panose="020B0503020204020204" pitchFamily="34" charset="-122"/>
              </a:rPr>
              <a:t>？</a:t>
            </a:r>
          </a:p>
        </p:txBody>
      </p:sp>
      <p:pic>
        <p:nvPicPr>
          <p:cNvPr id="23556" name="Picture 2" descr="7x030_副本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929169"/>
            <a:ext cx="7097712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矩形 9"/>
          <p:cNvSpPr>
            <a:spLocks noChangeArrowheads="1"/>
          </p:cNvSpPr>
          <p:nvPr/>
        </p:nvSpPr>
        <p:spPr bwMode="auto">
          <a:xfrm>
            <a:off x="2051055" y="428364"/>
            <a:ext cx="4341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ea typeface="微软雅黑" panose="020B0503020204020204" pitchFamily="34" charset="-122"/>
              </a:rPr>
              <a:t>探究二</a:t>
            </a:r>
            <a:r>
              <a:rPr lang="zh-CN" altLang="en-US">
                <a:ea typeface="微软雅黑" panose="020B0503020204020204" pitchFamily="34" charset="-122"/>
              </a:rPr>
              <a:t>：</a:t>
            </a:r>
            <a:r>
              <a:rPr lang="zh-CN" altLang="en-US" b="1">
                <a:ea typeface="微软雅黑" panose="020B0503020204020204" pitchFamily="34" charset="-122"/>
              </a:rPr>
              <a:t>多</a:t>
            </a:r>
            <a:r>
              <a:rPr lang="zh-CN" altLang="zh-CN" b="1">
                <a:ea typeface="微软雅黑" panose="020B0503020204020204" pitchFamily="34" charset="-122"/>
              </a:rPr>
              <a:t>项式除以单项式的推导过程</a:t>
            </a:r>
            <a:r>
              <a:rPr lang="zh-CN" altLang="zh-CN" b="1"/>
              <a:t>：</a:t>
            </a:r>
            <a:endParaRPr lang="zh-CN" altLang="en-US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23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854</Words>
  <Application>Microsoft Office PowerPoint</Application>
  <PresentationFormat>全屏显示(16:9)</PresentationFormat>
  <Paragraphs>192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Times New Roman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2016-10-21T13:34:00Z</dcterms:created>
  <dcterms:modified xsi:type="dcterms:W3CDTF">2023-01-16T15:36:55Z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2E318BDCF8CB496E838B4CA20FDAC56A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