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9" r:id="rId2"/>
    <p:sldId id="260" r:id="rId3"/>
    <p:sldId id="261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2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中度样式 4 - 强调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-88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2054ED5-381B-430F-B830-33A919DB9D5F}" type="datetimeFigureOut">
              <a:rPr lang="zh-CN" altLang="en-US"/>
              <a:t>2023-01-16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912BB52E-6F46-421A-AC82-5776988C80BD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灯片编号占位符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D6DCB-AD24-410C-9BBD-97802C6391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020EB-CDB2-4CCC-A16E-97A9019BBC7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858000" y="549278"/>
            <a:ext cx="18288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549278"/>
            <a:ext cx="62484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C72AF-2D3E-41B8-B1E5-459D87A686C6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标题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7" name="内容占位符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页脚占位符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灯片编号占位符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01305B-D9E2-4CFA-9AB9-EC7CDB8E6465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>
          <a:xfrm>
            <a:off x="180475" y="2947087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5" name="日期占位符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灯片编号占位符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E6D23E-0698-4CE6-BEF9-5F7A759B013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标题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13" name="内容占位符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D57DAF-C520-4ADC-ACBA-626650191B53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直接连接符 6"/>
          <p:cNvSpPr>
            <a:spLocks noChangeShapeType="1"/>
          </p:cNvSpPr>
          <p:nvPr/>
        </p:nvSpPr>
        <p:spPr bwMode="auto">
          <a:xfrm>
            <a:off x="514350" y="60198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29" name="标题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13" name="文本占位符 12"/>
          <p:cNvSpPr>
            <a:spLocks noGrp="1"/>
          </p:cNvSpPr>
          <p:nvPr>
            <p:ph type="body" idx="1"/>
          </p:nvPr>
        </p:nvSpPr>
        <p:spPr>
          <a:xfrm>
            <a:off x="281445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25" name="文本占位符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281445" y="1316039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28" name="内容占位符 27"/>
          <p:cNvSpPr>
            <a:spLocks noGrp="1"/>
          </p:cNvSpPr>
          <p:nvPr>
            <p:ph sz="quarter" idx="4"/>
          </p:nvPr>
        </p:nvSpPr>
        <p:spPr>
          <a:xfrm>
            <a:off x="4648730" y="1316039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8" name="日期占位符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9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0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65FE6-133F-4D88-AB87-9037A04AE65D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标题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F420D-62BD-40F4-8199-1A32B93F654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4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FF442E-6DDC-4470-8D09-543D9365D3A4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直接连接符 4"/>
          <p:cNvSpPr>
            <a:spLocks noChangeShapeType="1"/>
          </p:cNvSpPr>
          <p:nvPr/>
        </p:nvSpPr>
        <p:spPr bwMode="auto">
          <a:xfrm>
            <a:off x="514350" y="5849119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Arial" panose="020B0604020202020204" pitchFamily="34" charset="0"/>
            </a:endParaRPr>
          </a:p>
        </p:txBody>
      </p:sp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idx="2"/>
          </p:nvPr>
        </p:nvSpPr>
        <p:spPr>
          <a:xfrm>
            <a:off x="457201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14" name="内容占位符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6" name="日期占位符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页脚占位符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8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D1F9CC-CCD6-4E13-A2E2-FC7CBF76B96C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图片占位符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zh-CN" altLang="en-US" noProof="0" smtClean="0"/>
              <a:t>单击图标添加图片</a:t>
            </a:r>
            <a:endParaRPr lang="en-US" noProof="0" dirty="0"/>
          </a:p>
        </p:txBody>
      </p:sp>
      <p:sp>
        <p:nvSpPr>
          <p:cNvPr id="17" name="标题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26" name="文本占位符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页脚占位符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987B0-6D4C-4493-BCFA-875C0DF7EB3E}" type="slidenum">
              <a:rPr lang="en-US" altLang="zh-CN"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文本占位符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smtClean="0"/>
          </a:p>
        </p:txBody>
      </p:sp>
      <p:sp>
        <p:nvSpPr>
          <p:cNvPr id="11" name="日期占位符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" name="页脚占位符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A146AAE-1F87-4AF1-948C-1B7527BDE628}" type="slidenum">
              <a:rPr lang="en-US" altLang="zh-CN"/>
              <a:t>‹#›</a:t>
            </a:fld>
            <a:endParaRPr lang="en-US" altLang="zh-CN"/>
          </a:p>
        </p:txBody>
      </p:sp>
      <p:sp>
        <p:nvSpPr>
          <p:cNvPr id="10" name="标题占位符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anose="020B0603020102020204" pitchFamily="34" charset="0"/>
          <a:ea typeface="隶书" panose="02010509060101010101" pitchFamily="49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anose="05020102010507070707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anose="05020102010507070707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 panose="05020102010507070707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40065;&#25945;&#29256;9&#24180;&#32423;\SectionA2a.mp3" TargetMode="External"/><Relationship Id="rId1" Type="http://schemas.microsoft.com/office/2007/relationships/media" Target="file:///C:\Users\Administrator\Desktop\&#40065;&#25945;&#29256;9&#24180;&#32423;\SectionA2a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40065;&#25945;&#29256;9&#24180;&#32423;\SectionA2b.mp3" TargetMode="External"/><Relationship Id="rId1" Type="http://schemas.microsoft.com/office/2007/relationships/media" Target="file:///C:\Users\Administrator\Desktop\&#40065;&#25945;&#29256;9&#24180;&#32423;\SectionA2b.mp3" TargetMode="Externa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dministrator\Desktop\&#20154;&#25945;&#29256;&#20116;&#22235;&#21046;&#36164;&#28304;&#24179;&#31227;\&#26032;&#24314;&#25991;&#20214;&#22841;\SectionA2d.mp3" TargetMode="External"/><Relationship Id="rId1" Type="http://schemas.microsoft.com/office/2007/relationships/media" Target="file:///C:\Users\Administrator\Desktop\&#20154;&#25945;&#29256;&#20116;&#22235;&#21046;&#36164;&#28304;&#24179;&#31227;\&#26032;&#24314;&#25991;&#20214;&#22841;\SectionA2d.mp3" TargetMode="Externa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E:\8&#19978;&#33521;&#35821;&#35838;&#20214;\8&#19978;&#33521;&#35821;&#35838;&#20214;\unit10\&#31532;&#19968;&#35838;&#26102;\SectionA1b.mp3" TargetMode="External"/><Relationship Id="rId1" Type="http://schemas.microsoft.com/office/2007/relationships/media" Target="file:///E:\8&#19978;&#33521;&#35821;&#35838;&#20214;\8&#19978;&#33521;&#35821;&#35838;&#20214;\unit10\&#31532;&#19968;&#35838;&#26102;\SectionA1b.mp3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2"/>
          <p:cNvSpPr txBox="1">
            <a:spLocks noChangeArrowheads="1"/>
          </p:cNvSpPr>
          <p:nvPr/>
        </p:nvSpPr>
        <p:spPr bwMode="auto">
          <a:xfrm>
            <a:off x="0" y="830987"/>
            <a:ext cx="9144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zh-CN" altLang="en-US" sz="3200" dirty="0">
                <a:solidFill>
                  <a:srgbClr val="00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人教版八年级上册</a:t>
            </a:r>
          </a:p>
        </p:txBody>
      </p:sp>
      <p:sp>
        <p:nvSpPr>
          <p:cNvPr id="8195" name="标题 2"/>
          <p:cNvSpPr txBox="1">
            <a:spLocks noChangeArrowheads="1"/>
          </p:cNvSpPr>
          <p:nvPr/>
        </p:nvSpPr>
        <p:spPr bwMode="auto">
          <a:xfrm>
            <a:off x="4267200" y="2020389"/>
            <a:ext cx="4876800" cy="1981200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Unit10</a:t>
            </a:r>
            <a:endParaRPr lang="en-US" altLang="zh-CN" sz="37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  <a:p>
            <a:pPr algn="ctr" eaLnBrk="1" hangingPunct="1">
              <a:lnSpc>
                <a:spcPct val="90000"/>
              </a:lnSpc>
            </a:pPr>
            <a:r>
              <a:rPr lang="en-US" altLang="zh-CN" sz="37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If </a:t>
            </a:r>
            <a:r>
              <a:rPr lang="en-US" altLang="zh-CN" sz="37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you go to the party, you’ll have a good time!</a:t>
            </a:r>
          </a:p>
        </p:txBody>
      </p:sp>
      <p:sp>
        <p:nvSpPr>
          <p:cNvPr id="8196" name="标题 2"/>
          <p:cNvSpPr txBox="1">
            <a:spLocks noChangeArrowheads="1"/>
          </p:cNvSpPr>
          <p:nvPr/>
        </p:nvSpPr>
        <p:spPr bwMode="auto">
          <a:xfrm>
            <a:off x="4267200" y="4488202"/>
            <a:ext cx="4876800" cy="515938"/>
          </a:xfrm>
          <a:prstGeom prst="rect">
            <a:avLst/>
          </a:prstGeom>
          <a:noFill/>
          <a:ln>
            <a:noFill/>
          </a:ln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zh-CN" sz="2800" b="1" dirty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Section A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（第</a:t>
            </a:r>
            <a:r>
              <a:rPr lang="en-US" altLang="zh-C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黑体" panose="02010609060101010101" pitchFamily="49" charset="-122"/>
              </a:rPr>
              <a:t>课时）</a:t>
            </a:r>
            <a:endParaRPr lang="zh-CN" altLang="en-US" sz="2800" b="1" dirty="0">
              <a:solidFill>
                <a:srgbClr val="FF0000"/>
              </a:solidFill>
              <a:latin typeface="Times New Roman" panose="02020603050405020304" pitchFamily="18" charset="0"/>
              <a:ea typeface="黑体" panose="02010609060101010101" pitchFamily="49" charset="-122"/>
            </a:endParaRPr>
          </a:p>
        </p:txBody>
      </p:sp>
      <p:pic>
        <p:nvPicPr>
          <p:cNvPr id="8197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116046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870575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1328" y="7158319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846218"/>
            <a:ext cx="4267200" cy="326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0" y="5873750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comb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609600"/>
            <a:ext cx="8610600" cy="990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200" b="1" smtClean="0">
                <a:latin typeface="Times New Roman" panose="02020603050405020304" pitchFamily="18" charset="0"/>
              </a:rPr>
              <a:t/>
            </a:r>
            <a:br>
              <a:rPr lang="en-US" altLang="zh-CN" sz="3200" b="1" smtClean="0">
                <a:latin typeface="Times New Roman" panose="02020603050405020304" pitchFamily="18" charset="0"/>
              </a:rPr>
            </a:br>
            <a:r>
              <a:rPr lang="en-US" altLang="zh-CN" sz="2800" b="1" smtClean="0">
                <a:latin typeface="Times New Roman" panose="02020603050405020304" pitchFamily="18" charset="0"/>
              </a:rPr>
              <a:t>2a  Listen and circle the correct answer to complete the sentences. </a:t>
            </a:r>
            <a:r>
              <a:rPr lang="zh-CN" altLang="en-US" sz="2800" b="1" smtClean="0">
                <a:latin typeface="Times New Roman" panose="02020603050405020304" pitchFamily="18" charset="0"/>
              </a:rPr>
              <a:t/>
            </a:r>
            <a:br>
              <a:rPr lang="zh-CN" altLang="en-US" sz="2800" b="1" smtClean="0">
                <a:latin typeface="Times New Roman" panose="02020603050405020304" pitchFamily="18" charset="0"/>
              </a:rPr>
            </a:br>
            <a:endParaRPr lang="zh-CN" altLang="en-US" sz="2800" b="1" smtClean="0">
              <a:latin typeface="Times New Roman" panose="02020603050405020304" pitchFamily="18" charset="0"/>
            </a:endParaRPr>
          </a:p>
        </p:txBody>
      </p:sp>
      <p:sp>
        <p:nvSpPr>
          <p:cNvPr id="12291" name="内容占位符 3"/>
          <p:cNvSpPr>
            <a:spLocks noGrp="1" noChangeArrowheads="1"/>
          </p:cNvSpPr>
          <p:nvPr>
            <p:ph idx="4294967295"/>
          </p:nvPr>
        </p:nvSpPr>
        <p:spPr>
          <a:xfrm>
            <a:off x="533400" y="1828800"/>
            <a:ext cx="8077200" cy="2986088"/>
          </a:xfrm>
          <a:ln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marL="170180" indent="-170180" defTabSz="683895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1.The students are talking about when to have</a:t>
            </a:r>
          </a:p>
          <a:p>
            <a:pPr marL="170180" indent="-170180" defTabSz="683895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 a class party / a class meeting / a birthday party).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 defTabSz="683895" eaLnBrk="1" hangingPunct="1">
              <a:lnSpc>
                <a:spcPct val="150000"/>
              </a:lnSpc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They plan to have it on (Friday evening / </a:t>
            </a:r>
          </a:p>
          <a:p>
            <a:pPr marL="170180" indent="-170180" defTabSz="683895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Saturday afternoon / Saturday evening).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图片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58000" y="3886200"/>
            <a:ext cx="1886309" cy="20193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椭圆 6"/>
          <p:cNvSpPr>
            <a:spLocks noChangeArrowheads="1"/>
          </p:cNvSpPr>
          <p:nvPr/>
        </p:nvSpPr>
        <p:spPr bwMode="auto">
          <a:xfrm>
            <a:off x="1066800" y="2667000"/>
            <a:ext cx="19050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7" name="椭圆 7"/>
          <p:cNvSpPr>
            <a:spLocks noChangeArrowheads="1"/>
          </p:cNvSpPr>
          <p:nvPr/>
        </p:nvSpPr>
        <p:spPr bwMode="auto">
          <a:xfrm>
            <a:off x="685800" y="4114800"/>
            <a:ext cx="2819400" cy="6858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sp>
        <p:nvSpPr>
          <p:cNvPr id="16391" name="椭圆 5"/>
          <p:cNvSpPr>
            <a:spLocks noChangeArrowheads="1"/>
          </p:cNvSpPr>
          <p:nvPr/>
        </p:nvSpPr>
        <p:spPr bwMode="auto">
          <a:xfrm>
            <a:off x="2819400" y="762000"/>
            <a:ext cx="914400" cy="381000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/>
          <a:p>
            <a:pPr algn="ctr" eaLnBrk="0" hangingPunct="0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14" name="SectionA2a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12192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6508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</p:childTnLst>
        </p:cTn>
      </p:par>
    </p:tnLst>
    <p:bldLst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TextBox 1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685800"/>
            <a:ext cx="8229600" cy="868363"/>
          </a:xfr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2800" b="1" smtClean="0">
                <a:latin typeface="Times New Roman" panose="02020603050405020304" pitchFamily="18" charset="0"/>
              </a:rPr>
              <a:t>2b   Listen again. Choose the correct short answer in the box to answer each question.</a:t>
            </a:r>
            <a:endParaRPr lang="zh-CN" altLang="en-US" sz="2800" b="1" smtClean="0">
              <a:latin typeface="Times New Roman" panose="02020603050405020304" pitchFamily="18" charset="0"/>
            </a:endParaRPr>
          </a:p>
        </p:txBody>
      </p:sp>
      <p:sp>
        <p:nvSpPr>
          <p:cNvPr id="13315" name="TextBox 2"/>
          <p:cNvSpPr>
            <a:spLocks noGrp="1" noChangeArrowheads="1"/>
          </p:cNvSpPr>
          <p:nvPr>
            <p:ph idx="4294967295"/>
          </p:nvPr>
        </p:nvSpPr>
        <p:spPr>
          <a:xfrm>
            <a:off x="685800" y="1600200"/>
            <a:ext cx="8458200" cy="1460500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half the class won’t come    some students will be bored</a:t>
            </a:r>
            <a:endParaRPr lang="zh-C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make some food                    students will leave early</a:t>
            </a:r>
            <a:endParaRPr lang="zh-C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party games</a:t>
            </a:r>
            <a:endParaRPr lang="zh-CN" alt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412" name="TextBox 3"/>
          <p:cNvSpPr txBox="1">
            <a:spLocks noChangeArrowheads="1"/>
          </p:cNvSpPr>
          <p:nvPr/>
        </p:nvSpPr>
        <p:spPr bwMode="auto">
          <a:xfrm>
            <a:off x="381000" y="3048000"/>
            <a:ext cx="8534400" cy="461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1. What will happen if they have the party today?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u="sng">
                <a:latin typeface="Times New Roman" panose="02020603050405020304" pitchFamily="18" charset="0"/>
              </a:rPr>
              <a:t>Half the class won’t come.  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2.What will happen if they have the party tomorrow?</a:t>
            </a: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______________________________________________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u="sng">
                <a:latin typeface="Times New Roman" panose="02020603050405020304" pitchFamily="18" charset="0"/>
              </a:rPr>
              <a:t>                                                                      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>
                <a:latin typeface="Times New Roman" panose="02020603050405020304" pitchFamily="18" charset="0"/>
              </a:rPr>
              <a:t> </a:t>
            </a:r>
            <a:endParaRPr lang="zh-CN" altLang="en-US" sz="2800" b="1">
              <a:latin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2800" b="1" u="sng">
                <a:latin typeface="Times New Roman" panose="02020603050405020304" pitchFamily="18" charset="0"/>
              </a:rPr>
              <a:t>                                                          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381000" y="5105400"/>
            <a:ext cx="7315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Students will leave early.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SectionA2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1430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737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矩形 1"/>
          <p:cNvSpPr>
            <a:spLocks noGrp="1" noChangeArrowheads="1"/>
          </p:cNvSpPr>
          <p:nvPr>
            <p:ph idx="4294967295"/>
          </p:nvPr>
        </p:nvSpPr>
        <p:spPr>
          <a:xfrm>
            <a:off x="609600" y="1143000"/>
            <a:ext cx="8534400" cy="4405313"/>
          </a:xfrm>
        </p:spPr>
        <p:txBody>
          <a:bodyPr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3.What will happen if they watch a video at the party?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4.What will Mark organize?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   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5.What will Nelly do?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_____________________________________________  </a:t>
            </a:r>
            <a:r>
              <a:rPr lang="en-US" altLang="zh-CN" sz="2800" b="1" u="sng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</a:t>
            </a:r>
            <a:endParaRPr lang="zh-CN" altLang="en-US" sz="2800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762000" y="20574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Some students will be bored.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685800" y="3514725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The party games.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685800" y="4953000"/>
            <a:ext cx="6705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Make some food.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6" descr="C:\Users\Administrator\Desktop\课件图标\6ceb177f2bb4eda68438c647546059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372600" cy="754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1295400" y="1676400"/>
            <a:ext cx="6629400" cy="2286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A: OK, when is a good time to have the party?</a:t>
            </a:r>
            <a:endParaRPr lang="zh-CN" altLang="zh-CN" sz="28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B: Let’s have it today.</a:t>
            </a:r>
            <a:endParaRPr lang="zh-CN" altLang="zh-CN" sz="2800" dirty="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A: If we have it today, half the class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dirty="0" smtClean="0">
                <a:latin typeface="Times New Roman" panose="02020603050405020304" pitchFamily="18" charset="0"/>
              </a:rPr>
              <a:t>won’t come.</a:t>
            </a:r>
            <a:endParaRPr lang="zh-CN" altLang="zh-CN" sz="2800" dirty="0" smtClean="0">
              <a:latin typeface="Times New Roman" panose="02020603050405020304" pitchFamily="18" charset="0"/>
            </a:endParaRPr>
          </a:p>
        </p:txBody>
      </p:sp>
      <p:sp>
        <p:nvSpPr>
          <p:cNvPr id="19460" name="TextBox 2"/>
          <p:cNvSpPr txBox="1">
            <a:spLocks noChangeArrowheads="1"/>
          </p:cNvSpPr>
          <p:nvPr/>
        </p:nvSpPr>
        <p:spPr bwMode="auto">
          <a:xfrm>
            <a:off x="304800" y="685800"/>
            <a:ext cx="838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Role-play the conversation between Nelly and Mark.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5" name="图片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629399" y="2666998"/>
            <a:ext cx="1981200" cy="235857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  <a:headEnd/>
            <a:tailEnd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762000"/>
            <a:ext cx="8763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2d  Read and answer the questions.</a:t>
            </a:r>
            <a:endParaRPr lang="zh-CN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20483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457200" y="1600200"/>
            <a:ext cx="8229600" cy="3733800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</a:rPr>
              <a:t>(1) What will happen if we ask people to bring food?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</a:rPr>
              <a:t>      _______________________________________</a:t>
            </a:r>
            <a:endParaRPr lang="zh-CN" altLang="zh-CN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en-US" altLang="zh-CN" sz="2800" smtClean="0">
                <a:latin typeface="Times New Roman" panose="02020603050405020304" pitchFamily="18" charset="0"/>
              </a:rPr>
              <a:t>(2) We will give people some small gifts if they win. What will happen? </a:t>
            </a:r>
          </a:p>
          <a:p>
            <a:pPr eaLnBrk="1" hangingPunct="1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altLang="zh-CN" sz="2800" smtClean="0">
                <a:latin typeface="Times New Roman" panose="02020603050405020304" pitchFamily="18" charset="0"/>
              </a:rPr>
              <a:t>    _________________________________________ </a:t>
            </a:r>
            <a:endParaRPr lang="zh-CN" altLang="zh-CN" sz="2800" smtClean="0">
              <a:latin typeface="Times New Roman" panose="02020603050405020304" pitchFamily="18" charset="0"/>
            </a:endParaRPr>
          </a:p>
          <a:p>
            <a:pPr eaLnBrk="1" hangingPunct="1">
              <a:lnSpc>
                <a:spcPct val="150000"/>
              </a:lnSpc>
            </a:pPr>
            <a:endParaRPr lang="zh-CN" altLang="en-US" sz="2800" smtClean="0">
              <a:latin typeface="Times New Roman" panose="02020603050405020304" pitchFamily="18" charset="0"/>
            </a:endParaRPr>
          </a:p>
        </p:txBody>
      </p:sp>
      <p:sp>
        <p:nvSpPr>
          <p:cNvPr id="6" name="标题 1"/>
          <p:cNvSpPr txBox="1">
            <a:spLocks noChangeArrowheads="1"/>
          </p:cNvSpPr>
          <p:nvPr/>
        </p:nvSpPr>
        <p:spPr bwMode="auto">
          <a:xfrm>
            <a:off x="990600" y="2514600"/>
            <a:ext cx="7620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They will bring potato chips and chocolate.  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标题 1"/>
          <p:cNvSpPr txBox="1">
            <a:spLocks noChangeArrowheads="1"/>
          </p:cNvSpPr>
          <p:nvPr/>
        </p:nvSpPr>
        <p:spPr bwMode="auto">
          <a:xfrm>
            <a:off x="838200" y="4495800"/>
            <a:ext cx="7924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solidFill>
                  <a:srgbClr val="FF0000"/>
                </a:solidFill>
                <a:latin typeface="Times New Roman" panose="02020603050405020304" pitchFamily="18" charset="0"/>
              </a:rPr>
              <a:t>More people will want to play the games.</a:t>
            </a:r>
            <a:endParaRPr lang="zh-CN" alt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SectionA2d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990600"/>
            <a:ext cx="381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962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6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5" y="1592263"/>
            <a:ext cx="8524875" cy="3597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1507" name="标题 1"/>
          <p:cNvSpPr txBox="1">
            <a:spLocks noChangeArrowheads="1"/>
          </p:cNvSpPr>
          <p:nvPr/>
        </p:nvSpPr>
        <p:spPr bwMode="auto">
          <a:xfrm>
            <a:off x="381000" y="6858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>
                <a:latin typeface="Times New Roman" panose="02020603050405020304" pitchFamily="18" charset="0"/>
              </a:rPr>
              <a:t>Read the dialogue. </a:t>
            </a:r>
            <a:endParaRPr lang="zh-CN" altLang="en-US" sz="3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idx="4294967295"/>
          </p:nvPr>
        </p:nvSpPr>
        <p:spPr>
          <a:xfrm>
            <a:off x="381000" y="1447800"/>
            <a:ext cx="8077200" cy="3276600"/>
          </a:xfrm>
          <a:ln>
            <a:solidFill>
              <a:schemeClr val="accent4">
                <a:lumMod val="75000"/>
              </a:schemeClr>
            </a:solidFill>
            <a:prstDash val="lgDash"/>
          </a:ln>
        </p:spPr>
        <p:txBody>
          <a:bodyPr anchor="ctr"/>
          <a:lstStyle/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Before you go to a party, you should finish your homework first. What will happen if you don’t finish your homework? Let’s have fun in groups of four. Look at this conversation, and then choose a topic to talk and try to make it funny.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531" name="标题 1"/>
          <p:cNvSpPr txBox="1">
            <a:spLocks noChangeArrowheads="1"/>
          </p:cNvSpPr>
          <p:nvPr/>
        </p:nvSpPr>
        <p:spPr bwMode="auto">
          <a:xfrm>
            <a:off x="457200" y="6096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Group work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 txBox="1">
            <a:spLocks noGrp="1"/>
          </p:cNvSpPr>
          <p:nvPr>
            <p:ph idx="4294967295"/>
          </p:nvPr>
        </p:nvSpPr>
        <p:spPr>
          <a:xfrm>
            <a:off x="457200" y="914400"/>
            <a:ext cx="8382000" cy="4724400"/>
          </a:xfrm>
          <a:ln>
            <a:solidFill>
              <a:schemeClr val="accent4">
                <a:lumMod val="75000"/>
              </a:schemeClr>
            </a:solidFill>
            <a:prstDash val="lgDash"/>
          </a:ln>
        </p:spPr>
        <p:txBody>
          <a:bodyPr anchor="ctr"/>
          <a:lstStyle/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If I don’t finish my homework, my teacher will be angry.</a:t>
            </a:r>
          </a:p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If my teacher is angry, she will call my parents.</a:t>
            </a:r>
          </a:p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C: If she calls my parents, they will beat me.</a:t>
            </a:r>
          </a:p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D: If they beat me, I will cry.</a:t>
            </a:r>
          </a:p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If I cry, I will do my homework.</a:t>
            </a:r>
          </a:p>
          <a:p>
            <a:pPr marL="0" indent="0" defTabSz="683895"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If I do my homework, …</a:t>
            </a:r>
            <a:endParaRPr lang="zh-CN" alt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 txBox="1"/>
          <p:nvPr/>
        </p:nvSpPr>
        <p:spPr bwMode="auto">
          <a:xfrm>
            <a:off x="381000" y="1219200"/>
            <a:ext cx="8382000" cy="5257800"/>
          </a:xfrm>
          <a:prstGeom prst="rect">
            <a:avLst/>
          </a:prstGeom>
          <a:noFill/>
          <a:ln w="9525">
            <a:solidFill>
              <a:schemeClr val="accent4">
                <a:lumMod val="75000"/>
              </a:schemeClr>
            </a:solidFill>
            <a:prstDash val="lgDash"/>
            <a:miter lim="800000"/>
          </a:ln>
        </p:spPr>
        <p:txBody>
          <a:bodyPr anchor="ctr"/>
          <a:lstStyle/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Words: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meeting, video, organize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Sentences: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think I’ll go to the party with Karen and Ann.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you go to the party, you’ll have a great time.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you going to the party tomorrow night?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I am.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will happen if they have the party today?</a:t>
            </a:r>
          </a:p>
          <a:p>
            <a:pPr defTabSz="683895">
              <a:lnSpc>
                <a:spcPct val="130000"/>
              </a:lnSpc>
              <a:defRPr/>
            </a:pP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Half the class won’t come.</a:t>
            </a:r>
            <a:endParaRPr lang="zh-CN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579" name="标题 1"/>
          <p:cNvSpPr txBox="1">
            <a:spLocks noChangeArrowheads="1"/>
          </p:cNvSpPr>
          <p:nvPr/>
        </p:nvSpPr>
        <p:spPr bwMode="auto">
          <a:xfrm>
            <a:off x="457200" y="609600"/>
            <a:ext cx="3429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latin typeface="Times New Roman" panose="02020603050405020304" pitchFamily="18" charset="0"/>
              </a:rPr>
              <a:t>Summary </a:t>
            </a:r>
            <a:endParaRPr lang="zh-CN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Box 1"/>
          <p:cNvSpPr txBox="1">
            <a:spLocks noChangeArrowheads="1"/>
          </p:cNvSpPr>
          <p:nvPr/>
        </p:nvSpPr>
        <p:spPr bwMode="auto">
          <a:xfrm>
            <a:off x="0" y="609600"/>
            <a:ext cx="1752600" cy="523875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800">
                <a:solidFill>
                  <a:srgbClr val="FF0000"/>
                </a:solidFill>
              </a:rPr>
              <a:t>问题探究</a:t>
            </a:r>
          </a:p>
        </p:txBody>
      </p:sp>
      <p:sp>
        <p:nvSpPr>
          <p:cNvPr id="25603" name="TextBox 2"/>
          <p:cNvSpPr txBox="1">
            <a:spLocks noChangeArrowheads="1"/>
          </p:cNvSpPr>
          <p:nvPr/>
        </p:nvSpPr>
        <p:spPr bwMode="auto">
          <a:xfrm>
            <a:off x="0" y="1219200"/>
            <a:ext cx="89916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AutoNum type="arabicPeriod"/>
            </a:pPr>
            <a:r>
              <a:rPr lang="en-US" altLang="zh-CN" sz="2400"/>
              <a:t>Half the class</a:t>
            </a:r>
            <a:r>
              <a:rPr lang="zh-CN" altLang="en-US" sz="2400"/>
              <a:t>一半的同学</a:t>
            </a:r>
            <a:endParaRPr lang="en-US" altLang="zh-CN" sz="2400"/>
          </a:p>
          <a:p>
            <a:pPr eaLnBrk="1" hangingPunct="1"/>
            <a:r>
              <a:rPr lang="en-US" altLang="zh-CN" sz="2400"/>
              <a:t>Half</a:t>
            </a:r>
            <a:r>
              <a:rPr lang="zh-CN" altLang="en-US" sz="2400"/>
              <a:t>作形容词，意为“一半的，半个的”，放在冠词前。如：</a:t>
            </a:r>
            <a:r>
              <a:rPr lang="en-US" altLang="zh-CN" sz="2400"/>
              <a:t>Half the workers come from Shandong.</a:t>
            </a:r>
          </a:p>
          <a:p>
            <a:pPr eaLnBrk="1" hangingPunct="1">
              <a:buFont typeface="Arial" panose="020B0604020202020204" pitchFamily="34" charset="0"/>
              <a:buAutoNum type="arabicParenR"/>
            </a:pPr>
            <a:r>
              <a:rPr lang="en-US" altLang="zh-CN" sz="2400"/>
              <a:t>Half</a:t>
            </a:r>
            <a:r>
              <a:rPr lang="zh-CN" altLang="en-US" sz="2400"/>
              <a:t>还可作名词，意为“一半，半数”，复数形式为“</a:t>
            </a:r>
            <a:r>
              <a:rPr lang="en-US" altLang="zh-CN" sz="2400"/>
              <a:t>halves</a:t>
            </a:r>
            <a:r>
              <a:rPr lang="zh-CN" altLang="en-US" sz="2400"/>
              <a:t>”</a:t>
            </a:r>
            <a:r>
              <a:rPr lang="en-US" altLang="zh-CN" sz="2400"/>
              <a:t>.</a:t>
            </a:r>
          </a:p>
          <a:p>
            <a:pPr eaLnBrk="1" hangingPunct="1"/>
            <a:r>
              <a:rPr lang="zh-CN" altLang="en-US" sz="2400"/>
              <a:t>导练：</a:t>
            </a:r>
            <a:r>
              <a:rPr lang="en-US" altLang="zh-CN" sz="2400"/>
              <a:t>two years and a half = two and a half years</a:t>
            </a:r>
            <a:r>
              <a:rPr lang="zh-CN" altLang="en-US" sz="2400"/>
              <a:t>意为“两年半”。</a:t>
            </a:r>
            <a:endParaRPr lang="en-US" altLang="zh-CN" sz="2400"/>
          </a:p>
          <a:p>
            <a:pPr eaLnBrk="1" hangingPunct="1"/>
            <a:r>
              <a:rPr lang="en-US" altLang="zh-CN" sz="2400"/>
              <a:t>2</a:t>
            </a:r>
            <a:r>
              <a:rPr lang="zh-CN" altLang="en-US" sz="2400"/>
              <a:t>）</a:t>
            </a:r>
            <a:r>
              <a:rPr lang="en-US" altLang="zh-CN" sz="2400"/>
              <a:t>half of… </a:t>
            </a:r>
            <a:r>
              <a:rPr lang="zh-CN" altLang="en-US" sz="2400"/>
              <a:t>意为“半数的”，后面的名词或代词为单数时，谓语用单数；后面的名词或代词为复数时，谓语就用复数。</a:t>
            </a:r>
            <a:endParaRPr lang="en-US" altLang="zh-CN" sz="2400"/>
          </a:p>
          <a:p>
            <a:pPr eaLnBrk="1" hangingPunct="1"/>
            <a:r>
              <a:rPr lang="zh-CN" altLang="en-US" sz="2400"/>
              <a:t>导练：</a:t>
            </a:r>
            <a:r>
              <a:rPr lang="en-US" altLang="zh-CN" sz="2400"/>
              <a:t>Half of the students </a:t>
            </a:r>
            <a:r>
              <a:rPr lang="en-US" altLang="zh-CN" sz="2400" u="sng">
                <a:solidFill>
                  <a:srgbClr val="FF0000"/>
                </a:solidFill>
              </a:rPr>
              <a:t>come</a:t>
            </a:r>
            <a:r>
              <a:rPr lang="en-US" altLang="zh-CN" sz="2400"/>
              <a:t> from China.</a:t>
            </a:r>
            <a:r>
              <a:rPr lang="zh-CN" altLang="en-US" sz="2400"/>
              <a:t>半数的学生来自中国。</a:t>
            </a:r>
            <a:endParaRPr lang="en-US" altLang="zh-CN" sz="2400"/>
          </a:p>
          <a:p>
            <a:pPr eaLnBrk="1" hangingPunct="1"/>
            <a:r>
              <a:rPr lang="en-US" altLang="zh-CN" sz="2400"/>
              <a:t>half (of ) the fruit </a:t>
            </a:r>
            <a:r>
              <a:rPr lang="en-US" altLang="zh-CN" sz="2400" u="sng">
                <a:solidFill>
                  <a:srgbClr val="FF0000"/>
                </a:solidFill>
              </a:rPr>
              <a:t>is</a:t>
            </a:r>
            <a:r>
              <a:rPr lang="en-US" altLang="zh-CN" sz="2400"/>
              <a:t> bad.</a:t>
            </a:r>
          </a:p>
          <a:p>
            <a:pPr eaLnBrk="1" hangingPunct="1"/>
            <a:r>
              <a:rPr lang="en-US" altLang="zh-CN" sz="2400"/>
              <a:t>3) half</a:t>
            </a:r>
            <a:r>
              <a:rPr lang="zh-CN" altLang="en-US" sz="2400"/>
              <a:t>用作名词，其复数形式为</a:t>
            </a:r>
            <a:r>
              <a:rPr lang="en-US" altLang="zh-CN" sz="2400"/>
              <a:t>halves.</a:t>
            </a:r>
            <a:r>
              <a:rPr lang="zh-CN" altLang="en-US" sz="2400"/>
              <a:t>以</a:t>
            </a:r>
            <a:r>
              <a:rPr lang="en-US" altLang="zh-CN" sz="2400"/>
              <a:t>-f(e)</a:t>
            </a:r>
            <a:r>
              <a:rPr lang="zh-CN" altLang="en-US" sz="2400"/>
              <a:t>结尾的名词，其复数形式有的直接在</a:t>
            </a:r>
            <a:r>
              <a:rPr lang="en-US" altLang="zh-CN" sz="2400"/>
              <a:t>-f(e)</a:t>
            </a:r>
            <a:r>
              <a:rPr lang="zh-CN" altLang="en-US" sz="2400"/>
              <a:t>后加</a:t>
            </a:r>
            <a:r>
              <a:rPr lang="en-US" altLang="zh-CN" sz="2400"/>
              <a:t>-s,</a:t>
            </a:r>
            <a:r>
              <a:rPr lang="zh-CN" altLang="en-US" sz="2400"/>
              <a:t>有的要变</a:t>
            </a:r>
            <a:r>
              <a:rPr lang="en-US" altLang="zh-CN" sz="2400"/>
              <a:t>-f(e)</a:t>
            </a:r>
            <a:r>
              <a:rPr lang="zh-CN" altLang="en-US" sz="2400"/>
              <a:t>为</a:t>
            </a:r>
            <a:r>
              <a:rPr lang="en-US" altLang="zh-CN" sz="2400"/>
              <a:t>-ve</a:t>
            </a:r>
            <a:r>
              <a:rPr lang="zh-CN" altLang="en-US" sz="2400"/>
              <a:t>再加</a:t>
            </a:r>
            <a:r>
              <a:rPr lang="en-US" altLang="zh-CN" sz="2400"/>
              <a:t>-s</a:t>
            </a:r>
            <a:r>
              <a:rPr lang="zh-CN" altLang="en-US" sz="2400"/>
              <a:t>；个别单词上述两种形式均可。如：</a:t>
            </a:r>
            <a:r>
              <a:rPr lang="en-US" altLang="zh-CN" sz="2400"/>
              <a:t>handkerchief →handkerchiefs</a:t>
            </a:r>
            <a:r>
              <a:rPr lang="zh-CN" altLang="en-US" sz="2400"/>
              <a:t>或</a:t>
            </a:r>
            <a:r>
              <a:rPr lang="en-US" altLang="zh-CN" sz="2400"/>
              <a:t>handkerchieves 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标题 3"/>
          <p:cNvSpPr>
            <a:spLocks noGrp="1" noChangeArrowheads="1"/>
          </p:cNvSpPr>
          <p:nvPr>
            <p:ph type="title"/>
          </p:nvPr>
        </p:nvSpPr>
        <p:spPr>
          <a:xfrm>
            <a:off x="685800" y="990600"/>
            <a:ext cx="8077200" cy="4824413"/>
          </a:xfrm>
        </p:spPr>
        <p:txBody>
          <a:bodyPr/>
          <a:lstStyle/>
          <a:p>
            <a:pPr eaLnBrk="1" hangingPunct="1">
              <a:lnSpc>
                <a:spcPct val="150000"/>
              </a:lnSpc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1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）能掌握以下单词和短语：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r>
              <a:rPr lang="en-US" altLang="zh-CN" sz="2400" dirty="0" smtClean="0">
                <a:latin typeface="Times New Roman" panose="02020603050405020304" pitchFamily="18" charset="0"/>
              </a:rPr>
              <a:t>meeting, video, chocolate, taxi, advice, potato chips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。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 </a:t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2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）学习运用第一条件句</a:t>
            </a: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If…, will…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，对未来事件进行假设和推断。</a:t>
            </a:r>
            <a:br>
              <a:rPr lang="zh-CN" altLang="en-US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A:I think I’ll go to the party with Karen and Anna.</a:t>
            </a:r>
            <a:b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</a:br>
            <a:r>
              <a:rPr lang="en-US" altLang="zh-CN" sz="2400" dirty="0" smtClean="0">
                <a:latin typeface="Times New Roman" panose="02020603050405020304" pitchFamily="18" charset="0"/>
                <a:ea typeface="黑体" panose="02010609060101010101" pitchFamily="49" charset="-122"/>
              </a:rPr>
              <a:t>B:If you do, you’ll have a great time.</a:t>
            </a:r>
          </a:p>
        </p:txBody>
      </p:sp>
      <p:pic>
        <p:nvPicPr>
          <p:cNvPr id="9219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38" y="1160463"/>
            <a:ext cx="7938" cy="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24" descr="D:\11月 英语组\小学英语汇报材料2014.12.16\logo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1563" y="5870575"/>
            <a:ext cx="6350" cy="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A_文本框 1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7511328" y="7158319"/>
            <a:ext cx="1219200" cy="10772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altLang="zh-CN" sz="100" dirty="0" smtClean="0">
                <a:solidFill>
                  <a:schemeClr val="bg1">
                    <a:lumMod val="95000"/>
                    <a:alpha val="0"/>
                  </a:schemeClr>
                </a:solidFill>
                <a:latin typeface="Times New Roman" panose="02020603050405020304"/>
                <a:ea typeface="黑体" panose="02010609060101010101" pitchFamily="49" charset="-122"/>
              </a:rPr>
              <a:t>0</a:t>
            </a:r>
            <a:endParaRPr lang="zh-CN" altLang="en-US" sz="100" dirty="0" smtClean="0">
              <a:solidFill>
                <a:schemeClr val="bg1">
                  <a:lumMod val="95000"/>
                  <a:alpha val="0"/>
                </a:schemeClr>
              </a:solidFill>
              <a:latin typeface="Times New Roman" panose="02020603050405020304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3505200" y="685800"/>
            <a:ext cx="2038350" cy="646113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600" b="1" dirty="0">
                <a:latin typeface="+mn-ea"/>
              </a:rPr>
              <a:t>学习目标</a:t>
            </a:r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矩形 1"/>
          <p:cNvSpPr>
            <a:spLocks noChangeArrowheads="1"/>
          </p:cNvSpPr>
          <p:nvPr/>
        </p:nvSpPr>
        <p:spPr bwMode="auto">
          <a:xfrm>
            <a:off x="152400" y="762000"/>
            <a:ext cx="8839200" cy="526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/>
            <a:r>
              <a:rPr lang="zh-CN" altLang="en-US" sz="2400"/>
              <a:t>以</a:t>
            </a:r>
            <a:r>
              <a:rPr lang="en-US" altLang="zh-CN" sz="2400"/>
              <a:t>- f(e)</a:t>
            </a:r>
            <a:r>
              <a:rPr lang="zh-CN" altLang="en-US" sz="2400"/>
              <a:t>结尾的名词变复数的歌谣：妻子持刀去宰狼，小偷吓得发了慌；躲在架下保己命，半片树叶遮目光。</a:t>
            </a:r>
            <a:endParaRPr lang="en-US" altLang="zh-CN" sz="2400"/>
          </a:p>
          <a:p>
            <a:pPr marL="342900" indent="-342900"/>
            <a:r>
              <a:rPr lang="zh-CN" altLang="en-US" sz="2400"/>
              <a:t>温馨提示：</a:t>
            </a:r>
            <a:r>
              <a:rPr lang="en-US" altLang="zh-CN" sz="2400"/>
              <a:t>wife</a:t>
            </a:r>
            <a:r>
              <a:rPr lang="zh-CN" altLang="en-US" sz="2400"/>
              <a:t>（妻子），</a:t>
            </a:r>
            <a:r>
              <a:rPr lang="en-US" altLang="zh-CN" sz="2400"/>
              <a:t>knife</a:t>
            </a:r>
            <a:r>
              <a:rPr lang="zh-CN" altLang="en-US" sz="2400"/>
              <a:t>（小刀），</a:t>
            </a:r>
            <a:r>
              <a:rPr lang="en-US" altLang="zh-CN" sz="2400"/>
              <a:t>wolf</a:t>
            </a:r>
            <a:r>
              <a:rPr lang="zh-CN" altLang="en-US" sz="2400"/>
              <a:t>（狼），</a:t>
            </a:r>
            <a:r>
              <a:rPr lang="en-US" altLang="zh-CN" sz="2400"/>
              <a:t>thief</a:t>
            </a:r>
            <a:r>
              <a:rPr lang="zh-CN" altLang="en-US" sz="2400"/>
              <a:t>（小偷），</a:t>
            </a:r>
            <a:r>
              <a:rPr lang="en-US" altLang="zh-CN" sz="2400"/>
              <a:t>shelf</a:t>
            </a:r>
            <a:r>
              <a:rPr lang="zh-CN" altLang="en-US" sz="2400"/>
              <a:t>（架子），</a:t>
            </a:r>
            <a:r>
              <a:rPr lang="en-US" altLang="zh-CN" sz="2400"/>
              <a:t>self</a:t>
            </a:r>
            <a:r>
              <a:rPr lang="zh-CN" altLang="en-US" sz="2400"/>
              <a:t>（自己），</a:t>
            </a:r>
            <a:r>
              <a:rPr lang="en-US" altLang="zh-CN" sz="2400"/>
              <a:t>life</a:t>
            </a:r>
            <a:r>
              <a:rPr lang="zh-CN" altLang="en-US" sz="2400"/>
              <a:t>（生命），</a:t>
            </a:r>
            <a:r>
              <a:rPr lang="en-US" altLang="zh-CN" sz="2400"/>
              <a:t>half</a:t>
            </a:r>
            <a:r>
              <a:rPr lang="zh-CN" altLang="en-US" sz="2400"/>
              <a:t>（一半），</a:t>
            </a:r>
            <a:r>
              <a:rPr lang="en-US" altLang="zh-CN" sz="2400"/>
              <a:t>leaf</a:t>
            </a:r>
            <a:r>
              <a:rPr lang="zh-CN" altLang="en-US" sz="2400"/>
              <a:t>（树叶）。这九个词变复数时，都是改</a:t>
            </a:r>
            <a:r>
              <a:rPr lang="en-US" altLang="zh-CN" sz="2400"/>
              <a:t>-f</a:t>
            </a:r>
            <a:r>
              <a:rPr lang="zh-CN" altLang="en-US" sz="2400"/>
              <a:t>（</a:t>
            </a:r>
            <a:r>
              <a:rPr lang="en-US" altLang="zh-CN" sz="2400"/>
              <a:t>e)</a:t>
            </a:r>
            <a:r>
              <a:rPr lang="zh-CN" altLang="en-US" sz="2400"/>
              <a:t>为</a:t>
            </a:r>
            <a:r>
              <a:rPr lang="en-US" altLang="zh-CN" sz="2400"/>
              <a:t>-ve,</a:t>
            </a:r>
            <a:r>
              <a:rPr lang="zh-CN" altLang="en-US" sz="2400"/>
              <a:t>再加</a:t>
            </a:r>
            <a:r>
              <a:rPr lang="en-US" altLang="zh-CN" sz="2400"/>
              <a:t>-s</a:t>
            </a:r>
          </a:p>
          <a:p>
            <a:pPr marL="342900" indent="-342900"/>
            <a:r>
              <a:rPr lang="en-US" altLang="zh-CN" sz="2400"/>
              <a:t>2.When is a good time to have the party?</a:t>
            </a:r>
            <a:r>
              <a:rPr lang="zh-CN" altLang="en-US" sz="2400"/>
              <a:t>什么时候是举办聚会的好时间？</a:t>
            </a:r>
            <a:endParaRPr lang="en-US" altLang="zh-CN" sz="2400"/>
          </a:p>
          <a:p>
            <a:pPr marL="342900" indent="-342900"/>
            <a:r>
              <a:rPr lang="en-US" altLang="zh-CN" sz="2400"/>
              <a:t>1</a:t>
            </a:r>
            <a:r>
              <a:rPr lang="zh-CN" altLang="en-US" sz="2400"/>
              <a:t>）</a:t>
            </a:r>
            <a:r>
              <a:rPr lang="en-US" altLang="zh-CN" sz="2400"/>
              <a:t>when</a:t>
            </a:r>
            <a:r>
              <a:rPr lang="zh-CN" altLang="en-US" sz="2400"/>
              <a:t>既可指具体的时间，也可指不具体的时间，而</a:t>
            </a:r>
            <a:r>
              <a:rPr lang="en-US" altLang="zh-CN" sz="2400"/>
              <a:t>what time</a:t>
            </a:r>
            <a:r>
              <a:rPr lang="zh-CN" altLang="en-US" sz="2400"/>
              <a:t>只能指具体的时间。如：</a:t>
            </a:r>
            <a:r>
              <a:rPr lang="en-US" altLang="zh-CN" sz="2400"/>
              <a:t>What time/When do you get up every day?</a:t>
            </a:r>
          </a:p>
          <a:p>
            <a:pPr marL="342900" indent="-342900"/>
            <a:r>
              <a:rPr lang="en-US" altLang="zh-CN" sz="2400"/>
              <a:t>2)To have the party</a:t>
            </a:r>
            <a:r>
              <a:rPr lang="zh-CN" altLang="en-US" sz="2400"/>
              <a:t>是不定式作定语修饰前面的名词</a:t>
            </a:r>
            <a:r>
              <a:rPr lang="en-US" altLang="zh-CN" sz="2400"/>
              <a:t>time</a:t>
            </a:r>
            <a:r>
              <a:rPr lang="zh-CN" altLang="en-US" sz="2400"/>
              <a:t>。不定式作定语通常放在所修饰的</a:t>
            </a:r>
            <a:r>
              <a:rPr lang="zh-CN" altLang="en-US" sz="2400" u="sng">
                <a:solidFill>
                  <a:srgbClr val="FF0000"/>
                </a:solidFill>
              </a:rPr>
              <a:t>名词或代词之后</a:t>
            </a:r>
            <a:r>
              <a:rPr lang="zh-CN" altLang="en-US" sz="2400">
                <a:solidFill>
                  <a:srgbClr val="FF0000"/>
                </a:solidFill>
              </a:rPr>
              <a:t>。</a:t>
            </a:r>
            <a:endParaRPr lang="en-US" altLang="zh-CN" sz="2400">
              <a:solidFill>
                <a:srgbClr val="FF0000"/>
              </a:solidFill>
            </a:endParaRPr>
          </a:p>
          <a:p>
            <a:pPr marL="342900" indent="-342900"/>
            <a:r>
              <a:rPr lang="zh-CN" altLang="en-US" sz="2400"/>
              <a:t>导练：</a:t>
            </a:r>
            <a:r>
              <a:rPr lang="en-US" altLang="zh-CN" sz="2400"/>
              <a:t>Shanghai is a nice place to </a:t>
            </a:r>
            <a:r>
              <a:rPr lang="en-US" altLang="zh-CN" sz="2400" u="sng">
                <a:solidFill>
                  <a:srgbClr val="FF0000"/>
                </a:solidFill>
              </a:rPr>
              <a:t>have fun</a:t>
            </a:r>
            <a:endParaRPr lang="zh-CN" altLang="en-US" sz="2400" u="sng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Box 8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609600"/>
            <a:ext cx="1884363" cy="549275"/>
          </a:xfrm>
          <a:solidFill>
            <a:srgbClr val="92D050"/>
          </a:solidFill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zh-CN" altLang="en-US" b="1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课堂评价</a:t>
            </a:r>
          </a:p>
        </p:txBody>
      </p:sp>
      <p:sp>
        <p:nvSpPr>
          <p:cNvPr id="7" name="Text Box 7"/>
          <p:cNvSpPr>
            <a:spLocks noGrp="1" noChangeArrowheads="1"/>
          </p:cNvSpPr>
          <p:nvPr>
            <p:ph idx="4294967295"/>
          </p:nvPr>
        </p:nvSpPr>
        <p:spPr>
          <a:xfrm>
            <a:off x="381000" y="2262051"/>
            <a:ext cx="8608423" cy="3453253"/>
          </a:xfrm>
          <a:ln>
            <a:solidFill>
              <a:schemeClr val="accent4">
                <a:lumMod val="7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I will watch TV every day.   My mother will be angry.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I ________TV this weekend, my mother _____ _____angry.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He will have a strange haircut. The teachers won’t agree.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he _____ a strange haircut, the teachers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______ _______.</a:t>
            </a:r>
          </a:p>
        </p:txBody>
      </p:sp>
      <p:sp>
        <p:nvSpPr>
          <p:cNvPr id="27652" name="Text Box 5"/>
          <p:cNvSpPr txBox="1">
            <a:spLocks noChangeArrowheads="1"/>
          </p:cNvSpPr>
          <p:nvPr/>
        </p:nvSpPr>
        <p:spPr bwMode="auto">
          <a:xfrm>
            <a:off x="358276" y="1481137"/>
            <a:ext cx="66325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I. Fill in the blanks with the correct words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295400" y="2743200"/>
            <a:ext cx="11033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watch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7086600" y="2743200"/>
            <a:ext cx="742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will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371600" y="4495800"/>
            <a:ext cx="7032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has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533400" y="4953000"/>
            <a:ext cx="2162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won’t   agree</a:t>
            </a:r>
            <a:endParaRPr lang="en-US" altLang="zh-CN" sz="2800" b="1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914400" y="3124200"/>
            <a:ext cx="5445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 dirty="0">
                <a:solidFill>
                  <a:srgbClr val="FF3300"/>
                </a:solidFill>
                <a:latin typeface="Times New Roman" panose="02020603050405020304" pitchFamily="18" charset="0"/>
              </a:rPr>
              <a:t>be</a:t>
            </a:r>
            <a:endParaRPr lang="en-US" altLang="zh-CN" sz="2800" b="1" dirty="0"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5"/>
          <p:cNvSpPr>
            <a:spLocks noGrp="1" noChangeArrowheads="1"/>
          </p:cNvSpPr>
          <p:nvPr>
            <p:ph type="title" idx="4294967295"/>
          </p:nvPr>
        </p:nvSpPr>
        <p:spPr>
          <a:xfrm>
            <a:off x="304800" y="533400"/>
            <a:ext cx="1365250" cy="479425"/>
          </a:xfr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altLang="zh-CN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II. </a:t>
            </a:r>
            <a:r>
              <a:rPr lang="zh-CN" altLang="en-US" sz="2800" b="1" smtClean="0">
                <a:latin typeface="Times New Roman" panose="02020603050405020304" pitchFamily="18" charset="0"/>
                <a:ea typeface="黑体" panose="02010609060101010101" pitchFamily="49" charset="-122"/>
              </a:rPr>
              <a:t>选择</a:t>
            </a:r>
          </a:p>
        </p:txBody>
      </p:sp>
      <p:sp>
        <p:nvSpPr>
          <p:cNvPr id="28675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533400" y="990600"/>
            <a:ext cx="8610600" cy="60198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1. If it rains tomorrow, we _____ visit the museum.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 A. don’t do     B. won’t go to   C. aren’t go to      D. didn’t go to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2. Will you go to the park if it ____ fine?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A. will be     B. was      C. is      D /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3. If you __to school late, your teacher _____ angry with you.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A. come; are                B. come, will be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C. will come; are         D. will come; will be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4. If you _____ hard, you will ___ successful.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A. work, are             B. works, is   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C. to work, be          D. work, be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5. If I ____ too much TV, my mother will _______.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A .watch, angry            B .watched, be angry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400" dirty="0" smtClean="0">
                <a:latin typeface="Times New Roman" panose="02020603050405020304" pitchFamily="18" charset="0"/>
              </a:rPr>
              <a:t>C .watch, be angry       D .will watch, be angry</a:t>
            </a:r>
          </a:p>
          <a:p>
            <a:pPr eaLnBrk="1" hangingPunct="1"/>
            <a:endParaRPr lang="zh-CN" altLang="en-US" sz="2400" dirty="0" smtClean="0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858000" y="9398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614988" y="1828800"/>
            <a:ext cx="4810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8077200" y="2667000"/>
            <a:ext cx="4587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B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6248400" y="39624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D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6858000" y="5283200"/>
            <a:ext cx="481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zh-CN" sz="3200" b="1">
                <a:solidFill>
                  <a:srgbClr val="FF0000"/>
                </a:solidFill>
                <a:latin typeface="Times New Roman" panose="02020603050405020304" pitchFamily="18" charset="0"/>
              </a:rPr>
              <a:t>C</a:t>
            </a:r>
            <a:endParaRPr lang="en-US" altLang="zh-CN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WordArt 2"/>
          <p:cNvSpPr>
            <a:spLocks noChangeArrowheads="1" noChangeShapeType="1" noTextEdit="1"/>
          </p:cNvSpPr>
          <p:nvPr/>
        </p:nvSpPr>
        <p:spPr bwMode="auto">
          <a:xfrm>
            <a:off x="3276600" y="668338"/>
            <a:ext cx="2530475" cy="1008062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Flat3" dir="r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altLang="zh-CN" sz="3600" kern="10" dirty="0">
                <a:ln w="9525">
                  <a:rou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宋体" panose="02010600030101010101" pitchFamily="2" charset="-122"/>
                <a:ea typeface="宋体" panose="02010600030101010101" pitchFamily="2" charset="-122"/>
              </a:rPr>
              <a:t>Homework</a:t>
            </a:r>
            <a:endParaRPr lang="zh-CN" altLang="en-US" sz="3600" kern="10" dirty="0">
              <a:ln w="9525">
                <a:rou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533400" y="1844675"/>
            <a:ext cx="8382000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endParaRPr lang="zh-CN" altLang="en-US" sz="1000" b="1" dirty="0">
              <a:latin typeface="宋体" panose="02010600030101010101" pitchFamily="2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3200" dirty="0">
                <a:latin typeface="Times New Roman" panose="02020603050405020304" pitchFamily="18" charset="0"/>
              </a:rPr>
              <a:t>Read words and phrases. Recite the conversation in 2d after school. </a:t>
            </a:r>
            <a:endParaRPr lang="en-US" altLang="zh-CN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52825" y="685800"/>
            <a:ext cx="2038350" cy="646113"/>
          </a:xfrm>
          <a:prstGeom prst="rect">
            <a:avLst/>
          </a:prstGeom>
          <a:solidFill>
            <a:srgbClr val="6699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600" b="1" dirty="0">
                <a:latin typeface="+mn-ea"/>
              </a:rPr>
              <a:t>自学互研</a:t>
            </a:r>
          </a:p>
        </p:txBody>
      </p:sp>
      <p:sp>
        <p:nvSpPr>
          <p:cNvPr id="4" name="矩形 3"/>
          <p:cNvSpPr/>
          <p:nvPr/>
        </p:nvSpPr>
        <p:spPr>
          <a:xfrm>
            <a:off x="533400" y="1168400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200" b="1" dirty="0">
                <a:latin typeface="+mn-ea"/>
              </a:rPr>
              <a:t>新词自查</a:t>
            </a:r>
          </a:p>
        </p:txBody>
      </p:sp>
      <p:sp>
        <p:nvSpPr>
          <p:cNvPr id="10244" name="矩形 4"/>
          <p:cNvSpPr>
            <a:spLocks noChangeArrowheads="1"/>
          </p:cNvSpPr>
          <p:nvPr/>
        </p:nvSpPr>
        <p:spPr bwMode="auto">
          <a:xfrm>
            <a:off x="457200" y="1752600"/>
            <a:ext cx="64912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21917" tIns="60958" rIns="121917" bIns="60958">
            <a:spAutoFit/>
          </a:bodyPr>
          <a:lstStyle/>
          <a:p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根据句意及汉语提示完成句子</a:t>
            </a:r>
          </a:p>
        </p:txBody>
      </p:sp>
      <p:sp>
        <p:nvSpPr>
          <p:cNvPr id="10245" name="TextBox 6"/>
          <p:cNvSpPr txBox="1">
            <a:spLocks noChangeArrowheads="1"/>
          </p:cNvSpPr>
          <p:nvPr/>
        </p:nvSpPr>
        <p:spPr bwMode="auto">
          <a:xfrm>
            <a:off x="304800" y="2438400"/>
            <a:ext cx="8534400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514350" indent="-5143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1. Our teacher don’t let us wear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jeans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牛仔裤</a:t>
            </a:r>
            <a:r>
              <a:rPr lang="en-US" altLang="zh-CN" sz="2600" dirty="0">
                <a:latin typeface="Times New Roman" panose="02020603050405020304" pitchFamily="18" charset="0"/>
              </a:rPr>
              <a:t>) in P.E. lessons.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2. Sorry, I am not available now, I’ll call you back after the 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meeting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会议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3. My parents won’t allow the children to watch the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video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录</a:t>
            </a:r>
            <a:endParaRPr lang="en-US" altLang="zh-CN" sz="2600" dirty="0">
              <a:latin typeface="Times New Roman" panose="02020603050405020304" pitchFamily="18" charset="0"/>
            </a:endParaRP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zh-CN" altLang="en-US" sz="2600" dirty="0">
                <a:latin typeface="Times New Roman" panose="02020603050405020304" pitchFamily="18" charset="0"/>
              </a:rPr>
              <a:t>像</a:t>
            </a:r>
            <a:r>
              <a:rPr lang="en-US" altLang="zh-CN" sz="2600" dirty="0">
                <a:latin typeface="Times New Roman" panose="02020603050405020304" pitchFamily="18" charset="0"/>
              </a:rPr>
              <a:t>).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4. </a:t>
            </a:r>
            <a:r>
              <a:rPr lang="en-US" altLang="zh-CN" sz="2600" dirty="0" err="1">
                <a:latin typeface="Times New Roman" panose="02020603050405020304" pitchFamily="18" charset="0"/>
              </a:rPr>
              <a:t>Mr.Green</a:t>
            </a:r>
            <a:r>
              <a:rPr lang="en-US" altLang="zh-CN" sz="2600" dirty="0">
                <a:latin typeface="Times New Roman" panose="02020603050405020304" pitchFamily="18" charset="0"/>
              </a:rPr>
              <a:t>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organized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组织</a:t>
            </a:r>
            <a:r>
              <a:rPr lang="en-US" altLang="zh-CN" sz="2600" dirty="0">
                <a:latin typeface="Times New Roman" panose="02020603050405020304" pitchFamily="18" charset="0"/>
              </a:rPr>
              <a:t>) some interesting games at his 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    daughter’s birthday party.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5. I bought some flowers and </a:t>
            </a:r>
            <a:r>
              <a:rPr lang="en-US" altLang="zh-CN" sz="2600" dirty="0">
                <a:solidFill>
                  <a:srgbClr val="FF0000"/>
                </a:solidFill>
                <a:latin typeface="Times New Roman" panose="02020603050405020304" pitchFamily="18" charset="0"/>
              </a:rPr>
              <a:t>chocolate</a:t>
            </a:r>
            <a:r>
              <a:rPr lang="en-US" altLang="zh-CN" sz="2600" dirty="0">
                <a:latin typeface="Times New Roman" panose="02020603050405020304" pitchFamily="18" charset="0"/>
              </a:rPr>
              <a:t> (</a:t>
            </a:r>
            <a:r>
              <a:rPr lang="zh-CN" altLang="en-US" sz="2600" dirty="0">
                <a:latin typeface="Times New Roman" panose="02020603050405020304" pitchFamily="18" charset="0"/>
              </a:rPr>
              <a:t>巧克力</a:t>
            </a:r>
            <a:r>
              <a:rPr lang="en-US" altLang="zh-CN" sz="2600" dirty="0">
                <a:latin typeface="Times New Roman" panose="02020603050405020304" pitchFamily="18" charset="0"/>
              </a:rPr>
              <a:t>) as Jim’s b-</a:t>
            </a:r>
          </a:p>
          <a:p>
            <a:pPr eaLnBrk="1" hangingPunct="1"/>
            <a:r>
              <a:rPr lang="en-US" altLang="zh-CN" sz="2600" dirty="0">
                <a:latin typeface="Times New Roman" panose="02020603050405020304" pitchFamily="18" charset="0"/>
              </a:rPr>
              <a:t>    </a:t>
            </a:r>
            <a:r>
              <a:rPr lang="en-US" altLang="zh-CN" sz="2600" dirty="0" err="1">
                <a:latin typeface="Times New Roman" panose="02020603050405020304" pitchFamily="18" charset="0"/>
              </a:rPr>
              <a:t>irthday</a:t>
            </a:r>
            <a:r>
              <a:rPr lang="en-US" altLang="zh-CN" sz="2600" dirty="0">
                <a:latin typeface="Times New Roman" panose="02020603050405020304" pitchFamily="18" charset="0"/>
              </a:rPr>
              <a:t> gift.</a:t>
            </a:r>
            <a:endParaRPr lang="zh-CN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4572000" y="2895600"/>
            <a:ext cx="762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>
            <a:off x="685800" y="3733800"/>
            <a:ext cx="11430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7315200" y="4114800"/>
            <a:ext cx="8382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2057400" y="49530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4343400" y="5638800"/>
            <a:ext cx="1295400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减号 17"/>
          <p:cNvSpPr/>
          <p:nvPr/>
        </p:nvSpPr>
        <p:spPr bwMode="auto">
          <a:xfrm>
            <a:off x="4419600" y="1828800"/>
            <a:ext cx="10668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19" name="减号 18"/>
          <p:cNvSpPr/>
          <p:nvPr/>
        </p:nvSpPr>
        <p:spPr bwMode="auto">
          <a:xfrm>
            <a:off x="457200" y="2667000"/>
            <a:ext cx="15240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20" name="减号 19"/>
          <p:cNvSpPr/>
          <p:nvPr/>
        </p:nvSpPr>
        <p:spPr bwMode="auto">
          <a:xfrm>
            <a:off x="7086600" y="2971800"/>
            <a:ext cx="11430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21" name="减号 20"/>
          <p:cNvSpPr/>
          <p:nvPr/>
        </p:nvSpPr>
        <p:spPr bwMode="auto">
          <a:xfrm>
            <a:off x="1828800" y="3886200"/>
            <a:ext cx="18288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  <p:sp>
        <p:nvSpPr>
          <p:cNvPr id="22" name="减号 21"/>
          <p:cNvSpPr/>
          <p:nvPr/>
        </p:nvSpPr>
        <p:spPr bwMode="auto">
          <a:xfrm>
            <a:off x="4038600" y="4572000"/>
            <a:ext cx="1828800" cy="1676400"/>
          </a:xfrm>
          <a:prstGeom prst="mathMinus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defRPr/>
            </a:pPr>
            <a:endParaRPr kumimoji="1" lang="zh-CN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2209800" y="838200"/>
            <a:ext cx="3048000" cy="762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200" b="1" smtClean="0">
                <a:solidFill>
                  <a:srgbClr val="00B050"/>
                </a:solidFill>
                <a:latin typeface="Times New Roman" panose="02020603050405020304" pitchFamily="18" charset="0"/>
              </a:rPr>
              <a:t>Enjoy a song</a:t>
            </a:r>
            <a:endParaRPr lang="zh-CN" altLang="en-US" sz="3200" b="1" smtClean="0">
              <a:solidFill>
                <a:srgbClr val="00B05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099" name="内容占位符 2"/>
          <p:cNvSpPr>
            <a:spLocks noGrp="1"/>
          </p:cNvSpPr>
          <p:nvPr>
            <p:ph idx="4294967295"/>
          </p:nvPr>
        </p:nvSpPr>
        <p:spPr>
          <a:xfrm>
            <a:off x="457200" y="1524000"/>
            <a:ext cx="5486400" cy="5105400"/>
          </a:xfrm>
        </p:spPr>
        <p:txBody>
          <a:bodyPr/>
          <a:lstStyle/>
          <a:p>
            <a:pPr marL="170180" indent="-170180" algn="ctr" defTabSz="683895" eaLnBrk="1" hangingPunct="1">
              <a:spcAft>
                <a:spcPts val="1200"/>
              </a:spcAft>
              <a:buFontTx/>
              <a:buNone/>
              <a:defRPr/>
            </a:pPr>
            <a:r>
              <a:rPr lang="en-US" altLang="zh-CN" sz="1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you are happy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clap your hands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clap your hands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never be afraid to show it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clap your hands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stomp your feet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stomp your feet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never be afraid to show it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stomp your feet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wink your eye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wink your eye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 you're happy and you know it never be afraid to show it</a:t>
            </a:r>
            <a:endParaRPr lang="zh-CN" altLang="en-US" sz="1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 defTabSz="683895" eaLnBrk="1" hangingPunct="1">
              <a:defRPr/>
            </a:pPr>
            <a:endParaRPr lang="zh-CN" alt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9" name="TextBox 7"/>
          <p:cNvSpPr txBox="1">
            <a:spLocks noChangeArrowheads="1"/>
          </p:cNvSpPr>
          <p:nvPr/>
        </p:nvSpPr>
        <p:spPr bwMode="auto">
          <a:xfrm>
            <a:off x="5943600" y="51054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/>
              <a:t>（点击播放视频）</a:t>
            </a:r>
          </a:p>
        </p:txBody>
      </p:sp>
      <p:sp>
        <p:nvSpPr>
          <p:cNvPr id="5" name="矩形 4"/>
          <p:cNvSpPr/>
          <p:nvPr/>
        </p:nvSpPr>
        <p:spPr>
          <a:xfrm>
            <a:off x="301625" y="685800"/>
            <a:ext cx="1831975" cy="584200"/>
          </a:xfrm>
          <a:prstGeom prst="rect">
            <a:avLst/>
          </a:prstGeom>
          <a:solidFill>
            <a:srgbClr val="99CC00"/>
          </a:solidFill>
        </p:spPr>
        <p:txBody>
          <a:bodyPr wrap="none">
            <a:spAutoFit/>
          </a:bodyPr>
          <a:lstStyle/>
          <a:p>
            <a:pPr defTabSz="912495">
              <a:defRPr/>
            </a:pPr>
            <a:r>
              <a:rPr lang="zh-CN" altLang="en-US" sz="3200" b="1" dirty="0">
                <a:latin typeface="+mn-ea"/>
              </a:rPr>
              <a:t>情景导入</a:t>
            </a:r>
          </a:p>
        </p:txBody>
      </p:sp>
      <p:pic>
        <p:nvPicPr>
          <p:cNvPr id="1026" name="ShockwaveFlash1" descr="ppt/media/image7.png"/>
          <p:cNvPicPr>
            <a:picLocks noChangeArrowheads="1" noChangeShapeType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905000"/>
            <a:ext cx="33528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圆角矩形标注 9"/>
          <p:cNvSpPr/>
          <p:nvPr/>
        </p:nvSpPr>
        <p:spPr>
          <a:xfrm>
            <a:off x="609600" y="2438400"/>
            <a:ext cx="8077200" cy="685800"/>
          </a:xfrm>
          <a:prstGeom prst="wedgeRoundRectCallout">
            <a:avLst>
              <a:gd name="adj1" fmla="val -19166"/>
              <a:gd name="adj2" fmla="val 691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/>
          </a:p>
        </p:txBody>
      </p:sp>
      <p:sp>
        <p:nvSpPr>
          <p:cNvPr id="9" name="圆角矩形标注 8"/>
          <p:cNvSpPr/>
          <p:nvPr/>
        </p:nvSpPr>
        <p:spPr>
          <a:xfrm>
            <a:off x="609600" y="1524000"/>
            <a:ext cx="7315200" cy="685800"/>
          </a:xfrm>
          <a:prstGeom prst="wedgeRoundRectCallout">
            <a:avLst>
              <a:gd name="adj1" fmla="val -19166"/>
              <a:gd name="adj2" fmla="val 6916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66564" name="Text Box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1613227"/>
            <a:ext cx="7315200" cy="523220"/>
          </a:xfrm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If you are happy, what will you do?</a:t>
            </a:r>
          </a:p>
        </p:txBody>
      </p:sp>
      <p:sp>
        <p:nvSpPr>
          <p:cNvPr id="5122" name="内容占位符 2"/>
          <p:cNvSpPr>
            <a:spLocks noGrp="1" noChangeArrowheads="1"/>
          </p:cNvSpPr>
          <p:nvPr>
            <p:ph idx="4294967295"/>
          </p:nvPr>
        </p:nvSpPr>
        <p:spPr>
          <a:xfrm>
            <a:off x="609600" y="2514600"/>
            <a:ext cx="7924800" cy="45720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zh-CN" sz="2800" b="1" dirty="0" smtClean="0">
                <a:latin typeface="Times New Roman" panose="02020603050405020304" pitchFamily="18" charset="0"/>
              </a:rPr>
              <a:t>If I am happy, I will play soccer/computer games...</a:t>
            </a:r>
          </a:p>
        </p:txBody>
      </p:sp>
      <p:sp>
        <p:nvSpPr>
          <p:cNvPr id="11270" name="标题 1"/>
          <p:cNvSpPr txBox="1">
            <a:spLocks noChangeArrowheads="1"/>
          </p:cNvSpPr>
          <p:nvPr/>
        </p:nvSpPr>
        <p:spPr bwMode="auto">
          <a:xfrm>
            <a:off x="381000" y="762000"/>
            <a:ext cx="30480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zh-CN" sz="3200" b="1" dirty="0">
                <a:solidFill>
                  <a:srgbClr val="00B050"/>
                </a:solidFill>
                <a:latin typeface="Times New Roman" panose="02020603050405020304" pitchFamily="18" charset="0"/>
              </a:rPr>
              <a:t>Ask and answer</a:t>
            </a:r>
            <a:endParaRPr lang="zh-CN" altLang="en-US" sz="32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标注 10"/>
          <p:cNvSpPr/>
          <p:nvPr/>
        </p:nvSpPr>
        <p:spPr>
          <a:xfrm>
            <a:off x="609600" y="3429000"/>
            <a:ext cx="7315200" cy="685800"/>
          </a:xfrm>
          <a:prstGeom prst="wedgeRoundRectCallout">
            <a:avLst>
              <a:gd name="adj1" fmla="val -19166"/>
              <a:gd name="adj2" fmla="val 6916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sp>
        <p:nvSpPr>
          <p:cNvPr id="12" name="Text Box 2"/>
          <p:cNvSpPr txBox="1">
            <a:spLocks noChangeArrowheads="1"/>
          </p:cNvSpPr>
          <p:nvPr/>
        </p:nvSpPr>
        <p:spPr bwMode="auto">
          <a:xfrm>
            <a:off x="838200" y="3540125"/>
            <a:ext cx="6705600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If you are sad, what will you do?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圆角矩形标注 12"/>
          <p:cNvSpPr/>
          <p:nvPr/>
        </p:nvSpPr>
        <p:spPr>
          <a:xfrm>
            <a:off x="533400" y="4419600"/>
            <a:ext cx="8077200" cy="685800"/>
          </a:xfrm>
          <a:prstGeom prst="wedgeRoundRectCallout">
            <a:avLst>
              <a:gd name="adj1" fmla="val -19166"/>
              <a:gd name="adj2" fmla="val 69167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b="1" dirty="0"/>
          </a:p>
        </p:txBody>
      </p:sp>
      <p:sp>
        <p:nvSpPr>
          <p:cNvPr id="14" name="内容占位符 2"/>
          <p:cNvSpPr txBox="1">
            <a:spLocks noChangeArrowheads="1"/>
          </p:cNvSpPr>
          <p:nvPr/>
        </p:nvSpPr>
        <p:spPr bwMode="auto">
          <a:xfrm>
            <a:off x="533400" y="4572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170180" indent="-17018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750"/>
              </a:spcBef>
            </a:pPr>
            <a:r>
              <a:rPr lang="en-US" altLang="zh-CN" sz="2800" b="1" dirty="0">
                <a:latin typeface="Times New Roman" panose="02020603050405020304" pitchFamily="18" charset="0"/>
              </a:rPr>
              <a:t>If I am sad, I will stay at home/ listen to music</a:t>
            </a:r>
            <a:r>
              <a:rPr lang="en-US" altLang="zh-C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122" grpId="0" build="p"/>
      <p:bldP spid="11" grpId="0" animBg="1"/>
      <p:bldP spid="12" grpId="0"/>
      <p:bldP spid="13" grpId="0" animBg="1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TextBox 9"/>
          <p:cNvSpPr>
            <a:spLocks noGrp="1" noChangeArrowheads="1"/>
          </p:cNvSpPr>
          <p:nvPr>
            <p:ph idx="4294967295"/>
          </p:nvPr>
        </p:nvSpPr>
        <p:spPr>
          <a:xfrm>
            <a:off x="4343400" y="2205038"/>
            <a:ext cx="4343400" cy="3128962"/>
          </a:xfrm>
          <a:ln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>
            <a:spAutoFit/>
          </a:bodyPr>
          <a:lstStyle/>
          <a:p>
            <a:pPr marL="170180" indent="-170180" algn="ctr" defTabSz="683895" eaLnBrk="1" hangingPunct="1">
              <a:lnSpc>
                <a:spcPts val="3300"/>
              </a:lnSpc>
              <a:defRPr/>
            </a:pPr>
            <a:r>
              <a:rPr lang="en-US" altLang="zh-CN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Statements 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___I think I’ll wear jeans to the party.    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___I think I’ll stay at home.  </a:t>
            </a:r>
          </a:p>
          <a:p>
            <a:pPr marL="0" indent="0" defTabSz="683895" eaLnBrk="1" hangingPunct="1">
              <a:spcBef>
                <a:spcPts val="0"/>
              </a:spcBef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___I think I’ll take the bus to the party. </a:t>
            </a:r>
          </a:p>
          <a:p>
            <a:pPr marL="170180" indent="-170180" defTabSz="683895" eaLnBrk="1" hangingPunct="1">
              <a:buFontTx/>
              <a:buNone/>
              <a:defRPr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___I think I’ll go to the party with Karen and Anna.</a:t>
            </a:r>
            <a:endParaRPr lang="zh-CN" alt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457200" y="762000"/>
            <a:ext cx="7848600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b="1">
                <a:latin typeface="Times New Roman" panose="02020603050405020304" pitchFamily="18" charset="0"/>
              </a:rPr>
              <a:t>1a  Match the statements with the pictures.</a:t>
            </a:r>
            <a:endParaRPr lang="en-US" altLang="zh-CN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292" name="图片 3" descr="A-1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9600" y="1752600"/>
            <a:ext cx="3581400" cy="421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4495800" y="25860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c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495800" y="33480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d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0" name="TextBox 5"/>
          <p:cNvSpPr txBox="1">
            <a:spLocks noChangeArrowheads="1"/>
          </p:cNvSpPr>
          <p:nvPr/>
        </p:nvSpPr>
        <p:spPr bwMode="auto">
          <a:xfrm>
            <a:off x="4495800" y="36528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b</a:t>
            </a:r>
            <a:endParaRPr lang="zh-CN" altLang="en-US" sz="2800">
              <a:solidFill>
                <a:srgbClr val="FF0000"/>
              </a:solidFill>
            </a:endParaRPr>
          </a:p>
        </p:txBody>
      </p:sp>
      <p:sp>
        <p:nvSpPr>
          <p:cNvPr id="11" name="TextBox 5"/>
          <p:cNvSpPr txBox="1">
            <a:spLocks noChangeArrowheads="1"/>
          </p:cNvSpPr>
          <p:nvPr/>
        </p:nvSpPr>
        <p:spPr bwMode="auto">
          <a:xfrm>
            <a:off x="4495800" y="4491038"/>
            <a:ext cx="60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solidFill>
                  <a:srgbClr val="FF0000"/>
                </a:solidFill>
              </a:rPr>
              <a:t>a</a:t>
            </a:r>
            <a:endParaRPr lang="zh-CN" altLang="en-US" sz="28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标题 1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914400"/>
            <a:ext cx="3962400" cy="5334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zh-CN" sz="3200" b="1" dirty="0" smtClean="0">
                <a:latin typeface="Times New Roman" panose="02020603050405020304" pitchFamily="18" charset="0"/>
              </a:rPr>
              <a:t/>
            </a:r>
            <a:br>
              <a:rPr lang="en-US" altLang="zh-CN" sz="3200" b="1" dirty="0" smtClean="0">
                <a:latin typeface="Times New Roman" panose="02020603050405020304" pitchFamily="18" charset="0"/>
              </a:rPr>
            </a:br>
            <a:r>
              <a:rPr lang="en-US" altLang="zh-CN" sz="2800" b="1" dirty="0" smtClean="0">
                <a:latin typeface="Times New Roman" panose="02020603050405020304" pitchFamily="18" charset="0"/>
              </a:rPr>
              <a:t>Make conversations</a:t>
            </a:r>
            <a:r>
              <a:rPr lang="zh-CN" altLang="en-US" sz="2800" b="1" dirty="0" smtClean="0">
                <a:latin typeface="Times New Roman" panose="02020603050405020304" pitchFamily="18" charset="0"/>
              </a:rPr>
              <a:t/>
            </a:r>
            <a:br>
              <a:rPr lang="zh-CN" altLang="en-US" sz="2800" b="1" dirty="0" smtClean="0">
                <a:latin typeface="Times New Roman" panose="02020603050405020304" pitchFamily="18" charset="0"/>
              </a:rPr>
            </a:br>
            <a:endParaRPr lang="zh-CN" altLang="en-US" sz="2800" b="1" dirty="0" smtClean="0">
              <a:latin typeface="Times New Roman" panose="02020603050405020304" pitchFamily="18" charset="0"/>
            </a:endParaRPr>
          </a:p>
        </p:txBody>
      </p:sp>
      <p:sp>
        <p:nvSpPr>
          <p:cNvPr id="11267" name="内容占位符 2"/>
          <p:cNvSpPr>
            <a:spLocks noGrp="1"/>
          </p:cNvSpPr>
          <p:nvPr>
            <p:ph idx="4294967295"/>
          </p:nvPr>
        </p:nvSpPr>
        <p:spPr>
          <a:xfrm>
            <a:off x="685800" y="1676400"/>
            <a:ext cx="7162800" cy="2590800"/>
          </a:xfrm>
          <a:ln w="19050">
            <a:solidFill>
              <a:schemeClr val="accent4">
                <a:lumMod val="75000"/>
              </a:schemeClr>
            </a:solidFill>
            <a:prstDash val="dash"/>
          </a:ln>
        </p:spPr>
        <p:txBody>
          <a:bodyPr/>
          <a:lstStyle/>
          <a:p>
            <a:pPr marL="170180" indent="-170180" defTabSz="683895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A:What will you wear to the party?</a:t>
            </a:r>
          </a:p>
          <a:p>
            <a:pPr marL="170180" indent="-170180" defTabSz="683895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B: I’ll wear jeans.</a:t>
            </a:r>
          </a:p>
          <a:p>
            <a:pPr marL="170180" indent="-170180" defTabSz="683895" eaLnBrk="1" hangingPunct="1">
              <a:lnSpc>
                <a:spcPct val="150000"/>
              </a:lnSpc>
              <a:buFont typeface="Arial" panose="020B0604020202020204" pitchFamily="34" charset="0"/>
              <a:buNone/>
              <a:defRPr/>
            </a:pPr>
            <a:r>
              <a:rPr lang="en-US" altLang="zh-CN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A: If you wear jeans, you’ll ….</a:t>
            </a:r>
            <a:endParaRPr lang="zh-CN" altLang="en-US" sz="2800" b="1" dirty="0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943600" y="2895600"/>
            <a:ext cx="217170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838200" y="1447800"/>
          <a:ext cx="7620000" cy="4724400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3352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Statements </a:t>
                      </a:r>
                      <a:endParaRPr lang="en-US" altLang="zh-CN" sz="2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Responses</a:t>
                      </a:r>
                      <a:endParaRPr lang="zh-CN" altLang="en-US" sz="2800" b="1" dirty="0" smtClean="0">
                        <a:solidFill>
                          <a:srgbClr val="0070C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think I’ll wear jeans to the party.    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do, the teachers won’t ________ .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think I’ll stay at home.  </a:t>
                      </a:r>
                      <a:endParaRPr lang="zh-CN" alt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do, you’ll_________.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think I’ll take the bus to the party. 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do, you’ll________.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68516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 think I’ll go to the party with Karen and Anna.</a:t>
                      </a:r>
                      <a:endParaRPr lang="en-US" altLang="zh-CN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0" hangingPunct="0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If you do, you’ll</a:t>
                      </a:r>
                    </a:p>
                    <a:p>
                      <a:pPr eaLnBrk="0" hangingPunct="0"/>
                      <a:r>
                        <a:rPr lang="en-US" altLang="zh-CN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_________________.                           </a:t>
                      </a:r>
                      <a:endParaRPr lang="zh-CN" altLang="en-US" sz="2800" b="1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4358" name="Text Box 9"/>
          <p:cNvSpPr>
            <a:spLocks noGrp="1" noChangeArrowheads="1"/>
          </p:cNvSpPr>
          <p:nvPr>
            <p:ph idx="4294967295"/>
          </p:nvPr>
        </p:nvSpPr>
        <p:spPr>
          <a:xfrm>
            <a:off x="304800" y="914400"/>
            <a:ext cx="7772400" cy="533400"/>
          </a:xfrm>
        </p:spPr>
        <p:txBody>
          <a:bodyPr wrap="none"/>
          <a:lstStyle/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zh-CN" sz="2800" b="1" smtClean="0">
                <a:latin typeface="Times New Roman" panose="02020603050405020304" pitchFamily="18" charset="0"/>
              </a:rPr>
              <a:t>1b   Listen and complete the responses in 1a.</a:t>
            </a:r>
          </a:p>
        </p:txBody>
      </p:sp>
      <p:sp>
        <p:nvSpPr>
          <p:cNvPr id="14359" name="TextBox 5"/>
          <p:cNvSpPr txBox="1">
            <a:spLocks noChangeArrowheads="1"/>
          </p:cNvSpPr>
          <p:nvPr/>
        </p:nvSpPr>
        <p:spPr bwMode="auto">
          <a:xfrm>
            <a:off x="381000" y="1981200"/>
            <a:ext cx="39624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endParaRPr lang="en-US" altLang="zh-CN" sz="2400" b="1">
              <a:latin typeface="Times New Roman" panose="02020603050405020304" pitchFamily="18" charset="0"/>
            </a:endParaRPr>
          </a:p>
          <a:p>
            <a:r>
              <a:rPr lang="en-US" altLang="zh-CN" sz="2400" b="1">
                <a:latin typeface="Times New Roman" panose="02020603050405020304" pitchFamily="18" charset="0"/>
              </a:rPr>
              <a:t> </a:t>
            </a:r>
            <a:endParaRPr lang="zh-CN" altLang="en-US" sz="2400" b="1">
              <a:latin typeface="Times New Roman" panose="02020603050405020304" pitchFamily="18" charset="0"/>
            </a:endParaRPr>
          </a:p>
          <a:p>
            <a:endParaRPr lang="zh-CN" altLang="en-US" sz="2400" b="1">
              <a:latin typeface="Times New Roman" panose="02020603050405020304" pitchFamily="18" charset="0"/>
            </a:endParaRPr>
          </a:p>
          <a:p>
            <a:endParaRPr lang="zh-CN" altLang="en-US" sz="24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267200" y="24384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let you in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6705600" y="2971800"/>
            <a:ext cx="2438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 sorry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6629400" y="3957638"/>
            <a:ext cx="2438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be late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9" name="TextBox 10"/>
          <p:cNvSpPr txBox="1">
            <a:spLocks noChangeArrowheads="1"/>
          </p:cNvSpPr>
          <p:nvPr/>
        </p:nvSpPr>
        <p:spPr bwMode="auto">
          <a:xfrm>
            <a:off x="4343400" y="5329238"/>
            <a:ext cx="2971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have a great time</a:t>
            </a:r>
            <a:endParaRPr lang="zh-CN" altLang="en-US" sz="24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SectionA1b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990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0940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8" grpId="0"/>
      <p:bldP spid="9" grpId="0"/>
      <p:bldP spid="10" grpId="0"/>
      <p:bldP spid="1024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标题 1"/>
          <p:cNvSpPr txBox="1">
            <a:spLocks noChangeArrowheads="1"/>
          </p:cNvSpPr>
          <p:nvPr/>
        </p:nvSpPr>
        <p:spPr bwMode="auto">
          <a:xfrm>
            <a:off x="0" y="762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defTabSz="68453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68453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b="1">
                <a:latin typeface="Times New Roman" panose="02020603050405020304" pitchFamily="18" charset="0"/>
              </a:rPr>
              <a:t>Look at the pictures above and make conversations.</a:t>
            </a:r>
            <a:endParaRPr lang="zh-CN" altLang="en-US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685800" y="1676400"/>
            <a:ext cx="7848600" cy="2286000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defTabSz="683895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Are you going to the party tomorrow night?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3895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Yes, I am.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3895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Who will you go with?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3895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B: I think I’ll go with Karen and Anna.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683895">
              <a:spcBef>
                <a:spcPts val="0"/>
              </a:spcBef>
              <a:defRPr/>
            </a:pPr>
            <a:r>
              <a:rPr lang="en-US" altLang="zh-C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A: If you do, you’ll have a great time.</a:t>
            </a:r>
            <a:endParaRPr lang="zh-CN" alt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0180" indent="-170180" defTabSz="683895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/>
            </a:pPr>
            <a:endParaRPr lang="zh-CN" altLang="en-US" sz="2800" b="1" dirty="0">
              <a:solidFill>
                <a:schemeClr val="tx1"/>
              </a:solidFill>
            </a:endParaRPr>
          </a:p>
        </p:txBody>
      </p:sp>
      <p:pic>
        <p:nvPicPr>
          <p:cNvPr id="15364" name="图片 3" descr="A-1a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-611296">
            <a:off x="5684838" y="3859213"/>
            <a:ext cx="2497137" cy="246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WW.2PPT.COM&#10;">
  <a:themeElements>
    <a:clrScheme name="跋涉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跋涉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跋涉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0</TotalTime>
  <Words>1675</Words>
  <Application>Microsoft Office PowerPoint</Application>
  <PresentationFormat>全屏显示(4:3)</PresentationFormat>
  <Paragraphs>187</Paragraphs>
  <Slides>23</Slides>
  <Notes>0</Notes>
  <HiddenSlides>0</HiddenSlides>
  <MMClips>4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5" baseType="lpstr">
      <vt:lpstr>黑体</vt:lpstr>
      <vt:lpstr>华文楷体</vt:lpstr>
      <vt:lpstr>隶书</vt:lpstr>
      <vt:lpstr>宋体</vt:lpstr>
      <vt:lpstr>微软雅黑</vt:lpstr>
      <vt:lpstr>Arial</vt:lpstr>
      <vt:lpstr>Calibri</vt:lpstr>
      <vt:lpstr>Franklin Gothic Book</vt:lpstr>
      <vt:lpstr>Franklin Gothic Medium</vt:lpstr>
      <vt:lpstr>Times New Roman</vt:lpstr>
      <vt:lpstr>Wingdings 2</vt:lpstr>
      <vt:lpstr>WWW.2PPT.COM
</vt:lpstr>
      <vt:lpstr>PowerPoint 演示文稿</vt:lpstr>
      <vt:lpstr>1）能掌握以下单词和短语： meeting, video, chocolate, taxi, advice, potato chips 。  2）学习运用第一条件句If…, will…，对未来事件进行假设和推断。 A:I think I’ll go to the party with Karen and Anna. B:If you do, you’ll have a great time.</vt:lpstr>
      <vt:lpstr>PowerPoint 演示文稿</vt:lpstr>
      <vt:lpstr>Enjoy a song</vt:lpstr>
      <vt:lpstr>If you are happy, what will you do?</vt:lpstr>
      <vt:lpstr>PowerPoint 演示文稿</vt:lpstr>
      <vt:lpstr> Make conversations </vt:lpstr>
      <vt:lpstr>PowerPoint 演示文稿</vt:lpstr>
      <vt:lpstr>PowerPoint 演示文稿</vt:lpstr>
      <vt:lpstr> 2a  Listen and circle the correct answer to complete the sentences.  </vt:lpstr>
      <vt:lpstr>2b   Listen again. Choose the correct short answer in the box to answer each question.</vt:lpstr>
      <vt:lpstr>PowerPoint 演示文稿</vt:lpstr>
      <vt:lpstr>PowerPoint 演示文稿</vt:lpstr>
      <vt:lpstr>2d  Read and answer the questions.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课堂评价</vt:lpstr>
      <vt:lpstr>II. 选择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2016-08-01T07:47:00Z</dcterms:created>
  <dcterms:modified xsi:type="dcterms:W3CDTF">2023-01-16T15:37:00Z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C3EAB165EF0F4787A22C18EB18ACA4C8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