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61" r:id="rId2"/>
    <p:sldId id="290" r:id="rId3"/>
    <p:sldId id="270" r:id="rId4"/>
    <p:sldId id="362" r:id="rId5"/>
    <p:sldId id="420" r:id="rId6"/>
    <p:sldId id="425" r:id="rId7"/>
    <p:sldId id="426" r:id="rId8"/>
    <p:sldId id="427" r:id="rId9"/>
    <p:sldId id="428" r:id="rId10"/>
    <p:sldId id="403" r:id="rId11"/>
    <p:sldId id="429" r:id="rId12"/>
    <p:sldId id="430" r:id="rId13"/>
    <p:sldId id="365" r:id="rId14"/>
    <p:sldId id="419" r:id="rId15"/>
    <p:sldId id="431" r:id="rId16"/>
    <p:sldId id="432" r:id="rId17"/>
    <p:sldId id="391" r:id="rId18"/>
    <p:sldId id="423" r:id="rId19"/>
    <p:sldId id="392" r:id="rId20"/>
    <p:sldId id="384" r:id="rId21"/>
    <p:sldId id="286" r:id="rId22"/>
  </p:sldIdLst>
  <p:sldSz cx="9144000" cy="6858000" type="screen4x3"/>
  <p:notesSz cx="6858000" cy="9144000"/>
  <p:defaultTextStyle>
    <a:defPPr>
      <a:defRPr lang="zh-CN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66"/>
    <a:srgbClr val="FF99FF"/>
    <a:srgbClr val="006600"/>
    <a:srgbClr val="6600CC"/>
    <a:srgbClr val="CC006A"/>
    <a:srgbClr val="644B7A"/>
    <a:srgbClr val="249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4565" autoAdjust="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E073EB9-0050-4692-A522-4DEC66786B4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56F9B028-9E00-411A-A187-A59ED2EC71F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9B028-9E00-411A-A187-A59ED2EC71F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70FE2-8D4E-47BB-B10A-80EA0D739C9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4CF56-A0B6-4FBB-AD63-7A184099BB2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15F6A-CECD-490D-8FE5-9579C558779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17B79-E2F2-4B38-A1AF-25A8CFBFD80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20AAC-1DBB-45D5-9327-A8BE82415C0B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0242E-FA9A-42BD-84DE-96E083DCD4C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612F4-7593-4BFA-BE99-15C610279B0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660ED-B433-4250-8F05-87D6328146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62D66-CD2D-4DFA-9D7B-B7C578D02DD5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3A232-EE44-4479-8F58-883ADD456D2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BFFA3-5B24-4160-A43C-B438B52D12F3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1A502-EFAE-4662-965C-4556C3FCF83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BBF05-4B22-476C-A83B-600595D0F573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FB190-D55A-4F48-93BB-F7933A436B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8F5AF-4A40-4C41-B22E-3D0D83248F1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06DBA-F6F6-4EB9-A4F8-A7950E1DDF0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17670-5A22-45C2-A396-874F35A6DDAD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83BE4-2955-4B8C-8CF1-F3095BE0394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AD15D-9EF2-471A-9394-4F22A88485C2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6A5D2-D60A-4501-95C7-42723191BB0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E09E5-36F5-4F2F-8265-B6B3DE92A7C0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55DBE-666C-4256-94B4-FC4DD54D1B0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0F8237F-20F1-492B-B723-FB30C08EE88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kumimoji="1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2E9CF66-FBCA-4E24-B155-68F708A3CB6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1.Where's%20the%20post%20office.mp4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2.At%20the%20post%20office.mp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9140283" cy="5383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/>
              <a:t>1111</a:t>
            </a:r>
            <a:endParaRPr lang="zh-CN" altLang="en-US" dirty="0"/>
          </a:p>
        </p:txBody>
      </p:sp>
      <p:pic>
        <p:nvPicPr>
          <p:cNvPr id="3075" name="图片 23" descr="草地00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856163"/>
            <a:ext cx="91440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24" descr="小花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153534">
            <a:off x="7737475" y="5362574"/>
            <a:ext cx="100965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solidFill>
            <a:srgbClr val="FFFFFF"/>
          </a:solidFill>
          <a:ln w="57150" cmpd="sng">
            <a:noFill/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endParaRPr lang="ko-KR" altLang="en-US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8" name="同侧圆角矩形 7"/>
          <p:cNvSpPr/>
          <p:nvPr/>
        </p:nvSpPr>
        <p:spPr>
          <a:xfrm flipV="1">
            <a:off x="495300" y="2468563"/>
            <a:ext cx="8153400" cy="758825"/>
          </a:xfrm>
          <a:prstGeom prst="round2Same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082" name="Picture 39" descr="구름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0" descr="구름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542925"/>
            <a:ext cx="895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Box 3"/>
          <p:cNvSpPr txBox="1">
            <a:spLocks noChangeArrowheads="1"/>
          </p:cNvSpPr>
          <p:nvPr/>
        </p:nvSpPr>
        <p:spPr bwMode="auto">
          <a:xfrm>
            <a:off x="465138" y="1528763"/>
            <a:ext cx="82677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974725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9747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49" charset="-122"/>
              </a:rPr>
              <a:t>Unit 3  Writing Home</a:t>
            </a:r>
            <a:endParaRPr lang="zh-CN" altLang="en-US" sz="36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085" name="TextBox 4"/>
          <p:cNvSpPr txBox="1">
            <a:spLocks noChangeArrowheads="1"/>
          </p:cNvSpPr>
          <p:nvPr/>
        </p:nvSpPr>
        <p:spPr bwMode="auto">
          <a:xfrm>
            <a:off x="3237706" y="2626928"/>
            <a:ext cx="27225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974725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9747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en-US" sz="20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年级下册 </a:t>
            </a:r>
          </a:p>
        </p:txBody>
      </p:sp>
      <p:pic>
        <p:nvPicPr>
          <p:cNvPr id="3086" name="图片 70" descr="蝴蝶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8291536" flipH="1">
            <a:off x="7628292" y="3309338"/>
            <a:ext cx="10191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noFill/>
          <a:ln w="76200" cmpd="sng">
            <a:solidFill>
              <a:srgbClr val="99CC00"/>
            </a:solidFill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endParaRPr lang="ko-KR" altLang="en-US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3090" name="Picture 50" descr="나뭇잎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3371175">
            <a:off x="2063750" y="3001963"/>
            <a:ext cx="128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>
          <a:xfrm>
            <a:off x="328488" y="1335352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328488" y="197644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328488" y="261753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8480736" y="1335352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8480736" y="197644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8480736" y="261753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-1" y="3769717"/>
            <a:ext cx="9140283" cy="7444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0" h="0"/>
            </a:sp3d>
          </a:bodyPr>
          <a:lstStyle/>
          <a:p>
            <a:pPr algn="ctr"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rgbClr val="D74184"/>
                    </a:gs>
                    <a:gs pos="50000">
                      <a:srgbClr val="D74184"/>
                    </a:gs>
                    <a:gs pos="100000">
                      <a:srgbClr val="D74184"/>
                    </a:gs>
                  </a:gsLst>
                  <a:lin ang="5400000"/>
                </a:gradFill>
                <a:effectLst>
                  <a:outerShdw blurRad="38100" dist="12700" algn="tl" rotWithShape="0">
                    <a:srgbClr val="000000">
                      <a:alpha val="4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  <a:cs typeface="方正大黑简体"/>
              </a:rPr>
              <a:t>Lesson15  Sending the Postcards</a:t>
            </a:r>
            <a:endParaRPr lang="zh-CN" altLang="en-US" sz="3200" b="1" dirty="0">
              <a:ln w="10541" cmpd="sng">
                <a:noFill/>
                <a:prstDash val="solid"/>
              </a:ln>
              <a:gradFill>
                <a:gsLst>
                  <a:gs pos="0">
                    <a:srgbClr val="D74184"/>
                  </a:gs>
                  <a:gs pos="50000">
                    <a:srgbClr val="D74184"/>
                  </a:gs>
                  <a:gs pos="100000">
                    <a:srgbClr val="D74184"/>
                  </a:gs>
                </a:gsLst>
                <a:lin ang="5400000"/>
              </a:gradFill>
              <a:effectLst>
                <a:outerShdw blurRad="38100" dist="12700" algn="tl" rotWithShape="0">
                  <a:srgbClr val="000000">
                    <a:alpha val="40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  <a:cs typeface="方正大黑简体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922894" y="578742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文本框 17"/>
          <p:cNvSpPr txBox="1">
            <a:spLocks noChangeArrowheads="1"/>
          </p:cNvSpPr>
          <p:nvPr/>
        </p:nvSpPr>
        <p:spPr bwMode="auto">
          <a:xfrm>
            <a:off x="2884488" y="1439863"/>
            <a:ext cx="49006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 you need stamps, Danny ?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丹尼，你需要邮票吗？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047750" y="1541463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2293" name="文本框 19"/>
          <p:cNvSpPr txBox="1">
            <a:spLocks noChangeArrowheads="1"/>
          </p:cNvSpPr>
          <p:nvPr/>
        </p:nvSpPr>
        <p:spPr bwMode="auto">
          <a:xfrm>
            <a:off x="1414463" y="1531938"/>
            <a:ext cx="166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2</a:t>
            </a:r>
            <a:endParaRPr kumimoji="1"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pic>
        <p:nvPicPr>
          <p:cNvPr id="12294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7038" y="1422400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矩形 1"/>
          <p:cNvSpPr>
            <a:spLocks noChangeArrowheads="1"/>
          </p:cNvSpPr>
          <p:nvPr/>
        </p:nvSpPr>
        <p:spPr bwMode="auto">
          <a:xfrm>
            <a:off x="1311275" y="3508375"/>
            <a:ext cx="1016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用法：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2166938" y="3276600"/>
            <a:ext cx="588168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这是一个由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开头的一般疑问句，用于询问对方是否需要某物。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297" name="矩形 1"/>
          <p:cNvSpPr>
            <a:spLocks noChangeArrowheads="1"/>
          </p:cNvSpPr>
          <p:nvPr/>
        </p:nvSpPr>
        <p:spPr bwMode="auto">
          <a:xfrm>
            <a:off x="1365250" y="5016500"/>
            <a:ext cx="1174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2227263" y="4787900"/>
            <a:ext cx="64531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—Do you need this bag ?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你需要这个包吗？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—Yes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please.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是的，谢谢。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299" name="文本框 17"/>
          <p:cNvSpPr txBox="1">
            <a:spLocks noChangeArrowheads="1"/>
          </p:cNvSpPr>
          <p:nvPr/>
        </p:nvSpPr>
        <p:spPr bwMode="auto">
          <a:xfrm>
            <a:off x="1300163" y="2636838"/>
            <a:ext cx="72469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句式：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 you need +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某物（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其他）？［难点］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矩形 1"/>
          <p:cNvSpPr>
            <a:spLocks noChangeArrowheads="1"/>
          </p:cNvSpPr>
          <p:nvPr/>
        </p:nvSpPr>
        <p:spPr bwMode="auto">
          <a:xfrm>
            <a:off x="987425" y="1685925"/>
            <a:ext cx="5980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need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此处为实义动词，意为“需要”。</a:t>
            </a:r>
          </a:p>
        </p:txBody>
      </p:sp>
      <p:sp>
        <p:nvSpPr>
          <p:cNvPr id="13316" name="矩形 1"/>
          <p:cNvSpPr>
            <a:spLocks noChangeArrowheads="1"/>
          </p:cNvSpPr>
          <p:nvPr/>
        </p:nvSpPr>
        <p:spPr bwMode="auto">
          <a:xfrm>
            <a:off x="954088" y="2532063"/>
            <a:ext cx="79279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其后可以接名词、动词的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ing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形式、动词不定式或代词。</a:t>
            </a:r>
            <a:endParaRPr lang="zh-CN" altLang="en-US" sz="2400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3317" name="组合 1"/>
          <p:cNvGrpSpPr/>
          <p:nvPr/>
        </p:nvGrpSpPr>
        <p:grpSpPr bwMode="auto">
          <a:xfrm>
            <a:off x="344488" y="3238500"/>
            <a:ext cx="1806575" cy="1514475"/>
            <a:chOff x="603250" y="3113088"/>
            <a:chExt cx="1917700" cy="1485900"/>
          </a:xfrm>
        </p:grpSpPr>
        <p:pic>
          <p:nvPicPr>
            <p:cNvPr id="13319" name="图片 3" descr="泡泡1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03250" y="3113088"/>
              <a:ext cx="191770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0" name="文本框 2"/>
            <p:cNvSpPr txBox="1">
              <a:spLocks noChangeArrowheads="1"/>
            </p:cNvSpPr>
            <p:nvPr/>
          </p:nvSpPr>
          <p:spPr bwMode="auto">
            <a:xfrm>
              <a:off x="856000" y="3428818"/>
              <a:ext cx="1344268" cy="91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Calibri" panose="020F0502020204030204" pitchFamily="34" charset="0"/>
                </a:rPr>
                <a:t>易错点</a:t>
              </a:r>
              <a:endPara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Hei"/>
                <a:sym typeface="Calibri" panose="020F0502020204030204" pitchFamily="34" charset="0"/>
              </a:endParaRPr>
            </a:p>
            <a:p>
              <a:pPr algn="ctr" eaLnBrk="1" hangingPunct="1"/>
              <a:r>
                <a:rPr lang="zh-CN" altLang="en-US" sz="24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Calibri" panose="020F0502020204030204" pitchFamily="34" charset="0"/>
                </a:rPr>
                <a:t>提示</a:t>
              </a:r>
              <a:endPara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Hei"/>
                <a:sym typeface="Calibri" panose="020F0502020204030204" pitchFamily="34" charset="0"/>
              </a:endParaRPr>
            </a:p>
          </p:txBody>
        </p:sp>
      </p:grp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892300" y="4357688"/>
            <a:ext cx="6681788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need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作实义动词时，既可用于肯定句，也可用于否定句和疑问句，构成否定句和疑问句时要借助于助动词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does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矩形 1"/>
          <p:cNvSpPr>
            <a:spLocks noChangeArrowheads="1"/>
          </p:cNvSpPr>
          <p:nvPr/>
        </p:nvSpPr>
        <p:spPr bwMode="auto">
          <a:xfrm>
            <a:off x="927100" y="1870075"/>
            <a:ext cx="928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sz="2400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800225" y="1641475"/>
            <a:ext cx="7102475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need some books.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我需要一些书。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—Do you need any help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？ 你需要帮助吗？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—No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thanks.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不用了，谢谢。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 do we need to take for the picnic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？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这次野餐我们需要带些什么？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文本框 17"/>
          <p:cNvSpPr txBox="1">
            <a:spLocks noChangeArrowheads="1"/>
          </p:cNvSpPr>
          <p:nvPr/>
        </p:nvSpPr>
        <p:spPr bwMode="auto">
          <a:xfrm>
            <a:off x="2878138" y="1436688"/>
            <a:ext cx="580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wrong /rɒŋ/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adj.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错误的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033463" y="1531938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5365" name="文本框 19"/>
          <p:cNvSpPr txBox="1">
            <a:spLocks noChangeArrowheads="1"/>
          </p:cNvSpPr>
          <p:nvPr/>
        </p:nvSpPr>
        <p:spPr bwMode="auto">
          <a:xfrm>
            <a:off x="1314450" y="1525588"/>
            <a:ext cx="1508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3</a:t>
            </a:r>
            <a:endParaRPr kumimoji="1"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sp>
        <p:nvSpPr>
          <p:cNvPr id="9228" name="TextBox 8"/>
          <p:cNvSpPr txBox="1">
            <a:spLocks noChangeArrowheads="1"/>
          </p:cNvSpPr>
          <p:nvPr/>
        </p:nvSpPr>
        <p:spPr bwMode="auto">
          <a:xfrm>
            <a:off x="2273300" y="2271713"/>
            <a:ext cx="6537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Your answer is wrong.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你的答案是错误的。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367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1938" y="1433513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矩形 1"/>
          <p:cNvSpPr>
            <a:spLocks noChangeArrowheads="1"/>
          </p:cNvSpPr>
          <p:nvPr/>
        </p:nvSpPr>
        <p:spPr bwMode="auto">
          <a:xfrm>
            <a:off x="1370013" y="2360613"/>
            <a:ext cx="10112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2227263" y="4787900"/>
            <a:ext cx="67262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What’s wrong with you ?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你怎么啦？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There is nothing wrong with the bike.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这辆自行车没问题。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370" name="矩形 20"/>
          <p:cNvSpPr>
            <a:spLocks noChangeArrowheads="1"/>
          </p:cNvSpPr>
          <p:nvPr/>
        </p:nvSpPr>
        <p:spPr bwMode="auto">
          <a:xfrm>
            <a:off x="1323975" y="4887913"/>
            <a:ext cx="10112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371" name="矩形 1"/>
          <p:cNvSpPr>
            <a:spLocks noChangeArrowheads="1"/>
          </p:cNvSpPr>
          <p:nvPr/>
        </p:nvSpPr>
        <p:spPr bwMode="auto">
          <a:xfrm>
            <a:off x="1368425" y="3084513"/>
            <a:ext cx="2349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对应词</a:t>
            </a:r>
            <a:r>
              <a:rPr lang="zh-CN" altLang="zh-CN" sz="24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记忆法：</a:t>
            </a:r>
            <a:endParaRPr lang="zh-CN" altLang="en-US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矩形 1"/>
          <p:cNvSpPr>
            <a:spLocks noChangeArrowheads="1"/>
          </p:cNvSpPr>
          <p:nvPr/>
        </p:nvSpPr>
        <p:spPr bwMode="auto">
          <a:xfrm>
            <a:off x="3484563" y="2965450"/>
            <a:ext cx="2144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right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正确的</a:t>
            </a:r>
          </a:p>
        </p:txBody>
      </p:sp>
      <p:pic>
        <p:nvPicPr>
          <p:cNvPr id="15373" name="图片 1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62038" y="3787775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矩形 16"/>
          <p:cNvSpPr>
            <a:spLocks noChangeArrowheads="1"/>
          </p:cNvSpPr>
          <p:nvPr/>
        </p:nvSpPr>
        <p:spPr bwMode="auto">
          <a:xfrm>
            <a:off x="1355725" y="3636963"/>
            <a:ext cx="803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拓展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9" name="矩形 2"/>
          <p:cNvSpPr>
            <a:spLocks noChangeArrowheads="1"/>
          </p:cNvSpPr>
          <p:nvPr/>
        </p:nvSpPr>
        <p:spPr bwMode="auto">
          <a:xfrm>
            <a:off x="2182813" y="3627438"/>
            <a:ext cx="620077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wrong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还可以表示“（状况）有问题的；（身体）有病的”。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build="p"/>
      <p:bldP spid="20" grpId="0" build="p"/>
      <p:bldP spid="25" grpId="0"/>
      <p:bldP spid="2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8"/>
          <p:cNvSpPr txBox="1"/>
          <p:nvPr/>
        </p:nvSpPr>
        <p:spPr>
          <a:xfrm>
            <a:off x="2748498" y="104868"/>
            <a:ext cx="4498481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800" spc="-300" dirty="0">
                <a:ln w="11430"/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3. Let’s do it!</a:t>
            </a:r>
            <a:endParaRPr kumimoji="1" lang="zh-CN" altLang="en-US" sz="4800" spc="-300" dirty="0">
              <a:ln w="11430"/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sp>
        <p:nvSpPr>
          <p:cNvPr id="16387" name="矩形 3"/>
          <p:cNvSpPr>
            <a:spLocks noChangeArrowheads="1"/>
          </p:cNvSpPr>
          <p:nvPr/>
        </p:nvSpPr>
        <p:spPr bwMode="auto">
          <a:xfrm>
            <a:off x="431800" y="1133475"/>
            <a:ext cx="2587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Look and write.</a:t>
            </a:r>
            <a:endParaRPr lang="zh-CN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2025" y="7926388"/>
            <a:ext cx="10953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1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9000" y="2233613"/>
            <a:ext cx="7375525" cy="180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1290638" y="1687513"/>
            <a:ext cx="2520950" cy="44608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5219700" y="1687513"/>
            <a:ext cx="2439988" cy="44608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6392" name="矩形 2"/>
          <p:cNvSpPr>
            <a:spLocks noChangeArrowheads="1"/>
          </p:cNvSpPr>
          <p:nvPr/>
        </p:nvSpPr>
        <p:spPr bwMode="auto">
          <a:xfrm>
            <a:off x="1301750" y="1711325"/>
            <a:ext cx="2663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How much is... 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6393" name="矩形 3"/>
          <p:cNvSpPr>
            <a:spLocks noChangeArrowheads="1"/>
          </p:cNvSpPr>
          <p:nvPr/>
        </p:nvSpPr>
        <p:spPr bwMode="auto">
          <a:xfrm>
            <a:off x="5226050" y="1698625"/>
            <a:ext cx="2433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How much is... 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6394" name="TextBox 4"/>
          <p:cNvSpPr txBox="1">
            <a:spLocks noChangeArrowheads="1"/>
          </p:cNvSpPr>
          <p:nvPr/>
        </p:nvSpPr>
        <p:spPr bwMode="auto">
          <a:xfrm>
            <a:off x="788988" y="4084638"/>
            <a:ext cx="82359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>
                <a:latin typeface="Arial" panose="020B0604020202020204" pitchFamily="34" charset="0"/>
              </a:rPr>
              <a:t>_____________________      ______________________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>
                <a:latin typeface="Arial" panose="020B0604020202020204" pitchFamily="34" charset="0"/>
              </a:rPr>
              <a:t>_____________________      ______________________</a:t>
            </a:r>
            <a:endParaRPr lang="zh-CN" altLang="en-US" sz="240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>
                <a:latin typeface="Arial" panose="020B0604020202020204" pitchFamily="34" charset="0"/>
              </a:rPr>
              <a:t>_____________________      ______________________ _____________________      ______________________</a:t>
            </a:r>
          </a:p>
        </p:txBody>
      </p:sp>
      <p:sp>
        <p:nvSpPr>
          <p:cNvPr id="16395" name="矩形 16"/>
          <p:cNvSpPr>
            <a:spLocks noChangeArrowheads="1"/>
          </p:cNvSpPr>
          <p:nvPr/>
        </p:nvSpPr>
        <p:spPr bwMode="auto">
          <a:xfrm>
            <a:off x="742950" y="4103688"/>
            <a:ext cx="38560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How much is this postcard?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It’s five yuan. </a:t>
            </a:r>
          </a:p>
        </p:txBody>
      </p:sp>
      <p:sp>
        <p:nvSpPr>
          <p:cNvPr id="16396" name="矩形 17"/>
          <p:cNvSpPr>
            <a:spLocks noChangeArrowheads="1"/>
          </p:cNvSpPr>
          <p:nvPr/>
        </p:nvSpPr>
        <p:spPr bwMode="auto">
          <a:xfrm>
            <a:off x="4908550" y="4097338"/>
            <a:ext cx="38544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How much are these shoes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4824413" y="4764088"/>
            <a:ext cx="3595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They are thirty yuan.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800100" y="5200650"/>
            <a:ext cx="35941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is that cap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？　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It's fifteen yuan.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4819650" y="5189538"/>
            <a:ext cx="431323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are those postcards?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eight yuan.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8"/>
          <p:cNvSpPr txBox="1"/>
          <p:nvPr/>
        </p:nvSpPr>
        <p:spPr>
          <a:xfrm>
            <a:off x="2748498" y="104868"/>
            <a:ext cx="4498481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800" spc="-300" dirty="0">
                <a:ln w="11430"/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3. Let’s do it!</a:t>
            </a:r>
            <a:endParaRPr kumimoji="1" lang="zh-CN" altLang="en-US" sz="4800" spc="-300" dirty="0">
              <a:ln w="11430"/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sp>
        <p:nvSpPr>
          <p:cNvPr id="17411" name="矩形 3"/>
          <p:cNvSpPr>
            <a:spLocks noChangeArrowheads="1"/>
          </p:cNvSpPr>
          <p:nvPr/>
        </p:nvSpPr>
        <p:spPr bwMode="auto">
          <a:xfrm>
            <a:off x="550863" y="1192213"/>
            <a:ext cx="2417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Look and talk.</a:t>
            </a:r>
            <a:endParaRPr lang="zh-CN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矩形 16"/>
          <p:cNvSpPr>
            <a:spLocks noChangeArrowheads="1"/>
          </p:cNvSpPr>
          <p:nvPr/>
        </p:nvSpPr>
        <p:spPr bwMode="auto">
          <a:xfrm>
            <a:off x="944563" y="4103688"/>
            <a:ext cx="77358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Excuse me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where is the hotel ?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Go straight. Turn left at the traffic lights. You will see the hotel on the right.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Thank you.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65238" y="1700213"/>
            <a:ext cx="6257925" cy="242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671513" y="1250950"/>
            <a:ext cx="76771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我当交警来指路。</a:t>
            </a:r>
          </a:p>
          <a:p>
            <a:pPr indent="713105" eaLnBrk="1" hangingPunct="1"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两名同学一组，一人扮演交警，一人扮演路人，根据下面的图片，利用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Excuse me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where is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the...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？进行问路活动。</a:t>
            </a:r>
            <a:endParaRPr lang="en-US" altLang="zh-CN" sz="24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8435" name="图片 1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3588" y="3902075"/>
            <a:ext cx="76279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矩形 1"/>
          <p:cNvSpPr>
            <a:spLocks noChangeArrowheads="1"/>
          </p:cNvSpPr>
          <p:nvPr/>
        </p:nvSpPr>
        <p:spPr bwMode="auto">
          <a:xfrm>
            <a:off x="935038" y="4965700"/>
            <a:ext cx="7400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hospital               hotel              school                   park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541338" y="1238250"/>
            <a:ext cx="791368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312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3312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3312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3312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3312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2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2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2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2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70000"/>
              </a:lnSpc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一、单项选择。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，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where is the library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？</a:t>
            </a:r>
          </a:p>
          <a:p>
            <a:pPr indent="808355" eaLnBrk="1" hangingPunct="1">
              <a:lnSpc>
                <a:spcPct val="17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A. Excuse 	B. Goodbye              C. Excuse me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Turn left ________ the traffic lights.</a:t>
            </a:r>
          </a:p>
          <a:p>
            <a:pPr indent="808355" eaLnBrk="1" hangingPunct="1">
              <a:lnSpc>
                <a:spcPct val="17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A. on 	B. at                          C. of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—Excuse me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 is the post office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？</a:t>
            </a:r>
          </a:p>
          <a:p>
            <a:pPr indent="808355" eaLnBrk="1" hangingPunct="1">
              <a:lnSpc>
                <a:spcPct val="17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—Go straight. It’s on the left of the road.</a:t>
            </a:r>
          </a:p>
          <a:p>
            <a:pPr indent="808355" eaLnBrk="1" hangingPunct="1">
              <a:lnSpc>
                <a:spcPct val="17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A. what 	B. where                   C. how</a:t>
            </a: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3113088" y="329088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1911350" y="2054225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3932238" y="4525963"/>
            <a:ext cx="422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763588" y="1622425"/>
            <a:ext cx="82962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二、按要求改写句子。</a:t>
            </a:r>
          </a:p>
          <a:p>
            <a:pPr indent="628650" eaLnBrk="1" hangingPunct="1">
              <a:lnSpc>
                <a:spcPct val="20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He needs a car.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（改为一般疑问句）</a:t>
            </a:r>
          </a:p>
          <a:p>
            <a:pPr indent="628650" eaLnBrk="1" hangingPunct="1">
              <a:lnSpc>
                <a:spcPct val="20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_______ _______ _______ _______ _______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？</a:t>
            </a:r>
            <a:endParaRPr lang="en-US" altLang="zh-CN" sz="2400" b="1" dirty="0" smtClean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1652588" y="3360738"/>
            <a:ext cx="5510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         he       need           a           car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555625" y="1411288"/>
            <a:ext cx="8540750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8650" indent="-62865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三、看图指路。帮助小明找到去银行的路。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60000"/>
              </a:lnSpc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60000"/>
              </a:lnSpc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60000"/>
              </a:lnSpc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60000"/>
              </a:lnSpc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6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Step 1: Go _______ and turn_______ at the first crossing.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Step 2: Go _______ along Black Street. There is a______ and a school.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Step 3: Turn _______.Then you can see the bank on your ______.</a:t>
            </a:r>
          </a:p>
        </p:txBody>
      </p: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1876425" y="4489450"/>
            <a:ext cx="11699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straight</a:t>
            </a:r>
            <a:endParaRPr lang="zh-CN" altLang="en-US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9" name="Picture 1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7950" y="2298700"/>
            <a:ext cx="3424238" cy="19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4167188" y="4489450"/>
            <a:ext cx="8080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endParaRPr lang="zh-CN" altLang="en-US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1900238" y="5027613"/>
            <a:ext cx="1312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straight</a:t>
            </a:r>
            <a:endParaRPr lang="zh-CN" altLang="en-US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6534150" y="5027613"/>
            <a:ext cx="8461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</a:t>
            </a:r>
            <a:endParaRPr lang="zh-CN" altLang="en-US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2381250" y="5568950"/>
            <a:ext cx="6651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7491413" y="5568950"/>
            <a:ext cx="8334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endParaRPr lang="zh-CN" altLang="en-US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框 2"/>
          <p:cNvSpPr txBox="1">
            <a:spLocks noChangeArrowheads="1"/>
          </p:cNvSpPr>
          <p:nvPr/>
        </p:nvSpPr>
        <p:spPr bwMode="auto">
          <a:xfrm>
            <a:off x="-1898650" y="19256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en-US" sz="1800"/>
          </a:p>
        </p:txBody>
      </p:sp>
      <p:pic>
        <p:nvPicPr>
          <p:cNvPr id="4099" name="Picture 12" descr="E:\QQ文件\小学点拨课件副本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1538" y="190500"/>
            <a:ext cx="27241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9163" y="1201738"/>
            <a:ext cx="7708900" cy="505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900113" y="1144588"/>
            <a:ext cx="713105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本节课我们学习了以下知识，请同学们一定加强巩固，以便能和同学们进行灵活交流哦！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869950" y="2784475"/>
            <a:ext cx="816451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重点词汇：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turn, need, wrong	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重点短语：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go straight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重点句式：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—Excuse me, where’s the post office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？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—Go straight. Turn left at the traffic lights.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796925" y="1884363"/>
            <a:ext cx="446088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82638" y="3576638"/>
            <a:ext cx="446087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85813" y="4418013"/>
            <a:ext cx="446087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9946" name="TextBox 2"/>
          <p:cNvSpPr txBox="1">
            <a:spLocks noChangeArrowheads="1"/>
          </p:cNvSpPr>
          <p:nvPr/>
        </p:nvSpPr>
        <p:spPr bwMode="auto">
          <a:xfrm>
            <a:off x="812800" y="1520825"/>
            <a:ext cx="77692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55600" indent="-355600" eaLnBrk="1" hangingPunct="1">
              <a:lnSpc>
                <a:spcPct val="20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熟记本节课所学的句型、短语和单词，必须会听、说、读、写。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55600" indent="-355600" eaLnBrk="1" hangingPunct="1">
              <a:lnSpc>
                <a:spcPct val="20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At the post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office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的对话朗读流利。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完成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配套的课后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作业。 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8"/>
          <p:cNvSpPr txBox="1"/>
          <p:nvPr/>
        </p:nvSpPr>
        <p:spPr>
          <a:xfrm>
            <a:off x="1814871" y="185139"/>
            <a:ext cx="600343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600" spc="-300" dirty="0">
                <a:ln w="11430"/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1. Where’s the post office ?</a:t>
            </a:r>
            <a:endParaRPr kumimoji="1" lang="zh-CN" altLang="en-US" sz="3600" spc="-300" dirty="0">
              <a:ln w="11430"/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pic>
        <p:nvPicPr>
          <p:cNvPr id="5123" name="Picture 2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59175" y="5654675"/>
            <a:ext cx="187007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矩形 1"/>
          <p:cNvSpPr>
            <a:spLocks noChangeArrowheads="1"/>
          </p:cNvSpPr>
          <p:nvPr/>
        </p:nvSpPr>
        <p:spPr bwMode="auto">
          <a:xfrm>
            <a:off x="350838" y="1217613"/>
            <a:ext cx="8401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Danny and Jenny want to send the postcards. Where is the post office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？</a:t>
            </a:r>
          </a:p>
        </p:txBody>
      </p:sp>
      <p:pic>
        <p:nvPicPr>
          <p:cNvPr id="5125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25" y="3163888"/>
            <a:ext cx="29400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65700" y="3148013"/>
            <a:ext cx="2852738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圆角矩形标注 2"/>
          <p:cNvSpPr/>
          <p:nvPr/>
        </p:nvSpPr>
        <p:spPr>
          <a:xfrm>
            <a:off x="1019175" y="2303463"/>
            <a:ext cx="2805113" cy="693737"/>
          </a:xfrm>
          <a:prstGeom prst="wedgeRoundRectCallout">
            <a:avLst>
              <a:gd name="adj1" fmla="val 9816"/>
              <a:gd name="adj2" fmla="val 21839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圆角矩形标注 14"/>
          <p:cNvSpPr/>
          <p:nvPr/>
        </p:nvSpPr>
        <p:spPr>
          <a:xfrm>
            <a:off x="5168900" y="2219325"/>
            <a:ext cx="2360613" cy="692150"/>
          </a:xfrm>
          <a:prstGeom prst="wedgeRoundRectCallout">
            <a:avLst>
              <a:gd name="adj1" fmla="val -4158"/>
              <a:gd name="adj2" fmla="val 10190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6" name="圆角矩形标注 15"/>
          <p:cNvSpPr/>
          <p:nvPr/>
        </p:nvSpPr>
        <p:spPr>
          <a:xfrm>
            <a:off x="4241800" y="3170238"/>
            <a:ext cx="962025" cy="693737"/>
          </a:xfrm>
          <a:prstGeom prst="wedgeRoundRectCallout">
            <a:avLst>
              <a:gd name="adj1" fmla="val 57511"/>
              <a:gd name="adj2" fmla="val 8648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5130" name="矩形 3"/>
          <p:cNvSpPr>
            <a:spLocks noChangeArrowheads="1"/>
          </p:cNvSpPr>
          <p:nvPr/>
        </p:nvSpPr>
        <p:spPr bwMode="auto">
          <a:xfrm>
            <a:off x="1000125" y="2333625"/>
            <a:ext cx="28241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Excuse me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where’s the post office?</a:t>
            </a:r>
          </a:p>
        </p:txBody>
      </p:sp>
      <p:sp>
        <p:nvSpPr>
          <p:cNvPr id="5131" name="矩形 4"/>
          <p:cNvSpPr>
            <a:spLocks noChangeArrowheads="1"/>
          </p:cNvSpPr>
          <p:nvPr/>
        </p:nvSpPr>
        <p:spPr bwMode="auto">
          <a:xfrm>
            <a:off x="5110163" y="2208213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Go straight. Turn left at the traffic lights.</a:t>
            </a:r>
          </a:p>
        </p:txBody>
      </p:sp>
      <p:sp>
        <p:nvSpPr>
          <p:cNvPr id="5132" name="矩形 5"/>
          <p:cNvSpPr>
            <a:spLocks noChangeArrowheads="1"/>
          </p:cNvSpPr>
          <p:nvPr/>
        </p:nvSpPr>
        <p:spPr bwMode="auto">
          <a:xfrm>
            <a:off x="4213225" y="3340100"/>
            <a:ext cx="104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Thanks!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文本框 17"/>
          <p:cNvSpPr txBox="1">
            <a:spLocks noChangeArrowheads="1"/>
          </p:cNvSpPr>
          <p:nvPr/>
        </p:nvSpPr>
        <p:spPr bwMode="auto">
          <a:xfrm>
            <a:off x="2660650" y="1390650"/>
            <a:ext cx="60325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—Excuse me, where’s the post office ?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打扰一下！邮局在哪里？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—Go straight. Turn left at the traffic lights.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直走。在交通信号灯处向左转。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815975" y="1465263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149" name="文本框 19"/>
          <p:cNvSpPr txBox="1">
            <a:spLocks noChangeArrowheads="1"/>
          </p:cNvSpPr>
          <p:nvPr/>
        </p:nvSpPr>
        <p:spPr bwMode="auto">
          <a:xfrm>
            <a:off x="1301750" y="1443038"/>
            <a:ext cx="1358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1</a:t>
            </a:r>
            <a:endParaRPr kumimoji="1"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pic>
        <p:nvPicPr>
          <p:cNvPr id="6150" name="图片 9" descr="book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8" y="1357313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矩形 1"/>
          <p:cNvSpPr>
            <a:spLocks noChangeArrowheads="1"/>
          </p:cNvSpPr>
          <p:nvPr/>
        </p:nvSpPr>
        <p:spPr bwMode="auto">
          <a:xfrm>
            <a:off x="955675" y="4292600"/>
            <a:ext cx="10048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用法：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811338" y="4048125"/>
            <a:ext cx="64420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用于询问地点，属于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问句。而且通常在句首加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Excuse me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或者句末加“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please”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，会显得更有礼貌。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153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09700" y="2106613"/>
            <a:ext cx="1143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文本框 17"/>
          <p:cNvSpPr txBox="1">
            <a:spLocks noChangeArrowheads="1"/>
          </p:cNvSpPr>
          <p:nvPr/>
        </p:nvSpPr>
        <p:spPr bwMode="auto">
          <a:xfrm>
            <a:off x="947738" y="3422650"/>
            <a:ext cx="7431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问句句式：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Excuse me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where is/ where’s +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地点名词？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矩形 1"/>
          <p:cNvSpPr>
            <a:spLocks noChangeArrowheads="1"/>
          </p:cNvSpPr>
          <p:nvPr/>
        </p:nvSpPr>
        <p:spPr bwMode="auto">
          <a:xfrm>
            <a:off x="1244600" y="2509838"/>
            <a:ext cx="1341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同义句：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544763" y="2281238"/>
            <a:ext cx="5619750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How can I get to +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地点名词？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Which is the way to +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地点名词？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Can you tell me the way to +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地点名词？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矩形 1"/>
          <p:cNvSpPr>
            <a:spLocks noChangeArrowheads="1"/>
          </p:cNvSpPr>
          <p:nvPr/>
        </p:nvSpPr>
        <p:spPr bwMode="auto">
          <a:xfrm>
            <a:off x="855663" y="1293813"/>
            <a:ext cx="371633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答语：指路的常用语</a:t>
            </a:r>
          </a:p>
        </p:txBody>
      </p:sp>
      <p:sp>
        <p:nvSpPr>
          <p:cNvPr id="8196" name="矩形 1"/>
          <p:cNvSpPr>
            <a:spLocks noChangeArrowheads="1"/>
          </p:cNvSpPr>
          <p:nvPr/>
        </p:nvSpPr>
        <p:spPr bwMode="auto">
          <a:xfrm>
            <a:off x="869950" y="1831975"/>
            <a:ext cx="7929563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Go straight </a:t>
            </a:r>
            <a:r>
              <a:rPr lang="zh-C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直着走。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Go down/along the street. </a:t>
            </a:r>
            <a:r>
              <a:rPr lang="zh-C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沿着这条街走。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Turn left/right at... </a:t>
            </a:r>
            <a:r>
              <a:rPr lang="zh-C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向左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 </a:t>
            </a:r>
            <a:r>
              <a:rPr lang="zh-C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右转。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You can go there by.../on foot. </a:t>
            </a:r>
            <a:r>
              <a:rPr lang="zh-C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你可以乘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……/ </a:t>
            </a:r>
            <a:r>
              <a:rPr lang="zh-C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步行去那里。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You will see/find...on the right/left.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你将会看见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 </a:t>
            </a:r>
            <a:r>
              <a:rPr lang="zh-C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发现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就在右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 </a:t>
            </a:r>
            <a:r>
              <a:rPr lang="zh-C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左边。</a:t>
            </a:r>
            <a:endParaRPr lang="zh-CN" altLang="en-US" sz="2200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197" name="矩形 1"/>
          <p:cNvSpPr>
            <a:spLocks noChangeArrowheads="1"/>
          </p:cNvSpPr>
          <p:nvPr/>
        </p:nvSpPr>
        <p:spPr bwMode="auto">
          <a:xfrm>
            <a:off x="822325" y="5111750"/>
            <a:ext cx="9302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sz="2200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681163" y="4989513"/>
            <a:ext cx="7605712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—Where’s the bookstore</a:t>
            </a:r>
            <a:r>
              <a:rPr lang="zh-C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please </a:t>
            </a:r>
            <a:r>
              <a:rPr lang="zh-C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？请问书店在哪里？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—Turn right at the traffic lights.</a:t>
            </a:r>
            <a:r>
              <a:rPr lang="zh-C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在交通信号灯处向右转。</a:t>
            </a:r>
            <a:endParaRPr lang="en-US" altLang="zh-CN" sz="22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矩形 1"/>
          <p:cNvSpPr>
            <a:spLocks noChangeArrowheads="1"/>
          </p:cNvSpPr>
          <p:nvPr/>
        </p:nvSpPr>
        <p:spPr bwMode="auto">
          <a:xfrm>
            <a:off x="1046163" y="1982788"/>
            <a:ext cx="37163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Go straight.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直走。</a:t>
            </a:r>
          </a:p>
        </p:txBody>
      </p:sp>
      <p:sp>
        <p:nvSpPr>
          <p:cNvPr id="9220" name="矩形 1"/>
          <p:cNvSpPr>
            <a:spLocks noChangeArrowheads="1"/>
          </p:cNvSpPr>
          <p:nvPr/>
        </p:nvSpPr>
        <p:spPr bwMode="auto">
          <a:xfrm>
            <a:off x="1060450" y="2995613"/>
            <a:ext cx="79295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若接宾语则需要加介词，常用的介词有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down </a:t>
            </a:r>
            <a:r>
              <a:rPr lang="zh-C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along</a:t>
            </a:r>
            <a:r>
              <a:rPr lang="zh-C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200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221" name="矩形 1"/>
          <p:cNvSpPr>
            <a:spLocks noChangeArrowheads="1"/>
          </p:cNvSpPr>
          <p:nvPr/>
        </p:nvSpPr>
        <p:spPr bwMode="auto">
          <a:xfrm>
            <a:off x="1012825" y="4006850"/>
            <a:ext cx="930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sz="2400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851025" y="3765550"/>
            <a:ext cx="54133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Please go straight down the street.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请沿着这条街道直走。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矩形 1"/>
          <p:cNvSpPr>
            <a:spLocks noChangeArrowheads="1"/>
          </p:cNvSpPr>
          <p:nvPr/>
        </p:nvSpPr>
        <p:spPr bwMode="auto">
          <a:xfrm>
            <a:off x="1046163" y="1638300"/>
            <a:ext cx="37163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turn /tɜːn/ v.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转向；转弯</a:t>
            </a:r>
          </a:p>
        </p:txBody>
      </p:sp>
      <p:sp>
        <p:nvSpPr>
          <p:cNvPr id="10244" name="矩形 1"/>
          <p:cNvSpPr>
            <a:spLocks noChangeArrowheads="1"/>
          </p:cNvSpPr>
          <p:nvPr/>
        </p:nvSpPr>
        <p:spPr bwMode="auto">
          <a:xfrm>
            <a:off x="1012825" y="2581275"/>
            <a:ext cx="930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sz="2400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885950" y="2341563"/>
            <a:ext cx="67945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turn left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向左转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turn right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向右转 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turn on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打开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0246" name="组合 26"/>
          <p:cNvGrpSpPr/>
          <p:nvPr/>
        </p:nvGrpSpPr>
        <p:grpSpPr bwMode="auto">
          <a:xfrm>
            <a:off x="758825" y="4186238"/>
            <a:ext cx="1179513" cy="461962"/>
            <a:chOff x="1235491" y="4806950"/>
            <a:chExt cx="1178333" cy="461895"/>
          </a:xfrm>
        </p:grpSpPr>
        <p:sp>
          <p:nvSpPr>
            <p:cNvPr id="10249" name="TextBox 3"/>
            <p:cNvSpPr txBox="1">
              <a:spLocks noChangeArrowheads="1"/>
            </p:cNvSpPr>
            <p:nvPr/>
          </p:nvSpPr>
          <p:spPr bwMode="auto">
            <a:xfrm>
              <a:off x="1488249" y="4806950"/>
              <a:ext cx="925575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典例</a:t>
              </a:r>
            </a:p>
          </p:txBody>
        </p:sp>
        <p:pic>
          <p:nvPicPr>
            <p:cNvPr id="10250" name="图片 29" descr="花盆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35491" y="4867038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矩形 2"/>
          <p:cNvSpPr>
            <a:spLocks noChangeArrowheads="1"/>
          </p:cNvSpPr>
          <p:nvPr/>
        </p:nvSpPr>
        <p:spPr bwMode="auto">
          <a:xfrm>
            <a:off x="1914525" y="3954463"/>
            <a:ext cx="7031038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根据句意和首字母提示将句子补充完整。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u="sng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           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right at the first crossing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（第一个十字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路口）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and you can find it on your right.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 flipH="1">
            <a:off x="2093913" y="4945063"/>
            <a:ext cx="798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urn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6308725" y="2160588"/>
            <a:ext cx="2613025" cy="2009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/>
          </a:p>
        </p:txBody>
      </p:sp>
      <p:sp>
        <p:nvSpPr>
          <p:cNvPr id="24" name="文本框 8"/>
          <p:cNvSpPr txBox="1"/>
          <p:nvPr/>
        </p:nvSpPr>
        <p:spPr>
          <a:xfrm>
            <a:off x="1864433" y="104868"/>
            <a:ext cx="6142079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800" spc="-300" dirty="0">
                <a:ln w="11430"/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2. At the post office</a:t>
            </a:r>
            <a:endParaRPr kumimoji="1" lang="zh-CN" altLang="en-US" sz="4800" spc="-300" dirty="0">
              <a:ln w="11430"/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sp>
        <p:nvSpPr>
          <p:cNvPr id="11268" name="矩形 3"/>
          <p:cNvSpPr>
            <a:spLocks noChangeArrowheads="1"/>
          </p:cNvSpPr>
          <p:nvPr/>
        </p:nvSpPr>
        <p:spPr bwMode="auto">
          <a:xfrm>
            <a:off x="563563" y="1027113"/>
            <a:ext cx="856615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need stamps for two postcards to Canada. How  much are they ?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post office clerk: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twenty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yuan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I’ll take them, please.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need stamps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 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not now 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doing 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writing nine postcards to my mother.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Nine 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？！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Danny: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Yes 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！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are wrong.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Oops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endParaRPr lang="zh-CN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9" name="Picture 2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35750" y="4470400"/>
            <a:ext cx="1958975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5400" y="2268538"/>
            <a:ext cx="2481263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1086</Words>
  <Application>Microsoft Office PowerPoint</Application>
  <PresentationFormat>全屏显示(4:3)</PresentationFormat>
  <Paragraphs>150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Hei</vt:lpstr>
      <vt:lpstr>Kozuka Gothic Pro H</vt:lpstr>
      <vt:lpstr>Malgun Gothic</vt:lpstr>
      <vt:lpstr>方正大黑简体</vt:lpstr>
      <vt:lpstr>黑体</vt:lpstr>
      <vt:lpstr>宋体</vt:lpstr>
      <vt:lpstr>微软雅黑</vt:lpstr>
      <vt:lpstr>Arial</vt:lpstr>
      <vt:lpstr>Arial Black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2016-01-15T00:46:00Z</dcterms:created>
  <dcterms:modified xsi:type="dcterms:W3CDTF">2023-01-16T15:37:05Z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771ACE9E03B646158DC9C1DD575C0C4E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