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57" r:id="rId3"/>
    <p:sldId id="258" r:id="rId4"/>
    <p:sldId id="261" r:id="rId5"/>
    <p:sldId id="262" r:id="rId6"/>
    <p:sldId id="263" r:id="rId7"/>
    <p:sldId id="264" r:id="rId8"/>
    <p:sldId id="266" r:id="rId9"/>
    <p:sldId id="267" r:id="rId10"/>
    <p:sldId id="265" r:id="rId11"/>
    <p:sldId id="269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10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08" autoAdjust="0"/>
    <p:restoredTop sz="95179" autoAdjust="0"/>
  </p:normalViewPr>
  <p:slideViewPr>
    <p:cSldViewPr>
      <p:cViewPr>
        <p:scale>
          <a:sx n="100" d="100"/>
          <a:sy n="100" d="100"/>
        </p:scale>
        <p:origin x="-36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42422-2A6B-4000-AE6A-11F91DF1996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8F953-E65B-4324-8111-CA70A3029B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8F953-E65B-4324-8111-CA70A3029B0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8F953-E65B-4324-8111-CA70A3029B0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128DB1-198F-4908-951F-74AB3204257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2006121209095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107753"/>
            <a:ext cx="9144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altLang="zh-C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Lesson 39</a:t>
            </a:r>
          </a:p>
          <a:p>
            <a:pPr algn="ctr">
              <a:spcBef>
                <a:spcPct val="50000"/>
              </a:spcBef>
              <a:defRPr/>
            </a:pPr>
            <a:r>
              <a:rPr kumimoji="1" lang="en-US" altLang="zh-CN" sz="6000" b="1" dirty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Danny’s Hobby</a:t>
            </a:r>
            <a:endParaRPr kumimoji="1" lang="zh-CN" altLang="en-US" sz="6000" b="1" dirty="0">
              <a:ln w="31550" cmpd="sng">
                <a:noFill/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24753" y="543904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 txBox="1">
            <a:spLocks noChangeArrowheads="1"/>
          </p:cNvSpPr>
          <p:nvPr/>
        </p:nvSpPr>
        <p:spPr bwMode="auto">
          <a:xfrm>
            <a:off x="214313" y="285750"/>
            <a:ext cx="8929687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5836D6"/>
                </a:solidFill>
                <a:latin typeface="Calibri" panose="020F0502020204030204" pitchFamily="34" charset="0"/>
              </a:rPr>
              <a:t>Complete the passage with the phrases in the box.</a:t>
            </a:r>
          </a:p>
        </p:txBody>
      </p:sp>
      <p:sp>
        <p:nvSpPr>
          <p:cNvPr id="36867" name="TextBox 28"/>
          <p:cNvSpPr txBox="1">
            <a:spLocks noChangeArrowheads="1"/>
          </p:cNvSpPr>
          <p:nvPr/>
        </p:nvSpPr>
        <p:spPr bwMode="auto">
          <a:xfrm>
            <a:off x="214313" y="1928813"/>
            <a:ext cx="8786812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/>
              <a:t>     Shirley is a journalist. She travels around the world and interviews many people. Her job requires her to ask people questions and __________ about them. Right now she is ____________ about Africa. She is there to write about the lives of the poor. She likes to take photos with them and they like to ___________ with one another. Shirley never forgets to stay in  touch with her family. She ___________ to them once a week and always includes a photo. Shirley’s family and friends _________ of her.</a:t>
            </a:r>
          </a:p>
        </p:txBody>
      </p:sp>
      <p:sp>
        <p:nvSpPr>
          <p:cNvPr id="36868" name="TextBox 29"/>
          <p:cNvSpPr txBox="1">
            <a:spLocks noChangeArrowheads="1"/>
          </p:cNvSpPr>
          <p:nvPr/>
        </p:nvSpPr>
        <p:spPr bwMode="auto">
          <a:xfrm>
            <a:off x="892969" y="990600"/>
            <a:ext cx="74295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tx2"/>
                </a:solidFill>
                <a:latin typeface="Calibri" panose="020F0502020204030204" pitchFamily="34" charset="0"/>
              </a:rPr>
              <a:t>send a letter       do a report        feel proud   collect facts          trade photos</a:t>
            </a:r>
          </a:p>
        </p:txBody>
      </p:sp>
      <p:sp>
        <p:nvSpPr>
          <p:cNvPr id="36869" name="圆角矩形 30"/>
          <p:cNvSpPr>
            <a:spLocks noChangeArrowheads="1"/>
          </p:cNvSpPr>
          <p:nvPr/>
        </p:nvSpPr>
        <p:spPr bwMode="auto">
          <a:xfrm>
            <a:off x="1428750" y="1143000"/>
            <a:ext cx="7715250" cy="5715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36870" name="圆角矩形 31"/>
          <p:cNvSpPr>
            <a:spLocks noChangeArrowheads="1"/>
          </p:cNvSpPr>
          <p:nvPr/>
        </p:nvSpPr>
        <p:spPr bwMode="auto">
          <a:xfrm>
            <a:off x="785813" y="1071563"/>
            <a:ext cx="7858125" cy="8572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8439" name="TextBox 32"/>
          <p:cNvSpPr txBox="1">
            <a:spLocks noChangeArrowheads="1"/>
          </p:cNvSpPr>
          <p:nvPr/>
        </p:nvSpPr>
        <p:spPr bwMode="auto">
          <a:xfrm>
            <a:off x="2143125" y="5786438"/>
            <a:ext cx="2406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C00000"/>
                </a:solidFill>
              </a:rPr>
              <a:t>feel proud</a:t>
            </a:r>
            <a:endParaRPr lang="en-US" altLang="zh-CN" sz="2800"/>
          </a:p>
        </p:txBody>
      </p:sp>
      <p:sp>
        <p:nvSpPr>
          <p:cNvPr id="18440" name="TextBox 33"/>
          <p:cNvSpPr txBox="1">
            <a:spLocks noChangeArrowheads="1"/>
          </p:cNvSpPr>
          <p:nvPr/>
        </p:nvSpPr>
        <p:spPr bwMode="auto">
          <a:xfrm>
            <a:off x="4429125" y="4929188"/>
            <a:ext cx="2406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C00000"/>
                </a:solidFill>
              </a:rPr>
              <a:t>sends a letter</a:t>
            </a:r>
            <a:endParaRPr lang="en-US" altLang="zh-CN" sz="2800"/>
          </a:p>
        </p:txBody>
      </p:sp>
      <p:sp>
        <p:nvSpPr>
          <p:cNvPr id="18441" name="TextBox 34"/>
          <p:cNvSpPr txBox="1">
            <a:spLocks noChangeArrowheads="1"/>
          </p:cNvSpPr>
          <p:nvPr/>
        </p:nvSpPr>
        <p:spPr bwMode="auto">
          <a:xfrm>
            <a:off x="2928938" y="3214688"/>
            <a:ext cx="2406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C00000"/>
                </a:solidFill>
              </a:rPr>
              <a:t>doing a report</a:t>
            </a:r>
          </a:p>
        </p:txBody>
      </p:sp>
      <p:sp>
        <p:nvSpPr>
          <p:cNvPr id="18442" name="TextBox 35"/>
          <p:cNvSpPr txBox="1">
            <a:spLocks noChangeArrowheads="1"/>
          </p:cNvSpPr>
          <p:nvPr/>
        </p:nvSpPr>
        <p:spPr bwMode="auto">
          <a:xfrm>
            <a:off x="4357688" y="2786063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C00000"/>
                </a:solidFill>
              </a:rPr>
              <a:t>collect facts</a:t>
            </a:r>
            <a:endParaRPr lang="en-US" altLang="zh-CN" sz="2800"/>
          </a:p>
        </p:txBody>
      </p:sp>
      <p:sp>
        <p:nvSpPr>
          <p:cNvPr id="18443" name="TextBox 36"/>
          <p:cNvSpPr txBox="1">
            <a:spLocks noChangeArrowheads="1"/>
          </p:cNvSpPr>
          <p:nvPr/>
        </p:nvSpPr>
        <p:spPr bwMode="auto">
          <a:xfrm>
            <a:off x="6429375" y="4071938"/>
            <a:ext cx="2406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C00000"/>
                </a:solidFill>
              </a:rPr>
              <a:t>trade photos</a:t>
            </a:r>
            <a:endParaRPr lang="en-US" altLang="zh-CN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utoUpdateAnimBg="0"/>
      <p:bldP spid="18440" grpId="0" autoUpdateAnimBg="0"/>
      <p:bldP spid="18441" grpId="0" autoUpdateAnimBg="0"/>
      <p:bldP spid="18442" grpId="0" autoUpdateAnimBg="0"/>
      <p:bldP spid="1844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539750" y="3095576"/>
            <a:ext cx="55499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　           </a:t>
            </a:r>
            <a:r>
              <a:rPr lang="zh-CN" altLang="en-US" sz="2400" b="1" dirty="0">
                <a:latin typeface="Times New Roman" panose="02020603050405020304" pitchFamily="18" charset="0"/>
              </a:rPr>
              <a:t>姚明（</a:t>
            </a:r>
            <a:r>
              <a:rPr lang="en-US" altLang="zh-CN" sz="2400" b="1" dirty="0">
                <a:latin typeface="Times New Roman" panose="02020603050405020304" pitchFamily="18" charset="0"/>
              </a:rPr>
              <a:t>Yao Ming</a:t>
            </a:r>
            <a:r>
              <a:rPr lang="zh-CN" altLang="en-US" sz="2400" b="1" dirty="0">
                <a:latin typeface="Times New Roman" panose="02020603050405020304" pitchFamily="18" charset="0"/>
              </a:rPr>
              <a:t>）</a:t>
            </a:r>
            <a:br>
              <a:rPr lang="zh-CN" altLang="en-US" sz="2400" b="1" dirty="0">
                <a:latin typeface="Times New Roman" panose="02020603050405020304" pitchFamily="18" charset="0"/>
              </a:rPr>
            </a:br>
            <a:r>
              <a:rPr lang="zh-CN" altLang="en-US" sz="2400" b="1" dirty="0">
                <a:latin typeface="Times New Roman" panose="02020603050405020304" pitchFamily="18" charset="0"/>
              </a:rPr>
              <a:t>生日：</a:t>
            </a:r>
            <a:r>
              <a:rPr lang="en-US" altLang="zh-CN" sz="2400" b="1" dirty="0">
                <a:latin typeface="Times New Roman" panose="02020603050405020304" pitchFamily="18" charset="0"/>
              </a:rPr>
              <a:t>1980.9.12    </a:t>
            </a:r>
            <a:r>
              <a:rPr lang="zh-CN" altLang="en-US" sz="2400" b="1" dirty="0">
                <a:latin typeface="Times New Roman" panose="02020603050405020304" pitchFamily="18" charset="0"/>
              </a:rPr>
              <a:t>身高：</a:t>
            </a:r>
            <a:r>
              <a:rPr lang="en-US" altLang="zh-CN" sz="2400" b="1" dirty="0">
                <a:latin typeface="Times New Roman" panose="02020603050405020304" pitchFamily="18" charset="0"/>
              </a:rPr>
              <a:t>2.26</a:t>
            </a:r>
            <a:r>
              <a:rPr lang="zh-CN" altLang="en-US" sz="2400" b="1" dirty="0">
                <a:latin typeface="Times New Roman" panose="02020603050405020304" pitchFamily="18" charset="0"/>
              </a:rPr>
              <a:t>米</a:t>
            </a:r>
            <a:br>
              <a:rPr lang="zh-CN" altLang="en-US" sz="2400" b="1" dirty="0">
                <a:latin typeface="Times New Roman" panose="02020603050405020304" pitchFamily="18" charset="0"/>
              </a:rPr>
            </a:br>
            <a:r>
              <a:rPr lang="zh-CN" altLang="en-US" sz="2400" b="1" dirty="0">
                <a:latin typeface="Times New Roman" panose="02020603050405020304" pitchFamily="18" charset="0"/>
              </a:rPr>
              <a:t>业余爱好：玩电脑游戏、听音乐、看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书 </a:t>
            </a:r>
            <a:r>
              <a:rPr lang="zh-CN" altLang="en-US" sz="2400" b="1" dirty="0">
                <a:latin typeface="Times New Roman" panose="02020603050405020304" pitchFamily="18" charset="0"/>
              </a:rPr>
              <a:t/>
            </a:r>
            <a:br>
              <a:rPr lang="zh-CN" altLang="en-US" sz="2400" b="1" dirty="0">
                <a:latin typeface="Times New Roman" panose="02020603050405020304" pitchFamily="18" charset="0"/>
              </a:rPr>
            </a:br>
            <a:r>
              <a:rPr lang="zh-CN" altLang="en-US" sz="2400" b="1" dirty="0">
                <a:latin typeface="Times New Roman" panose="02020603050405020304" pitchFamily="18" charset="0"/>
              </a:rPr>
              <a:t>绰号：小巨人（</a:t>
            </a:r>
            <a:r>
              <a:rPr lang="en-US" altLang="zh-CN" sz="2400" b="1" dirty="0">
                <a:latin typeface="Times New Roman" panose="02020603050405020304" pitchFamily="18" charset="0"/>
              </a:rPr>
              <a:t>Little Giant</a:t>
            </a:r>
            <a:r>
              <a:rPr lang="zh-CN" altLang="en-US" sz="2400" b="1" dirty="0">
                <a:latin typeface="Times New Roman" panose="02020603050405020304" pitchFamily="18" charset="0"/>
              </a:rPr>
              <a:t>）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　 </a:t>
            </a:r>
          </a:p>
        </p:txBody>
      </p:sp>
      <p:pic>
        <p:nvPicPr>
          <p:cNvPr id="37891" name="Picture 4" descr="u=2447721917,3503989557&amp;fm=0&amp;gp=-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1563" y="2708275"/>
            <a:ext cx="2281237" cy="37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1835149" y="1844824"/>
            <a:ext cx="62198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Write a report on facts about Yao Ming</a:t>
            </a:r>
          </a:p>
        </p:txBody>
      </p:sp>
      <p:sp>
        <p:nvSpPr>
          <p:cNvPr id="37893" name="WordArt 7"/>
          <p:cNvSpPr>
            <a:spLocks noChangeArrowheads="1" noChangeShapeType="1" noTextEdit="1"/>
          </p:cNvSpPr>
          <p:nvPr/>
        </p:nvSpPr>
        <p:spPr bwMode="auto">
          <a:xfrm>
            <a:off x="556940" y="188640"/>
            <a:ext cx="3097212" cy="1727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gradFill rotWithShape="1">
                  <a:gsLst>
                    <a:gs pos="0">
                      <a:srgbClr val="FC9FCB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gradFill rotWithShape="1">
                <a:gsLst>
                  <a:gs pos="0">
                    <a:srgbClr val="FC9FCB"/>
                  </a:gs>
                  <a:gs pos="13000">
                    <a:srgbClr val="F8B049"/>
                  </a:gs>
                  <a:gs pos="21001">
                    <a:srgbClr val="F8B049"/>
                  </a:gs>
                  <a:gs pos="63000">
                    <a:srgbClr val="FEE7F2"/>
                  </a:gs>
                  <a:gs pos="67000">
                    <a:srgbClr val="F952A0"/>
                  </a:gs>
                  <a:gs pos="69000">
                    <a:srgbClr val="C50849"/>
                  </a:gs>
                  <a:gs pos="82001">
                    <a:srgbClr val="B43E85"/>
                  </a:gs>
                  <a:gs pos="100000">
                    <a:srgbClr val="F8B049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05038"/>
            <a:ext cx="9867900" cy="6651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B: </a:t>
            </a:r>
            <a:r>
              <a:rPr lang="en-US" altLang="zh-CN" sz="4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Her/His</a:t>
            </a:r>
            <a:r>
              <a:rPr lang="en-US" altLang="zh-CN" sz="4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hobby is  _______.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62000" y="1341438"/>
            <a:ext cx="63484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A: What’s her/his hobby?</a:t>
            </a:r>
          </a:p>
        </p:txBody>
      </p:sp>
      <p:pic>
        <p:nvPicPr>
          <p:cNvPr id="27652" name="Picture 4" descr="j0188153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575" y="3573463"/>
            <a:ext cx="2854325" cy="278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6" descr="u=296819449,465090567&amp;fm=0&amp;gp=-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573463"/>
            <a:ext cx="2328862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7" descr="u=1692156204,3639945055&amp;fm=0&amp;gp=-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3500438"/>
            <a:ext cx="2638425" cy="30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0" y="260350"/>
            <a:ext cx="437356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Revision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2006121209095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467544" y="854075"/>
            <a:ext cx="332740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dern No. 20" panose="02070704070505020303" pitchFamily="18" charset="0"/>
              </a:rPr>
              <a:t>Think about it!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333376" y="2383740"/>
            <a:ext cx="87868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Georgia" panose="02040502050405020303" pitchFamily="18" charset="0"/>
              </a:rPr>
              <a:t>1. How many people are there in your family?</a:t>
            </a:r>
          </a:p>
        </p:txBody>
      </p:sp>
      <p:sp>
        <p:nvSpPr>
          <p:cNvPr id="28676" name="Text Box 9"/>
          <p:cNvSpPr txBox="1">
            <a:spLocks noChangeArrowheads="1"/>
          </p:cNvSpPr>
          <p:nvPr/>
        </p:nvSpPr>
        <p:spPr bwMode="auto">
          <a:xfrm>
            <a:off x="357188" y="4112528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600" b="1" dirty="0">
                <a:latin typeface="Georgia" panose="02040502050405020303" pitchFamily="18" charset="0"/>
              </a:rPr>
              <a:t>2.What hobbies do they have?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20061212090950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WordArt 2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410368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5204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>
                  <a:solidFill>
                    <a:srgbClr val="FF9900"/>
                  </a:solidFill>
                  <a:round/>
                </a:ln>
                <a:solidFill>
                  <a:srgbClr val="FF0000">
                    <a:alpha val="70195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Learning aims</a:t>
            </a:r>
            <a:endParaRPr lang="zh-CN" altLang="en-US" sz="3600" kern="10" dirty="0">
              <a:ln w="12700">
                <a:solidFill>
                  <a:srgbClr val="FF9900"/>
                </a:solidFill>
                <a:round/>
              </a:ln>
              <a:solidFill>
                <a:srgbClr val="FF0000">
                  <a:alpha val="70195"/>
                </a:srgbClr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84213" y="1916113"/>
            <a:ext cx="7329487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chemeClr val="tx2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200" dirty="0">
                <a:solidFill>
                  <a:schemeClr val="tx2"/>
                </a:solidFill>
                <a:latin typeface="宋体" panose="02010600030101010101" pitchFamily="2" charset="-122"/>
              </a:rPr>
              <a:t>、掌握词汇和短语：</a:t>
            </a:r>
            <a:r>
              <a:rPr lang="en-US" altLang="zh-CN" sz="3200" dirty="0">
                <a:solidFill>
                  <a:schemeClr val="tx2"/>
                </a:solidFill>
                <a:latin typeface="宋体" panose="02010600030101010101" pitchFamily="2" charset="-122"/>
              </a:rPr>
              <a:t>huge, African, hen</a:t>
            </a:r>
            <a:r>
              <a:rPr lang="zh-CN" altLang="en-US" sz="3200" dirty="0">
                <a:solidFill>
                  <a:schemeClr val="tx2"/>
                </a:solidFill>
                <a:latin typeface="宋体" panose="02010600030101010101" pitchFamily="2" charset="-122"/>
              </a:rPr>
              <a:t>， </a:t>
            </a:r>
            <a:r>
              <a:rPr lang="en-US" altLang="zh-CN" sz="3200" dirty="0">
                <a:solidFill>
                  <a:schemeClr val="tx2"/>
                </a:solidFill>
                <a:latin typeface="宋体" panose="02010600030101010101" pitchFamily="2" charset="-122"/>
              </a:rPr>
              <a:t>feel proud, not……any more</a:t>
            </a:r>
          </a:p>
          <a:p>
            <a:r>
              <a:rPr lang="en-US" altLang="zh-CN" sz="3200" dirty="0">
                <a:solidFill>
                  <a:schemeClr val="tx2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200" dirty="0">
                <a:solidFill>
                  <a:schemeClr val="tx2"/>
                </a:solidFill>
                <a:latin typeface="宋体" panose="02010600030101010101" pitchFamily="2" charset="-122"/>
              </a:rPr>
              <a:t>、能读懂介绍他人爱好的文章。</a:t>
            </a:r>
          </a:p>
          <a:p>
            <a:r>
              <a:rPr lang="en-US" altLang="zh-CN" sz="3200" dirty="0">
                <a:solidFill>
                  <a:schemeClr val="tx2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200" dirty="0">
                <a:solidFill>
                  <a:schemeClr val="tx2"/>
                </a:solidFill>
                <a:latin typeface="宋体" panose="02010600030101010101" pitchFamily="2" charset="-122"/>
              </a:rPr>
              <a:t>、能用英语简单介绍他人的爱好。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2006121209095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WordArt 7"/>
          <p:cNvSpPr>
            <a:spLocks noChangeArrowheads="1" noChangeShapeType="1" noTextEdit="1"/>
          </p:cNvSpPr>
          <p:nvPr/>
        </p:nvSpPr>
        <p:spPr bwMode="auto">
          <a:xfrm>
            <a:off x="2699792" y="1772816"/>
            <a:ext cx="3525838" cy="1528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noFill/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预习检测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g20061212090950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Box 3"/>
          <p:cNvSpPr txBox="1">
            <a:spLocks noChangeArrowheads="1"/>
          </p:cNvSpPr>
          <p:nvPr/>
        </p:nvSpPr>
        <p:spPr bwMode="auto">
          <a:xfrm>
            <a:off x="0" y="2060575"/>
            <a:ext cx="9144000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000"/>
              </a:lnSpc>
              <a:buFont typeface="Arial" panose="020B0604020202020204" pitchFamily="34" charset="0"/>
              <a:buAutoNum type="arabicPeriod"/>
            </a:pPr>
            <a:r>
              <a:rPr lang="en-US" altLang="zh-CN" sz="2800" dirty="0"/>
              <a:t>Danny likes collecting facts about his family.(    )</a:t>
            </a:r>
          </a:p>
          <a:p>
            <a:pPr eaLnBrk="1" hangingPunct="1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altLang="zh-CN" sz="2800" dirty="0"/>
              <a:t>2.Grandpa Giant is another name for Danny’s great </a:t>
            </a:r>
            <a:r>
              <a:rPr lang="en-US" altLang="zh-CN" sz="2800" dirty="0" err="1"/>
              <a:t>great</a:t>
            </a:r>
            <a:r>
              <a:rPr lang="en-US" altLang="zh-CN" sz="2800" dirty="0"/>
              <a:t> grandpa.    (     )</a:t>
            </a:r>
          </a:p>
          <a:p>
            <a:pPr eaLnBrk="1" hangingPunct="1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altLang="zh-CN" sz="2800" dirty="0"/>
              <a:t>3. Rex came from Africa, and he learned English in the U.S.                   (    )</a:t>
            </a:r>
          </a:p>
          <a:p>
            <a:pPr eaLnBrk="1" hangingPunct="1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altLang="zh-CN" sz="2800" dirty="0"/>
              <a:t>4. Rex always goes to the store to buy milk and eggs.(   )</a:t>
            </a:r>
          </a:p>
          <a:p>
            <a:pPr eaLnBrk="1" hangingPunct="1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altLang="zh-CN" sz="2800" dirty="0"/>
              <a:t>5. Danny wants to trade photos with his great </a:t>
            </a:r>
            <a:r>
              <a:rPr lang="en-US" altLang="zh-CN" sz="2800" dirty="0" err="1"/>
              <a:t>great</a:t>
            </a:r>
            <a:r>
              <a:rPr lang="en-US" altLang="zh-CN" sz="2800" dirty="0"/>
              <a:t> grandpa.            (    )</a:t>
            </a:r>
          </a:p>
        </p:txBody>
      </p:sp>
      <p:sp>
        <p:nvSpPr>
          <p:cNvPr id="32772" name="TextBox 8"/>
          <p:cNvSpPr txBox="1">
            <a:spLocks noChangeArrowheads="1"/>
          </p:cNvSpPr>
          <p:nvPr/>
        </p:nvSpPr>
        <p:spPr bwMode="auto">
          <a:xfrm>
            <a:off x="357188" y="785813"/>
            <a:ext cx="8786812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5836D6"/>
                </a:solidFill>
              </a:rPr>
              <a:t>Read  the lesson and write (T) or (F)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2800" b="1" dirty="0">
              <a:solidFill>
                <a:srgbClr val="5836D6"/>
              </a:solidFill>
            </a:endParaRPr>
          </a:p>
        </p:txBody>
      </p:sp>
      <p:sp>
        <p:nvSpPr>
          <p:cNvPr id="32773" name="AutoShape 11" descr="c:\documents and settings\administrator\application data\360se6\User Data\Temp\images?q=tbn:ANd9GcSBJgfLeHHItRJbHR_h5F8R_tWcu0DmFCzZ0w4tEGcj7jVum7nu.jpg"/>
          <p:cNvSpPr>
            <a:spLocks noChangeAspect="1" noChangeArrowheads="1"/>
          </p:cNvSpPr>
          <p:nvPr/>
        </p:nvSpPr>
        <p:spPr bwMode="auto">
          <a:xfrm>
            <a:off x="155575" y="-142875"/>
            <a:ext cx="3048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32774" name="AutoShape 13" descr="c:\documents and settings\administrator\application data\360se6\User Data\Temp\images?q=tbn:ANd9GcSBJgfLeHHItRJbHR_h5F8R_tWcu0DmFCzZ0w4tEGcj7jVum7nu.jpg"/>
          <p:cNvSpPr>
            <a:spLocks noChangeAspect="1" noChangeArrowheads="1"/>
          </p:cNvSpPr>
          <p:nvPr/>
        </p:nvSpPr>
        <p:spPr bwMode="auto">
          <a:xfrm>
            <a:off x="155575" y="-142875"/>
            <a:ext cx="3048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32775" name="AutoShape 15" descr="c:\documents and settings\administrator\application data\360se6\User Data\Temp\images?q=tbn:ANd9GcSBJgfLeHHItRJbHR_h5F8R_tWcu0DmFCzZ0w4tEGcj7jVum7nu.jpg"/>
          <p:cNvSpPr>
            <a:spLocks noChangeAspect="1" noChangeArrowheads="1"/>
          </p:cNvSpPr>
          <p:nvPr/>
        </p:nvSpPr>
        <p:spPr bwMode="auto">
          <a:xfrm>
            <a:off x="155575" y="-142875"/>
            <a:ext cx="3048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1272" name="TextBox 12"/>
          <p:cNvSpPr txBox="1">
            <a:spLocks noChangeArrowheads="1"/>
          </p:cNvSpPr>
          <p:nvPr/>
        </p:nvSpPr>
        <p:spPr bwMode="auto">
          <a:xfrm>
            <a:off x="7524750" y="2133600"/>
            <a:ext cx="371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1273" name="矩形 18"/>
          <p:cNvSpPr>
            <a:spLocks noChangeArrowheads="1"/>
          </p:cNvSpPr>
          <p:nvPr/>
        </p:nvSpPr>
        <p:spPr bwMode="auto">
          <a:xfrm>
            <a:off x="3132138" y="5734050"/>
            <a:ext cx="371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1274" name="矩形 19"/>
          <p:cNvSpPr>
            <a:spLocks noChangeArrowheads="1"/>
          </p:cNvSpPr>
          <p:nvPr/>
        </p:nvSpPr>
        <p:spPr bwMode="auto">
          <a:xfrm>
            <a:off x="3132138" y="4149725"/>
            <a:ext cx="515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</a:rPr>
              <a:t>F</a:t>
            </a:r>
            <a:r>
              <a:rPr lang="en-US" altLang="zh-CN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275" name="TextBox 22"/>
          <p:cNvSpPr txBox="1">
            <a:spLocks noChangeArrowheads="1"/>
          </p:cNvSpPr>
          <p:nvPr/>
        </p:nvSpPr>
        <p:spPr bwMode="auto">
          <a:xfrm>
            <a:off x="395288" y="4076700"/>
            <a:ext cx="1717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101"/>
                </a:solidFill>
              </a:rPr>
              <a:t>Canada </a:t>
            </a:r>
          </a:p>
        </p:txBody>
      </p:sp>
      <p:sp>
        <p:nvSpPr>
          <p:cNvPr id="11276" name="TextBox 13"/>
          <p:cNvSpPr txBox="1">
            <a:spLocks noChangeArrowheads="1"/>
          </p:cNvSpPr>
          <p:nvPr/>
        </p:nvSpPr>
        <p:spPr bwMode="auto">
          <a:xfrm>
            <a:off x="6084888" y="5157788"/>
            <a:ext cx="2571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101"/>
                </a:solidFill>
              </a:rPr>
              <a:t>grandma</a:t>
            </a:r>
          </a:p>
        </p:txBody>
      </p:sp>
      <p:sp>
        <p:nvSpPr>
          <p:cNvPr id="11278" name="TextBox 12"/>
          <p:cNvSpPr txBox="1">
            <a:spLocks noChangeArrowheads="1"/>
          </p:cNvSpPr>
          <p:nvPr/>
        </p:nvSpPr>
        <p:spPr bwMode="auto">
          <a:xfrm>
            <a:off x="3276600" y="3141663"/>
            <a:ext cx="371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1279" name="矩形 18"/>
          <p:cNvSpPr>
            <a:spLocks noChangeArrowheads="1"/>
          </p:cNvSpPr>
          <p:nvPr/>
        </p:nvSpPr>
        <p:spPr bwMode="auto">
          <a:xfrm>
            <a:off x="8532813" y="4652963"/>
            <a:ext cx="371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1280" name="TextBox 13"/>
          <p:cNvSpPr txBox="1">
            <a:spLocks noChangeArrowheads="1"/>
          </p:cNvSpPr>
          <p:nvPr/>
        </p:nvSpPr>
        <p:spPr bwMode="auto">
          <a:xfrm>
            <a:off x="0" y="4652963"/>
            <a:ext cx="2571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101"/>
                </a:solidFill>
              </a:rPr>
              <a:t>Most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utoUpdateAnimBg="0"/>
      <p:bldP spid="11273" grpId="0"/>
      <p:bldP spid="11274" grpId="0"/>
      <p:bldP spid="11275" grpId="0"/>
      <p:bldP spid="11276" grpId="0"/>
      <p:bldP spid="11278" grpId="0"/>
      <p:bldP spid="11279" grpId="0"/>
      <p:bldP spid="112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 txBox="1">
            <a:spLocks noChangeArrowheads="1"/>
          </p:cNvSpPr>
          <p:nvPr/>
        </p:nvSpPr>
        <p:spPr bwMode="auto">
          <a:xfrm>
            <a:off x="428625" y="214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5836D6"/>
                </a:solidFill>
              </a:rPr>
              <a:t>Task-based Reading</a:t>
            </a:r>
          </a:p>
        </p:txBody>
      </p:sp>
      <p:sp>
        <p:nvSpPr>
          <p:cNvPr id="33795" name="TextBox 14"/>
          <p:cNvSpPr txBox="1">
            <a:spLocks noChangeArrowheads="1"/>
          </p:cNvSpPr>
          <p:nvPr/>
        </p:nvSpPr>
        <p:spPr bwMode="auto">
          <a:xfrm>
            <a:off x="357188" y="1143000"/>
            <a:ext cx="8501062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zh-CN" sz="2800" dirty="0"/>
              <a:t>Danny’s hobby is collecting facts about his family. (   )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zh-CN" sz="2800" dirty="0"/>
              <a:t>Rex got his eggs from his own _____ and  milk from his own cows.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zh-CN" sz="2800" dirty="0"/>
              <a:t>What does Danny think of his hobby?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endParaRPr lang="en-US" altLang="zh-CN" sz="2800" dirty="0"/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zh-CN" sz="2800" dirty="0"/>
              <a:t>What did Great </a:t>
            </a:r>
            <a:r>
              <a:rPr lang="en-US" altLang="zh-CN" sz="2800" dirty="0" err="1"/>
              <a:t>Great</a:t>
            </a:r>
            <a:r>
              <a:rPr lang="en-US" altLang="zh-CN" sz="2800" dirty="0"/>
              <a:t> Grandpa Rex built?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endParaRPr lang="en-US" altLang="zh-CN" sz="2800" dirty="0"/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zh-CN" sz="2800" dirty="0"/>
              <a:t>Most people do </a:t>
            </a:r>
            <a:r>
              <a:rPr lang="en-US" altLang="zh-CN" sz="2800" dirty="0">
                <a:solidFill>
                  <a:srgbClr val="FF0000"/>
                </a:solidFill>
              </a:rPr>
              <a:t>not</a:t>
            </a:r>
            <a:r>
              <a:rPr lang="en-US" altLang="zh-CN" sz="2800" dirty="0"/>
              <a:t> have cows or chickens </a:t>
            </a:r>
            <a:r>
              <a:rPr lang="en-US" altLang="zh-CN" sz="2800" dirty="0">
                <a:solidFill>
                  <a:srgbClr val="FF0000"/>
                </a:solidFill>
              </a:rPr>
              <a:t>anymore</a:t>
            </a:r>
            <a:r>
              <a:rPr lang="en-US" altLang="zh-CN" sz="2800" dirty="0"/>
              <a:t>.(Translate)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2800" dirty="0"/>
          </a:p>
        </p:txBody>
      </p:sp>
      <p:sp>
        <p:nvSpPr>
          <p:cNvPr id="12292" name="TextBox 16"/>
          <p:cNvSpPr txBox="1">
            <a:spLocks noChangeArrowheads="1"/>
          </p:cNvSpPr>
          <p:nvPr/>
        </p:nvSpPr>
        <p:spPr bwMode="auto">
          <a:xfrm>
            <a:off x="1042988" y="1557338"/>
            <a:ext cx="4016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/>
              <a:t>T</a:t>
            </a:r>
          </a:p>
        </p:txBody>
      </p:sp>
      <p:sp>
        <p:nvSpPr>
          <p:cNvPr id="12293" name="TextBox 17"/>
          <p:cNvSpPr txBox="1">
            <a:spLocks noChangeArrowheads="1"/>
          </p:cNvSpPr>
          <p:nvPr/>
        </p:nvSpPr>
        <p:spPr bwMode="auto">
          <a:xfrm>
            <a:off x="5857875" y="2000250"/>
            <a:ext cx="96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</a:rPr>
              <a:t>hen</a:t>
            </a:r>
            <a:r>
              <a:rPr lang="en-US" altLang="zh-CN" sz="2800"/>
              <a:t>s</a:t>
            </a:r>
          </a:p>
        </p:txBody>
      </p:sp>
      <p:sp>
        <p:nvSpPr>
          <p:cNvPr id="12294" name="TextBox 18"/>
          <p:cNvSpPr txBox="1">
            <a:spLocks noChangeArrowheads="1"/>
          </p:cNvSpPr>
          <p:nvPr/>
        </p:nvSpPr>
        <p:spPr bwMode="auto">
          <a:xfrm>
            <a:off x="1071563" y="3286125"/>
            <a:ext cx="4121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/>
              <a:t>It makes him </a:t>
            </a:r>
            <a:r>
              <a:rPr lang="en-US" altLang="zh-CN" sz="2800">
                <a:solidFill>
                  <a:srgbClr val="FF0000"/>
                </a:solidFill>
              </a:rPr>
              <a:t>feel proud</a:t>
            </a:r>
            <a:r>
              <a:rPr lang="en-US" altLang="zh-CN" sz="2800"/>
              <a:t>. </a:t>
            </a:r>
          </a:p>
        </p:txBody>
      </p:sp>
      <p:sp>
        <p:nvSpPr>
          <p:cNvPr id="12295" name="TextBox 21"/>
          <p:cNvSpPr txBox="1">
            <a:spLocks noChangeArrowheads="1"/>
          </p:cNvSpPr>
          <p:nvPr/>
        </p:nvSpPr>
        <p:spPr bwMode="auto">
          <a:xfrm>
            <a:off x="857250" y="4143375"/>
            <a:ext cx="5961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/>
              <a:t>He built his own </a:t>
            </a:r>
            <a:r>
              <a:rPr lang="en-US" altLang="zh-CN" sz="2800">
                <a:solidFill>
                  <a:srgbClr val="FF0000"/>
                </a:solidFill>
              </a:rPr>
              <a:t>African</a:t>
            </a:r>
            <a:r>
              <a:rPr lang="en-US" altLang="zh-CN" sz="2800"/>
              <a:t>-style house.</a:t>
            </a:r>
          </a:p>
        </p:txBody>
      </p:sp>
      <p:sp>
        <p:nvSpPr>
          <p:cNvPr id="12296" name="TextBox 22"/>
          <p:cNvSpPr txBox="1">
            <a:spLocks noChangeArrowheads="1"/>
          </p:cNvSpPr>
          <p:nvPr/>
        </p:nvSpPr>
        <p:spPr bwMode="auto">
          <a:xfrm>
            <a:off x="785813" y="5500688"/>
            <a:ext cx="5211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/>
              <a:t>大部分人已经不再养牛和鸡了。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utoUpdateAnimBg="0"/>
      <p:bldP spid="12294" grpId="0" autoUpdateAnimBg="0"/>
      <p:bldP spid="12295" grpId="0" autoUpdateAnimBg="0"/>
      <p:bldP spid="1229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5"/>
          <p:cNvSpPr txBox="1">
            <a:spLocks noChangeArrowheads="1"/>
          </p:cNvSpPr>
          <p:nvPr/>
        </p:nvSpPr>
        <p:spPr bwMode="auto">
          <a:xfrm>
            <a:off x="396205" y="1211635"/>
            <a:ext cx="619125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1. It’s fun, and it makes me feel proud.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323529" y="1790973"/>
            <a:ext cx="8280920" cy="487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feel proud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意思是 “感到自豪”。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800" b="1" dirty="0">
                <a:solidFill>
                  <a:srgbClr val="FF0000"/>
                </a:solidFill>
              </a:rPr>
              <a:t>be proud of </a:t>
            </a:r>
            <a:r>
              <a:rPr lang="zh-CN" altLang="en-US" sz="2800" b="1" dirty="0">
                <a:solidFill>
                  <a:srgbClr val="FF0000"/>
                </a:solidFill>
              </a:rPr>
              <a:t>为</a:t>
            </a:r>
            <a:r>
              <a:rPr lang="en-US" altLang="zh-CN" sz="2800" b="1" dirty="0">
                <a:solidFill>
                  <a:srgbClr val="FF0000"/>
                </a:solidFill>
              </a:rPr>
              <a:t>…</a:t>
            </a:r>
            <a:r>
              <a:rPr lang="zh-CN" altLang="en-US" sz="2800" b="1" dirty="0">
                <a:solidFill>
                  <a:srgbClr val="FF0000"/>
                </a:solidFill>
              </a:rPr>
              <a:t>感到骄傲</a:t>
            </a:r>
            <a:r>
              <a:rPr lang="en-US" altLang="zh-CN" sz="2800" b="1" dirty="0">
                <a:solidFill>
                  <a:srgbClr val="FF0000"/>
                </a:solidFill>
              </a:rPr>
              <a:t>/</a:t>
            </a:r>
            <a:r>
              <a:rPr lang="zh-CN" altLang="en-US" sz="2800" b="1" dirty="0">
                <a:solidFill>
                  <a:srgbClr val="FF0000"/>
                </a:solidFill>
              </a:rPr>
              <a:t>自豪   </a:t>
            </a:r>
            <a:r>
              <a:rPr lang="en-US" altLang="zh-CN" sz="2800" b="1" dirty="0">
                <a:solidFill>
                  <a:srgbClr val="FF0000"/>
                </a:solidFill>
              </a:rPr>
              <a:t>= take pride in</a:t>
            </a:r>
          </a:p>
          <a:p>
            <a:pPr eaLnBrk="1" hangingPunct="1"/>
            <a:r>
              <a:rPr lang="en-US" altLang="zh-CN" sz="2800" b="1" dirty="0">
                <a:solidFill>
                  <a:srgbClr val="002060"/>
                </a:solidFill>
              </a:rPr>
              <a:t>We are proud of our school.</a:t>
            </a:r>
          </a:p>
          <a:p>
            <a:pPr eaLnBrk="1" hangingPunct="1"/>
            <a:r>
              <a:rPr lang="zh-CN" altLang="en-US" sz="2800" b="1" dirty="0">
                <a:solidFill>
                  <a:srgbClr val="002060"/>
                </a:solidFill>
              </a:rPr>
              <a:t>我们为学校感到自豪。</a:t>
            </a:r>
          </a:p>
          <a:p>
            <a:pPr eaLnBrk="1" hangingPunct="1"/>
            <a:r>
              <a:rPr lang="en-US" altLang="zh-CN" sz="2800" b="1" dirty="0">
                <a:solidFill>
                  <a:srgbClr val="002060"/>
                </a:solidFill>
              </a:rPr>
              <a:t>When our football match won, I felt very proud.</a:t>
            </a:r>
          </a:p>
          <a:p>
            <a:pPr eaLnBrk="1" hangingPunct="1"/>
            <a:r>
              <a:rPr lang="zh-CN" altLang="en-US" sz="2800" b="1" dirty="0">
                <a:solidFill>
                  <a:srgbClr val="002060"/>
                </a:solidFill>
              </a:rPr>
              <a:t>我们的足球队赢的时候，我觉得很骄傲。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FF"/>
                </a:solidFill>
              </a:rPr>
              <a:t>We are all _______(proud) of Yao Ming.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FF"/>
                </a:solidFill>
              </a:rPr>
              <a:t>同义句：</a:t>
            </a:r>
          </a:p>
          <a:p>
            <a:pPr eaLnBrk="1" hangingPunct="1">
              <a:lnSpc>
                <a:spcPct val="140000"/>
              </a:lnSpc>
            </a:pP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266628" y="4711154"/>
            <a:ext cx="1223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proud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763390" y="5646192"/>
            <a:ext cx="7235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</a:rPr>
              <a:t>We all take pride in Yao Ming.</a:t>
            </a:r>
          </a:p>
        </p:txBody>
      </p:sp>
      <p:sp>
        <p:nvSpPr>
          <p:cNvPr id="2" name="矩形 1"/>
          <p:cNvSpPr/>
          <p:nvPr/>
        </p:nvSpPr>
        <p:spPr>
          <a:xfrm>
            <a:off x="0" y="36201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kern="10" dirty="0" smtClean="0">
                <a:ln w="12700">
                  <a:noFill/>
                  <a:rou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Language point</a:t>
            </a:r>
            <a:endParaRPr lang="zh-CN" altLang="en-US" sz="4800" b="1" kern="10" dirty="0">
              <a:ln w="12700">
                <a:noFill/>
                <a:round/>
              </a:ln>
              <a:gradFill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23850" y="620688"/>
            <a:ext cx="8353425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2.Most people don’t have cows or chickens</a:t>
            </a:r>
          </a:p>
          <a:p>
            <a:pPr eaLnBrk="1" hangingPunct="1"/>
            <a:r>
              <a:rPr lang="en-US" altLang="zh-CN" sz="2800" b="1" dirty="0"/>
              <a:t>any more. </a:t>
            </a:r>
            <a:r>
              <a:rPr lang="zh-CN" altLang="en-US" sz="2800" b="1" dirty="0"/>
              <a:t>大多数人不再养奶牛和鸡了。</a:t>
            </a:r>
          </a:p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</a:rPr>
              <a:t>not…any more= no more</a:t>
            </a:r>
            <a:r>
              <a:rPr lang="zh-CN" altLang="en-US" sz="2800" b="1" dirty="0">
                <a:solidFill>
                  <a:srgbClr val="FF0000"/>
                </a:solidFill>
              </a:rPr>
              <a:t>意为“不再”。</a:t>
            </a:r>
          </a:p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</a:rPr>
              <a:t>表示程度或数量上的“不再”。句中的谓语动词一般为非延续性动词，如：</a:t>
            </a:r>
            <a:r>
              <a:rPr lang="en-US" altLang="zh-CN" sz="2800" b="1" dirty="0">
                <a:solidFill>
                  <a:srgbClr val="FF0000"/>
                </a:solidFill>
              </a:rPr>
              <a:t>go, leave, buy</a:t>
            </a:r>
            <a:r>
              <a:rPr lang="zh-CN" altLang="en-US" sz="2800" b="1" dirty="0">
                <a:solidFill>
                  <a:srgbClr val="FF0000"/>
                </a:solidFill>
              </a:rPr>
              <a:t>等。</a:t>
            </a:r>
          </a:p>
        </p:txBody>
      </p:sp>
      <p:sp>
        <p:nvSpPr>
          <p:cNvPr id="35844" name="Text Box 16"/>
          <p:cNvSpPr txBox="1">
            <a:spLocks noChangeArrowheads="1"/>
          </p:cNvSpPr>
          <p:nvPr/>
        </p:nvSpPr>
        <p:spPr bwMode="auto">
          <a:xfrm>
            <a:off x="395288" y="3012257"/>
            <a:ext cx="7993062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/>
              <a:t>原句</a:t>
            </a:r>
            <a:r>
              <a:rPr lang="en-US" altLang="zh-CN" sz="2800" dirty="0"/>
              <a:t>=Most people have no more cows or chickens.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dirty="0" err="1"/>
              <a:t>Eg</a:t>
            </a:r>
            <a:r>
              <a:rPr lang="en-US" altLang="zh-CN" sz="2800" dirty="0"/>
              <a:t>. I don’t like this pair of shoes anymore.</a:t>
            </a:r>
          </a:p>
          <a:p>
            <a:pPr eaLnBrk="1" hangingPunct="1"/>
            <a:r>
              <a:rPr lang="en-US" altLang="zh-CN" sz="2800" b="1" dirty="0">
                <a:solidFill>
                  <a:srgbClr val="6600CC"/>
                </a:solidFill>
              </a:rPr>
              <a:t>When the baby saw his mother, he didn’t </a:t>
            </a:r>
          </a:p>
          <a:p>
            <a:pPr eaLnBrk="1" hangingPunct="1"/>
            <a:r>
              <a:rPr lang="en-US" altLang="zh-CN" sz="2800" b="1" dirty="0">
                <a:solidFill>
                  <a:srgbClr val="6600CC"/>
                </a:solidFill>
              </a:rPr>
              <a:t> cry ______.</a:t>
            </a:r>
          </a:p>
          <a:p>
            <a:pPr eaLnBrk="1" hangingPunct="1"/>
            <a:r>
              <a:rPr lang="en-US" altLang="zh-CN" sz="2800" b="1" dirty="0">
                <a:solidFill>
                  <a:srgbClr val="6600CC"/>
                </a:solidFill>
              </a:rPr>
              <a:t>A. no more  B. any more  C. much more  D. some </a:t>
            </a:r>
            <a:r>
              <a:rPr lang="en-US" altLang="zh-CN" sz="2800" b="1" dirty="0" smtClean="0">
                <a:solidFill>
                  <a:srgbClr val="6600CC"/>
                </a:solidFill>
              </a:rPr>
              <a:t>more</a:t>
            </a:r>
            <a:endParaRPr lang="en-US" altLang="zh-CN" sz="2800" b="1" dirty="0">
              <a:solidFill>
                <a:srgbClr val="6600CC"/>
              </a:solidFill>
            </a:endParaRP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1692275" y="4797401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597</Words>
  <Application>Microsoft Office PowerPoint</Application>
  <PresentationFormat>全屏显示(4:3)</PresentationFormat>
  <Paragraphs>77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宋体</vt:lpstr>
      <vt:lpstr>微软雅黑</vt:lpstr>
      <vt:lpstr>Arial</vt:lpstr>
      <vt:lpstr>Calibri</vt:lpstr>
      <vt:lpstr>Georgia</vt:lpstr>
      <vt:lpstr>Modern No. 20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2016-12-03T07:23:00Z</dcterms:created>
  <dcterms:modified xsi:type="dcterms:W3CDTF">2023-01-16T15:37:09Z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017B2F08CCE9447E9437AEDA0167046A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