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60" r:id="rId3"/>
    <p:sldId id="261" r:id="rId4"/>
    <p:sldId id="266" r:id="rId5"/>
    <p:sldId id="267" r:id="rId6"/>
    <p:sldId id="268" r:id="rId7"/>
    <p:sldId id="269" r:id="rId8"/>
    <p:sldId id="270" r:id="rId9"/>
    <p:sldId id="262" r:id="rId10"/>
    <p:sldId id="271" r:id="rId11"/>
    <p:sldId id="272" r:id="rId12"/>
    <p:sldId id="273" r:id="rId13"/>
    <p:sldId id="274" r:id="rId14"/>
    <p:sldId id="275" r:id="rId15"/>
    <p:sldId id="263" r:id="rId16"/>
    <p:sldId id="276" r:id="rId17"/>
    <p:sldId id="278" r:id="rId18"/>
    <p:sldId id="277" r:id="rId19"/>
    <p:sldId id="279" r:id="rId20"/>
    <p:sldId id="280" r:id="rId21"/>
    <p:sldId id="264" r:id="rId22"/>
    <p:sldId id="281" r:id="rId23"/>
    <p:sldId id="282" r:id="rId24"/>
    <p:sldId id="283" r:id="rId25"/>
    <p:sldId id="265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03D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08" y="-1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02B6B-3405-4E4A-A0B6-E15840A99E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7346C-3162-463B-A0BD-EB42F05218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8325228" y="654542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3" y="0"/>
            <a:ext cx="12181173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701446" y="361243"/>
            <a:ext cx="825694" cy="921787"/>
            <a:chOff x="520824" y="336868"/>
            <a:chExt cx="1353132" cy="151060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0824" y="336868"/>
              <a:ext cx="1353132" cy="1510607"/>
            </a:xfrm>
            <a:prstGeom prst="rect">
              <a:avLst/>
            </a:prstGeom>
          </p:spPr>
        </p:pic>
        <p:pic>
          <p:nvPicPr>
            <p:cNvPr id="6" name="图片 5" descr="6e67f28900189a5ac4d3e82c0b48b8db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20824" y="1327696"/>
              <a:ext cx="519780" cy="5197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8325228" y="654542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701446" y="361243"/>
            <a:ext cx="825694" cy="921787"/>
            <a:chOff x="520824" y="336868"/>
            <a:chExt cx="1353132" cy="151060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0824" y="336868"/>
              <a:ext cx="1353132" cy="1510607"/>
            </a:xfrm>
            <a:prstGeom prst="rect">
              <a:avLst/>
            </a:prstGeom>
          </p:spPr>
        </p:pic>
        <p:pic>
          <p:nvPicPr>
            <p:cNvPr id="6" name="图片 5" descr="6e67f28900189a5ac4d3e82c0b48b8db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20824" y="1327696"/>
              <a:ext cx="519780" cy="5197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2.wdp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18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9522994" y="-445105"/>
            <a:ext cx="2669006" cy="8108822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218138" y="124178"/>
            <a:ext cx="5913761" cy="5345085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9" b="78535" l="9971" r="98726">
                        <a14:foregroundMark x1="46652" y1="29412" x2="46215" y2="39663"/>
                        <a14:foregroundMark x1="46215" y1="39663" x2="46215" y2="39663"/>
                        <a14:foregroundMark x1="70015" y1="34434" x2="75328" y2="48916"/>
                        <a14:foregroundMark x1="68959" y1="32233" x2="72962" y2="35982"/>
                        <a14:foregroundMark x1="72962" y1="35982" x2="82132" y2="54317"/>
                        <a14:foregroundMark x1="43450" y1="25181" x2="49236" y2="25559"/>
                        <a14:foregroundMark x1="49236" y1="25559" x2="53384" y2="33230"/>
                        <a14:foregroundMark x1="53384" y1="33230" x2="53457" y2="33230"/>
                        <a14:foregroundMark x1="93413" y1="42862" x2="89811" y2="44100"/>
                        <a14:foregroundMark x1="93632" y1="54317" x2="96725" y2="58686"/>
                        <a14:foregroundMark x1="96725" y1="58686" x2="98071" y2="63330"/>
                        <a14:foregroundMark x1="98071" y1="63330" x2="95961" y2="66976"/>
                        <a14:foregroundMark x1="95961" y1="66976" x2="93850" y2="66976"/>
                        <a14:foregroundMark x1="15611" y1="50912" x2="13064" y2="51531"/>
                        <a14:foregroundMark x1="96616" y1="41073" x2="98726" y2="41073"/>
                        <a14:foregroundMark x1="12846" y1="51531" x2="10735" y2="52322"/>
                      </a14:backgroundRemoval>
                    </a14:imgEffect>
                  </a14:imgLayer>
                </a14:imgProps>
              </a:ext>
            </a:extLst>
          </a:blip>
          <a:srcRect t="21779" b="15123"/>
          <a:stretch>
            <a:fillRect/>
          </a:stretch>
        </p:blipFill>
        <p:spPr>
          <a:xfrm>
            <a:off x="7528675" y="3923996"/>
            <a:ext cx="4710216" cy="3144011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3364813" y="368292"/>
            <a:ext cx="5554144" cy="4396589"/>
            <a:chOff x="2181379" y="897347"/>
            <a:chExt cx="6045101" cy="4785223"/>
          </a:xfrm>
        </p:grpSpPr>
        <p:grpSp>
          <p:nvGrpSpPr>
            <p:cNvPr id="17" name="组合 16"/>
            <p:cNvGrpSpPr/>
            <p:nvPr/>
          </p:nvGrpSpPr>
          <p:grpSpPr>
            <a:xfrm>
              <a:off x="2181379" y="897347"/>
              <a:ext cx="6045101" cy="4785223"/>
              <a:chOff x="2305557" y="678486"/>
              <a:chExt cx="5165732" cy="423169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674586" y="1704622"/>
                <a:ext cx="4019725" cy="2732660"/>
                <a:chOff x="2889075" y="1305065"/>
                <a:chExt cx="4931736" cy="3504750"/>
              </a:xfrm>
            </p:grpSpPr>
            <p:grpSp>
              <p:nvGrpSpPr>
                <p:cNvPr id="11" name="组合 10"/>
                <p:cNvGrpSpPr/>
                <p:nvPr/>
              </p:nvGrpSpPr>
              <p:grpSpPr>
                <a:xfrm>
                  <a:off x="2889075" y="1305065"/>
                  <a:ext cx="4931736" cy="3504750"/>
                  <a:chOff x="1861786" y="1496977"/>
                  <a:chExt cx="4931736" cy="3504750"/>
                </a:xfrm>
              </p:grpSpPr>
              <p:pic>
                <p:nvPicPr>
                  <p:cNvPr id="5" name="图片 4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3367957" y="1728845"/>
                    <a:ext cx="2595655" cy="3134799"/>
                  </a:xfrm>
                  <a:prstGeom prst="rect">
                    <a:avLst/>
                  </a:prstGeom>
                </p:spPr>
              </p:pic>
              <p:pic>
                <p:nvPicPr>
                  <p:cNvPr id="6" name="图片 5"/>
                  <p:cNvPicPr>
                    <a:picLocks noChangeAspect="1"/>
                  </p:cNvPicPr>
                  <p:nvPr/>
                </p:nvPicPr>
                <p:blipFill rotWithShape="1">
                  <a:blip r:embed="rId8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>
                  <a:xfrm>
                    <a:off x="2113831" y="1707124"/>
                    <a:ext cx="4427646" cy="315652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9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>
                  <a:xfrm>
                    <a:off x="1861786" y="1707125"/>
                    <a:ext cx="4931736" cy="3156520"/>
                  </a:xfrm>
                  <a:prstGeom prst="rect">
                    <a:avLst/>
                  </a:prstGeom>
                </p:spPr>
              </p:pic>
              <p:sp>
                <p:nvSpPr>
                  <p:cNvPr id="9" name="椭圆 8"/>
                  <p:cNvSpPr/>
                  <p:nvPr/>
                </p:nvSpPr>
                <p:spPr>
                  <a:xfrm>
                    <a:off x="2352431" y="1496977"/>
                    <a:ext cx="210147" cy="210147"/>
                  </a:xfrm>
                  <a:prstGeom prst="ellipse">
                    <a:avLst/>
                  </a:prstGeom>
                  <a:noFill/>
                  <a:ln>
                    <a:solidFill>
                      <a:srgbClr val="0C703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" name="椭圆 9"/>
                  <p:cNvSpPr/>
                  <p:nvPr/>
                </p:nvSpPr>
                <p:spPr>
                  <a:xfrm>
                    <a:off x="5654430" y="4791580"/>
                    <a:ext cx="210147" cy="210147"/>
                  </a:xfrm>
                  <a:prstGeom prst="ellipse">
                    <a:avLst/>
                  </a:prstGeom>
                  <a:noFill/>
                  <a:ln>
                    <a:solidFill>
                      <a:srgbClr val="0C703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 rotWithShape="1">
                <a:blip r:embed="rId10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>
                <a:xfrm>
                  <a:off x="3718249" y="3166582"/>
                  <a:ext cx="939860" cy="1643233"/>
                </a:xfrm>
                <a:prstGeom prst="rect">
                  <a:avLst/>
                </a:prstGeom>
              </p:spPr>
            </p:pic>
          </p:grp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1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642" b="96970" l="2450" r="89893">
                            <a14:foregroundMark x1="42266" y1="54545" x2="53446" y2="66667"/>
                            <a14:foregroundMark x1="53446" y1="66667" x2="51914" y2="86226"/>
                            <a14:foregroundMark x1="34609" y1="58127" x2="32619" y2="77410"/>
                            <a14:foregroundMark x1="47320" y1="88154" x2="35835" y2="96970"/>
                            <a14:foregroundMark x1="35835" y1="96970" x2="35681" y2="96970"/>
                            <a14:foregroundMark x1="5360" y1="85124" x2="2450" y2="8512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300155" y="678486"/>
                <a:ext cx="2171134" cy="1206924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11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642" b="96970" l="2450" r="89893">
                            <a14:foregroundMark x1="42266" y1="54545" x2="53446" y2="66667"/>
                            <a14:foregroundMark x1="53446" y1="66667" x2="51914" y2="86226"/>
                            <a14:foregroundMark x1="34609" y1="58127" x2="32619" y2="77410"/>
                            <a14:foregroundMark x1="47320" y1="88154" x2="35835" y2="96970"/>
                            <a14:foregroundMark x1="35835" y1="96970" x2="35681" y2="96970"/>
                            <a14:foregroundMark x1="5360" y1="85124" x2="2450" y2="8512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05557" y="3703254"/>
                <a:ext cx="2171134" cy="1206924"/>
              </a:xfrm>
              <a:prstGeom prst="rect">
                <a:avLst/>
              </a:prstGeom>
            </p:spPr>
          </p:pic>
        </p:grp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60441" y="5098173"/>
              <a:ext cx="1285087" cy="136611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9633" y="-92616"/>
            <a:ext cx="2860722" cy="384675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3353305" y="-1957314"/>
            <a:ext cx="1926151" cy="585192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5126631" y="2971484"/>
            <a:ext cx="1926151" cy="5851922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4107411" y="4878575"/>
            <a:ext cx="395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端午节文化介绍</a:t>
            </a:r>
            <a:r>
              <a:rPr lang="en-US" altLang="zh-CN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pc="600" dirty="0">
              <a:solidFill>
                <a:srgbClr val="0C70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 descr="6e67f28900189a5ac4d3e82c0b48b8db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882202" y="4753592"/>
            <a:ext cx="755877" cy="755877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701446" y="361243"/>
            <a:ext cx="825694" cy="921787"/>
            <a:chOff x="520824" y="336868"/>
            <a:chExt cx="1353132" cy="1510608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0824" y="336868"/>
              <a:ext cx="1353132" cy="1510607"/>
            </a:xfrm>
            <a:prstGeom prst="rect">
              <a:avLst/>
            </a:prstGeom>
          </p:spPr>
        </p:pic>
        <p:pic>
          <p:nvPicPr>
            <p:cNvPr id="37" name="图片 36" descr="6e67f28900189a5ac4d3e82c0b48b8db"/>
            <p:cNvPicPr>
              <a:picLocks noChangeAspect="1"/>
            </p:cNvPicPr>
            <p:nvPr/>
          </p:nvPicPr>
          <p:blipFill>
            <a:blip r:embed="rId17" cstate="screen"/>
            <a:stretch>
              <a:fillRect/>
            </a:stretch>
          </p:blipFill>
          <p:spPr>
            <a:xfrm>
              <a:off x="520824" y="1327696"/>
              <a:ext cx="519780" cy="5197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421" y="1481782"/>
            <a:ext cx="9189156" cy="537455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1421" y="1478464"/>
            <a:ext cx="9189156" cy="5377877"/>
          </a:xfrm>
          <a:prstGeom prst="rect">
            <a:avLst/>
          </a:prstGeom>
          <a:solidFill>
            <a:srgbClr val="409F48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641599" y="807789"/>
            <a:ext cx="6908800" cy="3016667"/>
            <a:chOff x="2641599" y="3065567"/>
            <a:chExt cx="6908800" cy="3016667"/>
          </a:xfrm>
        </p:grpSpPr>
        <p:sp>
          <p:nvSpPr>
            <p:cNvPr id="5" name="矩形 4"/>
            <p:cNvSpPr/>
            <p:nvPr/>
          </p:nvSpPr>
          <p:spPr>
            <a:xfrm>
              <a:off x="2641599" y="3065567"/>
              <a:ext cx="6908800" cy="30166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3418343" y="3377167"/>
              <a:ext cx="5355312" cy="239346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午节起源于中国，是古代吴越地区（长江中下游及以南一带）崇拜龙图腾的部族举行图腾祭祀的节日，在农历五月初五以龙舟竞渡形式举行部落图腾祭祀的习俗之说。战国时期的楚国（今湖北）诗人屈原在该日抱石跳汨罗江自尽，统治者为树立忠君爱国标签将端午作为纪念屈原的节日；部分地区也有纪念伍子胥、曹娥等说法。 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793999" y="3194757"/>
              <a:ext cx="6541912" cy="2765776"/>
            </a:xfrm>
            <a:prstGeom prst="rect">
              <a:avLst/>
            </a:prstGeom>
            <a:noFill/>
            <a:ln w="28575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406312" y="4375089"/>
            <a:ext cx="1859197" cy="20755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38960" y="2991556"/>
            <a:ext cx="2396861" cy="3866443"/>
          </a:xfrm>
          <a:prstGeom prst="rect">
            <a:avLst/>
          </a:prstGeom>
          <a:solidFill>
            <a:srgbClr val="0C703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682043" y="2343078"/>
            <a:ext cx="6908800" cy="3016667"/>
            <a:chOff x="2641599" y="3065567"/>
            <a:chExt cx="6908800" cy="3016667"/>
          </a:xfrm>
        </p:grpSpPr>
        <p:sp>
          <p:nvSpPr>
            <p:cNvPr id="4" name="矩形 3"/>
            <p:cNvSpPr/>
            <p:nvPr/>
          </p:nvSpPr>
          <p:spPr>
            <a:xfrm>
              <a:off x="2641599" y="3065567"/>
              <a:ext cx="6908800" cy="30166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418343" y="3377167"/>
              <a:ext cx="5355312" cy="239346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午节起源于中国，是古代吴越地区（长江中下游及以南一带）崇拜龙图腾的部族举行图腾祭祀的节日，在农历五月初五以龙舟竞渡形式举行部落图腾祭祀的习俗之说。战国时期的楚国（今湖北）诗人屈原在该日抱石跳汨罗江自尽，统治者为树立忠君爱国标签将端午作为纪念屈原的节日；部分地区也有纪念伍子胥、曹娥等说法。 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2793999" y="3194757"/>
              <a:ext cx="6541912" cy="2765776"/>
            </a:xfrm>
            <a:prstGeom prst="rect">
              <a:avLst/>
            </a:prstGeom>
            <a:noFill/>
            <a:ln w="28575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0800000" flipH="1" flipV="1">
            <a:off x="10265849" y="-365580"/>
            <a:ext cx="1926151" cy="585192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60910" y="1503901"/>
            <a:ext cx="485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6771" y="3872090"/>
            <a:ext cx="2359519" cy="20896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3353304" y="-1957314"/>
            <a:ext cx="1926151" cy="5851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48932" y="1095022"/>
            <a:ext cx="5898446" cy="4176889"/>
          </a:xfrm>
          <a:prstGeom prst="rect">
            <a:avLst/>
          </a:prstGeom>
          <a:noFill/>
          <a:ln w="28575">
            <a:solidFill>
              <a:srgbClr val="0C7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071" y="1534916"/>
            <a:ext cx="5998085" cy="397373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8129914" y="1882976"/>
            <a:ext cx="1098783" cy="3388935"/>
            <a:chOff x="1966180" y="1648177"/>
            <a:chExt cx="1098783" cy="3388935"/>
          </a:xfrm>
        </p:grpSpPr>
        <p:sp>
          <p:nvSpPr>
            <p:cNvPr id="5" name="矩形 4"/>
            <p:cNvSpPr/>
            <p:nvPr/>
          </p:nvSpPr>
          <p:spPr>
            <a:xfrm>
              <a:off x="1966180" y="1648177"/>
              <a:ext cx="1031051" cy="338893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400" b="1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端阳节</a:t>
              </a:r>
            </a:p>
            <a:p>
              <a:pPr>
                <a:spcBef>
                  <a:spcPts val="600"/>
                </a:spcBef>
              </a:pPr>
              <a:r>
                <a:rPr lang="zh-CN" altLang="en-US" sz="12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据记载，因仲夏登高，顺阳在上，五月正是仲夏，它的第一个午日正是登高顺阳天气好的日子。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2976120" y="1700325"/>
              <a:ext cx="88843" cy="523801"/>
            </a:xfrm>
            <a:prstGeom prst="rect">
              <a:avLst/>
            </a:prstGeom>
            <a:solidFill>
              <a:srgbClr val="0C703D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689245" y="1935124"/>
            <a:ext cx="1098783" cy="3388935"/>
            <a:chOff x="1966180" y="1648177"/>
            <a:chExt cx="1098783" cy="3388935"/>
          </a:xfrm>
        </p:grpSpPr>
        <p:sp>
          <p:nvSpPr>
            <p:cNvPr id="8" name="矩形 7"/>
            <p:cNvSpPr/>
            <p:nvPr/>
          </p:nvSpPr>
          <p:spPr>
            <a:xfrm>
              <a:off x="1966180" y="1648177"/>
              <a:ext cx="1031051" cy="338893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400" b="1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端阳节</a:t>
              </a:r>
            </a:p>
            <a:p>
              <a:pPr>
                <a:spcBef>
                  <a:spcPts val="600"/>
                </a:spcBef>
              </a:pPr>
              <a:r>
                <a:rPr lang="zh-CN" altLang="en-US" sz="12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据记载，因仲夏登高，顺阳在上，五月正是仲夏，它的第一个午日正是登高顺阳天气好的日子。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2976120" y="1700325"/>
              <a:ext cx="88843" cy="523801"/>
            </a:xfrm>
            <a:prstGeom prst="rect">
              <a:avLst/>
            </a:prstGeom>
            <a:solidFill>
              <a:srgbClr val="0C703D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9943621" y="4809066"/>
            <a:ext cx="1918421" cy="16989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0800000" flipV="1">
            <a:off x="10770" y="1485797"/>
            <a:ext cx="1926151" cy="5851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0800000" flipH="1" flipV="1">
            <a:off x="10265849" y="-365580"/>
            <a:ext cx="1926151" cy="5851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51" y="1695319"/>
            <a:ext cx="2842418" cy="18831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495" y="1695319"/>
            <a:ext cx="2842418" cy="18831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539" y="1695319"/>
            <a:ext cx="2842418" cy="18831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35479" y="4118801"/>
            <a:ext cx="24823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zh-CN" altLang="en-US" sz="1400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sp>
        <p:nvSpPr>
          <p:cNvPr id="7" name="矩形 6"/>
          <p:cNvSpPr/>
          <p:nvPr/>
        </p:nvSpPr>
        <p:spPr>
          <a:xfrm>
            <a:off x="4895523" y="4118800"/>
            <a:ext cx="24823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zh-CN" altLang="en-US" sz="1400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sp>
        <p:nvSpPr>
          <p:cNvPr id="8" name="矩形 7"/>
          <p:cNvSpPr/>
          <p:nvPr/>
        </p:nvSpPr>
        <p:spPr>
          <a:xfrm>
            <a:off x="8355567" y="4118799"/>
            <a:ext cx="24823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zh-CN" altLang="en-US" sz="1400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sp>
        <p:nvSpPr>
          <p:cNvPr id="9" name="矩形 8"/>
          <p:cNvSpPr/>
          <p:nvPr/>
        </p:nvSpPr>
        <p:spPr>
          <a:xfrm rot="16200000" flipV="1">
            <a:off x="921309" y="4498097"/>
            <a:ext cx="848312" cy="180028"/>
          </a:xfrm>
          <a:prstGeom prst="rect">
            <a:avLst/>
          </a:prstGeom>
          <a:solidFill>
            <a:srgbClr val="0C7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rot="16200000" flipV="1">
            <a:off x="4381353" y="4498097"/>
            <a:ext cx="848312" cy="180028"/>
          </a:xfrm>
          <a:prstGeom prst="rect">
            <a:avLst/>
          </a:prstGeom>
          <a:solidFill>
            <a:srgbClr val="0C7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16200000" flipV="1">
            <a:off x="7841397" y="4514207"/>
            <a:ext cx="848312" cy="180028"/>
          </a:xfrm>
          <a:prstGeom prst="rect">
            <a:avLst/>
          </a:prstGeom>
          <a:solidFill>
            <a:srgbClr val="0C7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3353304" y="-1957314"/>
            <a:ext cx="1926151" cy="585192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5126631" y="2971484"/>
            <a:ext cx="1926151" cy="5851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813749" y="1270633"/>
            <a:ext cx="7397984" cy="4820502"/>
            <a:chOff x="2641599" y="3065567"/>
            <a:chExt cx="6908800" cy="3016667"/>
          </a:xfrm>
        </p:grpSpPr>
        <p:sp>
          <p:nvSpPr>
            <p:cNvPr id="4" name="矩形 3"/>
            <p:cNvSpPr/>
            <p:nvPr/>
          </p:nvSpPr>
          <p:spPr>
            <a:xfrm>
              <a:off x="2641599" y="3065567"/>
              <a:ext cx="6908800" cy="30166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892201" y="3377168"/>
              <a:ext cx="4828742" cy="239346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午节起源于中国，是古代吴越地区（长江中下游及以南一带）崇拜龙图腾的部族举行图腾祭祀的节日，在农历五月初五以龙舟竞渡形式举行部落图腾祭祀的习俗之说。战国时期的楚国（今湖北）诗人屈原在该日抱石跳汨罗江自尽，统治者为树立忠君爱国标签将端午作为纪念屈原的节日；部分地区也有纪念伍子胥、曹娥等说法。 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2793999" y="3194757"/>
              <a:ext cx="6541912" cy="2765776"/>
            </a:xfrm>
            <a:prstGeom prst="rect">
              <a:avLst/>
            </a:prstGeom>
            <a:noFill/>
            <a:ln w="28575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819" y="3567306"/>
            <a:ext cx="2846600" cy="2621066"/>
          </a:xfrm>
          <a:prstGeom prst="rect">
            <a:avLst/>
          </a:prstGeom>
        </p:spPr>
      </p:pic>
      <p:pic>
        <p:nvPicPr>
          <p:cNvPr id="7" name="图片 6" descr="6e67f28900189a5ac4d3e82c0b48b8db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85743" y="4689017"/>
            <a:ext cx="967158" cy="9671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 flipV="1">
            <a:off x="1779534" y="2958736"/>
            <a:ext cx="1926151" cy="58519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 flipH="1" flipV="1">
            <a:off x="8986140" y="-1938836"/>
            <a:ext cx="1926151" cy="5851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701446" y="361243"/>
            <a:ext cx="825694" cy="921787"/>
            <a:chOff x="520824" y="336868"/>
            <a:chExt cx="1353132" cy="151060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0824" y="336868"/>
              <a:ext cx="1353132" cy="1510607"/>
            </a:xfrm>
            <a:prstGeom prst="rect">
              <a:avLst/>
            </a:prstGeom>
          </p:spPr>
        </p:pic>
        <p:pic>
          <p:nvPicPr>
            <p:cNvPr id="23" name="图片 22" descr="6e67f28900189a5ac4d3e82c0b48b8db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20824" y="1327696"/>
              <a:ext cx="519780" cy="519780"/>
            </a:xfrm>
            <a:prstGeom prst="rect">
              <a:avLst/>
            </a:prstGeom>
          </p:spPr>
        </p:pic>
      </p:grpSp>
      <p:grpSp>
        <p:nvGrpSpPr>
          <p:cNvPr id="45" name="组合 44"/>
          <p:cNvGrpSpPr/>
          <p:nvPr/>
        </p:nvGrpSpPr>
        <p:grpSpPr>
          <a:xfrm>
            <a:off x="1668062" y="2250650"/>
            <a:ext cx="9212693" cy="1447203"/>
            <a:chOff x="2469573" y="2250649"/>
            <a:chExt cx="9212693" cy="1447203"/>
          </a:xfrm>
        </p:grpSpPr>
        <p:grpSp>
          <p:nvGrpSpPr>
            <p:cNvPr id="25" name="组合 24"/>
            <p:cNvGrpSpPr/>
            <p:nvPr/>
          </p:nvGrpSpPr>
          <p:grpSpPr>
            <a:xfrm>
              <a:off x="2469573" y="2250649"/>
              <a:ext cx="7747350" cy="1447203"/>
              <a:chOff x="2839028" y="2084395"/>
              <a:chExt cx="7747350" cy="1447203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2839028" y="2084395"/>
                <a:ext cx="1706417" cy="1403927"/>
                <a:chOff x="2336800" y="2854037"/>
                <a:chExt cx="1706417" cy="1403927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2336800" y="2854037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0C703D"/>
                    </a:solidFill>
                  </a:endParaRPr>
                </a:p>
              </p:txBody>
            </p:sp>
            <p:sp>
              <p:nvSpPr>
                <p:cNvPr id="40" name="文本框 39"/>
                <p:cNvSpPr txBox="1"/>
                <p:nvPr/>
              </p:nvSpPr>
              <p:spPr>
                <a:xfrm>
                  <a:off x="2463799" y="2894280"/>
                  <a:ext cx="1579418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端</a:t>
                  </a: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5805632" y="2084395"/>
                <a:ext cx="1782617" cy="1403927"/>
                <a:chOff x="5853544" y="2373745"/>
                <a:chExt cx="1782617" cy="1403927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5853544" y="237374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8" name="文本框 37"/>
                <p:cNvSpPr txBox="1"/>
                <p:nvPr/>
              </p:nvSpPr>
              <p:spPr>
                <a:xfrm>
                  <a:off x="5994400" y="2396323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节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4284230" y="2127671"/>
                <a:ext cx="1760039" cy="1403927"/>
                <a:chOff x="4070927" y="2293257"/>
                <a:chExt cx="1760039" cy="1403927"/>
              </a:xfrm>
            </p:grpSpPr>
            <p:sp>
              <p:nvSpPr>
                <p:cNvPr id="35" name="椭圆 34"/>
                <p:cNvSpPr/>
                <p:nvPr/>
              </p:nvSpPr>
              <p:spPr>
                <a:xfrm>
                  <a:off x="4070927" y="2293257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4189205" y="2306426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午</a:t>
                  </a:r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7327034" y="2084395"/>
                <a:ext cx="1771715" cy="1403927"/>
                <a:chOff x="6857997" y="3943405"/>
                <a:chExt cx="1771715" cy="1403927"/>
              </a:xfrm>
            </p:grpSpPr>
            <p:sp>
              <p:nvSpPr>
                <p:cNvPr id="33" name="椭圆 32"/>
                <p:cNvSpPr/>
                <p:nvPr/>
              </p:nvSpPr>
              <p:spPr>
                <a:xfrm>
                  <a:off x="6857997" y="394340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6987951" y="3967448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的</a:t>
                  </a: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8814955" y="2084395"/>
                <a:ext cx="1771423" cy="1403927"/>
                <a:chOff x="8814955" y="2084395"/>
                <a:chExt cx="1771423" cy="1403927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8814955" y="208439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8944617" y="2113349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美</a:t>
                  </a:r>
                </a:p>
              </p:txBody>
            </p:sp>
          </p:grpSp>
        </p:grpSp>
        <p:sp>
          <p:nvSpPr>
            <p:cNvPr id="43" name="椭圆 42"/>
            <p:cNvSpPr/>
            <p:nvPr/>
          </p:nvSpPr>
          <p:spPr>
            <a:xfrm>
              <a:off x="9933421" y="2250649"/>
              <a:ext cx="1403927" cy="1403927"/>
            </a:xfrm>
            <a:prstGeom prst="ellipse">
              <a:avLst/>
            </a:prstGeom>
            <a:solidFill>
              <a:srgbClr val="0C70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040505" y="2279603"/>
              <a:ext cx="1641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食</a:t>
              </a: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1119" y="3945724"/>
            <a:ext cx="4617007" cy="490810"/>
          </a:xfrm>
          <a:prstGeom prst="rect">
            <a:avLst/>
          </a:prstGeom>
        </p:spPr>
      </p:pic>
      <p:pic>
        <p:nvPicPr>
          <p:cNvPr id="47" name="图片 46" descr="6e67f28900189a5ac4d3e82c0b48b8db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648331" y="3699733"/>
            <a:ext cx="967158" cy="96715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3353304" y="-1957314"/>
            <a:ext cx="1926151" cy="585192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5126631" y="2971484"/>
            <a:ext cx="1926151" cy="5851922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6383" y="4650261"/>
            <a:ext cx="4239892" cy="2132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031587" y="677333"/>
            <a:ext cx="1500681" cy="37366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600" y="677780"/>
            <a:ext cx="5277555" cy="373572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30017" y="3194754"/>
            <a:ext cx="4248384" cy="3122157"/>
            <a:chOff x="2641599" y="3065567"/>
            <a:chExt cx="6908800" cy="3016667"/>
          </a:xfrm>
        </p:grpSpPr>
        <p:sp>
          <p:nvSpPr>
            <p:cNvPr id="5" name="矩形 4"/>
            <p:cNvSpPr/>
            <p:nvPr/>
          </p:nvSpPr>
          <p:spPr>
            <a:xfrm>
              <a:off x="2641599" y="3065567"/>
              <a:ext cx="6908800" cy="30166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216338" y="3377168"/>
              <a:ext cx="4504607" cy="239346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端午节起源于中国，是古代吴越地区（长江中下游及以南一带）崇拜龙图腾的部族举行图腾祭祀的节日，在农历五月初五以龙舟竞渡形式举行部落图腾祭祀的习俗之说。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793999" y="3194757"/>
              <a:ext cx="6541912" cy="2765776"/>
            </a:xfrm>
            <a:prstGeom prst="rect">
              <a:avLst/>
            </a:prstGeom>
            <a:noFill/>
            <a:ln w="28575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 descr="6e67f28900189a5ac4d3e82c0b48b8db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3731" y="5027256"/>
            <a:ext cx="967158" cy="96715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3246" y="4515556"/>
            <a:ext cx="5556233" cy="1675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595748" y="0"/>
            <a:ext cx="1976251" cy="5238046"/>
          </a:xfrm>
          <a:prstGeom prst="rect">
            <a:avLst/>
          </a:prstGeom>
          <a:solidFill>
            <a:srgbClr val="0C703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741096" y="959554"/>
            <a:ext cx="2084949" cy="5238046"/>
            <a:chOff x="3896879" y="3065567"/>
            <a:chExt cx="5126168" cy="3016667"/>
          </a:xfrm>
        </p:grpSpPr>
        <p:sp>
          <p:nvSpPr>
            <p:cNvPr id="3" name="矩形 2"/>
            <p:cNvSpPr/>
            <p:nvPr/>
          </p:nvSpPr>
          <p:spPr>
            <a:xfrm>
              <a:off x="4859725" y="3065567"/>
              <a:ext cx="4163322" cy="30166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3896879" y="3377168"/>
              <a:ext cx="4824066" cy="239346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端午节起源于中国，是古代吴越地区（长江中下游及以南一带）崇拜龙图腾的部族举行图腾祭祀的节日，在农历五月初五以龙舟竞渡形式举行部落图腾祭祀的习俗之说。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5054013" y="3194757"/>
              <a:ext cx="3666932" cy="2765776"/>
            </a:xfrm>
            <a:prstGeom prst="rect">
              <a:avLst/>
            </a:prstGeom>
            <a:noFill/>
            <a:ln w="28575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63185" y="966055"/>
            <a:ext cx="2084949" cy="5238046"/>
            <a:chOff x="3896879" y="3065567"/>
            <a:chExt cx="5126168" cy="3016667"/>
          </a:xfrm>
        </p:grpSpPr>
        <p:sp>
          <p:nvSpPr>
            <p:cNvPr id="7" name="矩形 6"/>
            <p:cNvSpPr/>
            <p:nvPr/>
          </p:nvSpPr>
          <p:spPr>
            <a:xfrm>
              <a:off x="4859725" y="3065567"/>
              <a:ext cx="4163322" cy="30166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896879" y="3377168"/>
              <a:ext cx="4824066" cy="239346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端午节起源于中国，是古代吴越地区（长江中下游及以南一带）崇拜龙图腾的部族举行图腾祭祀的节日，在农历五月初五以龙舟竞渡形式举行部落图腾祭祀的习俗之说。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5054013" y="3194757"/>
              <a:ext cx="3666932" cy="2765776"/>
            </a:xfrm>
            <a:prstGeom prst="rect">
              <a:avLst/>
            </a:prstGeom>
            <a:noFill/>
            <a:ln w="28575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654800" y="4921956"/>
            <a:ext cx="662574" cy="10708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124257" y="4915455"/>
            <a:ext cx="662574" cy="10708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60" y="3827224"/>
            <a:ext cx="5562514" cy="237000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757572" y="0"/>
            <a:ext cx="457894" cy="5238046"/>
          </a:xfrm>
          <a:prstGeom prst="rect">
            <a:avLst/>
          </a:prstGeom>
          <a:solidFill>
            <a:srgbClr val="0C703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3081875" y="1827986"/>
            <a:ext cx="1961240" cy="2189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267" y="1598806"/>
            <a:ext cx="5277555" cy="373572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594307" y="1273303"/>
            <a:ext cx="5391573" cy="822121"/>
            <a:chOff x="3606800" y="2950354"/>
            <a:chExt cx="5391573" cy="82212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06800" y="2950354"/>
              <a:ext cx="5391573" cy="82212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4267200" y="2988454"/>
              <a:ext cx="295860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b="1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61292" y="1781376"/>
            <a:ext cx="1098783" cy="3388935"/>
            <a:chOff x="1966180" y="1648177"/>
            <a:chExt cx="1098783" cy="3388935"/>
          </a:xfrm>
        </p:grpSpPr>
        <p:sp>
          <p:nvSpPr>
            <p:cNvPr id="9" name="矩形 8"/>
            <p:cNvSpPr/>
            <p:nvPr/>
          </p:nvSpPr>
          <p:spPr>
            <a:xfrm>
              <a:off x="1966180" y="1648177"/>
              <a:ext cx="1031051" cy="338893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400" b="1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端阳节</a:t>
              </a:r>
            </a:p>
            <a:p>
              <a:pPr>
                <a:spcBef>
                  <a:spcPts val="600"/>
                </a:spcBef>
              </a:pPr>
              <a:r>
                <a:rPr lang="zh-CN" altLang="en-US" sz="12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据记载，因仲夏登高，顺阳在上，五月正是仲夏，它的第一个午日正是登高顺阳天气好的日子。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976120" y="1700325"/>
              <a:ext cx="88843" cy="523801"/>
            </a:xfrm>
            <a:prstGeom prst="rect">
              <a:avLst/>
            </a:prstGeom>
            <a:solidFill>
              <a:srgbClr val="0C703D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20623" y="1833524"/>
            <a:ext cx="1098783" cy="3388935"/>
            <a:chOff x="1966180" y="1648177"/>
            <a:chExt cx="1098783" cy="3388935"/>
          </a:xfrm>
        </p:grpSpPr>
        <p:sp>
          <p:nvSpPr>
            <p:cNvPr id="12" name="矩形 11"/>
            <p:cNvSpPr/>
            <p:nvPr/>
          </p:nvSpPr>
          <p:spPr>
            <a:xfrm>
              <a:off x="1966180" y="1648177"/>
              <a:ext cx="1031051" cy="338893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400" b="1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端阳节</a:t>
              </a:r>
            </a:p>
            <a:p>
              <a:pPr>
                <a:spcBef>
                  <a:spcPts val="600"/>
                </a:spcBef>
              </a:pPr>
              <a:r>
                <a:rPr lang="zh-CN" altLang="en-US" sz="12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据记载，因仲夏登高，顺阳在上，五月正是仲夏，它的第一个午日正是登高顺阳天气好的日子。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976120" y="1700325"/>
              <a:ext cx="88843" cy="523801"/>
            </a:xfrm>
            <a:prstGeom prst="rect">
              <a:avLst/>
            </a:prstGeom>
            <a:solidFill>
              <a:srgbClr val="0C703D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88852" y="3352799"/>
            <a:ext cx="4248384" cy="3122157"/>
            <a:chOff x="6288852" y="3352799"/>
            <a:chExt cx="4248384" cy="3122157"/>
          </a:xfrm>
        </p:grpSpPr>
        <p:grpSp>
          <p:nvGrpSpPr>
            <p:cNvPr id="15" name="组合 14"/>
            <p:cNvGrpSpPr/>
            <p:nvPr/>
          </p:nvGrpSpPr>
          <p:grpSpPr>
            <a:xfrm>
              <a:off x="6288852" y="3352799"/>
              <a:ext cx="4248384" cy="3122157"/>
              <a:chOff x="2641599" y="3065567"/>
              <a:chExt cx="6908800" cy="3016667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2641599" y="3065567"/>
                <a:ext cx="6908800" cy="301666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216338" y="3377168"/>
                <a:ext cx="4504607" cy="2393466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600" dirty="0">
                    <a:solidFill>
                      <a:srgbClr val="0C703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端午节起源于中国，是古代吴越地区（长江中下游及以南一带）崇拜龙图腾的部族举行图腾祭祀的节日，在农历五月初五以龙舟竞渡形式举行部落图腾祭祀的习俗之说。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793999" y="3194757"/>
                <a:ext cx="6541912" cy="2765776"/>
              </a:xfrm>
              <a:prstGeom prst="rect">
                <a:avLst/>
              </a:prstGeom>
              <a:noFill/>
              <a:ln w="28575">
                <a:solidFill>
                  <a:srgbClr val="0C7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9" name="图片 18" descr="6e67f28900189a5ac4d3e82c0b48b8db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396187" y="5222459"/>
              <a:ext cx="967158" cy="967158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964548" y="0"/>
            <a:ext cx="3470556" cy="6858000"/>
            <a:chOff x="8093437" y="0"/>
            <a:chExt cx="3470556" cy="6858000"/>
          </a:xfrm>
        </p:grpSpPr>
        <p:sp>
          <p:nvSpPr>
            <p:cNvPr id="3" name="矩形 2"/>
            <p:cNvSpPr/>
            <p:nvPr/>
          </p:nvSpPr>
          <p:spPr>
            <a:xfrm>
              <a:off x="8093437" y="0"/>
              <a:ext cx="3218030" cy="6858000"/>
            </a:xfrm>
            <a:prstGeom prst="rect">
              <a:avLst/>
            </a:prstGeom>
            <a:solidFill>
              <a:srgbClr val="0C703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5230" y="0"/>
              <a:ext cx="3168763" cy="6138041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4417452" y="893494"/>
            <a:ext cx="2084949" cy="5238046"/>
            <a:chOff x="3896879" y="3065567"/>
            <a:chExt cx="5126168" cy="3016667"/>
          </a:xfrm>
        </p:grpSpPr>
        <p:sp>
          <p:nvSpPr>
            <p:cNvPr id="6" name="矩形 5"/>
            <p:cNvSpPr/>
            <p:nvPr/>
          </p:nvSpPr>
          <p:spPr>
            <a:xfrm>
              <a:off x="4859725" y="3065567"/>
              <a:ext cx="4163322" cy="30166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896879" y="3377168"/>
              <a:ext cx="4824066" cy="239346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端午节起源于中国，是古代吴越地区（长江中下游及以南一带）崇拜龙图腾的部族举行图腾祭祀的节日，在农历五月初五以龙舟竞渡形式举行部落图腾祭祀的习俗之说。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5054013" y="3194757"/>
              <a:ext cx="3666932" cy="2765776"/>
            </a:xfrm>
            <a:prstGeom prst="rect">
              <a:avLst/>
            </a:prstGeom>
            <a:noFill/>
            <a:ln w="28575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939541" y="899995"/>
            <a:ext cx="2084949" cy="5238046"/>
            <a:chOff x="3896879" y="3065567"/>
            <a:chExt cx="5126168" cy="3016667"/>
          </a:xfrm>
        </p:grpSpPr>
        <p:sp>
          <p:nvSpPr>
            <p:cNvPr id="10" name="矩形 9"/>
            <p:cNvSpPr/>
            <p:nvPr/>
          </p:nvSpPr>
          <p:spPr>
            <a:xfrm>
              <a:off x="4859725" y="3065567"/>
              <a:ext cx="4163322" cy="30166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896879" y="3377168"/>
              <a:ext cx="4824066" cy="239346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端午节起源于中国，是古代吴越地区（长江中下游及以南一带）崇拜龙图腾的部族举行图腾祭祀的节日，在农历五月初五以龙舟竞渡形式举行部落图腾祭祀的习俗之说。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054013" y="3194757"/>
              <a:ext cx="3666932" cy="2765776"/>
            </a:xfrm>
            <a:prstGeom prst="rect">
              <a:avLst/>
            </a:prstGeom>
            <a:noFill/>
            <a:ln w="28575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" y="0"/>
            <a:ext cx="12186586" cy="68610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9816"/>
            <a:ext cx="12192000" cy="26395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8733" y="871992"/>
            <a:ext cx="12229465" cy="4597400"/>
          </a:xfrm>
          <a:prstGeom prst="rect">
            <a:avLst/>
          </a:prstGeom>
          <a:solidFill>
            <a:schemeClr val="accent3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04115" y="2201332"/>
            <a:ext cx="1200329" cy="2393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矩形 5"/>
          <p:cNvSpPr/>
          <p:nvPr/>
        </p:nvSpPr>
        <p:spPr>
          <a:xfrm>
            <a:off x="3633223" y="977963"/>
            <a:ext cx="1141977" cy="45974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413670" y="977963"/>
            <a:ext cx="1141977" cy="45974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194117" y="977963"/>
            <a:ext cx="1141977" cy="45974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974564" y="977963"/>
            <a:ext cx="1141977" cy="45974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952647" y="1988434"/>
            <a:ext cx="469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端午节的由来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06153" y="1995541"/>
            <a:ext cx="469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端午节的传说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586600" y="2016530"/>
            <a:ext cx="469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端午节的美食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367047" y="1988434"/>
            <a:ext cx="469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端午节的诗歌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857143" y="4630034"/>
            <a:ext cx="694135" cy="691203"/>
            <a:chOff x="3857143" y="4630034"/>
            <a:chExt cx="694135" cy="691203"/>
          </a:xfrm>
        </p:grpSpPr>
        <p:sp>
          <p:nvSpPr>
            <p:cNvPr id="15" name="椭圆 14"/>
            <p:cNvSpPr/>
            <p:nvPr/>
          </p:nvSpPr>
          <p:spPr>
            <a:xfrm>
              <a:off x="3857143" y="4630034"/>
              <a:ext cx="694135" cy="691203"/>
            </a:xfrm>
            <a:prstGeom prst="ellipse">
              <a:avLst/>
            </a:prstGeom>
            <a:noFill/>
            <a:ln w="6350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963936" y="4744802"/>
              <a:ext cx="432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壹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694034" y="4626693"/>
            <a:ext cx="694135" cy="691203"/>
            <a:chOff x="3857143" y="4630034"/>
            <a:chExt cx="694135" cy="691203"/>
          </a:xfrm>
        </p:grpSpPr>
        <p:sp>
          <p:nvSpPr>
            <p:cNvPr id="20" name="椭圆 19"/>
            <p:cNvSpPr/>
            <p:nvPr/>
          </p:nvSpPr>
          <p:spPr>
            <a:xfrm>
              <a:off x="3857143" y="4630034"/>
              <a:ext cx="694135" cy="691203"/>
            </a:xfrm>
            <a:prstGeom prst="ellipse">
              <a:avLst/>
            </a:prstGeom>
            <a:noFill/>
            <a:ln w="6350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963936" y="4744802"/>
              <a:ext cx="432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贰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418037" y="4650521"/>
            <a:ext cx="694135" cy="691203"/>
            <a:chOff x="3857143" y="4630034"/>
            <a:chExt cx="694135" cy="691203"/>
          </a:xfrm>
        </p:grpSpPr>
        <p:sp>
          <p:nvSpPr>
            <p:cNvPr id="23" name="椭圆 22"/>
            <p:cNvSpPr/>
            <p:nvPr/>
          </p:nvSpPr>
          <p:spPr>
            <a:xfrm>
              <a:off x="3857143" y="4630034"/>
              <a:ext cx="694135" cy="691203"/>
            </a:xfrm>
            <a:prstGeom prst="ellipse">
              <a:avLst/>
            </a:prstGeom>
            <a:noFill/>
            <a:ln w="6350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963936" y="4744802"/>
              <a:ext cx="432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叁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254928" y="4658382"/>
            <a:ext cx="694135" cy="691203"/>
            <a:chOff x="3857143" y="4630034"/>
            <a:chExt cx="694135" cy="691203"/>
          </a:xfrm>
        </p:grpSpPr>
        <p:sp>
          <p:nvSpPr>
            <p:cNvPr id="26" name="椭圆 25"/>
            <p:cNvSpPr/>
            <p:nvPr/>
          </p:nvSpPr>
          <p:spPr>
            <a:xfrm>
              <a:off x="3857143" y="4630034"/>
              <a:ext cx="694135" cy="691203"/>
            </a:xfrm>
            <a:prstGeom prst="ellipse">
              <a:avLst/>
            </a:prstGeom>
            <a:noFill/>
            <a:ln w="6350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963936" y="4744802"/>
              <a:ext cx="432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83236" y="1985530"/>
            <a:ext cx="533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端午节美食</a:t>
            </a:r>
          </a:p>
        </p:txBody>
      </p:sp>
      <p:sp>
        <p:nvSpPr>
          <p:cNvPr id="3" name="TextBox 29"/>
          <p:cNvSpPr txBox="1"/>
          <p:nvPr/>
        </p:nvSpPr>
        <p:spPr>
          <a:xfrm>
            <a:off x="1512804" y="3520442"/>
            <a:ext cx="48585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  <a:defRPr/>
            </a:pPr>
            <a:r>
              <a:rPr lang="zh-CN" altLang="en-US" sz="2000" spc="3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</a:rPr>
              <a:t>在春秋之前端午节是祛病防疫的节日，后因爱国诗人屈原在此日殉国明志而演变成中国汉族人民祭奠屈原 以及缅怀华夏民族高洁情怀的节日。</a:t>
            </a:r>
            <a:endParaRPr lang="en-US" sz="2000" spc="300" dirty="0">
              <a:solidFill>
                <a:srgbClr val="0C703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ontserrat Light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30592" y="3155855"/>
            <a:ext cx="1560228" cy="205415"/>
          </a:xfrm>
          <a:prstGeom prst="rect">
            <a:avLst/>
          </a:prstGeom>
          <a:solidFill>
            <a:srgbClr val="0C7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0533" y="1783645"/>
            <a:ext cx="10464799" cy="3962400"/>
          </a:xfrm>
          <a:prstGeom prst="rect">
            <a:avLst/>
          </a:prstGeom>
          <a:noFill/>
          <a:ln w="28575">
            <a:solidFill>
              <a:srgbClr val="0C7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964548" y="0"/>
            <a:ext cx="915096" cy="6858000"/>
          </a:xfrm>
          <a:prstGeom prst="rect">
            <a:avLst/>
          </a:prstGeom>
          <a:solidFill>
            <a:srgbClr val="0C703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573215" y="0"/>
            <a:ext cx="915096" cy="4515556"/>
          </a:xfrm>
          <a:prstGeom prst="rect">
            <a:avLst/>
          </a:prstGeom>
          <a:solidFill>
            <a:srgbClr val="0C703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959273" y="0"/>
            <a:ext cx="915096" cy="3668889"/>
          </a:xfrm>
          <a:prstGeom prst="rect">
            <a:avLst/>
          </a:prstGeom>
          <a:solidFill>
            <a:srgbClr val="0C703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83982" y="4267529"/>
            <a:ext cx="5562514" cy="2370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701446" y="361243"/>
            <a:ext cx="825694" cy="921787"/>
            <a:chOff x="520824" y="336868"/>
            <a:chExt cx="1353132" cy="151060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0824" y="336868"/>
              <a:ext cx="1353132" cy="1510607"/>
            </a:xfrm>
            <a:prstGeom prst="rect">
              <a:avLst/>
            </a:prstGeom>
          </p:spPr>
        </p:pic>
        <p:pic>
          <p:nvPicPr>
            <p:cNvPr id="23" name="图片 22" descr="6e67f28900189a5ac4d3e82c0b48b8db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20824" y="1327696"/>
              <a:ext cx="519780" cy="519780"/>
            </a:xfrm>
            <a:prstGeom prst="rect">
              <a:avLst/>
            </a:prstGeom>
          </p:spPr>
        </p:pic>
      </p:grpSp>
      <p:grpSp>
        <p:nvGrpSpPr>
          <p:cNvPr id="45" name="组合 44"/>
          <p:cNvGrpSpPr/>
          <p:nvPr/>
        </p:nvGrpSpPr>
        <p:grpSpPr>
          <a:xfrm>
            <a:off x="1668062" y="2250650"/>
            <a:ext cx="9212693" cy="1447203"/>
            <a:chOff x="2469573" y="2250649"/>
            <a:chExt cx="9212693" cy="1447203"/>
          </a:xfrm>
        </p:grpSpPr>
        <p:grpSp>
          <p:nvGrpSpPr>
            <p:cNvPr id="25" name="组合 24"/>
            <p:cNvGrpSpPr/>
            <p:nvPr/>
          </p:nvGrpSpPr>
          <p:grpSpPr>
            <a:xfrm>
              <a:off x="2469573" y="2250649"/>
              <a:ext cx="7747350" cy="1447203"/>
              <a:chOff x="2839028" y="2084395"/>
              <a:chExt cx="7747350" cy="1447203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2839028" y="2084395"/>
                <a:ext cx="1706417" cy="1403927"/>
                <a:chOff x="2336800" y="2854037"/>
                <a:chExt cx="1706417" cy="1403927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2336800" y="2854037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0C703D"/>
                    </a:solidFill>
                  </a:endParaRPr>
                </a:p>
              </p:txBody>
            </p:sp>
            <p:sp>
              <p:nvSpPr>
                <p:cNvPr id="40" name="文本框 39"/>
                <p:cNvSpPr txBox="1"/>
                <p:nvPr/>
              </p:nvSpPr>
              <p:spPr>
                <a:xfrm>
                  <a:off x="2463799" y="2894280"/>
                  <a:ext cx="1579418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端</a:t>
                  </a: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5805632" y="2084395"/>
                <a:ext cx="1782617" cy="1403927"/>
                <a:chOff x="5853544" y="2373745"/>
                <a:chExt cx="1782617" cy="1403927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5853544" y="237374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8" name="文本框 37"/>
                <p:cNvSpPr txBox="1"/>
                <p:nvPr/>
              </p:nvSpPr>
              <p:spPr>
                <a:xfrm>
                  <a:off x="5994400" y="2396323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节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4284230" y="2127671"/>
                <a:ext cx="1760039" cy="1403927"/>
                <a:chOff x="4070927" y="2293257"/>
                <a:chExt cx="1760039" cy="1403927"/>
              </a:xfrm>
            </p:grpSpPr>
            <p:sp>
              <p:nvSpPr>
                <p:cNvPr id="35" name="椭圆 34"/>
                <p:cNvSpPr/>
                <p:nvPr/>
              </p:nvSpPr>
              <p:spPr>
                <a:xfrm>
                  <a:off x="4070927" y="2293257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4189205" y="2306426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午</a:t>
                  </a:r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7327034" y="2084395"/>
                <a:ext cx="1771715" cy="1403927"/>
                <a:chOff x="6857997" y="3943405"/>
                <a:chExt cx="1771715" cy="1403927"/>
              </a:xfrm>
            </p:grpSpPr>
            <p:sp>
              <p:nvSpPr>
                <p:cNvPr id="33" name="椭圆 32"/>
                <p:cNvSpPr/>
                <p:nvPr/>
              </p:nvSpPr>
              <p:spPr>
                <a:xfrm>
                  <a:off x="6857997" y="394340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6987951" y="3967448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的</a:t>
                  </a: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8814955" y="2084395"/>
                <a:ext cx="1771423" cy="1403927"/>
                <a:chOff x="8814955" y="2084395"/>
                <a:chExt cx="1771423" cy="1403927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8814955" y="208439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8944617" y="2113349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诗</a:t>
                  </a:r>
                </a:p>
              </p:txBody>
            </p:sp>
          </p:grpSp>
        </p:grpSp>
        <p:sp>
          <p:nvSpPr>
            <p:cNvPr id="43" name="椭圆 42"/>
            <p:cNvSpPr/>
            <p:nvPr/>
          </p:nvSpPr>
          <p:spPr>
            <a:xfrm>
              <a:off x="9933421" y="2250649"/>
              <a:ext cx="1403927" cy="1403927"/>
            </a:xfrm>
            <a:prstGeom prst="ellipse">
              <a:avLst/>
            </a:prstGeom>
            <a:solidFill>
              <a:srgbClr val="0C70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040505" y="2279603"/>
              <a:ext cx="1641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歌</a:t>
              </a: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1119" y="3945724"/>
            <a:ext cx="4617007" cy="490810"/>
          </a:xfrm>
          <a:prstGeom prst="rect">
            <a:avLst/>
          </a:prstGeom>
        </p:spPr>
      </p:pic>
      <p:pic>
        <p:nvPicPr>
          <p:cNvPr id="47" name="图片 46" descr="6e67f28900189a5ac4d3e82c0b48b8db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648331" y="3699733"/>
            <a:ext cx="967158" cy="96715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3353304" y="-1957314"/>
            <a:ext cx="1926151" cy="585192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5126631" y="2971484"/>
            <a:ext cx="1926151" cy="5851922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6383" y="4650261"/>
            <a:ext cx="4239892" cy="2132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888" y="2144351"/>
            <a:ext cx="4983834" cy="3759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462" y="962541"/>
            <a:ext cx="4983834" cy="37592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700889" y="1738489"/>
            <a:ext cx="6491111" cy="1907822"/>
          </a:xfrm>
          <a:prstGeom prst="rect">
            <a:avLst/>
          </a:prstGeom>
          <a:solidFill>
            <a:srgbClr val="0C703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9"/>
          <p:cNvSpPr txBox="1"/>
          <p:nvPr/>
        </p:nvSpPr>
        <p:spPr>
          <a:xfrm>
            <a:off x="6327468" y="1929306"/>
            <a:ext cx="5237952" cy="1526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28165">
              <a:lnSpc>
                <a:spcPct val="150000"/>
              </a:lnSpc>
              <a:defRPr/>
            </a:pP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</a:rPr>
              <a:t>在春秋之前端午节是祛病防疫的节日，后因爱国诗人屈原在此日殉国明志而演变成中国汉族人民祭奠屈原 以及缅怀华夏民族高洁情怀的节日。</a:t>
            </a:r>
            <a:endParaRPr lang="en-US" sz="16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ontserrat Light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3353304" y="-1957314"/>
            <a:ext cx="1926151" cy="58519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5126631" y="2971484"/>
            <a:ext cx="1926151" cy="585192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839869" y="2775287"/>
            <a:ext cx="4248384" cy="3122157"/>
            <a:chOff x="6288852" y="3352799"/>
            <a:chExt cx="4248384" cy="3122157"/>
          </a:xfrm>
        </p:grpSpPr>
        <p:grpSp>
          <p:nvGrpSpPr>
            <p:cNvPr id="9" name="组合 8"/>
            <p:cNvGrpSpPr/>
            <p:nvPr/>
          </p:nvGrpSpPr>
          <p:grpSpPr>
            <a:xfrm>
              <a:off x="6288852" y="3352799"/>
              <a:ext cx="4248384" cy="3122157"/>
              <a:chOff x="2641599" y="3065567"/>
              <a:chExt cx="6908800" cy="3016667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2641599" y="3065567"/>
                <a:ext cx="6908800" cy="301666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216338" y="3377168"/>
                <a:ext cx="4504607" cy="2393466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600" dirty="0">
                    <a:solidFill>
                      <a:srgbClr val="0C703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端午节起源于中国，是古代吴越地区（长江中下游及以南一带）崇拜龙图腾的部族举行图腾祭祀的节日，在农历五月初五以龙舟竞渡形式举行部落图腾祭祀的习俗之说。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793999" y="3194757"/>
                <a:ext cx="6541912" cy="2765776"/>
              </a:xfrm>
              <a:prstGeom prst="rect">
                <a:avLst/>
              </a:prstGeom>
              <a:noFill/>
              <a:ln w="28575">
                <a:solidFill>
                  <a:srgbClr val="0C7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0" name="图片 9" descr="6e67f28900189a5ac4d3e82c0b48b8db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396187" y="5222459"/>
              <a:ext cx="967158" cy="9671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5955"/>
            <a:ext cx="12192000" cy="171297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770207" y="1182217"/>
            <a:ext cx="2084949" cy="5238046"/>
            <a:chOff x="3896879" y="3065567"/>
            <a:chExt cx="5126168" cy="3016667"/>
          </a:xfrm>
        </p:grpSpPr>
        <p:sp>
          <p:nvSpPr>
            <p:cNvPr id="4" name="矩形 3"/>
            <p:cNvSpPr/>
            <p:nvPr/>
          </p:nvSpPr>
          <p:spPr>
            <a:xfrm>
              <a:off x="4859725" y="3065567"/>
              <a:ext cx="4163322" cy="30166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896879" y="3377168"/>
              <a:ext cx="4824066" cy="239346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端午节起源于中国，是古代吴越地区（长江中下游及以南一带）崇拜龙图腾的部族举行图腾祭祀的节日，在农历五月初五以龙舟竞渡形式举行部落图腾祭祀的习俗之说。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5054013" y="3194757"/>
              <a:ext cx="3666932" cy="2765776"/>
            </a:xfrm>
            <a:prstGeom prst="rect">
              <a:avLst/>
            </a:prstGeom>
            <a:noFill/>
            <a:ln w="28575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72296" y="1182217"/>
            <a:ext cx="2084949" cy="5238046"/>
            <a:chOff x="3896879" y="3065567"/>
            <a:chExt cx="5126168" cy="3016667"/>
          </a:xfrm>
        </p:grpSpPr>
        <p:sp>
          <p:nvSpPr>
            <p:cNvPr id="8" name="矩形 7"/>
            <p:cNvSpPr/>
            <p:nvPr/>
          </p:nvSpPr>
          <p:spPr>
            <a:xfrm>
              <a:off x="4859725" y="3065567"/>
              <a:ext cx="4163322" cy="30166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896879" y="3377168"/>
              <a:ext cx="4824066" cy="239346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端午节起源于中国，是古代吴越地区（长江中下游及以南一带）崇拜龙图腾的部族举行图腾祭祀的节日，在农历五月初五以龙舟竞渡形式举行部落图腾祭祀的习俗之说。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5054013" y="3194757"/>
              <a:ext cx="3666932" cy="2765776"/>
            </a:xfrm>
            <a:prstGeom prst="rect">
              <a:avLst/>
            </a:prstGeom>
            <a:noFill/>
            <a:ln w="28575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016119" y="3555835"/>
            <a:ext cx="4617007" cy="4908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6383" y="4650261"/>
            <a:ext cx="4239892" cy="2132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841315" y="1070694"/>
            <a:ext cx="6541685" cy="5036138"/>
            <a:chOff x="3304160" y="1194871"/>
            <a:chExt cx="6541685" cy="5036138"/>
          </a:xfrm>
        </p:grpSpPr>
        <p:grpSp>
          <p:nvGrpSpPr>
            <p:cNvPr id="14" name="组合 13"/>
            <p:cNvGrpSpPr/>
            <p:nvPr/>
          </p:nvGrpSpPr>
          <p:grpSpPr>
            <a:xfrm>
              <a:off x="3304160" y="2004183"/>
              <a:ext cx="1119879" cy="4188050"/>
              <a:chOff x="4805815" y="3083817"/>
              <a:chExt cx="4163322" cy="3016667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4805815" y="3083817"/>
                <a:ext cx="4163322" cy="301666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202507" y="3377168"/>
                <a:ext cx="3518436" cy="2393466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spc="600" dirty="0">
                    <a:solidFill>
                      <a:srgbClr val="0C703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端午节起源于中国，是古代吴越地区（长江中下游及以南一带）崇拜龙图腾的部族。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054013" y="3194757"/>
                <a:ext cx="3666932" cy="2765776"/>
              </a:xfrm>
              <a:prstGeom prst="rect">
                <a:avLst/>
              </a:prstGeom>
              <a:noFill/>
              <a:ln w="28575">
                <a:solidFill>
                  <a:srgbClr val="0C7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3541054" y="1198212"/>
              <a:ext cx="694135" cy="691203"/>
              <a:chOff x="3857143" y="4630034"/>
              <a:chExt cx="694135" cy="691203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3857143" y="4630034"/>
                <a:ext cx="694135" cy="691203"/>
              </a:xfrm>
              <a:prstGeom prst="ellipse">
                <a:avLst/>
              </a:prstGeom>
              <a:noFill/>
              <a:ln w="6350">
                <a:solidFill>
                  <a:srgbClr val="0C7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963936" y="4744802"/>
                <a:ext cx="4325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0C703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壹</a:t>
                </a: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5377945" y="1194871"/>
              <a:ext cx="694135" cy="691203"/>
              <a:chOff x="3857143" y="4630034"/>
              <a:chExt cx="694135" cy="691203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3857143" y="4630034"/>
                <a:ext cx="694135" cy="691203"/>
              </a:xfrm>
              <a:prstGeom prst="ellipse">
                <a:avLst/>
              </a:prstGeom>
              <a:noFill/>
              <a:ln w="6350">
                <a:solidFill>
                  <a:srgbClr val="0C7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963936" y="4744802"/>
                <a:ext cx="4325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0C703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贰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101948" y="1218699"/>
              <a:ext cx="694135" cy="691203"/>
              <a:chOff x="3857143" y="4630034"/>
              <a:chExt cx="694135" cy="691203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3857143" y="4630034"/>
                <a:ext cx="694135" cy="691203"/>
              </a:xfrm>
              <a:prstGeom prst="ellipse">
                <a:avLst/>
              </a:prstGeom>
              <a:noFill/>
              <a:ln w="6350">
                <a:solidFill>
                  <a:srgbClr val="0C7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963936" y="4744802"/>
                <a:ext cx="4325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0C703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叁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938839" y="1226560"/>
              <a:ext cx="694135" cy="691203"/>
              <a:chOff x="3857143" y="4630034"/>
              <a:chExt cx="694135" cy="691203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3857143" y="4630034"/>
                <a:ext cx="694135" cy="691203"/>
              </a:xfrm>
              <a:prstGeom prst="ellipse">
                <a:avLst/>
              </a:prstGeom>
              <a:noFill/>
              <a:ln w="6350">
                <a:solidFill>
                  <a:srgbClr val="0C7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963936" y="4744802"/>
                <a:ext cx="4325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0C703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肆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165072" y="2042959"/>
              <a:ext cx="1119879" cy="4188050"/>
              <a:chOff x="4805815" y="3083817"/>
              <a:chExt cx="4163322" cy="3016667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4805815" y="3083817"/>
                <a:ext cx="4163322" cy="301666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202507" y="3377168"/>
                <a:ext cx="3518436" cy="2393466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spc="600" dirty="0">
                    <a:solidFill>
                      <a:srgbClr val="0C703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端午节起源于中国，是古代吴越地区（长江中下游及以南一带）崇拜龙图腾的部族。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5054013" y="3194757"/>
                <a:ext cx="3666932" cy="2765776"/>
              </a:xfrm>
              <a:prstGeom prst="rect">
                <a:avLst/>
              </a:prstGeom>
              <a:noFill/>
              <a:ln w="28575">
                <a:solidFill>
                  <a:srgbClr val="0C7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884216" y="1992827"/>
              <a:ext cx="1119879" cy="4188050"/>
              <a:chOff x="4805815" y="3083817"/>
              <a:chExt cx="4163322" cy="3016667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4805815" y="3083817"/>
                <a:ext cx="4163322" cy="301666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02507" y="3377168"/>
                <a:ext cx="3518436" cy="2393466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spc="600" dirty="0">
                    <a:solidFill>
                      <a:srgbClr val="0C703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端午节起源于中国，是古代吴越地区（长江中下游及以南一带）崇拜龙图腾的部族。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054013" y="3194757"/>
                <a:ext cx="3666932" cy="2765776"/>
              </a:xfrm>
              <a:prstGeom prst="rect">
                <a:avLst/>
              </a:prstGeom>
              <a:noFill/>
              <a:ln w="28575">
                <a:solidFill>
                  <a:srgbClr val="0C7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8725966" y="1994308"/>
              <a:ext cx="1119879" cy="4188050"/>
              <a:chOff x="4805815" y="3083817"/>
              <a:chExt cx="4163322" cy="3016667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4805815" y="3083817"/>
                <a:ext cx="4163322" cy="301666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5202507" y="3377168"/>
                <a:ext cx="3518436" cy="2393466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spc="600" dirty="0">
                    <a:solidFill>
                      <a:srgbClr val="0C703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端午节起源于中国，是古代吴越地区（长江中下游及以南一带）崇拜龙图腾的部族。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5054013" y="3194757"/>
                <a:ext cx="3666932" cy="2765776"/>
              </a:xfrm>
              <a:prstGeom prst="rect">
                <a:avLst/>
              </a:prstGeom>
              <a:noFill/>
              <a:ln w="28575">
                <a:solidFill>
                  <a:srgbClr val="0C7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449762" y="3172178"/>
            <a:ext cx="2486807" cy="3236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8138" y="124178"/>
            <a:ext cx="5913761" cy="5345085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59" b="78535" l="9971" r="98726">
                        <a14:foregroundMark x1="46652" y1="29412" x2="46215" y2="39663"/>
                        <a14:foregroundMark x1="46215" y1="39663" x2="46215" y2="39663"/>
                        <a14:foregroundMark x1="70015" y1="34434" x2="75328" y2="48916"/>
                        <a14:foregroundMark x1="68959" y1="32233" x2="72962" y2="35982"/>
                        <a14:foregroundMark x1="72962" y1="35982" x2="82132" y2="54317"/>
                        <a14:foregroundMark x1="43450" y1="25181" x2="49236" y2="25559"/>
                        <a14:foregroundMark x1="49236" y1="25559" x2="53384" y2="33230"/>
                        <a14:foregroundMark x1="53384" y1="33230" x2="53457" y2="33230"/>
                        <a14:foregroundMark x1="93413" y1="42862" x2="89811" y2="44100"/>
                        <a14:foregroundMark x1="93632" y1="54317" x2="96725" y2="58686"/>
                        <a14:foregroundMark x1="96725" y1="58686" x2="98071" y2="63330"/>
                        <a14:foregroundMark x1="98071" y1="63330" x2="95961" y2="66976"/>
                        <a14:foregroundMark x1="95961" y1="66976" x2="93850" y2="66976"/>
                        <a14:foregroundMark x1="15611" y1="50912" x2="13064" y2="51531"/>
                        <a14:foregroundMark x1="96616" y1="41073" x2="98726" y2="41073"/>
                        <a14:foregroundMark x1="12846" y1="51531" x2="10735" y2="52322"/>
                      </a14:backgroundRemoval>
                    </a14:imgEffect>
                  </a14:imgLayer>
                </a14:imgProps>
              </a:ext>
            </a:extLst>
          </a:blip>
          <a:srcRect t="21779" b="15123"/>
          <a:stretch>
            <a:fillRect/>
          </a:stretch>
        </p:blipFill>
        <p:spPr>
          <a:xfrm>
            <a:off x="7528675" y="3923996"/>
            <a:ext cx="4710216" cy="31440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633" y="-92616"/>
            <a:ext cx="2860722" cy="38467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3353304" y="-1957314"/>
            <a:ext cx="1926151" cy="585192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5126631" y="2971484"/>
            <a:ext cx="1926151" cy="585192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107411" y="4878575"/>
            <a:ext cx="395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端午节文化介绍</a:t>
            </a:r>
            <a:r>
              <a:rPr lang="en-US" altLang="zh-CN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pc="600" dirty="0">
              <a:solidFill>
                <a:srgbClr val="0C70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 descr="6e67f28900189a5ac4d3e82c0b48b8db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82202" y="4753592"/>
            <a:ext cx="755877" cy="755877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548679" y="2600556"/>
            <a:ext cx="5956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 观 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701446" y="361243"/>
            <a:ext cx="825694" cy="921787"/>
            <a:chOff x="520824" y="336868"/>
            <a:chExt cx="1353132" cy="151060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0824" y="336868"/>
              <a:ext cx="1353132" cy="1510607"/>
            </a:xfrm>
            <a:prstGeom prst="rect">
              <a:avLst/>
            </a:prstGeom>
          </p:spPr>
        </p:pic>
        <p:pic>
          <p:nvPicPr>
            <p:cNvPr id="23" name="图片 22" descr="6e67f28900189a5ac4d3e82c0b48b8db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20824" y="1327696"/>
              <a:ext cx="519780" cy="519780"/>
            </a:xfrm>
            <a:prstGeom prst="rect">
              <a:avLst/>
            </a:prstGeom>
          </p:spPr>
        </p:pic>
      </p:grpSp>
      <p:grpSp>
        <p:nvGrpSpPr>
          <p:cNvPr id="45" name="组合 44"/>
          <p:cNvGrpSpPr/>
          <p:nvPr/>
        </p:nvGrpSpPr>
        <p:grpSpPr>
          <a:xfrm>
            <a:off x="1668062" y="2250650"/>
            <a:ext cx="9212693" cy="1447203"/>
            <a:chOff x="2469573" y="2250649"/>
            <a:chExt cx="9212693" cy="1447203"/>
          </a:xfrm>
        </p:grpSpPr>
        <p:grpSp>
          <p:nvGrpSpPr>
            <p:cNvPr id="25" name="组合 24"/>
            <p:cNvGrpSpPr/>
            <p:nvPr/>
          </p:nvGrpSpPr>
          <p:grpSpPr>
            <a:xfrm>
              <a:off x="2469573" y="2250649"/>
              <a:ext cx="7747350" cy="1447203"/>
              <a:chOff x="2839028" y="2084395"/>
              <a:chExt cx="7747350" cy="1447203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2839028" y="2084395"/>
                <a:ext cx="1706417" cy="1403927"/>
                <a:chOff x="2336800" y="2854037"/>
                <a:chExt cx="1706417" cy="1403927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2336800" y="2854037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0C703D"/>
                    </a:solidFill>
                  </a:endParaRPr>
                </a:p>
              </p:txBody>
            </p:sp>
            <p:sp>
              <p:nvSpPr>
                <p:cNvPr id="40" name="文本框 39"/>
                <p:cNvSpPr txBox="1"/>
                <p:nvPr/>
              </p:nvSpPr>
              <p:spPr>
                <a:xfrm>
                  <a:off x="2463799" y="2894280"/>
                  <a:ext cx="1579418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端</a:t>
                  </a: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5805632" y="2084395"/>
                <a:ext cx="1782617" cy="1403927"/>
                <a:chOff x="5853544" y="2373745"/>
                <a:chExt cx="1782617" cy="1403927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5853544" y="237374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8" name="文本框 37"/>
                <p:cNvSpPr txBox="1"/>
                <p:nvPr/>
              </p:nvSpPr>
              <p:spPr>
                <a:xfrm>
                  <a:off x="5994400" y="2396323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节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4284230" y="2127671"/>
                <a:ext cx="1760039" cy="1403927"/>
                <a:chOff x="4070927" y="2293257"/>
                <a:chExt cx="1760039" cy="1403927"/>
              </a:xfrm>
            </p:grpSpPr>
            <p:sp>
              <p:nvSpPr>
                <p:cNvPr id="35" name="椭圆 34"/>
                <p:cNvSpPr/>
                <p:nvPr/>
              </p:nvSpPr>
              <p:spPr>
                <a:xfrm>
                  <a:off x="4070927" y="2293257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4189205" y="2306426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午</a:t>
                  </a:r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7327034" y="2084395"/>
                <a:ext cx="1771715" cy="1403927"/>
                <a:chOff x="6857997" y="3943405"/>
                <a:chExt cx="1771715" cy="1403927"/>
              </a:xfrm>
            </p:grpSpPr>
            <p:sp>
              <p:nvSpPr>
                <p:cNvPr id="33" name="椭圆 32"/>
                <p:cNvSpPr/>
                <p:nvPr/>
              </p:nvSpPr>
              <p:spPr>
                <a:xfrm>
                  <a:off x="6857997" y="394340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6987951" y="3967448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的</a:t>
                  </a: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8814955" y="2084395"/>
                <a:ext cx="1771423" cy="1403927"/>
                <a:chOff x="8814955" y="2084395"/>
                <a:chExt cx="1771423" cy="1403927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8814955" y="208439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8944617" y="2113349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由</a:t>
                  </a:r>
                </a:p>
              </p:txBody>
            </p:sp>
          </p:grpSp>
        </p:grpSp>
        <p:sp>
          <p:nvSpPr>
            <p:cNvPr id="43" name="椭圆 42"/>
            <p:cNvSpPr/>
            <p:nvPr/>
          </p:nvSpPr>
          <p:spPr>
            <a:xfrm>
              <a:off x="9933421" y="2250649"/>
              <a:ext cx="1403927" cy="1403927"/>
            </a:xfrm>
            <a:prstGeom prst="ellipse">
              <a:avLst/>
            </a:prstGeom>
            <a:solidFill>
              <a:srgbClr val="0C70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040505" y="2279603"/>
              <a:ext cx="1641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来</a:t>
              </a: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1119" y="3945724"/>
            <a:ext cx="4617007" cy="490810"/>
          </a:xfrm>
          <a:prstGeom prst="rect">
            <a:avLst/>
          </a:prstGeom>
        </p:spPr>
      </p:pic>
      <p:pic>
        <p:nvPicPr>
          <p:cNvPr id="47" name="图片 46" descr="6e67f28900189a5ac4d3e82c0b48b8db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648331" y="3699733"/>
            <a:ext cx="967158" cy="96715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3353304" y="-1957314"/>
            <a:ext cx="1926151" cy="585192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5126631" y="2971484"/>
            <a:ext cx="1926151" cy="5851922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6383" y="4650261"/>
            <a:ext cx="4239892" cy="2132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254" y="1538944"/>
            <a:ext cx="5948204" cy="382949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776846" y="1518296"/>
            <a:ext cx="5953747" cy="382949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416089" y="1668834"/>
            <a:ext cx="7513422" cy="3636943"/>
          </a:xfrm>
          <a:prstGeom prst="rect">
            <a:avLst/>
          </a:prstGeom>
          <a:solidFill>
            <a:srgbClr val="409F48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936521" y="2019907"/>
            <a:ext cx="4708981" cy="310130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起源于中国，是古代吴越地区（长江中下游及以南一带）崇拜龙图腾的部族举行图腾祭祀的节日，在农历五月初五以龙舟竞渡形式举行部落图腾祭祀的习俗之说。战国时期的楚国（今湖北）诗人屈原在该日抱石跳汨罗江自尽，统治者为树立忠君爱国标签将端午作为纪念屈原的节日；部分地区也有纪念伍子胥、曹娥等说法。 </a:t>
            </a:r>
          </a:p>
        </p:txBody>
      </p:sp>
      <p:sp>
        <p:nvSpPr>
          <p:cNvPr id="3" name="矩形 2"/>
          <p:cNvSpPr/>
          <p:nvPr/>
        </p:nvSpPr>
        <p:spPr>
          <a:xfrm>
            <a:off x="1587603" y="1848844"/>
            <a:ext cx="7123288" cy="327236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6e67f28900189a5ac4d3e82c0b48b8db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87603" y="4276146"/>
            <a:ext cx="755877" cy="75587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131832" y="2711979"/>
            <a:ext cx="1389003" cy="15506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3353304" y="-1957314"/>
            <a:ext cx="1926151" cy="585192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5126631" y="2971484"/>
            <a:ext cx="1926151" cy="585192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673760" y="1835328"/>
            <a:ext cx="7123288" cy="327236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6e67f28900189a5ac4d3e82c0b48b8db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73760" y="4262630"/>
            <a:ext cx="755877" cy="755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2" grpId="0"/>
      <p:bldP spid="3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619" y="1185334"/>
            <a:ext cx="6900494" cy="4470400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679619" y="1185334"/>
            <a:ext cx="6908800" cy="4470400"/>
          </a:xfrm>
          <a:prstGeom prst="rect">
            <a:avLst/>
          </a:prstGeom>
          <a:solidFill>
            <a:srgbClr val="0C703D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3129838" y="3947365"/>
            <a:ext cx="6251227" cy="138499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为每年农历五月初五。据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荆楚岁时记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记载，因仲夏登高，顺阳在上，五月是仲夏，它的第一个午日正是登高顺阳好天气之日，故五月初五亦称为“端阳节”。此外端午节还称“午日节、五月节、龙舟节、浴兰节、诗人节”等。</a:t>
            </a:r>
            <a:r>
              <a:rPr lang="zh-CN" altLang="en-US" sz="14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sz="14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端午节是流行于中国以及汉字文化圈诸国的传统文化节日。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3129838" y="1648176"/>
            <a:ext cx="1884502" cy="2103815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6255451" y="2613635"/>
            <a:ext cx="5308976" cy="1010356"/>
          </a:xfrm>
          <a:prstGeom prst="rect">
            <a:avLst/>
          </a:prstGeom>
          <a:solidFill>
            <a:srgbClr val="0C7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6704562" y="2826425"/>
            <a:ext cx="485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6400800" y="2708740"/>
            <a:ext cx="4978400" cy="82014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9" b="78535" l="9971" r="98726">
                        <a14:foregroundMark x1="46652" y1="29412" x2="46215" y2="39663"/>
                        <a14:foregroundMark x1="46215" y1="39663" x2="46215" y2="39663"/>
                        <a14:foregroundMark x1="70015" y1="34434" x2="75328" y2="48916"/>
                        <a14:foregroundMark x1="68959" y1="32233" x2="72962" y2="35982"/>
                        <a14:foregroundMark x1="72962" y1="35982" x2="82132" y2="54317"/>
                        <a14:foregroundMark x1="43450" y1="25181" x2="49236" y2="25559"/>
                        <a14:foregroundMark x1="49236" y1="25559" x2="53384" y2="33230"/>
                        <a14:foregroundMark x1="53384" y1="33230" x2="53457" y2="33230"/>
                        <a14:foregroundMark x1="93413" y1="42862" x2="89811" y2="44100"/>
                        <a14:foregroundMark x1="93632" y1="54317" x2="96725" y2="58686"/>
                        <a14:foregroundMark x1="96725" y1="58686" x2="98071" y2="63330"/>
                        <a14:foregroundMark x1="98071" y1="63330" x2="95961" y2="66976"/>
                        <a14:foregroundMark x1="95961" y1="66976" x2="93850" y2="66976"/>
                        <a14:foregroundMark x1="15611" y1="50912" x2="13064" y2="51531"/>
                        <a14:foregroundMark x1="96616" y1="41073" x2="98726" y2="41073"/>
                        <a14:foregroundMark x1="12846" y1="51531" x2="10735" y2="52322"/>
                      </a14:backgroundRemoval>
                    </a14:imgEffect>
                  </a14:imgLayer>
                </a14:imgProps>
              </a:ext>
            </a:extLst>
          </a:blip>
          <a:srcRect t="21779" b="15123"/>
          <a:stretch>
            <a:fillRect/>
          </a:stretch>
        </p:blipFill>
        <p:spPr>
          <a:xfrm>
            <a:off x="7528675" y="3923996"/>
            <a:ext cx="4710216" cy="314401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 animBg="1"/>
      <p:bldP spid="35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862042" y="1614308"/>
            <a:ext cx="2851112" cy="3285067"/>
            <a:chOff x="3707732" y="2020711"/>
            <a:chExt cx="2851112" cy="3285067"/>
          </a:xfrm>
        </p:grpSpPr>
        <p:grpSp>
          <p:nvGrpSpPr>
            <p:cNvPr id="2" name="组合 1"/>
            <p:cNvGrpSpPr/>
            <p:nvPr/>
          </p:nvGrpSpPr>
          <p:grpSpPr>
            <a:xfrm>
              <a:off x="3707732" y="2020711"/>
              <a:ext cx="2851112" cy="3285067"/>
              <a:chOff x="3707732" y="2020711"/>
              <a:chExt cx="2851112" cy="3285067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3707732" y="2020711"/>
                <a:ext cx="2851112" cy="3285067"/>
              </a:xfrm>
              <a:prstGeom prst="rect">
                <a:avLst/>
              </a:prstGeom>
              <a:solidFill>
                <a:srgbClr val="0C703D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25000"/>
              </a:blip>
              <a:stretch>
                <a:fillRect/>
              </a:stretch>
            </p:blipFill>
            <p:spPr>
              <a:xfrm>
                <a:off x="3943294" y="2334762"/>
                <a:ext cx="2379987" cy="2656963"/>
              </a:xfrm>
              <a:prstGeom prst="rect">
                <a:avLst/>
              </a:prstGeom>
            </p:spPr>
          </p:pic>
        </p:grpSp>
        <p:sp>
          <p:nvSpPr>
            <p:cNvPr id="5" name="矩形 4"/>
            <p:cNvSpPr/>
            <p:nvPr/>
          </p:nvSpPr>
          <p:spPr>
            <a:xfrm>
              <a:off x="3800226" y="2142355"/>
              <a:ext cx="2623152" cy="301666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096" y="3636775"/>
            <a:ext cx="4239892" cy="213213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966180" y="1648177"/>
            <a:ext cx="1098783" cy="3388935"/>
            <a:chOff x="1966180" y="1648177"/>
            <a:chExt cx="1098783" cy="3388935"/>
          </a:xfrm>
        </p:grpSpPr>
        <p:sp>
          <p:nvSpPr>
            <p:cNvPr id="8" name="矩形 7"/>
            <p:cNvSpPr/>
            <p:nvPr/>
          </p:nvSpPr>
          <p:spPr>
            <a:xfrm>
              <a:off x="1966180" y="1648177"/>
              <a:ext cx="1031051" cy="338893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400" b="1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端阳节</a:t>
              </a:r>
            </a:p>
            <a:p>
              <a:pPr>
                <a:spcBef>
                  <a:spcPts val="600"/>
                </a:spcBef>
              </a:pPr>
              <a:r>
                <a:rPr lang="zh-CN" altLang="en-US" sz="12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据记载，因仲夏登高，顺阳在上，五月正是仲夏，它的第一个午日正是登高顺阳天气好的日子。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2976120" y="1700325"/>
              <a:ext cx="88843" cy="523801"/>
            </a:xfrm>
            <a:prstGeom prst="rect">
              <a:avLst/>
            </a:prstGeom>
            <a:solidFill>
              <a:srgbClr val="0C703D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25511" y="1655169"/>
            <a:ext cx="1098783" cy="3388935"/>
            <a:chOff x="1966180" y="1648177"/>
            <a:chExt cx="1098783" cy="3388935"/>
          </a:xfrm>
        </p:grpSpPr>
        <p:sp>
          <p:nvSpPr>
            <p:cNvPr id="14" name="矩形 13"/>
            <p:cNvSpPr/>
            <p:nvPr/>
          </p:nvSpPr>
          <p:spPr>
            <a:xfrm>
              <a:off x="1966180" y="1648177"/>
              <a:ext cx="1031051" cy="338893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400" b="1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端阳节</a:t>
              </a:r>
            </a:p>
            <a:p>
              <a:pPr>
                <a:spcBef>
                  <a:spcPts val="600"/>
                </a:spcBef>
              </a:pPr>
              <a:r>
                <a:rPr lang="zh-CN" altLang="en-US" sz="12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据记载，因仲夏登高，顺阳在上，五月正是仲夏，它的第一个午日正是登高顺阳天气好的日子。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976120" y="1700325"/>
              <a:ext cx="88843" cy="523801"/>
            </a:xfrm>
            <a:prstGeom prst="rect">
              <a:avLst/>
            </a:prstGeom>
            <a:solidFill>
              <a:srgbClr val="0C703D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155720" y="1663921"/>
            <a:ext cx="1098783" cy="3388935"/>
            <a:chOff x="1966180" y="1648177"/>
            <a:chExt cx="1098783" cy="3388935"/>
          </a:xfrm>
        </p:grpSpPr>
        <p:sp>
          <p:nvSpPr>
            <p:cNvPr id="17" name="矩形 16"/>
            <p:cNvSpPr/>
            <p:nvPr/>
          </p:nvSpPr>
          <p:spPr>
            <a:xfrm>
              <a:off x="1966180" y="1648177"/>
              <a:ext cx="1031051" cy="338893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400" b="1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端阳节</a:t>
              </a:r>
            </a:p>
            <a:p>
              <a:pPr>
                <a:spcBef>
                  <a:spcPts val="600"/>
                </a:spcBef>
              </a:pPr>
              <a:r>
                <a:rPr lang="zh-CN" altLang="en-US" sz="12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据记载，因仲夏登高，顺阳在上，五月正是仲夏，它的第一个午日正是登高顺阳天气好的日子。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976120" y="1700325"/>
              <a:ext cx="88843" cy="523801"/>
            </a:xfrm>
            <a:prstGeom prst="rect">
              <a:avLst/>
            </a:prstGeom>
            <a:solidFill>
              <a:srgbClr val="0C703D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881" y="440268"/>
            <a:ext cx="2425572" cy="603955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167799" y="2180436"/>
            <a:ext cx="5355312" cy="239346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起源于中国，是古代吴越地区（长江中下游及以南一带）崇拜龙图腾的部族举行图腾祭祀的节日，在农历五月初五以龙舟竞渡形式举行部落图腾祭祀的习俗之说。战国时期的楚国（今湖北）诗人屈原在该日抱石跳汨罗江自尽，统治者为树立忠君爱国标签将端午作为纪念屈原的节日；部分地区也有纪念伍子胥、曹娥等说法。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28461" y="4797999"/>
            <a:ext cx="2513052" cy="133855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98134" y="1868836"/>
            <a:ext cx="6908800" cy="3016667"/>
          </a:xfrm>
          <a:prstGeom prst="rect">
            <a:avLst/>
          </a:prstGeom>
          <a:noFill/>
          <a:ln w="28575">
            <a:solidFill>
              <a:srgbClr val="0C7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3353304" y="-1957314"/>
            <a:ext cx="1926151" cy="5851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5126631" y="2971484"/>
            <a:ext cx="1926151" cy="58519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41725" y="3544824"/>
            <a:ext cx="823654" cy="13311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38960" y="0"/>
            <a:ext cx="2464595" cy="6858000"/>
          </a:xfrm>
          <a:prstGeom prst="rect">
            <a:avLst/>
          </a:prstGeom>
          <a:solidFill>
            <a:srgbClr val="0C703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502246" y="1655318"/>
            <a:ext cx="7513422" cy="3636943"/>
          </a:xfrm>
          <a:prstGeom prst="rect">
            <a:avLst/>
          </a:prstGeom>
          <a:solidFill>
            <a:srgbClr val="409F48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022678" y="2006391"/>
            <a:ext cx="4708981" cy="310130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起源于中国，是古代吴越地区（长江中下游及以南一带）崇拜龙图腾的部族举行图腾祭祀的节日，在农历五月初五以龙舟竞渡形式举行部落图腾祭祀的习俗之说。战国时期的楚国（今湖北）诗人屈原在该日抱石跳汨罗江自尽，统治者为树立忠君爱国标签将端午作为纪念屈原的节日；部分地区也有纪念伍子胥、曹娥等说法。 </a:t>
            </a:r>
          </a:p>
        </p:txBody>
      </p:sp>
      <p:sp>
        <p:nvSpPr>
          <p:cNvPr id="5" name="矩形 4"/>
          <p:cNvSpPr/>
          <p:nvPr/>
        </p:nvSpPr>
        <p:spPr>
          <a:xfrm>
            <a:off x="1673760" y="1835328"/>
            <a:ext cx="7123288" cy="327236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6e67f28900189a5ac4d3e82c0b48b8d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73760" y="4262630"/>
            <a:ext cx="755877" cy="7558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0800000" flipV="1">
            <a:off x="10770" y="1485797"/>
            <a:ext cx="1926151" cy="58519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0800000" flipH="1" flipV="1">
            <a:off x="10265849" y="-365580"/>
            <a:ext cx="1926151" cy="58519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422533" y="4168774"/>
            <a:ext cx="3525525" cy="187784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701446" y="361243"/>
            <a:ext cx="825694" cy="921787"/>
            <a:chOff x="520824" y="336868"/>
            <a:chExt cx="1353132" cy="151060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0824" y="336868"/>
              <a:ext cx="1353132" cy="1510607"/>
            </a:xfrm>
            <a:prstGeom prst="rect">
              <a:avLst/>
            </a:prstGeom>
          </p:spPr>
        </p:pic>
        <p:pic>
          <p:nvPicPr>
            <p:cNvPr id="23" name="图片 22" descr="6e67f28900189a5ac4d3e82c0b48b8db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20824" y="1327696"/>
              <a:ext cx="519780" cy="519780"/>
            </a:xfrm>
            <a:prstGeom prst="rect">
              <a:avLst/>
            </a:prstGeom>
          </p:spPr>
        </p:pic>
      </p:grpSp>
      <p:grpSp>
        <p:nvGrpSpPr>
          <p:cNvPr id="45" name="组合 44"/>
          <p:cNvGrpSpPr/>
          <p:nvPr/>
        </p:nvGrpSpPr>
        <p:grpSpPr>
          <a:xfrm>
            <a:off x="1668062" y="2250650"/>
            <a:ext cx="9212693" cy="1447203"/>
            <a:chOff x="2469573" y="2250649"/>
            <a:chExt cx="9212693" cy="1447203"/>
          </a:xfrm>
        </p:grpSpPr>
        <p:grpSp>
          <p:nvGrpSpPr>
            <p:cNvPr id="25" name="组合 24"/>
            <p:cNvGrpSpPr/>
            <p:nvPr/>
          </p:nvGrpSpPr>
          <p:grpSpPr>
            <a:xfrm>
              <a:off x="2469573" y="2250649"/>
              <a:ext cx="7747350" cy="1447203"/>
              <a:chOff x="2839028" y="2084395"/>
              <a:chExt cx="7747350" cy="1447203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2839028" y="2084395"/>
                <a:ext cx="1706417" cy="1403927"/>
                <a:chOff x="2336800" y="2854037"/>
                <a:chExt cx="1706417" cy="1403927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2336800" y="2854037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0C703D"/>
                    </a:solidFill>
                  </a:endParaRPr>
                </a:p>
              </p:txBody>
            </p:sp>
            <p:sp>
              <p:nvSpPr>
                <p:cNvPr id="40" name="文本框 39"/>
                <p:cNvSpPr txBox="1"/>
                <p:nvPr/>
              </p:nvSpPr>
              <p:spPr>
                <a:xfrm>
                  <a:off x="2463799" y="2894280"/>
                  <a:ext cx="1579418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端</a:t>
                  </a: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5805632" y="2084395"/>
                <a:ext cx="1782617" cy="1403927"/>
                <a:chOff x="5853544" y="2373745"/>
                <a:chExt cx="1782617" cy="1403927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5853544" y="237374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8" name="文本框 37"/>
                <p:cNvSpPr txBox="1"/>
                <p:nvPr/>
              </p:nvSpPr>
              <p:spPr>
                <a:xfrm>
                  <a:off x="5994400" y="2396323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节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4284230" y="2127671"/>
                <a:ext cx="1760039" cy="1403927"/>
                <a:chOff x="4070927" y="2293257"/>
                <a:chExt cx="1760039" cy="1403927"/>
              </a:xfrm>
            </p:grpSpPr>
            <p:sp>
              <p:nvSpPr>
                <p:cNvPr id="35" name="椭圆 34"/>
                <p:cNvSpPr/>
                <p:nvPr/>
              </p:nvSpPr>
              <p:spPr>
                <a:xfrm>
                  <a:off x="4070927" y="2293257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4189205" y="2306426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午</a:t>
                  </a:r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7327034" y="2084395"/>
                <a:ext cx="1771715" cy="1403927"/>
                <a:chOff x="6857997" y="3943405"/>
                <a:chExt cx="1771715" cy="1403927"/>
              </a:xfrm>
            </p:grpSpPr>
            <p:sp>
              <p:nvSpPr>
                <p:cNvPr id="33" name="椭圆 32"/>
                <p:cNvSpPr/>
                <p:nvPr/>
              </p:nvSpPr>
              <p:spPr>
                <a:xfrm>
                  <a:off x="6857997" y="394340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6987951" y="3967448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的</a:t>
                  </a: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8814955" y="2084395"/>
                <a:ext cx="1771423" cy="1403927"/>
                <a:chOff x="8814955" y="2084395"/>
                <a:chExt cx="1771423" cy="1403927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8814955" y="208439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8944617" y="2113349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传</a:t>
                  </a:r>
                </a:p>
              </p:txBody>
            </p:sp>
          </p:grpSp>
        </p:grpSp>
        <p:sp>
          <p:nvSpPr>
            <p:cNvPr id="43" name="椭圆 42"/>
            <p:cNvSpPr/>
            <p:nvPr/>
          </p:nvSpPr>
          <p:spPr>
            <a:xfrm>
              <a:off x="9933421" y="2250649"/>
              <a:ext cx="1403927" cy="1403927"/>
            </a:xfrm>
            <a:prstGeom prst="ellipse">
              <a:avLst/>
            </a:prstGeom>
            <a:solidFill>
              <a:srgbClr val="0C70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040505" y="2279603"/>
              <a:ext cx="1641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说</a:t>
              </a: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1119" y="3945724"/>
            <a:ext cx="4617007" cy="490810"/>
          </a:xfrm>
          <a:prstGeom prst="rect">
            <a:avLst/>
          </a:prstGeom>
        </p:spPr>
      </p:pic>
      <p:pic>
        <p:nvPicPr>
          <p:cNvPr id="47" name="图片 46" descr="6e67f28900189a5ac4d3e82c0b48b8db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648331" y="3699733"/>
            <a:ext cx="967158" cy="96715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3353304" y="-1957314"/>
            <a:ext cx="1926151" cy="585192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5126631" y="2971484"/>
            <a:ext cx="1926151" cy="5851922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6383" y="4650261"/>
            <a:ext cx="4239892" cy="2132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少言寡语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1553</Words>
  <Application>Microsoft Office PowerPoint</Application>
  <PresentationFormat>宽屏</PresentationFormat>
  <Paragraphs>108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Montserrat Light</vt:lpstr>
      <vt:lpstr>等线</vt:lpstr>
      <vt:lpstr>宋体</vt:lpstr>
      <vt:lpstr>微软雅黑</vt:lpstr>
      <vt:lpstr>Arial</vt:lpstr>
      <vt:lpstr>Calibri</vt:lpstr>
      <vt:lpstr>少言寡语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2022-03-03T08:14:17Z</dcterms:created>
  <dcterms:modified xsi:type="dcterms:W3CDTF">2023-01-10T05:22:32Z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6723DE089A1B4B18943DD53EA91D6F25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