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AA5E2-8927-4F35-A00F-5374CAA26A6F}"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31DAF-FB69-4AB6-ABCB-9443D981C55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331DAF-FB69-4AB6-ABCB-9443D981C551}"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5080A14-3254-4D9B-84D6-C0DEAD5CF82B}"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E359102-692B-4078-BD95-7CBCCA0BDF0C}"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95F044A-48EE-4483-92BF-DF6DFC130755}"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885D20C-B076-4F7C-B3B0-79EEFD753150}"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6A1309D-E569-4B51-BDA9-803865C4AE57}"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AC5B924-6AE4-4860-B18F-A352AC8ECC0D}"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CEEF785B-AF02-4388-B613-88AAA918878E}"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55EF705-965D-409A-880C-F7B891F99F8A}"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0640D4B0-C298-440E-8A86-252FAA38F609}"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F516D38-57DE-4E00-A8D8-C56DE701B368}"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37193E8-0BC5-4C72-BF79-B69D28746799}"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2FCE42AC-0551-41A2-A44C-C10B0DC5C4E5}"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7" name="Rectangle 3"/>
          <p:cNvSpPr>
            <a:spLocks noChangeArrowheads="1"/>
          </p:cNvSpPr>
          <p:nvPr/>
        </p:nvSpPr>
        <p:spPr bwMode="auto">
          <a:xfrm>
            <a:off x="-18143" y="1628775"/>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 typeface="Arial" panose="020B0604020202020204" pitchFamily="34" charset="0"/>
              <a:buNone/>
            </a:pPr>
            <a:r>
              <a:rPr lang="zh-CN" altLang="en-US" sz="5400" b="1" dirty="0"/>
              <a:t>Unit 4 A good read</a:t>
            </a:r>
          </a:p>
        </p:txBody>
      </p:sp>
      <p:sp>
        <p:nvSpPr>
          <p:cNvPr id="72708" name="Rectangle 4"/>
          <p:cNvSpPr>
            <a:spLocks noChangeArrowheads="1"/>
          </p:cNvSpPr>
          <p:nvPr/>
        </p:nvSpPr>
        <p:spPr bwMode="auto">
          <a:xfrm>
            <a:off x="1007835" y="2819400"/>
            <a:ext cx="6985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zh-CN" sz="5400" b="1" dirty="0">
                <a:latin typeface="Adobe Garamond Pro Bold" pitchFamily="18" charset="0"/>
                <a:ea typeface="华文彩云" panose="02010800040101010101" pitchFamily="2" charset="-122"/>
              </a:rPr>
              <a:t>Study skills</a:t>
            </a:r>
          </a:p>
        </p:txBody>
      </p:sp>
      <p:sp>
        <p:nvSpPr>
          <p:cNvPr id="5" name="矩形 4"/>
          <p:cNvSpPr/>
          <p:nvPr/>
        </p:nvSpPr>
        <p:spPr>
          <a:xfrm>
            <a:off x="2906611" y="541020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Text Box 2" descr="建龙牛津英语网(www.xjlongyy.com)提供试卷、教案、课件、素材及各类教学资源下载。"/>
          <p:cNvSpPr txBox="1">
            <a:spLocks noChangeArrowheads="1"/>
          </p:cNvSpPr>
          <p:nvPr/>
        </p:nvSpPr>
        <p:spPr bwMode="auto">
          <a:xfrm>
            <a:off x="323850" y="333375"/>
            <a:ext cx="813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zh-CN" altLang="en-US" sz="3200">
                <a:solidFill>
                  <a:srgbClr val="0000CC"/>
                </a:solidFill>
              </a:rPr>
              <a:t>阅读</a:t>
            </a:r>
            <a:r>
              <a:rPr lang="en-US" altLang="zh-CN" sz="3200">
                <a:solidFill>
                  <a:srgbClr val="0000CC"/>
                </a:solidFill>
              </a:rPr>
              <a:t>Reading</a:t>
            </a:r>
            <a:r>
              <a:rPr lang="zh-CN" altLang="en-US" sz="3200">
                <a:solidFill>
                  <a:srgbClr val="0000CC"/>
                </a:solidFill>
              </a:rPr>
              <a:t>部分的课文，找出其中的连接词并参照表格说出它们的作用。 </a:t>
            </a:r>
          </a:p>
        </p:txBody>
      </p:sp>
      <p:graphicFrame>
        <p:nvGraphicFramePr>
          <p:cNvPr id="81923" name="Group 3"/>
          <p:cNvGraphicFramePr>
            <a:graphicFrameLocks noGrp="1"/>
          </p:cNvGraphicFramePr>
          <p:nvPr/>
        </p:nvGraphicFramePr>
        <p:xfrm>
          <a:off x="684213" y="1557338"/>
          <a:ext cx="7775575" cy="4248152"/>
        </p:xfrm>
        <a:graphic>
          <a:graphicData uri="http://schemas.openxmlformats.org/drawingml/2006/table">
            <a:tbl>
              <a:tblPr/>
              <a:tblGrid>
                <a:gridCol w="2374900">
                  <a:extLst>
                    <a:ext uri="{9D8B030D-6E8A-4147-A177-3AD203B41FA5}">
                      <a16:colId xmlns:a16="http://schemas.microsoft.com/office/drawing/2014/main" val="20000"/>
                    </a:ext>
                  </a:extLst>
                </a:gridCol>
                <a:gridCol w="5400675">
                  <a:extLst>
                    <a:ext uri="{9D8B030D-6E8A-4147-A177-3AD203B41FA5}">
                      <a16:colId xmlns:a16="http://schemas.microsoft.com/office/drawing/2014/main" val="20001"/>
                    </a:ext>
                  </a:extLst>
                </a:gridCol>
              </a:tblGrid>
              <a:tr h="106203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表示时间的连接词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106203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表示顺序的连接词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106203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表示递进的连接词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106203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表示转折的连接词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bl>
          </a:graphicData>
        </a:graphic>
      </p:graphicFrame>
      <p:sp>
        <p:nvSpPr>
          <p:cNvPr id="81940" name="Text Box 20"/>
          <p:cNvSpPr txBox="1">
            <a:spLocks noChangeArrowheads="1"/>
          </p:cNvSpPr>
          <p:nvPr/>
        </p:nvSpPr>
        <p:spPr bwMode="auto">
          <a:xfrm>
            <a:off x="3203575" y="1628775"/>
            <a:ext cx="47529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2800"/>
              <a:t>after</a:t>
            </a:r>
            <a:r>
              <a:rPr lang="zh-CN" altLang="en-US" sz="2800"/>
              <a:t>、</a:t>
            </a:r>
            <a:r>
              <a:rPr lang="en-US" altLang="zh-CN" sz="2800"/>
              <a:t>by the time</a:t>
            </a:r>
            <a:r>
              <a:rPr lang="zh-CN" altLang="en-US" sz="2800"/>
              <a:t>、 </a:t>
            </a:r>
            <a:r>
              <a:rPr lang="en-US" altLang="zh-CN" sz="2800"/>
              <a:t>as</a:t>
            </a:r>
            <a:r>
              <a:rPr lang="zh-CN" altLang="en-US" sz="2800"/>
              <a:t>、 </a:t>
            </a:r>
            <a:r>
              <a:rPr lang="en-US" altLang="zh-CN" sz="2800"/>
              <a:t>soon</a:t>
            </a:r>
            <a:r>
              <a:rPr lang="zh-CN" altLang="en-US" sz="2800"/>
              <a:t>、 </a:t>
            </a:r>
            <a:r>
              <a:rPr lang="en-US" altLang="zh-CN" sz="2800"/>
              <a:t>when …</a:t>
            </a:r>
          </a:p>
        </p:txBody>
      </p:sp>
      <p:sp>
        <p:nvSpPr>
          <p:cNvPr id="81941" name="Text Box 21"/>
          <p:cNvSpPr txBox="1">
            <a:spLocks noChangeArrowheads="1"/>
          </p:cNvSpPr>
          <p:nvPr/>
        </p:nvSpPr>
        <p:spPr bwMode="auto">
          <a:xfrm>
            <a:off x="3348038" y="2708275"/>
            <a:ext cx="4752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2800"/>
              <a:t> then…</a:t>
            </a:r>
          </a:p>
        </p:txBody>
      </p:sp>
      <p:sp>
        <p:nvSpPr>
          <p:cNvPr id="81942" name="Text Box 22"/>
          <p:cNvSpPr txBox="1">
            <a:spLocks noChangeArrowheads="1"/>
          </p:cNvSpPr>
          <p:nvPr/>
        </p:nvSpPr>
        <p:spPr bwMode="auto">
          <a:xfrm>
            <a:off x="3203575" y="3716338"/>
            <a:ext cx="47529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2800"/>
              <a:t> and, either… </a:t>
            </a:r>
          </a:p>
        </p:txBody>
      </p:sp>
      <p:sp>
        <p:nvSpPr>
          <p:cNvPr id="81943" name="Text Box 23"/>
          <p:cNvSpPr txBox="1">
            <a:spLocks noChangeArrowheads="1"/>
          </p:cNvSpPr>
          <p:nvPr/>
        </p:nvSpPr>
        <p:spPr bwMode="auto">
          <a:xfrm>
            <a:off x="3348038" y="4797425"/>
            <a:ext cx="4752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2800"/>
              <a:t>but</a:t>
            </a:r>
            <a:r>
              <a:rPr lang="zh-CN" altLang="en-US" sz="2800"/>
              <a:t>、</a:t>
            </a:r>
            <a:r>
              <a:rPr lang="en-US" altLang="zh-CN" sz="2800"/>
              <a:t>however…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0"/>
                                        </p:tgtEl>
                                        <p:attrNameLst>
                                          <p:attrName>style.visibility</p:attrName>
                                        </p:attrNameLst>
                                      </p:cBhvr>
                                      <p:to>
                                        <p:strVal val="visible"/>
                                      </p:to>
                                    </p:set>
                                    <p:animEffect transition="in" filter="blinds(horizontal)">
                                      <p:cBhvr>
                                        <p:cTn id="7" dur="500"/>
                                        <p:tgtEl>
                                          <p:spTgt spid="819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41"/>
                                        </p:tgtEl>
                                        <p:attrNameLst>
                                          <p:attrName>style.visibility</p:attrName>
                                        </p:attrNameLst>
                                      </p:cBhvr>
                                      <p:to>
                                        <p:strVal val="visible"/>
                                      </p:to>
                                    </p:set>
                                    <p:animEffect transition="in" filter="blinds(horizontal)">
                                      <p:cBhvr>
                                        <p:cTn id="12" dur="500"/>
                                        <p:tgtEl>
                                          <p:spTgt spid="8194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42"/>
                                        </p:tgtEl>
                                        <p:attrNameLst>
                                          <p:attrName>style.visibility</p:attrName>
                                        </p:attrNameLst>
                                      </p:cBhvr>
                                      <p:to>
                                        <p:strVal val="visible"/>
                                      </p:to>
                                    </p:set>
                                    <p:animEffect transition="in" filter="blinds(horizontal)">
                                      <p:cBhvr>
                                        <p:cTn id="17" dur="500"/>
                                        <p:tgtEl>
                                          <p:spTgt spid="8194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43"/>
                                        </p:tgtEl>
                                        <p:attrNameLst>
                                          <p:attrName>style.visibility</p:attrName>
                                        </p:attrNameLst>
                                      </p:cBhvr>
                                      <p:to>
                                        <p:strVal val="visible"/>
                                      </p:to>
                                    </p:set>
                                    <p:animEffect transition="in" filter="blinds(horizontal)">
                                      <p:cBhvr>
                                        <p:cTn id="22" dur="500"/>
                                        <p:tgtEl>
                                          <p:spTgt spid="81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0" grpId="0" autoUpdateAnimBg="0"/>
      <p:bldP spid="81941" grpId="0" autoUpdateAnimBg="0"/>
      <p:bldP spid="81942" grpId="0" autoUpdateAnimBg="0"/>
      <p:bldP spid="8194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2946" name="Picture 2" descr="建龙牛津英语网(www.xjlongyy.com)提供试卷、教案、课件、素材及各类教学资源下载。"/>
          <p:cNvPicPr>
            <a:picLocks noChangeAspect="1" noChangeArrowheads="1"/>
          </p:cNvPicPr>
          <p:nvPr/>
        </p:nvPicPr>
        <p:blipFill>
          <a:blip r:embed="rId2"/>
          <a:srcRect/>
          <a:stretch>
            <a:fillRect/>
          </a:stretch>
        </p:blipFill>
        <p:spPr bwMode="auto">
          <a:xfrm>
            <a:off x="0" y="476250"/>
            <a:ext cx="9144000" cy="567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493712" y="533400"/>
            <a:ext cx="8497888"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 typeface="Arial" panose="020B0604020202020204" pitchFamily="34" charset="0"/>
              <a:buNone/>
            </a:pPr>
            <a:r>
              <a:rPr lang="en-US" altLang="zh-CN" sz="2800" dirty="0"/>
              <a:t>I like novels. I enjoy reading the books of </a:t>
            </a:r>
          </a:p>
          <a:p>
            <a:pPr algn="l">
              <a:buFont typeface="Arial" panose="020B0604020202020204" pitchFamily="34" charset="0"/>
              <a:buNone/>
            </a:pPr>
            <a:endParaRPr lang="en-US" altLang="zh-CN" sz="2800" dirty="0"/>
          </a:p>
          <a:p>
            <a:pPr algn="l">
              <a:buFont typeface="Arial" panose="020B0604020202020204" pitchFamily="34" charset="0"/>
              <a:buNone/>
            </a:pPr>
            <a:r>
              <a:rPr lang="en-US" altLang="zh-CN" sz="2800" dirty="0"/>
              <a:t>Robert Louis Stevenson because I find them </a:t>
            </a:r>
          </a:p>
          <a:p>
            <a:pPr algn="l">
              <a:buFont typeface="Arial" panose="020B0604020202020204" pitchFamily="34" charset="0"/>
              <a:buNone/>
            </a:pPr>
            <a:endParaRPr lang="en-US" altLang="zh-CN" sz="2800" dirty="0"/>
          </a:p>
          <a:p>
            <a:pPr algn="l">
              <a:buFont typeface="Arial" panose="020B0604020202020204" pitchFamily="34" charset="0"/>
              <a:buNone/>
            </a:pPr>
            <a:r>
              <a:rPr lang="en-US" altLang="zh-CN" sz="2800" dirty="0"/>
              <a:t>really exciting. For example, </a:t>
            </a:r>
            <a:r>
              <a:rPr lang="en-US" altLang="zh-CN" sz="2800" i="1" dirty="0"/>
              <a:t>Treasure Island</a:t>
            </a:r>
            <a:r>
              <a:rPr lang="en-US" altLang="zh-CN" sz="2800" dirty="0"/>
              <a:t> </a:t>
            </a:r>
          </a:p>
          <a:p>
            <a:pPr algn="l">
              <a:buFont typeface="Arial" panose="020B0604020202020204" pitchFamily="34" charset="0"/>
              <a:buNone/>
            </a:pPr>
            <a:endParaRPr lang="en-US" altLang="zh-CN" sz="2800" dirty="0"/>
          </a:p>
          <a:p>
            <a:pPr algn="l">
              <a:buFont typeface="Arial" panose="020B0604020202020204" pitchFamily="34" charset="0"/>
              <a:buNone/>
            </a:pPr>
            <a:r>
              <a:rPr lang="en-US" altLang="zh-CN" sz="2800" dirty="0"/>
              <a:t>tells the story of a young boy who sailed the </a:t>
            </a:r>
          </a:p>
          <a:p>
            <a:pPr algn="l">
              <a:buFont typeface="Arial" panose="020B0604020202020204" pitchFamily="34" charset="0"/>
              <a:buNone/>
            </a:pPr>
            <a:endParaRPr lang="en-US" altLang="zh-CN" sz="2800" dirty="0"/>
          </a:p>
          <a:p>
            <a:pPr algn="l">
              <a:buFont typeface="Arial" panose="020B0604020202020204" pitchFamily="34" charset="0"/>
              <a:buNone/>
            </a:pPr>
            <a:r>
              <a:rPr lang="en-US" altLang="zh-CN" sz="2800" dirty="0"/>
              <a:t>sea to look for hidden treasure. Jim</a:t>
            </a:r>
            <a:r>
              <a:rPr lang="zh-CN" altLang="en-US" sz="2800" dirty="0"/>
              <a:t>，</a:t>
            </a:r>
            <a:r>
              <a:rPr lang="en-US" altLang="zh-CN" sz="2800" dirty="0"/>
              <a:t>the main</a:t>
            </a:r>
          </a:p>
          <a:p>
            <a:pPr algn="l">
              <a:buFont typeface="Arial" panose="020B0604020202020204" pitchFamily="34" charset="0"/>
              <a:buNone/>
            </a:pPr>
            <a:endParaRPr lang="en-US" altLang="zh-CN" sz="2800" dirty="0"/>
          </a:p>
          <a:p>
            <a:pPr algn="l">
              <a:buFont typeface="Arial" panose="020B0604020202020204" pitchFamily="34" charset="0"/>
              <a:buNone/>
            </a:pPr>
            <a:r>
              <a:rPr lang="en-US" altLang="zh-CN" sz="2800" dirty="0"/>
              <a:t>character in the book, is very brave. His story</a:t>
            </a:r>
          </a:p>
          <a:p>
            <a:pPr algn="l">
              <a:buFont typeface="Arial" panose="020B0604020202020204" pitchFamily="34" charset="0"/>
              <a:buNone/>
            </a:pPr>
            <a:endParaRPr lang="en-US" altLang="zh-CN" sz="2800" dirty="0"/>
          </a:p>
          <a:p>
            <a:pPr algn="l">
              <a:buFont typeface="Arial" panose="020B0604020202020204" pitchFamily="34" charset="0"/>
              <a:buNone/>
            </a:pPr>
            <a:r>
              <a:rPr lang="en-US" altLang="zh-CN" sz="2800" dirty="0"/>
              <a:t>gave me a lot of confidence. After reading</a:t>
            </a:r>
          </a:p>
        </p:txBody>
      </p:sp>
      <p:sp>
        <p:nvSpPr>
          <p:cNvPr id="83971" name="AutoShape 3"/>
          <p:cNvSpPr>
            <a:spLocks noChangeArrowheads="1"/>
          </p:cNvSpPr>
          <p:nvPr/>
        </p:nvSpPr>
        <p:spPr bwMode="auto">
          <a:xfrm>
            <a:off x="4716463" y="1196975"/>
            <a:ext cx="1727200" cy="503238"/>
          </a:xfrm>
          <a:prstGeom prst="roundRect">
            <a:avLst>
              <a:gd name="adj" fmla="val 16667"/>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2" name="AutoShape 4"/>
          <p:cNvSpPr>
            <a:spLocks noChangeArrowheads="1"/>
          </p:cNvSpPr>
          <p:nvPr/>
        </p:nvSpPr>
        <p:spPr bwMode="auto">
          <a:xfrm>
            <a:off x="3059113" y="2133600"/>
            <a:ext cx="2305050" cy="719138"/>
          </a:xfrm>
          <a:prstGeom prst="roundRect">
            <a:avLst>
              <a:gd name="adj" fmla="val 16667"/>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973" name="AutoShape 5"/>
          <p:cNvSpPr>
            <a:spLocks noChangeArrowheads="1"/>
          </p:cNvSpPr>
          <p:nvPr/>
        </p:nvSpPr>
        <p:spPr bwMode="auto">
          <a:xfrm>
            <a:off x="5508625" y="6092825"/>
            <a:ext cx="935038" cy="504825"/>
          </a:xfrm>
          <a:prstGeom prst="roundRect">
            <a:avLst>
              <a:gd name="adj" fmla="val 16667"/>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83971"/>
                                        </p:tgtEl>
                                        <p:attrNameLst>
                                          <p:attrName>style.visibility</p:attrName>
                                        </p:attrNameLst>
                                      </p:cBhvr>
                                      <p:to>
                                        <p:strVal val="visible"/>
                                      </p:to>
                                    </p:set>
                                    <p:anim calcmode="lin" valueType="num">
                                      <p:cBhvr additive="base">
                                        <p:cTn id="7" dur="500" fill="hold"/>
                                        <p:tgtEl>
                                          <p:spTgt spid="83971"/>
                                        </p:tgtEl>
                                        <p:attrNameLst>
                                          <p:attrName>ppt_x</p:attrName>
                                        </p:attrNameLst>
                                      </p:cBhvr>
                                      <p:tavLst>
                                        <p:tav tm="0">
                                          <p:val>
                                            <p:strVal val="#ppt_x"/>
                                          </p:val>
                                        </p:tav>
                                        <p:tav tm="100000">
                                          <p:val>
                                            <p:strVal val="#ppt_x"/>
                                          </p:val>
                                        </p:tav>
                                      </p:tavLst>
                                    </p:anim>
                                    <p:anim calcmode="lin" valueType="num">
                                      <p:cBhvr additive="base">
                                        <p:cTn id="8" dur="500" fill="hold"/>
                                        <p:tgtEl>
                                          <p:spTgt spid="839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83972"/>
                                        </p:tgtEl>
                                        <p:attrNameLst>
                                          <p:attrName>style.visibility</p:attrName>
                                        </p:attrNameLst>
                                      </p:cBhvr>
                                      <p:to>
                                        <p:strVal val="visible"/>
                                      </p:to>
                                    </p:set>
                                    <p:anim calcmode="lin" valueType="num">
                                      <p:cBhvr additive="base">
                                        <p:cTn id="13" dur="500" fill="hold"/>
                                        <p:tgtEl>
                                          <p:spTgt spid="83972"/>
                                        </p:tgtEl>
                                        <p:attrNameLst>
                                          <p:attrName>ppt_x</p:attrName>
                                        </p:attrNameLst>
                                      </p:cBhvr>
                                      <p:tavLst>
                                        <p:tav tm="0">
                                          <p:val>
                                            <p:strVal val="#ppt_x"/>
                                          </p:val>
                                        </p:tav>
                                        <p:tav tm="100000">
                                          <p:val>
                                            <p:strVal val="#ppt_x"/>
                                          </p:val>
                                        </p:tav>
                                      </p:tavLst>
                                    </p:anim>
                                    <p:anim calcmode="lin" valueType="num">
                                      <p:cBhvr additive="base">
                                        <p:cTn id="14" dur="500" fill="hold"/>
                                        <p:tgtEl>
                                          <p:spTgt spid="8397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83973"/>
                                        </p:tgtEl>
                                        <p:attrNameLst>
                                          <p:attrName>style.visibility</p:attrName>
                                        </p:attrNameLst>
                                      </p:cBhvr>
                                      <p:to>
                                        <p:strVal val="visible"/>
                                      </p:to>
                                    </p:set>
                                    <p:anim calcmode="lin" valueType="num">
                                      <p:cBhvr additive="base">
                                        <p:cTn id="19" dur="500" fill="hold"/>
                                        <p:tgtEl>
                                          <p:spTgt spid="83973"/>
                                        </p:tgtEl>
                                        <p:attrNameLst>
                                          <p:attrName>ppt_x</p:attrName>
                                        </p:attrNameLst>
                                      </p:cBhvr>
                                      <p:tavLst>
                                        <p:tav tm="0">
                                          <p:val>
                                            <p:strVal val="#ppt_x"/>
                                          </p:val>
                                        </p:tav>
                                        <p:tav tm="100000">
                                          <p:val>
                                            <p:strVal val="#ppt_x"/>
                                          </p:val>
                                        </p:tav>
                                      </p:tavLst>
                                    </p:anim>
                                    <p:anim calcmode="lin" valueType="num">
                                      <p:cBhvr additive="base">
                                        <p:cTn id="20" dur="500" fill="hold"/>
                                        <p:tgtEl>
                                          <p:spTgt spid="839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nimBg="1"/>
      <p:bldP spid="83972" grpId="0" animBg="1"/>
      <p:bldP spid="8397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468313" y="642937"/>
            <a:ext cx="80645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 typeface="Arial" panose="020B0604020202020204" pitchFamily="34" charset="0"/>
              <a:buNone/>
            </a:pPr>
            <a:r>
              <a:rPr lang="en-US" altLang="zh-CN" sz="3200" dirty="0"/>
              <a:t>the book, l ant not as shy as I used to be </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and I am willing to try new things I also </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want to travel and have exciting </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experiences in the future. Moreover, I have</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decided to write my own stories. Maybe I </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can become a writer when I am older!</a:t>
            </a:r>
          </a:p>
        </p:txBody>
      </p:sp>
      <p:sp>
        <p:nvSpPr>
          <p:cNvPr id="84995" name="AutoShape 3"/>
          <p:cNvSpPr>
            <a:spLocks noChangeArrowheads="1"/>
          </p:cNvSpPr>
          <p:nvPr/>
        </p:nvSpPr>
        <p:spPr bwMode="auto">
          <a:xfrm>
            <a:off x="539750" y="1341438"/>
            <a:ext cx="792163" cy="503237"/>
          </a:xfrm>
          <a:prstGeom prst="roundRect">
            <a:avLst>
              <a:gd name="adj" fmla="val 16667"/>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6" name="AutoShape 4"/>
          <p:cNvSpPr>
            <a:spLocks noChangeArrowheads="1"/>
          </p:cNvSpPr>
          <p:nvPr/>
        </p:nvSpPr>
        <p:spPr bwMode="auto">
          <a:xfrm>
            <a:off x="6659563" y="1341438"/>
            <a:ext cx="1008062" cy="503237"/>
          </a:xfrm>
          <a:prstGeom prst="roundRect">
            <a:avLst>
              <a:gd name="adj" fmla="val 16667"/>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7" name="AutoShape 5"/>
          <p:cNvSpPr>
            <a:spLocks noChangeArrowheads="1"/>
          </p:cNvSpPr>
          <p:nvPr/>
        </p:nvSpPr>
        <p:spPr bwMode="auto">
          <a:xfrm>
            <a:off x="5219700" y="3284538"/>
            <a:ext cx="1800225" cy="576262"/>
          </a:xfrm>
          <a:prstGeom prst="roundRect">
            <a:avLst>
              <a:gd name="adj" fmla="val 16667"/>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8" name="AutoShape 6"/>
          <p:cNvSpPr>
            <a:spLocks noChangeArrowheads="1"/>
          </p:cNvSpPr>
          <p:nvPr/>
        </p:nvSpPr>
        <p:spPr bwMode="auto">
          <a:xfrm>
            <a:off x="4140200" y="5300663"/>
            <a:ext cx="1152525" cy="433387"/>
          </a:xfrm>
          <a:prstGeom prst="roundRect">
            <a:avLst>
              <a:gd name="adj" fmla="val 16667"/>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38100">
                <a:solidFill>
                  <a:srgbClr val="FF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84995"/>
                                        </p:tgtEl>
                                        <p:attrNameLst>
                                          <p:attrName>style.visibility</p:attrName>
                                        </p:attrNameLst>
                                      </p:cBhvr>
                                      <p:to>
                                        <p:strVal val="visible"/>
                                      </p:to>
                                    </p:set>
                                    <p:anim calcmode="lin" valueType="num">
                                      <p:cBhvr additive="base">
                                        <p:cTn id="7" dur="500" fill="hold"/>
                                        <p:tgtEl>
                                          <p:spTgt spid="84995"/>
                                        </p:tgtEl>
                                        <p:attrNameLst>
                                          <p:attrName>ppt_x</p:attrName>
                                        </p:attrNameLst>
                                      </p:cBhvr>
                                      <p:tavLst>
                                        <p:tav tm="0">
                                          <p:val>
                                            <p:strVal val="#ppt_x"/>
                                          </p:val>
                                        </p:tav>
                                        <p:tav tm="100000">
                                          <p:val>
                                            <p:strVal val="#ppt_x"/>
                                          </p:val>
                                        </p:tav>
                                      </p:tavLst>
                                    </p:anim>
                                    <p:anim calcmode="lin" valueType="num">
                                      <p:cBhvr additive="base">
                                        <p:cTn id="8" dur="500" fill="hold"/>
                                        <p:tgtEl>
                                          <p:spTgt spid="849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84996"/>
                                        </p:tgtEl>
                                        <p:attrNameLst>
                                          <p:attrName>style.visibility</p:attrName>
                                        </p:attrNameLst>
                                      </p:cBhvr>
                                      <p:to>
                                        <p:strVal val="visible"/>
                                      </p:to>
                                    </p:set>
                                    <p:anim calcmode="lin" valueType="num">
                                      <p:cBhvr additive="base">
                                        <p:cTn id="13" dur="500" fill="hold"/>
                                        <p:tgtEl>
                                          <p:spTgt spid="84996"/>
                                        </p:tgtEl>
                                        <p:attrNameLst>
                                          <p:attrName>ppt_x</p:attrName>
                                        </p:attrNameLst>
                                      </p:cBhvr>
                                      <p:tavLst>
                                        <p:tav tm="0">
                                          <p:val>
                                            <p:strVal val="#ppt_x"/>
                                          </p:val>
                                        </p:tav>
                                        <p:tav tm="100000">
                                          <p:val>
                                            <p:strVal val="#ppt_x"/>
                                          </p:val>
                                        </p:tav>
                                      </p:tavLst>
                                    </p:anim>
                                    <p:anim calcmode="lin" valueType="num">
                                      <p:cBhvr additive="base">
                                        <p:cTn id="14" dur="500" fill="hold"/>
                                        <p:tgtEl>
                                          <p:spTgt spid="8499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84997"/>
                                        </p:tgtEl>
                                        <p:attrNameLst>
                                          <p:attrName>style.visibility</p:attrName>
                                        </p:attrNameLst>
                                      </p:cBhvr>
                                      <p:to>
                                        <p:strVal val="visible"/>
                                      </p:to>
                                    </p:set>
                                    <p:anim calcmode="lin" valueType="num">
                                      <p:cBhvr additive="base">
                                        <p:cTn id="19" dur="500" fill="hold"/>
                                        <p:tgtEl>
                                          <p:spTgt spid="84997"/>
                                        </p:tgtEl>
                                        <p:attrNameLst>
                                          <p:attrName>ppt_x</p:attrName>
                                        </p:attrNameLst>
                                      </p:cBhvr>
                                      <p:tavLst>
                                        <p:tav tm="0">
                                          <p:val>
                                            <p:strVal val="#ppt_x"/>
                                          </p:val>
                                        </p:tav>
                                        <p:tav tm="100000">
                                          <p:val>
                                            <p:strVal val="#ppt_x"/>
                                          </p:val>
                                        </p:tav>
                                      </p:tavLst>
                                    </p:anim>
                                    <p:anim calcmode="lin" valueType="num">
                                      <p:cBhvr additive="base">
                                        <p:cTn id="20" dur="500" fill="hold"/>
                                        <p:tgtEl>
                                          <p:spTgt spid="8499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nodePh="1">
                                  <p:stCondLst>
                                    <p:cond delay="0"/>
                                  </p:stCondLst>
                                  <p:endCondLst>
                                    <p:cond evt="begin" delay="0">
                                      <p:tn val="23"/>
                                    </p:cond>
                                  </p:endCondLst>
                                  <p:childTnLst>
                                    <p:set>
                                      <p:cBhvr>
                                        <p:cTn id="24" dur="1" fill="hold">
                                          <p:stCondLst>
                                            <p:cond delay="0"/>
                                          </p:stCondLst>
                                        </p:cTn>
                                        <p:tgtEl>
                                          <p:spTgt spid="84998"/>
                                        </p:tgtEl>
                                        <p:attrNameLst>
                                          <p:attrName>style.visibility</p:attrName>
                                        </p:attrNameLst>
                                      </p:cBhvr>
                                      <p:to>
                                        <p:strVal val="visible"/>
                                      </p:to>
                                    </p:set>
                                    <p:anim calcmode="lin" valueType="num">
                                      <p:cBhvr additive="base">
                                        <p:cTn id="25" dur="500" fill="hold"/>
                                        <p:tgtEl>
                                          <p:spTgt spid="84998"/>
                                        </p:tgtEl>
                                        <p:attrNameLst>
                                          <p:attrName>ppt_x</p:attrName>
                                        </p:attrNameLst>
                                      </p:cBhvr>
                                      <p:tavLst>
                                        <p:tav tm="0">
                                          <p:val>
                                            <p:strVal val="#ppt_x"/>
                                          </p:val>
                                        </p:tav>
                                        <p:tav tm="100000">
                                          <p:val>
                                            <p:strVal val="#ppt_x"/>
                                          </p:val>
                                        </p:tav>
                                      </p:tavLst>
                                    </p:anim>
                                    <p:anim calcmode="lin" valueType="num">
                                      <p:cBhvr additive="base">
                                        <p:cTn id="26" dur="500" fill="hold"/>
                                        <p:tgtEl>
                                          <p:spTgt spid="849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nimBg="1"/>
      <p:bldP spid="84996" grpId="0" animBg="1"/>
      <p:bldP spid="84997" grpId="0" animBg="1"/>
      <p:bldP spid="8499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468313" y="404813"/>
            <a:ext cx="8351837" cy="600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 typeface="Arial" panose="020B0604020202020204" pitchFamily="34" charset="0"/>
              <a:buNone/>
            </a:pPr>
            <a:r>
              <a:rPr lang="zh-CN" altLang="en-US" sz="3600" b="1" dirty="0">
                <a:solidFill>
                  <a:srgbClr val="0000CC"/>
                </a:solidFill>
              </a:rPr>
              <a:t>用适当的连接词完成下列句子。</a:t>
            </a:r>
          </a:p>
          <a:p>
            <a:pPr algn="l">
              <a:buFont typeface="Arial" panose="020B0604020202020204" pitchFamily="34" charset="0"/>
              <a:buNone/>
            </a:pPr>
            <a:r>
              <a:rPr lang="en-US" altLang="zh-CN" sz="3200" dirty="0"/>
              <a:t>(1)He checked the weather report ________</a:t>
            </a:r>
          </a:p>
          <a:p>
            <a:pPr algn="l">
              <a:buFont typeface="Arial" panose="020B0604020202020204" pitchFamily="34" charset="0"/>
              <a:buNone/>
            </a:pPr>
            <a:r>
              <a:rPr lang="en-US" altLang="zh-CN" sz="3200" dirty="0"/>
              <a:t>he went out. </a:t>
            </a:r>
          </a:p>
          <a:p>
            <a:pPr algn="l">
              <a:buFont typeface="Arial" panose="020B0604020202020204" pitchFamily="34" charset="0"/>
              <a:buNone/>
            </a:pPr>
            <a:r>
              <a:rPr lang="en-US" altLang="zh-CN" sz="3200" dirty="0"/>
              <a:t>(2)Most girls like reading novels __________ most of boys like reading science fictions</a:t>
            </a:r>
            <a:r>
              <a:rPr lang="zh-CN" altLang="en-US" sz="3200" dirty="0"/>
              <a:t>．</a:t>
            </a:r>
          </a:p>
          <a:p>
            <a:pPr algn="l">
              <a:buFont typeface="Arial" panose="020B0604020202020204" pitchFamily="34" charset="0"/>
              <a:buNone/>
            </a:pPr>
            <a:r>
              <a:rPr lang="en-US" altLang="zh-CN" sz="3200" dirty="0"/>
              <a:t>(3) She has worked for seven hours. _______________,she was tired out. </a:t>
            </a:r>
          </a:p>
          <a:p>
            <a:pPr algn="l">
              <a:buFont typeface="Arial" panose="020B0604020202020204" pitchFamily="34" charset="0"/>
              <a:buNone/>
            </a:pPr>
            <a:r>
              <a:rPr lang="en-US" altLang="zh-CN" sz="3200" dirty="0"/>
              <a:t>(4) Too many cars have caused a lot of problems. ____________ ,people cannot find enough parking spaces</a:t>
            </a:r>
            <a:r>
              <a:rPr lang="zh-CN" altLang="en-US" sz="3200" dirty="0"/>
              <a:t>．</a:t>
            </a:r>
          </a:p>
          <a:p>
            <a:pPr algn="l">
              <a:buFont typeface="Arial" panose="020B0604020202020204" pitchFamily="34" charset="0"/>
              <a:buNone/>
            </a:pPr>
            <a:r>
              <a:rPr lang="en-US" altLang="zh-CN" sz="3200" dirty="0"/>
              <a:t>(5)She saw a man behind her. __________ he was watching her strangely. </a:t>
            </a:r>
          </a:p>
        </p:txBody>
      </p:sp>
      <p:sp>
        <p:nvSpPr>
          <p:cNvPr id="86019" name="Text Box 3"/>
          <p:cNvSpPr txBox="1">
            <a:spLocks noChangeArrowheads="1"/>
          </p:cNvSpPr>
          <p:nvPr/>
        </p:nvSpPr>
        <p:spPr bwMode="auto">
          <a:xfrm>
            <a:off x="6804025" y="908050"/>
            <a:ext cx="172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solidFill>
                  <a:srgbClr val="FF0000"/>
                </a:solidFill>
              </a:rPr>
              <a:t>before</a:t>
            </a:r>
          </a:p>
        </p:txBody>
      </p:sp>
      <p:sp>
        <p:nvSpPr>
          <p:cNvPr id="86020" name="Text Box 4"/>
          <p:cNvSpPr txBox="1">
            <a:spLocks noChangeArrowheads="1"/>
          </p:cNvSpPr>
          <p:nvPr/>
        </p:nvSpPr>
        <p:spPr bwMode="auto">
          <a:xfrm>
            <a:off x="6659563" y="1916113"/>
            <a:ext cx="1727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solidFill>
                  <a:srgbClr val="FF0000"/>
                </a:solidFill>
              </a:rPr>
              <a:t>while</a:t>
            </a:r>
          </a:p>
        </p:txBody>
      </p:sp>
      <p:sp>
        <p:nvSpPr>
          <p:cNvPr id="86021" name="Text Box 5"/>
          <p:cNvSpPr txBox="1">
            <a:spLocks noChangeArrowheads="1"/>
          </p:cNvSpPr>
          <p:nvPr/>
        </p:nvSpPr>
        <p:spPr bwMode="auto">
          <a:xfrm>
            <a:off x="611188" y="3357563"/>
            <a:ext cx="28813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solidFill>
                  <a:srgbClr val="FF0000"/>
                </a:solidFill>
              </a:rPr>
              <a:t>As a result</a:t>
            </a:r>
          </a:p>
        </p:txBody>
      </p:sp>
      <p:sp>
        <p:nvSpPr>
          <p:cNvPr id="86022" name="Text Box 6"/>
          <p:cNvSpPr txBox="1">
            <a:spLocks noChangeArrowheads="1"/>
          </p:cNvSpPr>
          <p:nvPr/>
        </p:nvSpPr>
        <p:spPr bwMode="auto">
          <a:xfrm>
            <a:off x="2411413" y="4365625"/>
            <a:ext cx="25923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solidFill>
                  <a:srgbClr val="FF0000"/>
                </a:solidFill>
              </a:rPr>
              <a:t>For example</a:t>
            </a:r>
          </a:p>
        </p:txBody>
      </p:sp>
      <p:sp>
        <p:nvSpPr>
          <p:cNvPr id="86023" name="Text Box 7"/>
          <p:cNvSpPr txBox="1">
            <a:spLocks noChangeArrowheads="1"/>
          </p:cNvSpPr>
          <p:nvPr/>
        </p:nvSpPr>
        <p:spPr bwMode="auto">
          <a:xfrm>
            <a:off x="6156325" y="5300663"/>
            <a:ext cx="24479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solidFill>
                  <a:srgbClr val="FF0000"/>
                </a:solidFill>
              </a:rPr>
              <a:t>Moreover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 calcmode="lin" valueType="num">
                                      <p:cBhvr additive="base">
                                        <p:cTn id="7" dur="500" fill="hold"/>
                                        <p:tgtEl>
                                          <p:spTgt spid="86019"/>
                                        </p:tgtEl>
                                        <p:attrNameLst>
                                          <p:attrName>ppt_x</p:attrName>
                                        </p:attrNameLst>
                                      </p:cBhvr>
                                      <p:tavLst>
                                        <p:tav tm="0">
                                          <p:val>
                                            <p:strVal val="#ppt_x"/>
                                          </p:val>
                                        </p:tav>
                                        <p:tav tm="100000">
                                          <p:val>
                                            <p:strVal val="#ppt_x"/>
                                          </p:val>
                                        </p:tav>
                                      </p:tavLst>
                                    </p:anim>
                                    <p:anim calcmode="lin" valueType="num">
                                      <p:cBhvr additive="base">
                                        <p:cTn id="8" dur="500" fill="hold"/>
                                        <p:tgtEl>
                                          <p:spTgt spid="860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anim calcmode="lin" valueType="num">
                                      <p:cBhvr additive="base">
                                        <p:cTn id="13" dur="500" fill="hold"/>
                                        <p:tgtEl>
                                          <p:spTgt spid="86020"/>
                                        </p:tgtEl>
                                        <p:attrNameLst>
                                          <p:attrName>ppt_x</p:attrName>
                                        </p:attrNameLst>
                                      </p:cBhvr>
                                      <p:tavLst>
                                        <p:tav tm="0">
                                          <p:val>
                                            <p:strVal val="#ppt_x"/>
                                          </p:val>
                                        </p:tav>
                                        <p:tav tm="100000">
                                          <p:val>
                                            <p:strVal val="#ppt_x"/>
                                          </p:val>
                                        </p:tav>
                                      </p:tavLst>
                                    </p:anim>
                                    <p:anim calcmode="lin" valueType="num">
                                      <p:cBhvr additive="base">
                                        <p:cTn id="14" dur="500" fill="hold"/>
                                        <p:tgtEl>
                                          <p:spTgt spid="860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21"/>
                                        </p:tgtEl>
                                        <p:attrNameLst>
                                          <p:attrName>style.visibility</p:attrName>
                                        </p:attrNameLst>
                                      </p:cBhvr>
                                      <p:to>
                                        <p:strVal val="visible"/>
                                      </p:to>
                                    </p:set>
                                    <p:anim calcmode="lin" valueType="num">
                                      <p:cBhvr additive="base">
                                        <p:cTn id="19" dur="500" fill="hold"/>
                                        <p:tgtEl>
                                          <p:spTgt spid="86021"/>
                                        </p:tgtEl>
                                        <p:attrNameLst>
                                          <p:attrName>ppt_x</p:attrName>
                                        </p:attrNameLst>
                                      </p:cBhvr>
                                      <p:tavLst>
                                        <p:tav tm="0">
                                          <p:val>
                                            <p:strVal val="#ppt_x"/>
                                          </p:val>
                                        </p:tav>
                                        <p:tav tm="100000">
                                          <p:val>
                                            <p:strVal val="#ppt_x"/>
                                          </p:val>
                                        </p:tav>
                                      </p:tavLst>
                                    </p:anim>
                                    <p:anim calcmode="lin" valueType="num">
                                      <p:cBhvr additive="base">
                                        <p:cTn id="20" dur="500" fill="hold"/>
                                        <p:tgtEl>
                                          <p:spTgt spid="860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22"/>
                                        </p:tgtEl>
                                        <p:attrNameLst>
                                          <p:attrName>style.visibility</p:attrName>
                                        </p:attrNameLst>
                                      </p:cBhvr>
                                      <p:to>
                                        <p:strVal val="visible"/>
                                      </p:to>
                                    </p:set>
                                    <p:anim calcmode="lin" valueType="num">
                                      <p:cBhvr additive="base">
                                        <p:cTn id="25" dur="500" fill="hold"/>
                                        <p:tgtEl>
                                          <p:spTgt spid="86022"/>
                                        </p:tgtEl>
                                        <p:attrNameLst>
                                          <p:attrName>ppt_x</p:attrName>
                                        </p:attrNameLst>
                                      </p:cBhvr>
                                      <p:tavLst>
                                        <p:tav tm="0">
                                          <p:val>
                                            <p:strVal val="#ppt_x"/>
                                          </p:val>
                                        </p:tav>
                                        <p:tav tm="100000">
                                          <p:val>
                                            <p:strVal val="#ppt_x"/>
                                          </p:val>
                                        </p:tav>
                                      </p:tavLst>
                                    </p:anim>
                                    <p:anim calcmode="lin" valueType="num">
                                      <p:cBhvr additive="base">
                                        <p:cTn id="26" dur="500" fill="hold"/>
                                        <p:tgtEl>
                                          <p:spTgt spid="860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023"/>
                                        </p:tgtEl>
                                        <p:attrNameLst>
                                          <p:attrName>style.visibility</p:attrName>
                                        </p:attrNameLst>
                                      </p:cBhvr>
                                      <p:to>
                                        <p:strVal val="visible"/>
                                      </p:to>
                                    </p:set>
                                    <p:anim calcmode="lin" valueType="num">
                                      <p:cBhvr additive="base">
                                        <p:cTn id="31" dur="500" fill="hold"/>
                                        <p:tgtEl>
                                          <p:spTgt spid="86023"/>
                                        </p:tgtEl>
                                        <p:attrNameLst>
                                          <p:attrName>ppt_x</p:attrName>
                                        </p:attrNameLst>
                                      </p:cBhvr>
                                      <p:tavLst>
                                        <p:tav tm="0">
                                          <p:val>
                                            <p:strVal val="#ppt_x"/>
                                          </p:val>
                                        </p:tav>
                                        <p:tav tm="100000">
                                          <p:val>
                                            <p:strVal val="#ppt_x"/>
                                          </p:val>
                                        </p:tav>
                                      </p:tavLst>
                                    </p:anim>
                                    <p:anim calcmode="lin" valueType="num">
                                      <p:cBhvr additive="base">
                                        <p:cTn id="32" dur="500" fill="hold"/>
                                        <p:tgtEl>
                                          <p:spTgt spid="860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utoUpdateAnimBg="0"/>
      <p:bldP spid="86020" grpId="0" autoUpdateAnimBg="0"/>
      <p:bldP spid="86021" grpId="0" autoUpdateAnimBg="0"/>
      <p:bldP spid="86022" grpId="0" autoUpdateAnimBg="0"/>
      <p:bldP spid="8602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684213" y="908050"/>
            <a:ext cx="7559675"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 typeface="Arial" panose="020B0604020202020204" pitchFamily="34" charset="0"/>
              <a:buNone/>
            </a:pPr>
            <a:r>
              <a:rPr lang="en-US" altLang="zh-CN" sz="6000" b="1" dirty="0">
                <a:solidFill>
                  <a:srgbClr val="FF0000"/>
                </a:solidFill>
              </a:rPr>
              <a:t>Homework:</a:t>
            </a:r>
          </a:p>
          <a:p>
            <a:pPr algn="l">
              <a:buFont typeface="Arial" panose="020B0604020202020204" pitchFamily="34" charset="0"/>
              <a:buNone/>
            </a:pPr>
            <a:r>
              <a:rPr lang="en-US" altLang="zh-CN" sz="4000" dirty="0"/>
              <a:t>1</a:t>
            </a:r>
            <a:r>
              <a:rPr lang="zh-CN" altLang="en-US" sz="4000" dirty="0"/>
              <a:t>记忆词汇。</a:t>
            </a:r>
          </a:p>
          <a:p>
            <a:pPr algn="l">
              <a:buFont typeface="Arial" panose="020B0604020202020204" pitchFamily="34" charset="0"/>
              <a:buNone/>
            </a:pPr>
            <a:r>
              <a:rPr lang="en-US" altLang="zh-CN" sz="4000" dirty="0"/>
              <a:t>2</a:t>
            </a:r>
            <a:r>
              <a:rPr lang="zh-CN" altLang="en-US" sz="4000" dirty="0"/>
              <a:t>理解并记忆本课时所学的连接词的用法，能力较强的学生可以适当补充。</a:t>
            </a:r>
          </a:p>
          <a:p>
            <a:pPr algn="l">
              <a:buFont typeface="Arial" panose="020B0604020202020204" pitchFamily="34" charset="0"/>
              <a:buNone/>
            </a:pPr>
            <a:r>
              <a:rPr lang="en-US" altLang="zh-CN" sz="4000" dirty="0"/>
              <a:t>3</a:t>
            </a:r>
            <a:r>
              <a:rPr lang="zh-CN" altLang="en-US" sz="4000" dirty="0"/>
              <a:t>完成教师布置的相关练习。</a:t>
            </a:r>
          </a:p>
          <a:p>
            <a:pPr algn="l">
              <a:buFont typeface="Arial" panose="020B0604020202020204" pitchFamily="34" charset="0"/>
              <a:buNone/>
            </a:pPr>
            <a:r>
              <a:rPr lang="en-US" altLang="zh-CN" sz="4000" dirty="0"/>
              <a:t>4</a:t>
            </a:r>
            <a:r>
              <a:rPr lang="zh-CN" altLang="en-US" sz="4000" dirty="0"/>
              <a:t>预习</a:t>
            </a:r>
            <a:r>
              <a:rPr lang="en-US" altLang="zh-CN" sz="4000" dirty="0"/>
              <a:t>Task</a:t>
            </a:r>
            <a:r>
              <a:rPr lang="zh-CN" altLang="en-US" sz="400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3730" name="Picture 2" descr="建龙牛津英语网(www.xjlongyy.com)提供试卷、教案、课件、素材及各类教学资源下载。"/>
          <p:cNvPicPr>
            <a:picLocks noChangeAspect="1" noChangeArrowheads="1"/>
          </p:cNvPicPr>
          <p:nvPr/>
        </p:nvPicPr>
        <p:blipFill>
          <a:blip r:embed="rId2" cstate="email"/>
          <a:srcRect/>
          <a:stretch>
            <a:fillRect/>
          </a:stretch>
        </p:blipFill>
        <p:spPr bwMode="auto">
          <a:xfrm>
            <a:off x="539750" y="260350"/>
            <a:ext cx="8061325" cy="604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Text Box 3"/>
          <p:cNvSpPr txBox="1">
            <a:spLocks noChangeArrowheads="1"/>
          </p:cNvSpPr>
          <p:nvPr/>
        </p:nvSpPr>
        <p:spPr bwMode="auto">
          <a:xfrm>
            <a:off x="1116013" y="1052513"/>
            <a:ext cx="6264275"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dirty="0">
                <a:solidFill>
                  <a:srgbClr val="0000CC"/>
                </a:solidFill>
              </a:rPr>
              <a:t>To improve your writing, you need to make sure that your ideas, both in sentences and paragraphs, stick together and have coherence. One way to do this is to use transitional words or phrases that help bring ideas together.</a:t>
            </a:r>
            <a:r>
              <a:rPr lang="en-US" altLang="zh-CN"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323850" y="598487"/>
            <a:ext cx="8280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dirty="0"/>
              <a:t>When we write, we have different ways to connect the ideas in it. Here are some common transitions.</a:t>
            </a:r>
          </a:p>
        </p:txBody>
      </p:sp>
      <p:graphicFrame>
        <p:nvGraphicFramePr>
          <p:cNvPr id="74755" name="Group 3"/>
          <p:cNvGraphicFramePr>
            <a:graphicFrameLocks noGrp="1"/>
          </p:cNvGraphicFramePr>
          <p:nvPr/>
        </p:nvGraphicFramePr>
        <p:xfrm>
          <a:off x="323850" y="2327275"/>
          <a:ext cx="8424863" cy="3768725"/>
        </p:xfrm>
        <a:graphic>
          <a:graphicData uri="http://schemas.openxmlformats.org/drawingml/2006/table">
            <a:tbl>
              <a:tblPr/>
              <a:tblGrid>
                <a:gridCol w="1800225">
                  <a:extLst>
                    <a:ext uri="{9D8B030D-6E8A-4147-A177-3AD203B41FA5}">
                      <a16:colId xmlns:a16="http://schemas.microsoft.com/office/drawing/2014/main" val="20000"/>
                    </a:ext>
                  </a:extLst>
                </a:gridCol>
                <a:gridCol w="2735263">
                  <a:extLst>
                    <a:ext uri="{9D8B030D-6E8A-4147-A177-3AD203B41FA5}">
                      <a16:colId xmlns:a16="http://schemas.microsoft.com/office/drawing/2014/main" val="20001"/>
                    </a:ext>
                  </a:extLst>
                </a:gridCol>
                <a:gridCol w="3889375">
                  <a:extLst>
                    <a:ext uri="{9D8B030D-6E8A-4147-A177-3AD203B41FA5}">
                      <a16:colId xmlns:a16="http://schemas.microsoft.com/office/drawing/2014/main" val="20002"/>
                    </a:ext>
                  </a:extLst>
                </a:gridCol>
              </a:tblGrid>
              <a:tr h="14573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Usage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Transitional words</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and phrases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extLst>
                  <a:ext uri="{0D108BD9-81ED-4DB2-BD59-A6C34878D82A}">
                    <a16:rowId xmlns:a16="http://schemas.microsoft.com/office/drawing/2014/main" val="10000"/>
                  </a:ext>
                </a:extLst>
              </a:tr>
              <a:tr h="23114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To show 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before, after, while, at first, soon, later, when,…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rPr>
                        <a:t>After </a:t>
                      </a:r>
                      <a:r>
                        <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our ship crashed against the rocks, I swam as fast as I could.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2" descr="建龙牛津英语网(www.xjlongyy.com)提供试卷、教案、课件、素材及各类教学资源下载。"/>
          <p:cNvSpPr txBox="1">
            <a:spLocks noChangeArrowheads="1"/>
          </p:cNvSpPr>
          <p:nvPr/>
        </p:nvSpPr>
        <p:spPr bwMode="auto">
          <a:xfrm>
            <a:off x="323850" y="655637"/>
            <a:ext cx="8280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dirty="0"/>
              <a:t>When we write, we have different ways to connect the ideas in it. Here are some common transitions.</a:t>
            </a:r>
          </a:p>
        </p:txBody>
      </p:sp>
      <p:graphicFrame>
        <p:nvGraphicFramePr>
          <p:cNvPr id="75779" name="Group 3"/>
          <p:cNvGraphicFramePr>
            <a:graphicFrameLocks noGrp="1"/>
          </p:cNvGraphicFramePr>
          <p:nvPr/>
        </p:nvGraphicFramePr>
        <p:xfrm>
          <a:off x="323850" y="2384425"/>
          <a:ext cx="8424863" cy="3559175"/>
        </p:xfrm>
        <a:graphic>
          <a:graphicData uri="http://schemas.openxmlformats.org/drawingml/2006/table">
            <a:tbl>
              <a:tblPr/>
              <a:tblGrid>
                <a:gridCol w="1800225">
                  <a:extLst>
                    <a:ext uri="{9D8B030D-6E8A-4147-A177-3AD203B41FA5}">
                      <a16:colId xmlns:a16="http://schemas.microsoft.com/office/drawing/2014/main" val="20000"/>
                    </a:ext>
                  </a:extLst>
                </a:gridCol>
                <a:gridCol w="2735263">
                  <a:extLst>
                    <a:ext uri="{9D8B030D-6E8A-4147-A177-3AD203B41FA5}">
                      <a16:colId xmlns:a16="http://schemas.microsoft.com/office/drawing/2014/main" val="20001"/>
                    </a:ext>
                  </a:extLst>
                </a:gridCol>
                <a:gridCol w="3889375">
                  <a:extLst>
                    <a:ext uri="{9D8B030D-6E8A-4147-A177-3AD203B41FA5}">
                      <a16:colId xmlns:a16="http://schemas.microsoft.com/office/drawing/2014/main" val="20002"/>
                    </a:ext>
                  </a:extLst>
                </a:gridCol>
              </a:tblGrid>
              <a:tr h="14573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Usage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Transitional words</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and phrases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extLst>
                  <a:ext uri="{0D108BD9-81ED-4DB2-BD59-A6C34878D82A}">
                    <a16:rowId xmlns:a16="http://schemas.microsoft.com/office/drawing/2014/main" val="10000"/>
                  </a:ext>
                </a:extLst>
              </a:tr>
              <a:tr h="210185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To show the sequence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first, second, next, then, finally,…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rPr>
                        <a:t>First, </a:t>
                      </a:r>
                      <a:r>
                        <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we had fun on Space Mountain.</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rPr>
                        <a:t>Then, </a:t>
                      </a:r>
                      <a:r>
                        <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we hurried to a restaurant.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323850" y="260350"/>
            <a:ext cx="8280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t>When we write, we have different ways to connect the ideas in it. Here are some common transitions.</a:t>
            </a:r>
          </a:p>
        </p:txBody>
      </p:sp>
      <p:graphicFrame>
        <p:nvGraphicFramePr>
          <p:cNvPr id="76803" name="Group 3"/>
          <p:cNvGraphicFramePr>
            <a:graphicFrameLocks noGrp="1"/>
          </p:cNvGraphicFramePr>
          <p:nvPr/>
        </p:nvGraphicFramePr>
        <p:xfrm>
          <a:off x="323850" y="1989138"/>
          <a:ext cx="8424863" cy="3559175"/>
        </p:xfrm>
        <a:graphic>
          <a:graphicData uri="http://schemas.openxmlformats.org/drawingml/2006/table">
            <a:tbl>
              <a:tblPr/>
              <a:tblGrid>
                <a:gridCol w="2016125">
                  <a:extLst>
                    <a:ext uri="{9D8B030D-6E8A-4147-A177-3AD203B41FA5}">
                      <a16:colId xmlns:a16="http://schemas.microsoft.com/office/drawing/2014/main" val="20000"/>
                    </a:ext>
                  </a:extLst>
                </a:gridCol>
                <a:gridCol w="2519363">
                  <a:extLst>
                    <a:ext uri="{9D8B030D-6E8A-4147-A177-3AD203B41FA5}">
                      <a16:colId xmlns:a16="http://schemas.microsoft.com/office/drawing/2014/main" val="20001"/>
                    </a:ext>
                  </a:extLst>
                </a:gridCol>
                <a:gridCol w="3889375">
                  <a:extLst>
                    <a:ext uri="{9D8B030D-6E8A-4147-A177-3AD203B41FA5}">
                      <a16:colId xmlns:a16="http://schemas.microsoft.com/office/drawing/2014/main" val="20002"/>
                    </a:ext>
                  </a:extLst>
                </a:gridCol>
              </a:tblGrid>
              <a:tr h="14573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Usage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Transitional words</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and phrases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extLst>
                  <a:ext uri="{0D108BD9-81ED-4DB2-BD59-A6C34878D82A}">
                    <a16:rowId xmlns:a16="http://schemas.microsoft.com/office/drawing/2014/main" val="10000"/>
                  </a:ext>
                </a:extLst>
              </a:tr>
              <a:tr h="210185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To add more information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and, also, too, again, and then, either, moreover,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I could not understand him. I did not know what to say </a:t>
                      </a:r>
                      <a:r>
                        <a:rPr kumimoji="0" lang="en-US" altLang="zh-CN" sz="2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rPr>
                        <a:t>either</a:t>
                      </a: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ext Box 2" descr="建龙牛津英语网(www.xjlongyy.com)提供试卷、教案、课件、素材及各类教学资源下载。"/>
          <p:cNvSpPr txBox="1">
            <a:spLocks noChangeArrowheads="1"/>
          </p:cNvSpPr>
          <p:nvPr/>
        </p:nvSpPr>
        <p:spPr bwMode="auto">
          <a:xfrm>
            <a:off x="323850" y="260350"/>
            <a:ext cx="8280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t>When we write, we have different ways to connect the ideas in it. Here are some common transitions.</a:t>
            </a:r>
          </a:p>
        </p:txBody>
      </p:sp>
      <p:graphicFrame>
        <p:nvGraphicFramePr>
          <p:cNvPr id="77827" name="Group 3"/>
          <p:cNvGraphicFramePr>
            <a:graphicFrameLocks noGrp="1"/>
          </p:cNvGraphicFramePr>
          <p:nvPr/>
        </p:nvGraphicFramePr>
        <p:xfrm>
          <a:off x="323850" y="1989138"/>
          <a:ext cx="8424863" cy="3768725"/>
        </p:xfrm>
        <a:graphic>
          <a:graphicData uri="http://schemas.openxmlformats.org/drawingml/2006/table">
            <a:tbl>
              <a:tblPr/>
              <a:tblGrid>
                <a:gridCol w="1800225">
                  <a:extLst>
                    <a:ext uri="{9D8B030D-6E8A-4147-A177-3AD203B41FA5}">
                      <a16:colId xmlns:a16="http://schemas.microsoft.com/office/drawing/2014/main" val="20000"/>
                    </a:ext>
                  </a:extLst>
                </a:gridCol>
                <a:gridCol w="2735263">
                  <a:extLst>
                    <a:ext uri="{9D8B030D-6E8A-4147-A177-3AD203B41FA5}">
                      <a16:colId xmlns:a16="http://schemas.microsoft.com/office/drawing/2014/main" val="20001"/>
                    </a:ext>
                  </a:extLst>
                </a:gridCol>
                <a:gridCol w="3889375">
                  <a:extLst>
                    <a:ext uri="{9D8B030D-6E8A-4147-A177-3AD203B41FA5}">
                      <a16:colId xmlns:a16="http://schemas.microsoft.com/office/drawing/2014/main" val="20002"/>
                    </a:ext>
                  </a:extLst>
                </a:gridCol>
              </a:tblGrid>
              <a:tr h="14573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Usage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Transitional words</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and phrases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extLst>
                  <a:ext uri="{0D108BD9-81ED-4DB2-BD59-A6C34878D82A}">
                    <a16:rowId xmlns:a16="http://schemas.microsoft.com/office/drawing/2014/main" val="10000"/>
                  </a:ext>
                </a:extLst>
              </a:tr>
              <a:tr h="23114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To give an example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for example,…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They are now in danger. </a:t>
                      </a:r>
                      <a:r>
                        <a:rPr kumimoji="0" lang="en-US" altLang="zh-CN" sz="2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rPr>
                        <a:t>For example </a:t>
                      </a: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it is difficult for pandas to have babies.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323850" y="260350"/>
            <a:ext cx="8280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t>When we write, we have different ways to connect the ideas in it. Here are some common transitions.</a:t>
            </a:r>
          </a:p>
        </p:txBody>
      </p:sp>
      <p:graphicFrame>
        <p:nvGraphicFramePr>
          <p:cNvPr id="78851" name="Group 3"/>
          <p:cNvGraphicFramePr>
            <a:graphicFrameLocks noGrp="1"/>
          </p:cNvGraphicFramePr>
          <p:nvPr/>
        </p:nvGraphicFramePr>
        <p:xfrm>
          <a:off x="323850" y="1989138"/>
          <a:ext cx="8424863" cy="3559175"/>
        </p:xfrm>
        <a:graphic>
          <a:graphicData uri="http://schemas.openxmlformats.org/drawingml/2006/table">
            <a:tbl>
              <a:tblPr/>
              <a:tblGrid>
                <a:gridCol w="1800225">
                  <a:extLst>
                    <a:ext uri="{9D8B030D-6E8A-4147-A177-3AD203B41FA5}">
                      <a16:colId xmlns:a16="http://schemas.microsoft.com/office/drawing/2014/main" val="20000"/>
                    </a:ext>
                  </a:extLst>
                </a:gridCol>
                <a:gridCol w="2735263">
                  <a:extLst>
                    <a:ext uri="{9D8B030D-6E8A-4147-A177-3AD203B41FA5}">
                      <a16:colId xmlns:a16="http://schemas.microsoft.com/office/drawing/2014/main" val="20001"/>
                    </a:ext>
                  </a:extLst>
                </a:gridCol>
                <a:gridCol w="3889375">
                  <a:extLst>
                    <a:ext uri="{9D8B030D-6E8A-4147-A177-3AD203B41FA5}">
                      <a16:colId xmlns:a16="http://schemas.microsoft.com/office/drawing/2014/main" val="20002"/>
                    </a:ext>
                  </a:extLst>
                </a:gridCol>
              </a:tblGrid>
              <a:tr h="14573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Usage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Transitional words</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and phrases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extLst>
                  <a:ext uri="{0D108BD9-81ED-4DB2-BD59-A6C34878D82A}">
                    <a16:rowId xmlns:a16="http://schemas.microsoft.com/office/drawing/2014/main" val="10000"/>
                  </a:ext>
                </a:extLst>
              </a:tr>
              <a:tr h="210185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To show cause and effect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because, since, as, so, as a result,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I can tell her anything</a:t>
                      </a:r>
                      <a:r>
                        <a:rPr kumimoji="0" lang="en-US" altLang="zh-CN" sz="2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rPr>
                        <a:t> because </a:t>
                      </a: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she can keep a secret.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ext Box 2" descr="建龙牛津英语网(www.xjlongyy.com)提供试卷、教案、课件、素材及各类教学资源下载。"/>
          <p:cNvSpPr txBox="1">
            <a:spLocks noChangeArrowheads="1"/>
          </p:cNvSpPr>
          <p:nvPr/>
        </p:nvSpPr>
        <p:spPr bwMode="auto">
          <a:xfrm>
            <a:off x="323850" y="260350"/>
            <a:ext cx="8280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t>When we write, we have different ways to connect the ideas in it. Here are some common transitions.</a:t>
            </a:r>
          </a:p>
        </p:txBody>
      </p:sp>
      <p:graphicFrame>
        <p:nvGraphicFramePr>
          <p:cNvPr id="79875" name="Group 3"/>
          <p:cNvGraphicFramePr>
            <a:graphicFrameLocks noGrp="1"/>
          </p:cNvGraphicFramePr>
          <p:nvPr/>
        </p:nvGraphicFramePr>
        <p:xfrm>
          <a:off x="323850" y="1989138"/>
          <a:ext cx="8424863" cy="3768725"/>
        </p:xfrm>
        <a:graphic>
          <a:graphicData uri="http://schemas.openxmlformats.org/drawingml/2006/table">
            <a:tbl>
              <a:tblPr/>
              <a:tblGrid>
                <a:gridCol w="1944688">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3889375">
                  <a:extLst>
                    <a:ext uri="{9D8B030D-6E8A-4147-A177-3AD203B41FA5}">
                      <a16:colId xmlns:a16="http://schemas.microsoft.com/office/drawing/2014/main" val="20002"/>
                    </a:ext>
                  </a:extLst>
                </a:gridCol>
              </a:tblGrid>
              <a:tr h="14573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Usage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Transitional words</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and phrases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extLst>
                  <a:ext uri="{0D108BD9-81ED-4DB2-BD59-A6C34878D82A}">
                    <a16:rowId xmlns:a16="http://schemas.microsoft.com/office/drawing/2014/main" val="10000"/>
                  </a:ext>
                </a:extLst>
              </a:tr>
              <a:tr h="23114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To emphasize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never,  in fact,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He says he knows everything about DIY. </a:t>
                      </a:r>
                      <a:r>
                        <a:rPr kumimoji="0" lang="en-US" altLang="zh-CN" sz="2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rPr>
                        <a:t>In fact</a:t>
                      </a: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I know much more than he does.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323850" y="260350"/>
            <a:ext cx="8280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Arial" panose="020B0604020202020204" pitchFamily="34" charset="0"/>
              <a:buNone/>
            </a:pPr>
            <a:r>
              <a:rPr lang="en-US" altLang="zh-CN" sz="3200"/>
              <a:t>When we write, we have different ways to connect the ideas in it. Here are some common transitions.</a:t>
            </a:r>
          </a:p>
        </p:txBody>
      </p:sp>
      <p:graphicFrame>
        <p:nvGraphicFramePr>
          <p:cNvPr id="80899" name="Group 3"/>
          <p:cNvGraphicFramePr>
            <a:graphicFrameLocks noGrp="1"/>
          </p:cNvGraphicFramePr>
          <p:nvPr/>
        </p:nvGraphicFramePr>
        <p:xfrm>
          <a:off x="323850" y="1989138"/>
          <a:ext cx="8424863" cy="4110038"/>
        </p:xfrm>
        <a:graphic>
          <a:graphicData uri="http://schemas.openxmlformats.org/drawingml/2006/table">
            <a:tbl>
              <a:tblPr/>
              <a:tblGrid>
                <a:gridCol w="1800225">
                  <a:extLst>
                    <a:ext uri="{9D8B030D-6E8A-4147-A177-3AD203B41FA5}">
                      <a16:colId xmlns:a16="http://schemas.microsoft.com/office/drawing/2014/main" val="20000"/>
                    </a:ext>
                  </a:extLst>
                </a:gridCol>
                <a:gridCol w="2735263">
                  <a:extLst>
                    <a:ext uri="{9D8B030D-6E8A-4147-A177-3AD203B41FA5}">
                      <a16:colId xmlns:a16="http://schemas.microsoft.com/office/drawing/2014/main" val="20001"/>
                    </a:ext>
                  </a:extLst>
                </a:gridCol>
                <a:gridCol w="3889375">
                  <a:extLst>
                    <a:ext uri="{9D8B030D-6E8A-4147-A177-3AD203B41FA5}">
                      <a16:colId xmlns:a16="http://schemas.microsoft.com/office/drawing/2014/main" val="20002"/>
                    </a:ext>
                  </a:extLst>
                </a:gridCol>
              </a:tblGrid>
              <a:tr h="14573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Usage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Transitional words</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and phrases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66"/>
                    </a:solidFill>
                  </a:tcPr>
                </a:tc>
                <a:extLst>
                  <a:ext uri="{0D108BD9-81ED-4DB2-BD59-A6C34878D82A}">
                    <a16:rowId xmlns:a16="http://schemas.microsoft.com/office/drawing/2014/main" val="10000"/>
                  </a:ext>
                </a:extLst>
              </a:tr>
              <a:tr h="2652713">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To compare or contrast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but, however, on the one hand… on the other (hand), while, otherwise,…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Many birds live in Zhalong all year round, </a:t>
                      </a:r>
                      <a:r>
                        <a:rPr kumimoji="0" lang="en-US" altLang="zh-CN" sz="2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rPr>
                        <a:t> while </a:t>
                      </a: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some go there only for a short stay.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787</Words>
  <Application>Microsoft Office PowerPoint</Application>
  <PresentationFormat>全屏显示(4:3)</PresentationFormat>
  <Paragraphs>144</Paragraphs>
  <Slides>15</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Adobe Garamond Pro Bold</vt:lpstr>
      <vt:lpstr>华文彩云</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2023-01-16T15:37:29Z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9A1A2B8E828C448AADA89E9E20221B09</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